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06" r:id="rId3"/>
    <p:sldId id="257" r:id="rId4"/>
    <p:sldId id="258" r:id="rId5"/>
    <p:sldId id="296" r:id="rId6"/>
    <p:sldId id="297" r:id="rId7"/>
    <p:sldId id="277" r:id="rId8"/>
    <p:sldId id="259" r:id="rId9"/>
    <p:sldId id="276" r:id="rId10"/>
    <p:sldId id="292" r:id="rId11"/>
    <p:sldId id="304" r:id="rId12"/>
    <p:sldId id="293" r:id="rId13"/>
    <p:sldId id="279" r:id="rId14"/>
    <p:sldId id="294" r:id="rId15"/>
    <p:sldId id="295" r:id="rId16"/>
    <p:sldId id="280" r:id="rId17"/>
    <p:sldId id="285" r:id="rId18"/>
    <p:sldId id="301" r:id="rId19"/>
    <p:sldId id="266" r:id="rId20"/>
    <p:sldId id="291" r:id="rId21"/>
    <p:sldId id="30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modeloh" initials="g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385D8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2" autoAdjust="0"/>
    <p:restoredTop sz="86636" autoAdjust="0"/>
  </p:normalViewPr>
  <p:slideViewPr>
    <p:cSldViewPr>
      <p:cViewPr>
        <p:scale>
          <a:sx n="66" d="100"/>
          <a:sy n="66" d="100"/>
        </p:scale>
        <p:origin x="-714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7EDDDA-8D40-41D6-AA95-FDE1EB84244B}" type="doc">
      <dgm:prSet loTypeId="urn:microsoft.com/office/officeart/2005/8/layout/hierarchy4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2227B8D-5405-4A19-9D41-F58C8D4EE40D}">
      <dgm:prSet phldrT="[Text]" custT="1"/>
      <dgm:spPr/>
      <dgm:t>
        <a:bodyPr/>
        <a:lstStyle/>
        <a:p>
          <a:r>
            <a:rPr lang="en-US" sz="4000" dirty="0" err="1" smtClean="0"/>
            <a:t>HubZero</a:t>
          </a:r>
          <a:endParaRPr lang="en-US" sz="4000" dirty="0"/>
        </a:p>
      </dgm:t>
    </dgm:pt>
    <dgm:pt modelId="{5981BD52-C04C-4C65-A034-4AD0ECEF1473}" type="parTrans" cxnId="{50AE6584-245B-4E78-A017-B73FF1001886}">
      <dgm:prSet/>
      <dgm:spPr/>
      <dgm:t>
        <a:bodyPr/>
        <a:lstStyle/>
        <a:p>
          <a:endParaRPr lang="en-US"/>
        </a:p>
      </dgm:t>
    </dgm:pt>
    <dgm:pt modelId="{09F814C5-5F8C-4F2E-8492-94801A3C43C6}" type="sibTrans" cxnId="{50AE6584-245B-4E78-A017-B73FF1001886}">
      <dgm:prSet/>
      <dgm:spPr/>
      <dgm:t>
        <a:bodyPr/>
        <a:lstStyle/>
        <a:p>
          <a:endParaRPr lang="en-US"/>
        </a:p>
      </dgm:t>
    </dgm:pt>
    <dgm:pt modelId="{EB6C53D2-B4DE-429D-80E0-D1A547DDF2EC}">
      <dgm:prSet phldrT="[Text]"/>
      <dgm:spPr/>
      <dgm:t>
        <a:bodyPr/>
        <a:lstStyle/>
        <a:p>
          <a:r>
            <a:rPr lang="en-US" dirty="0" err="1" smtClean="0"/>
            <a:t>Joomla</a:t>
          </a:r>
          <a:r>
            <a:rPr lang="en-US" dirty="0" smtClean="0"/>
            <a:t>!</a:t>
          </a:r>
          <a:endParaRPr lang="en-US" dirty="0"/>
        </a:p>
      </dgm:t>
    </dgm:pt>
    <dgm:pt modelId="{8F4432A1-1390-4642-B2BC-446033396904}" type="parTrans" cxnId="{44534620-21DD-4C5F-A989-59E9C605FC82}">
      <dgm:prSet/>
      <dgm:spPr/>
      <dgm:t>
        <a:bodyPr/>
        <a:lstStyle/>
        <a:p>
          <a:endParaRPr lang="en-US"/>
        </a:p>
      </dgm:t>
    </dgm:pt>
    <dgm:pt modelId="{4B179497-5BFC-408E-B1EE-74FA2E21E52B}" type="sibTrans" cxnId="{44534620-21DD-4C5F-A989-59E9C605FC82}">
      <dgm:prSet/>
      <dgm:spPr/>
      <dgm:t>
        <a:bodyPr/>
        <a:lstStyle/>
        <a:p>
          <a:endParaRPr lang="en-US"/>
        </a:p>
      </dgm:t>
    </dgm:pt>
    <dgm:pt modelId="{942C4A54-6C97-4D16-84DA-BC569CBA598D}">
      <dgm:prSet phldrT="[Text]"/>
      <dgm:spPr/>
      <dgm:t>
        <a:bodyPr/>
        <a:lstStyle/>
        <a:p>
          <a:r>
            <a:rPr lang="en-US" dirty="0" err="1" smtClean="0"/>
            <a:t>MySQL</a:t>
          </a:r>
          <a:endParaRPr lang="en-US" dirty="0"/>
        </a:p>
      </dgm:t>
    </dgm:pt>
    <dgm:pt modelId="{D4E75EEE-88E7-4A12-9F41-00F7726D353A}" type="parTrans" cxnId="{90DE9DE7-EA59-428E-9C8A-35173B037D6C}">
      <dgm:prSet/>
      <dgm:spPr/>
      <dgm:t>
        <a:bodyPr/>
        <a:lstStyle/>
        <a:p>
          <a:endParaRPr lang="en-US"/>
        </a:p>
      </dgm:t>
    </dgm:pt>
    <dgm:pt modelId="{BE2865E2-A6FC-4C5A-B71F-2AE38B5FF7AB}" type="sibTrans" cxnId="{90DE9DE7-EA59-428E-9C8A-35173B037D6C}">
      <dgm:prSet/>
      <dgm:spPr/>
      <dgm:t>
        <a:bodyPr/>
        <a:lstStyle/>
        <a:p>
          <a:endParaRPr lang="en-US"/>
        </a:p>
      </dgm:t>
    </dgm:pt>
    <dgm:pt modelId="{E886F18E-4DCD-4688-87F6-BC88329BC1F2}">
      <dgm:prSet phldrT="[Text]"/>
      <dgm:spPr/>
      <dgm:t>
        <a:bodyPr/>
        <a:lstStyle/>
        <a:p>
          <a:r>
            <a:rPr lang="en-US" dirty="0" smtClean="0"/>
            <a:t>Open LDAP</a:t>
          </a:r>
          <a:endParaRPr lang="en-US" dirty="0"/>
        </a:p>
      </dgm:t>
    </dgm:pt>
    <dgm:pt modelId="{6ED37261-83F6-4F8F-8E76-74A366C1DFE5}" type="parTrans" cxnId="{62F82B3E-2D2E-42BC-8574-415623C5A30D}">
      <dgm:prSet/>
      <dgm:spPr/>
      <dgm:t>
        <a:bodyPr/>
        <a:lstStyle/>
        <a:p>
          <a:endParaRPr lang="en-US"/>
        </a:p>
      </dgm:t>
    </dgm:pt>
    <dgm:pt modelId="{84458C29-5072-4906-97F7-6F8074136719}" type="sibTrans" cxnId="{62F82B3E-2D2E-42BC-8574-415623C5A30D}">
      <dgm:prSet/>
      <dgm:spPr/>
      <dgm:t>
        <a:bodyPr/>
        <a:lstStyle/>
        <a:p>
          <a:endParaRPr lang="en-US"/>
        </a:p>
      </dgm:t>
    </dgm:pt>
    <dgm:pt modelId="{91682A35-187A-4242-B208-8FF66C6DCF6F}">
      <dgm:prSet phldrT="[Text]"/>
      <dgm:spPr/>
      <dgm:t>
        <a:bodyPr/>
        <a:lstStyle/>
        <a:p>
          <a:r>
            <a:rPr lang="en-US" dirty="0" smtClean="0"/>
            <a:t>Apache HTTP</a:t>
          </a:r>
          <a:endParaRPr lang="en-US" dirty="0"/>
        </a:p>
      </dgm:t>
    </dgm:pt>
    <dgm:pt modelId="{09230197-25EE-47C4-B24A-F121E1B7F6AE}" type="parTrans" cxnId="{C3C13732-2A55-408C-AAE0-8D953E89E618}">
      <dgm:prSet/>
      <dgm:spPr/>
      <dgm:t>
        <a:bodyPr/>
        <a:lstStyle/>
        <a:p>
          <a:endParaRPr lang="en-US"/>
        </a:p>
      </dgm:t>
    </dgm:pt>
    <dgm:pt modelId="{DAEC2882-E5D1-47BE-AC18-1F175C5901F9}" type="sibTrans" cxnId="{C3C13732-2A55-408C-AAE0-8D953E89E618}">
      <dgm:prSet/>
      <dgm:spPr/>
      <dgm:t>
        <a:bodyPr/>
        <a:lstStyle/>
        <a:p>
          <a:endParaRPr lang="en-US"/>
        </a:p>
      </dgm:t>
    </dgm:pt>
    <dgm:pt modelId="{847CD73C-9AF5-4599-88C0-D29E82B1425D}">
      <dgm:prSet phldrT="[Text]"/>
      <dgm:spPr/>
      <dgm:t>
        <a:bodyPr/>
        <a:lstStyle/>
        <a:p>
          <a:r>
            <a:rPr lang="en-US" dirty="0" smtClean="0"/>
            <a:t>PHP</a:t>
          </a:r>
          <a:endParaRPr lang="en-US" dirty="0"/>
        </a:p>
      </dgm:t>
    </dgm:pt>
    <dgm:pt modelId="{9A381B0E-30DF-4582-A26D-025C0B2ADD6A}" type="parTrans" cxnId="{F15FBE06-4251-4193-8661-A0C1A328D761}">
      <dgm:prSet/>
      <dgm:spPr/>
      <dgm:t>
        <a:bodyPr/>
        <a:lstStyle/>
        <a:p>
          <a:endParaRPr lang="en-US"/>
        </a:p>
      </dgm:t>
    </dgm:pt>
    <dgm:pt modelId="{B51FFC5A-ACFF-4722-8354-C64D65D60136}" type="sibTrans" cxnId="{F15FBE06-4251-4193-8661-A0C1A328D761}">
      <dgm:prSet/>
      <dgm:spPr/>
      <dgm:t>
        <a:bodyPr/>
        <a:lstStyle/>
        <a:p>
          <a:endParaRPr lang="en-US"/>
        </a:p>
      </dgm:t>
    </dgm:pt>
    <dgm:pt modelId="{935197F2-C9BB-4D49-B3FD-7D417A47F287}">
      <dgm:prSet phldrT="[Text]"/>
      <dgm:spPr/>
      <dgm:t>
        <a:bodyPr/>
        <a:lstStyle/>
        <a:p>
          <a:r>
            <a:rPr lang="en-US" dirty="0" err="1" smtClean="0"/>
            <a:t>Exim</a:t>
          </a:r>
          <a:r>
            <a:rPr lang="en-US" dirty="0" smtClean="0"/>
            <a:t> SMTP</a:t>
          </a:r>
          <a:endParaRPr lang="en-US" dirty="0"/>
        </a:p>
      </dgm:t>
    </dgm:pt>
    <dgm:pt modelId="{BA8535DF-5C4D-4AFA-A37F-1ED88395B9A6}" type="parTrans" cxnId="{B139CE3F-34F1-44E6-A895-ACF65D3E9F49}">
      <dgm:prSet/>
      <dgm:spPr/>
      <dgm:t>
        <a:bodyPr/>
        <a:lstStyle/>
        <a:p>
          <a:endParaRPr lang="en-US"/>
        </a:p>
      </dgm:t>
    </dgm:pt>
    <dgm:pt modelId="{1A1DF970-731C-43DF-8584-23A8964DCC22}" type="sibTrans" cxnId="{B139CE3F-34F1-44E6-A895-ACF65D3E9F49}">
      <dgm:prSet/>
      <dgm:spPr/>
      <dgm:t>
        <a:bodyPr/>
        <a:lstStyle/>
        <a:p>
          <a:endParaRPr lang="en-US"/>
        </a:p>
      </dgm:t>
    </dgm:pt>
    <dgm:pt modelId="{DE58A9EB-EFF1-4CBF-8D96-2A32C1FD041C}" type="pres">
      <dgm:prSet presAssocID="{827EDDDA-8D40-41D6-AA95-FDE1EB84244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07D17DC-7FE9-4F74-9E16-24216CA16BF6}" type="pres">
      <dgm:prSet presAssocID="{C2227B8D-5405-4A19-9D41-F58C8D4EE40D}" presName="vertOne" presStyleCnt="0"/>
      <dgm:spPr/>
    </dgm:pt>
    <dgm:pt modelId="{B70753B9-C804-4312-B545-36872E1415AC}" type="pres">
      <dgm:prSet presAssocID="{C2227B8D-5405-4A19-9D41-F58C8D4EE40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51590D-7D3C-4496-A0CE-3A0A0A0930AA}" type="pres">
      <dgm:prSet presAssocID="{C2227B8D-5405-4A19-9D41-F58C8D4EE40D}" presName="parTransOne" presStyleCnt="0"/>
      <dgm:spPr/>
    </dgm:pt>
    <dgm:pt modelId="{6BFC3F7A-72DA-4A08-ABC0-579581D4C6DC}" type="pres">
      <dgm:prSet presAssocID="{C2227B8D-5405-4A19-9D41-F58C8D4EE40D}" presName="horzOne" presStyleCnt="0"/>
      <dgm:spPr/>
    </dgm:pt>
    <dgm:pt modelId="{F376E1DF-4365-4576-831D-A3CE4843221F}" type="pres">
      <dgm:prSet presAssocID="{EB6C53D2-B4DE-429D-80E0-D1A547DDF2EC}" presName="vertTwo" presStyleCnt="0"/>
      <dgm:spPr/>
    </dgm:pt>
    <dgm:pt modelId="{2DBFBBFD-8982-4FC8-9412-52626A50D0EA}" type="pres">
      <dgm:prSet presAssocID="{EB6C53D2-B4DE-429D-80E0-D1A547DDF2EC}" presName="txTwo" presStyleLbl="node2" presStyleIdx="0" presStyleCnt="6" custLinFactNeighborY="-77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15A08B-E3D1-4E5A-B4B1-867268CF4E45}" type="pres">
      <dgm:prSet presAssocID="{EB6C53D2-B4DE-429D-80E0-D1A547DDF2EC}" presName="horzTwo" presStyleCnt="0"/>
      <dgm:spPr/>
    </dgm:pt>
    <dgm:pt modelId="{634E0077-B700-4BF9-91E1-9C4B32312562}" type="pres">
      <dgm:prSet presAssocID="{4B179497-5BFC-408E-B1EE-74FA2E21E52B}" presName="sibSpaceTwo" presStyleCnt="0"/>
      <dgm:spPr/>
    </dgm:pt>
    <dgm:pt modelId="{7449AB68-B11A-4EDD-AD6C-327BA2885E43}" type="pres">
      <dgm:prSet presAssocID="{942C4A54-6C97-4D16-84DA-BC569CBA598D}" presName="vertTwo" presStyleCnt="0"/>
      <dgm:spPr/>
    </dgm:pt>
    <dgm:pt modelId="{6CCAAC71-4D3A-4A6F-BC89-93E6E640E582}" type="pres">
      <dgm:prSet presAssocID="{942C4A54-6C97-4D16-84DA-BC569CBA598D}" presName="txTwo" presStyleLbl="node2" presStyleIdx="1" presStyleCnt="6" custLinFactNeighborY="-77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3465C5-667B-459C-BF75-C80D3EFA5D29}" type="pres">
      <dgm:prSet presAssocID="{942C4A54-6C97-4D16-84DA-BC569CBA598D}" presName="horzTwo" presStyleCnt="0"/>
      <dgm:spPr/>
    </dgm:pt>
    <dgm:pt modelId="{D13B5191-A66A-43AC-9A3D-4A273027EB9F}" type="pres">
      <dgm:prSet presAssocID="{BE2865E2-A6FC-4C5A-B71F-2AE38B5FF7AB}" presName="sibSpaceTwo" presStyleCnt="0"/>
      <dgm:spPr/>
    </dgm:pt>
    <dgm:pt modelId="{8955513E-2CEB-4219-B59D-B6C833400F01}" type="pres">
      <dgm:prSet presAssocID="{E886F18E-4DCD-4688-87F6-BC88329BC1F2}" presName="vertTwo" presStyleCnt="0"/>
      <dgm:spPr/>
    </dgm:pt>
    <dgm:pt modelId="{2E648806-E2FB-4107-B2EF-C9F6BEE8B88A}" type="pres">
      <dgm:prSet presAssocID="{E886F18E-4DCD-4688-87F6-BC88329BC1F2}" presName="txTwo" presStyleLbl="node2" presStyleIdx="2" presStyleCnt="6" custLinFactNeighborY="-77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0EC482-B1AF-4EFC-94E2-552A39382429}" type="pres">
      <dgm:prSet presAssocID="{E886F18E-4DCD-4688-87F6-BC88329BC1F2}" presName="horzTwo" presStyleCnt="0"/>
      <dgm:spPr/>
    </dgm:pt>
    <dgm:pt modelId="{B1BBF155-B728-4F9D-9530-E11BAB6695E2}" type="pres">
      <dgm:prSet presAssocID="{84458C29-5072-4906-97F7-6F8074136719}" presName="sibSpaceTwo" presStyleCnt="0"/>
      <dgm:spPr/>
    </dgm:pt>
    <dgm:pt modelId="{D29FDBD3-7B64-491E-9C4D-5278EC6C2343}" type="pres">
      <dgm:prSet presAssocID="{91682A35-187A-4242-B208-8FF66C6DCF6F}" presName="vertTwo" presStyleCnt="0"/>
      <dgm:spPr/>
    </dgm:pt>
    <dgm:pt modelId="{2E75376F-9B2A-458C-BEAF-B03DA21ADA8C}" type="pres">
      <dgm:prSet presAssocID="{91682A35-187A-4242-B208-8FF66C6DCF6F}" presName="txTwo" presStyleLbl="node2" presStyleIdx="3" presStyleCnt="6" custLinFactNeighborY="-77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D96483-C315-45E0-8FA1-2D0930D8423F}" type="pres">
      <dgm:prSet presAssocID="{91682A35-187A-4242-B208-8FF66C6DCF6F}" presName="horzTwo" presStyleCnt="0"/>
      <dgm:spPr/>
    </dgm:pt>
    <dgm:pt modelId="{13196C7A-31A7-4EBB-9718-C4100615C99A}" type="pres">
      <dgm:prSet presAssocID="{DAEC2882-E5D1-47BE-AC18-1F175C5901F9}" presName="sibSpaceTwo" presStyleCnt="0"/>
      <dgm:spPr/>
    </dgm:pt>
    <dgm:pt modelId="{CBDBA2F5-4F09-4942-A8B3-8CC53D8BBB78}" type="pres">
      <dgm:prSet presAssocID="{847CD73C-9AF5-4599-88C0-D29E82B1425D}" presName="vertTwo" presStyleCnt="0"/>
      <dgm:spPr/>
    </dgm:pt>
    <dgm:pt modelId="{177FB5E0-8804-467F-AE64-FF26D291B92E}" type="pres">
      <dgm:prSet presAssocID="{847CD73C-9AF5-4599-88C0-D29E82B1425D}" presName="txTwo" presStyleLbl="node2" presStyleIdx="4" presStyleCnt="6" custLinFactNeighborY="-77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4956E8-E3C5-411E-93F7-DAAB72812448}" type="pres">
      <dgm:prSet presAssocID="{847CD73C-9AF5-4599-88C0-D29E82B1425D}" presName="horzTwo" presStyleCnt="0"/>
      <dgm:spPr/>
    </dgm:pt>
    <dgm:pt modelId="{4A04D491-3B26-4D5E-95AB-5053E9AD2AF9}" type="pres">
      <dgm:prSet presAssocID="{B51FFC5A-ACFF-4722-8354-C64D65D60136}" presName="sibSpaceTwo" presStyleCnt="0"/>
      <dgm:spPr/>
    </dgm:pt>
    <dgm:pt modelId="{A4A87C1A-2029-430C-9AA7-6956FE06E20D}" type="pres">
      <dgm:prSet presAssocID="{935197F2-C9BB-4D49-B3FD-7D417A47F287}" presName="vertTwo" presStyleCnt="0"/>
      <dgm:spPr/>
    </dgm:pt>
    <dgm:pt modelId="{77CA53B1-7827-45E4-88CE-21EA0D2E7605}" type="pres">
      <dgm:prSet presAssocID="{935197F2-C9BB-4D49-B3FD-7D417A47F287}" presName="txTwo" presStyleLbl="node2" presStyleIdx="5" presStyleCnt="6" custLinFactNeighborY="-77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C85C8C-52E7-4DEF-B526-6B2732C545EB}" type="pres">
      <dgm:prSet presAssocID="{935197F2-C9BB-4D49-B3FD-7D417A47F287}" presName="horzTwo" presStyleCnt="0"/>
      <dgm:spPr/>
    </dgm:pt>
  </dgm:ptLst>
  <dgm:cxnLst>
    <dgm:cxn modelId="{2ECE757E-B930-40FC-91D1-A5DCF44CE02E}" type="presOf" srcId="{827EDDDA-8D40-41D6-AA95-FDE1EB84244B}" destId="{DE58A9EB-EFF1-4CBF-8D96-2A32C1FD041C}" srcOrd="0" destOrd="0" presId="urn:microsoft.com/office/officeart/2005/8/layout/hierarchy4"/>
    <dgm:cxn modelId="{8454AFA2-955D-41DD-8A5E-4766C39D39F9}" type="presOf" srcId="{935197F2-C9BB-4D49-B3FD-7D417A47F287}" destId="{77CA53B1-7827-45E4-88CE-21EA0D2E7605}" srcOrd="0" destOrd="0" presId="urn:microsoft.com/office/officeart/2005/8/layout/hierarchy4"/>
    <dgm:cxn modelId="{30E389AE-CE64-4402-8FB2-773E1F9E8FBD}" type="presOf" srcId="{C2227B8D-5405-4A19-9D41-F58C8D4EE40D}" destId="{B70753B9-C804-4312-B545-36872E1415AC}" srcOrd="0" destOrd="0" presId="urn:microsoft.com/office/officeart/2005/8/layout/hierarchy4"/>
    <dgm:cxn modelId="{62F82B3E-2D2E-42BC-8574-415623C5A30D}" srcId="{C2227B8D-5405-4A19-9D41-F58C8D4EE40D}" destId="{E886F18E-4DCD-4688-87F6-BC88329BC1F2}" srcOrd="2" destOrd="0" parTransId="{6ED37261-83F6-4F8F-8E76-74A366C1DFE5}" sibTransId="{84458C29-5072-4906-97F7-6F8074136719}"/>
    <dgm:cxn modelId="{F15FBE06-4251-4193-8661-A0C1A328D761}" srcId="{C2227B8D-5405-4A19-9D41-F58C8D4EE40D}" destId="{847CD73C-9AF5-4599-88C0-D29E82B1425D}" srcOrd="4" destOrd="0" parTransId="{9A381B0E-30DF-4582-A26D-025C0B2ADD6A}" sibTransId="{B51FFC5A-ACFF-4722-8354-C64D65D60136}"/>
    <dgm:cxn modelId="{1D6C5EEA-B9CE-4E59-B22F-5DA4ED1118E6}" type="presOf" srcId="{942C4A54-6C97-4D16-84DA-BC569CBA598D}" destId="{6CCAAC71-4D3A-4A6F-BC89-93E6E640E582}" srcOrd="0" destOrd="0" presId="urn:microsoft.com/office/officeart/2005/8/layout/hierarchy4"/>
    <dgm:cxn modelId="{C3C13732-2A55-408C-AAE0-8D953E89E618}" srcId="{C2227B8D-5405-4A19-9D41-F58C8D4EE40D}" destId="{91682A35-187A-4242-B208-8FF66C6DCF6F}" srcOrd="3" destOrd="0" parTransId="{09230197-25EE-47C4-B24A-F121E1B7F6AE}" sibTransId="{DAEC2882-E5D1-47BE-AC18-1F175C5901F9}"/>
    <dgm:cxn modelId="{50AE6584-245B-4E78-A017-B73FF1001886}" srcId="{827EDDDA-8D40-41D6-AA95-FDE1EB84244B}" destId="{C2227B8D-5405-4A19-9D41-F58C8D4EE40D}" srcOrd="0" destOrd="0" parTransId="{5981BD52-C04C-4C65-A034-4AD0ECEF1473}" sibTransId="{09F814C5-5F8C-4F2E-8492-94801A3C43C6}"/>
    <dgm:cxn modelId="{1584377A-B6E3-4DA7-BD63-918568826E38}" type="presOf" srcId="{EB6C53D2-B4DE-429D-80E0-D1A547DDF2EC}" destId="{2DBFBBFD-8982-4FC8-9412-52626A50D0EA}" srcOrd="0" destOrd="0" presId="urn:microsoft.com/office/officeart/2005/8/layout/hierarchy4"/>
    <dgm:cxn modelId="{90DE9DE7-EA59-428E-9C8A-35173B037D6C}" srcId="{C2227B8D-5405-4A19-9D41-F58C8D4EE40D}" destId="{942C4A54-6C97-4D16-84DA-BC569CBA598D}" srcOrd="1" destOrd="0" parTransId="{D4E75EEE-88E7-4A12-9F41-00F7726D353A}" sibTransId="{BE2865E2-A6FC-4C5A-B71F-2AE38B5FF7AB}"/>
    <dgm:cxn modelId="{FBF66346-AD6B-468D-8DC6-221CC34752AF}" type="presOf" srcId="{E886F18E-4DCD-4688-87F6-BC88329BC1F2}" destId="{2E648806-E2FB-4107-B2EF-C9F6BEE8B88A}" srcOrd="0" destOrd="0" presId="urn:microsoft.com/office/officeart/2005/8/layout/hierarchy4"/>
    <dgm:cxn modelId="{7E5CED65-A9D6-4D7F-B700-67911BC4FA97}" type="presOf" srcId="{847CD73C-9AF5-4599-88C0-D29E82B1425D}" destId="{177FB5E0-8804-467F-AE64-FF26D291B92E}" srcOrd="0" destOrd="0" presId="urn:microsoft.com/office/officeart/2005/8/layout/hierarchy4"/>
    <dgm:cxn modelId="{44534620-21DD-4C5F-A989-59E9C605FC82}" srcId="{C2227B8D-5405-4A19-9D41-F58C8D4EE40D}" destId="{EB6C53D2-B4DE-429D-80E0-D1A547DDF2EC}" srcOrd="0" destOrd="0" parTransId="{8F4432A1-1390-4642-B2BC-446033396904}" sibTransId="{4B179497-5BFC-408E-B1EE-74FA2E21E52B}"/>
    <dgm:cxn modelId="{B139CE3F-34F1-44E6-A895-ACF65D3E9F49}" srcId="{C2227B8D-5405-4A19-9D41-F58C8D4EE40D}" destId="{935197F2-C9BB-4D49-B3FD-7D417A47F287}" srcOrd="5" destOrd="0" parTransId="{BA8535DF-5C4D-4AFA-A37F-1ED88395B9A6}" sibTransId="{1A1DF970-731C-43DF-8584-23A8964DCC22}"/>
    <dgm:cxn modelId="{FD80B294-AD85-4595-AC5F-79973ECCF0B7}" type="presOf" srcId="{91682A35-187A-4242-B208-8FF66C6DCF6F}" destId="{2E75376F-9B2A-458C-BEAF-B03DA21ADA8C}" srcOrd="0" destOrd="0" presId="urn:microsoft.com/office/officeart/2005/8/layout/hierarchy4"/>
    <dgm:cxn modelId="{62A93A9C-2A56-4316-A610-18CF0D8323CF}" type="presParOf" srcId="{DE58A9EB-EFF1-4CBF-8D96-2A32C1FD041C}" destId="{807D17DC-7FE9-4F74-9E16-24216CA16BF6}" srcOrd="0" destOrd="0" presId="urn:microsoft.com/office/officeart/2005/8/layout/hierarchy4"/>
    <dgm:cxn modelId="{0020F236-1E27-40D4-9BC2-5EF39724F6F8}" type="presParOf" srcId="{807D17DC-7FE9-4F74-9E16-24216CA16BF6}" destId="{B70753B9-C804-4312-B545-36872E1415AC}" srcOrd="0" destOrd="0" presId="urn:microsoft.com/office/officeart/2005/8/layout/hierarchy4"/>
    <dgm:cxn modelId="{4091C1C9-73DA-43C8-B654-3700B9ED5493}" type="presParOf" srcId="{807D17DC-7FE9-4F74-9E16-24216CA16BF6}" destId="{9751590D-7D3C-4496-A0CE-3A0A0A0930AA}" srcOrd="1" destOrd="0" presId="urn:microsoft.com/office/officeart/2005/8/layout/hierarchy4"/>
    <dgm:cxn modelId="{D479D3D8-66BC-4487-91B5-FA5C837B06A6}" type="presParOf" srcId="{807D17DC-7FE9-4F74-9E16-24216CA16BF6}" destId="{6BFC3F7A-72DA-4A08-ABC0-579581D4C6DC}" srcOrd="2" destOrd="0" presId="urn:microsoft.com/office/officeart/2005/8/layout/hierarchy4"/>
    <dgm:cxn modelId="{53CDED8C-97B5-4712-A43D-BB4D3E30B37B}" type="presParOf" srcId="{6BFC3F7A-72DA-4A08-ABC0-579581D4C6DC}" destId="{F376E1DF-4365-4576-831D-A3CE4843221F}" srcOrd="0" destOrd="0" presId="urn:microsoft.com/office/officeart/2005/8/layout/hierarchy4"/>
    <dgm:cxn modelId="{FAB2AC10-B0F8-4D37-8532-2CDB5E623E74}" type="presParOf" srcId="{F376E1DF-4365-4576-831D-A3CE4843221F}" destId="{2DBFBBFD-8982-4FC8-9412-52626A50D0EA}" srcOrd="0" destOrd="0" presId="urn:microsoft.com/office/officeart/2005/8/layout/hierarchy4"/>
    <dgm:cxn modelId="{9BCAED6A-2ECE-4748-92AE-8895F8F9E80A}" type="presParOf" srcId="{F376E1DF-4365-4576-831D-A3CE4843221F}" destId="{3A15A08B-E3D1-4E5A-B4B1-867268CF4E45}" srcOrd="1" destOrd="0" presId="urn:microsoft.com/office/officeart/2005/8/layout/hierarchy4"/>
    <dgm:cxn modelId="{AF5A7AD6-6AC8-4CD9-AA88-4B7B9D9949C2}" type="presParOf" srcId="{6BFC3F7A-72DA-4A08-ABC0-579581D4C6DC}" destId="{634E0077-B700-4BF9-91E1-9C4B32312562}" srcOrd="1" destOrd="0" presId="urn:microsoft.com/office/officeart/2005/8/layout/hierarchy4"/>
    <dgm:cxn modelId="{28DDC3F6-66FE-468B-B281-6870DD02356B}" type="presParOf" srcId="{6BFC3F7A-72DA-4A08-ABC0-579581D4C6DC}" destId="{7449AB68-B11A-4EDD-AD6C-327BA2885E43}" srcOrd="2" destOrd="0" presId="urn:microsoft.com/office/officeart/2005/8/layout/hierarchy4"/>
    <dgm:cxn modelId="{09FB82FF-2E5F-42D9-82CA-B53F72CA21F2}" type="presParOf" srcId="{7449AB68-B11A-4EDD-AD6C-327BA2885E43}" destId="{6CCAAC71-4D3A-4A6F-BC89-93E6E640E582}" srcOrd="0" destOrd="0" presId="urn:microsoft.com/office/officeart/2005/8/layout/hierarchy4"/>
    <dgm:cxn modelId="{2E251B3F-3997-4BFB-BB6C-3A6940C2A07A}" type="presParOf" srcId="{7449AB68-B11A-4EDD-AD6C-327BA2885E43}" destId="{413465C5-667B-459C-BF75-C80D3EFA5D29}" srcOrd="1" destOrd="0" presId="urn:microsoft.com/office/officeart/2005/8/layout/hierarchy4"/>
    <dgm:cxn modelId="{8C162437-A9EB-41B2-91C4-CACDB929BB9D}" type="presParOf" srcId="{6BFC3F7A-72DA-4A08-ABC0-579581D4C6DC}" destId="{D13B5191-A66A-43AC-9A3D-4A273027EB9F}" srcOrd="3" destOrd="0" presId="urn:microsoft.com/office/officeart/2005/8/layout/hierarchy4"/>
    <dgm:cxn modelId="{00DEC4A4-BFFD-4FA6-A681-9F698650B712}" type="presParOf" srcId="{6BFC3F7A-72DA-4A08-ABC0-579581D4C6DC}" destId="{8955513E-2CEB-4219-B59D-B6C833400F01}" srcOrd="4" destOrd="0" presId="urn:microsoft.com/office/officeart/2005/8/layout/hierarchy4"/>
    <dgm:cxn modelId="{C27BF7E5-5B69-423C-A436-B311300F6237}" type="presParOf" srcId="{8955513E-2CEB-4219-B59D-B6C833400F01}" destId="{2E648806-E2FB-4107-B2EF-C9F6BEE8B88A}" srcOrd="0" destOrd="0" presId="urn:microsoft.com/office/officeart/2005/8/layout/hierarchy4"/>
    <dgm:cxn modelId="{F74F21AC-FE88-4386-87D7-6428EB0F5E15}" type="presParOf" srcId="{8955513E-2CEB-4219-B59D-B6C833400F01}" destId="{350EC482-B1AF-4EFC-94E2-552A39382429}" srcOrd="1" destOrd="0" presId="urn:microsoft.com/office/officeart/2005/8/layout/hierarchy4"/>
    <dgm:cxn modelId="{3AEB787E-3B52-4088-A561-67002B71B9A3}" type="presParOf" srcId="{6BFC3F7A-72DA-4A08-ABC0-579581D4C6DC}" destId="{B1BBF155-B728-4F9D-9530-E11BAB6695E2}" srcOrd="5" destOrd="0" presId="urn:microsoft.com/office/officeart/2005/8/layout/hierarchy4"/>
    <dgm:cxn modelId="{B8C8F00F-F2D0-4A4F-A76A-18258AED7808}" type="presParOf" srcId="{6BFC3F7A-72DA-4A08-ABC0-579581D4C6DC}" destId="{D29FDBD3-7B64-491E-9C4D-5278EC6C2343}" srcOrd="6" destOrd="0" presId="urn:microsoft.com/office/officeart/2005/8/layout/hierarchy4"/>
    <dgm:cxn modelId="{E6CFA590-3D29-4C60-930D-28CD390D0716}" type="presParOf" srcId="{D29FDBD3-7B64-491E-9C4D-5278EC6C2343}" destId="{2E75376F-9B2A-458C-BEAF-B03DA21ADA8C}" srcOrd="0" destOrd="0" presId="urn:microsoft.com/office/officeart/2005/8/layout/hierarchy4"/>
    <dgm:cxn modelId="{D850E7A5-FE79-46BA-9EEB-361D7F57CD7F}" type="presParOf" srcId="{D29FDBD3-7B64-491E-9C4D-5278EC6C2343}" destId="{21D96483-C315-45E0-8FA1-2D0930D8423F}" srcOrd="1" destOrd="0" presId="urn:microsoft.com/office/officeart/2005/8/layout/hierarchy4"/>
    <dgm:cxn modelId="{A5F806CA-20CE-4D4B-98E8-855E8A09BCAD}" type="presParOf" srcId="{6BFC3F7A-72DA-4A08-ABC0-579581D4C6DC}" destId="{13196C7A-31A7-4EBB-9718-C4100615C99A}" srcOrd="7" destOrd="0" presId="urn:microsoft.com/office/officeart/2005/8/layout/hierarchy4"/>
    <dgm:cxn modelId="{BD2BBD0B-D52C-4FCD-ACB1-A5B37CC5B0EF}" type="presParOf" srcId="{6BFC3F7A-72DA-4A08-ABC0-579581D4C6DC}" destId="{CBDBA2F5-4F09-4942-A8B3-8CC53D8BBB78}" srcOrd="8" destOrd="0" presId="urn:microsoft.com/office/officeart/2005/8/layout/hierarchy4"/>
    <dgm:cxn modelId="{B3B26A3F-D1DA-4538-81ED-939699B29665}" type="presParOf" srcId="{CBDBA2F5-4F09-4942-A8B3-8CC53D8BBB78}" destId="{177FB5E0-8804-467F-AE64-FF26D291B92E}" srcOrd="0" destOrd="0" presId="urn:microsoft.com/office/officeart/2005/8/layout/hierarchy4"/>
    <dgm:cxn modelId="{EC3E12B2-E249-43FD-B60D-D949F2D555AE}" type="presParOf" srcId="{CBDBA2F5-4F09-4942-A8B3-8CC53D8BBB78}" destId="{CD4956E8-E3C5-411E-93F7-DAAB72812448}" srcOrd="1" destOrd="0" presId="urn:microsoft.com/office/officeart/2005/8/layout/hierarchy4"/>
    <dgm:cxn modelId="{63F085E3-B2CB-4111-B839-E60CE3760B9C}" type="presParOf" srcId="{6BFC3F7A-72DA-4A08-ABC0-579581D4C6DC}" destId="{4A04D491-3B26-4D5E-95AB-5053E9AD2AF9}" srcOrd="9" destOrd="0" presId="urn:microsoft.com/office/officeart/2005/8/layout/hierarchy4"/>
    <dgm:cxn modelId="{C38F08C8-56C9-4EE5-992E-49ED12902520}" type="presParOf" srcId="{6BFC3F7A-72DA-4A08-ABC0-579581D4C6DC}" destId="{A4A87C1A-2029-430C-9AA7-6956FE06E20D}" srcOrd="10" destOrd="0" presId="urn:microsoft.com/office/officeart/2005/8/layout/hierarchy4"/>
    <dgm:cxn modelId="{FD902DA1-AC64-4D70-816E-8A0BDAE02F64}" type="presParOf" srcId="{A4A87C1A-2029-430C-9AA7-6956FE06E20D}" destId="{77CA53B1-7827-45E4-88CE-21EA0D2E7605}" srcOrd="0" destOrd="0" presId="urn:microsoft.com/office/officeart/2005/8/layout/hierarchy4"/>
    <dgm:cxn modelId="{C0E32B6F-67E7-4724-928D-968D29C0CC87}" type="presParOf" srcId="{A4A87C1A-2029-430C-9AA7-6956FE06E20D}" destId="{AFC85C8C-52E7-4DEF-B526-6B2732C545EB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7EDDDA-8D40-41D6-AA95-FDE1EB84244B}" type="doc">
      <dgm:prSet loTypeId="urn:microsoft.com/office/officeart/2005/8/layout/hierarchy4" loCatId="hierarchy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2227B8D-5405-4A19-9D41-F58C8D4EE40D}">
      <dgm:prSet phldrT="[Text]" custT="1"/>
      <dgm:spPr/>
      <dgm:t>
        <a:bodyPr/>
        <a:lstStyle/>
        <a:p>
          <a:r>
            <a:rPr lang="en-US" sz="4000" dirty="0" err="1" smtClean="0"/>
            <a:t>Debian</a:t>
          </a:r>
          <a:r>
            <a:rPr lang="en-US" sz="4000" dirty="0" smtClean="0"/>
            <a:t> Linux</a:t>
          </a:r>
          <a:endParaRPr lang="en-US" sz="4000" dirty="0"/>
        </a:p>
      </dgm:t>
    </dgm:pt>
    <dgm:pt modelId="{5981BD52-C04C-4C65-A034-4AD0ECEF1473}" type="parTrans" cxnId="{50AE6584-245B-4E78-A017-B73FF1001886}">
      <dgm:prSet/>
      <dgm:spPr/>
      <dgm:t>
        <a:bodyPr/>
        <a:lstStyle/>
        <a:p>
          <a:endParaRPr lang="en-US"/>
        </a:p>
      </dgm:t>
    </dgm:pt>
    <dgm:pt modelId="{09F814C5-5F8C-4F2E-8492-94801A3C43C6}" type="sibTrans" cxnId="{50AE6584-245B-4E78-A017-B73FF1001886}">
      <dgm:prSet/>
      <dgm:spPr/>
      <dgm:t>
        <a:bodyPr/>
        <a:lstStyle/>
        <a:p>
          <a:endParaRPr lang="en-US"/>
        </a:p>
      </dgm:t>
    </dgm:pt>
    <dgm:pt modelId="{DE58A9EB-EFF1-4CBF-8D96-2A32C1FD041C}" type="pres">
      <dgm:prSet presAssocID="{827EDDDA-8D40-41D6-AA95-FDE1EB84244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07D17DC-7FE9-4F74-9E16-24216CA16BF6}" type="pres">
      <dgm:prSet presAssocID="{C2227B8D-5405-4A19-9D41-F58C8D4EE40D}" presName="vertOne" presStyleCnt="0"/>
      <dgm:spPr/>
    </dgm:pt>
    <dgm:pt modelId="{B70753B9-C804-4312-B545-36872E1415AC}" type="pres">
      <dgm:prSet presAssocID="{C2227B8D-5405-4A19-9D41-F58C8D4EE40D}" presName="txOne" presStyleLbl="node0" presStyleIdx="0" presStyleCnt="1" custLinFactNeighborY="-90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FC3F7A-72DA-4A08-ABC0-579581D4C6DC}" type="pres">
      <dgm:prSet presAssocID="{C2227B8D-5405-4A19-9D41-F58C8D4EE40D}" presName="horzOne" presStyleCnt="0"/>
      <dgm:spPr/>
    </dgm:pt>
  </dgm:ptLst>
  <dgm:cxnLst>
    <dgm:cxn modelId="{99761FAA-6342-46B2-80CB-CC7787E17F51}" type="presOf" srcId="{C2227B8D-5405-4A19-9D41-F58C8D4EE40D}" destId="{B70753B9-C804-4312-B545-36872E1415AC}" srcOrd="0" destOrd="0" presId="urn:microsoft.com/office/officeart/2005/8/layout/hierarchy4"/>
    <dgm:cxn modelId="{50AE6584-245B-4E78-A017-B73FF1001886}" srcId="{827EDDDA-8D40-41D6-AA95-FDE1EB84244B}" destId="{C2227B8D-5405-4A19-9D41-F58C8D4EE40D}" srcOrd="0" destOrd="0" parTransId="{5981BD52-C04C-4C65-A034-4AD0ECEF1473}" sibTransId="{09F814C5-5F8C-4F2E-8492-94801A3C43C6}"/>
    <dgm:cxn modelId="{D84C293E-7004-4379-9243-42AA5CF67ACA}" type="presOf" srcId="{827EDDDA-8D40-41D6-AA95-FDE1EB84244B}" destId="{DE58A9EB-EFF1-4CBF-8D96-2A32C1FD041C}" srcOrd="0" destOrd="0" presId="urn:microsoft.com/office/officeart/2005/8/layout/hierarchy4"/>
    <dgm:cxn modelId="{87500FA6-A44F-48A1-A9E8-E37B51C6DFC1}" type="presParOf" srcId="{DE58A9EB-EFF1-4CBF-8D96-2A32C1FD041C}" destId="{807D17DC-7FE9-4F74-9E16-24216CA16BF6}" srcOrd="0" destOrd="0" presId="urn:microsoft.com/office/officeart/2005/8/layout/hierarchy4"/>
    <dgm:cxn modelId="{ADF85D77-8A5E-4BFE-B9E1-D8B503659687}" type="presParOf" srcId="{807D17DC-7FE9-4F74-9E16-24216CA16BF6}" destId="{B70753B9-C804-4312-B545-36872E1415AC}" srcOrd="0" destOrd="0" presId="urn:microsoft.com/office/officeart/2005/8/layout/hierarchy4"/>
    <dgm:cxn modelId="{5CE6EE71-4227-4011-AEFF-F2815E387C44}" type="presParOf" srcId="{807D17DC-7FE9-4F74-9E16-24216CA16BF6}" destId="{6BFC3F7A-72DA-4A08-ABC0-579581D4C6DC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7EDDDA-8D40-41D6-AA95-FDE1EB84244B}" type="doc">
      <dgm:prSet loTypeId="urn:microsoft.com/office/officeart/2005/8/layout/hierarchy4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227B8D-5405-4A19-9D41-F58C8D4EE40D}">
      <dgm:prSet phldrT="[Text]" custT="1"/>
      <dgm:spPr/>
      <dgm:t>
        <a:bodyPr/>
        <a:lstStyle/>
        <a:p>
          <a:r>
            <a:rPr lang="en-US" sz="4000" dirty="0" smtClean="0"/>
            <a:t>NEEShub</a:t>
          </a:r>
          <a:endParaRPr lang="en-US" sz="4000" dirty="0"/>
        </a:p>
      </dgm:t>
    </dgm:pt>
    <dgm:pt modelId="{5981BD52-C04C-4C65-A034-4AD0ECEF1473}" type="parTrans" cxnId="{50AE6584-245B-4E78-A017-B73FF1001886}">
      <dgm:prSet/>
      <dgm:spPr/>
      <dgm:t>
        <a:bodyPr/>
        <a:lstStyle/>
        <a:p>
          <a:endParaRPr lang="en-US"/>
        </a:p>
      </dgm:t>
    </dgm:pt>
    <dgm:pt modelId="{09F814C5-5F8C-4F2E-8492-94801A3C43C6}" type="sibTrans" cxnId="{50AE6584-245B-4E78-A017-B73FF1001886}">
      <dgm:prSet/>
      <dgm:spPr/>
      <dgm:t>
        <a:bodyPr/>
        <a:lstStyle/>
        <a:p>
          <a:endParaRPr lang="en-US"/>
        </a:p>
      </dgm:t>
    </dgm:pt>
    <dgm:pt modelId="{DE58A9EB-EFF1-4CBF-8D96-2A32C1FD041C}" type="pres">
      <dgm:prSet presAssocID="{827EDDDA-8D40-41D6-AA95-FDE1EB84244B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07D17DC-7FE9-4F74-9E16-24216CA16BF6}" type="pres">
      <dgm:prSet presAssocID="{C2227B8D-5405-4A19-9D41-F58C8D4EE40D}" presName="vertOne" presStyleCnt="0"/>
      <dgm:spPr/>
    </dgm:pt>
    <dgm:pt modelId="{B70753B9-C804-4312-B545-36872E1415AC}" type="pres">
      <dgm:prSet presAssocID="{C2227B8D-5405-4A19-9D41-F58C8D4EE40D}" presName="txOne" presStyleLbl="node0" presStyleIdx="0" presStyleCnt="1" custLinFactNeighborY="90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FC3F7A-72DA-4A08-ABC0-579581D4C6DC}" type="pres">
      <dgm:prSet presAssocID="{C2227B8D-5405-4A19-9D41-F58C8D4EE40D}" presName="horzOne" presStyleCnt="0"/>
      <dgm:spPr/>
    </dgm:pt>
  </dgm:ptLst>
  <dgm:cxnLst>
    <dgm:cxn modelId="{60247A4A-81C5-4FF4-B44C-CFF9199D11D1}" type="presOf" srcId="{827EDDDA-8D40-41D6-AA95-FDE1EB84244B}" destId="{DE58A9EB-EFF1-4CBF-8D96-2A32C1FD041C}" srcOrd="0" destOrd="0" presId="urn:microsoft.com/office/officeart/2005/8/layout/hierarchy4"/>
    <dgm:cxn modelId="{50AE6584-245B-4E78-A017-B73FF1001886}" srcId="{827EDDDA-8D40-41D6-AA95-FDE1EB84244B}" destId="{C2227B8D-5405-4A19-9D41-F58C8D4EE40D}" srcOrd="0" destOrd="0" parTransId="{5981BD52-C04C-4C65-A034-4AD0ECEF1473}" sibTransId="{09F814C5-5F8C-4F2E-8492-94801A3C43C6}"/>
    <dgm:cxn modelId="{606FC243-9E2E-45B9-913D-48998E18D3A4}" type="presOf" srcId="{C2227B8D-5405-4A19-9D41-F58C8D4EE40D}" destId="{B70753B9-C804-4312-B545-36872E1415AC}" srcOrd="0" destOrd="0" presId="urn:microsoft.com/office/officeart/2005/8/layout/hierarchy4"/>
    <dgm:cxn modelId="{74092929-B684-49F1-A015-65B09BCFCEDF}" type="presParOf" srcId="{DE58A9EB-EFF1-4CBF-8D96-2A32C1FD041C}" destId="{807D17DC-7FE9-4F74-9E16-24216CA16BF6}" srcOrd="0" destOrd="0" presId="urn:microsoft.com/office/officeart/2005/8/layout/hierarchy4"/>
    <dgm:cxn modelId="{085A7CD8-5A48-40BD-AD35-BF3412E86634}" type="presParOf" srcId="{807D17DC-7FE9-4F74-9E16-24216CA16BF6}" destId="{B70753B9-C804-4312-B545-36872E1415AC}" srcOrd="0" destOrd="0" presId="urn:microsoft.com/office/officeart/2005/8/layout/hierarchy4"/>
    <dgm:cxn modelId="{EF207206-47D9-45F2-9D49-E9539AB24801}" type="presParOf" srcId="{807D17DC-7FE9-4F74-9E16-24216CA16BF6}" destId="{6BFC3F7A-72DA-4A08-ABC0-579581D4C6DC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0753B9-C804-4312-B545-36872E1415AC}">
      <dsp:nvSpPr>
        <dsp:cNvPr id="0" name=""/>
        <dsp:cNvSpPr/>
      </dsp:nvSpPr>
      <dsp:spPr>
        <a:xfrm>
          <a:off x="40" y="1156"/>
          <a:ext cx="8229519" cy="971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/>
            <a:t>HubZero</a:t>
          </a:r>
          <a:endParaRPr lang="en-US" sz="4000" kern="1200" dirty="0"/>
        </a:p>
      </dsp:txBody>
      <dsp:txXfrm>
        <a:off x="40" y="1156"/>
        <a:ext cx="8229519" cy="971305"/>
      </dsp:txXfrm>
    </dsp:sp>
    <dsp:sp modelId="{2DBFBBFD-8982-4FC8-9412-52626A50D0EA}">
      <dsp:nvSpPr>
        <dsp:cNvPr id="0" name=""/>
        <dsp:cNvSpPr/>
      </dsp:nvSpPr>
      <dsp:spPr>
        <a:xfrm>
          <a:off x="40" y="1105344"/>
          <a:ext cx="1281856" cy="971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Joomla</a:t>
          </a:r>
          <a:r>
            <a:rPr lang="en-US" sz="2500" kern="1200" dirty="0" smtClean="0"/>
            <a:t>!</a:t>
          </a:r>
          <a:endParaRPr lang="en-US" sz="2500" kern="1200" dirty="0"/>
        </a:p>
      </dsp:txBody>
      <dsp:txXfrm>
        <a:off x="40" y="1105344"/>
        <a:ext cx="1281856" cy="971305"/>
      </dsp:txXfrm>
    </dsp:sp>
    <dsp:sp modelId="{6CCAAC71-4D3A-4A6F-BC89-93E6E640E582}">
      <dsp:nvSpPr>
        <dsp:cNvPr id="0" name=""/>
        <dsp:cNvSpPr/>
      </dsp:nvSpPr>
      <dsp:spPr>
        <a:xfrm>
          <a:off x="1389572" y="1105344"/>
          <a:ext cx="1281856" cy="971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MySQL</a:t>
          </a:r>
          <a:endParaRPr lang="en-US" sz="2500" kern="1200" dirty="0"/>
        </a:p>
      </dsp:txBody>
      <dsp:txXfrm>
        <a:off x="1389572" y="1105344"/>
        <a:ext cx="1281856" cy="971305"/>
      </dsp:txXfrm>
    </dsp:sp>
    <dsp:sp modelId="{2E648806-E2FB-4107-B2EF-C9F6BEE8B88A}">
      <dsp:nvSpPr>
        <dsp:cNvPr id="0" name=""/>
        <dsp:cNvSpPr/>
      </dsp:nvSpPr>
      <dsp:spPr>
        <a:xfrm>
          <a:off x="2779105" y="1105344"/>
          <a:ext cx="1281856" cy="971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Open LDAP</a:t>
          </a:r>
          <a:endParaRPr lang="en-US" sz="2500" kern="1200" dirty="0"/>
        </a:p>
      </dsp:txBody>
      <dsp:txXfrm>
        <a:off x="2779105" y="1105344"/>
        <a:ext cx="1281856" cy="971305"/>
      </dsp:txXfrm>
    </dsp:sp>
    <dsp:sp modelId="{2E75376F-9B2A-458C-BEAF-B03DA21ADA8C}">
      <dsp:nvSpPr>
        <dsp:cNvPr id="0" name=""/>
        <dsp:cNvSpPr/>
      </dsp:nvSpPr>
      <dsp:spPr>
        <a:xfrm>
          <a:off x="4168637" y="1105344"/>
          <a:ext cx="1281856" cy="971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Apache HTTP</a:t>
          </a:r>
          <a:endParaRPr lang="en-US" sz="2500" kern="1200" dirty="0"/>
        </a:p>
      </dsp:txBody>
      <dsp:txXfrm>
        <a:off x="4168637" y="1105344"/>
        <a:ext cx="1281856" cy="971305"/>
      </dsp:txXfrm>
    </dsp:sp>
    <dsp:sp modelId="{177FB5E0-8804-467F-AE64-FF26D291B92E}">
      <dsp:nvSpPr>
        <dsp:cNvPr id="0" name=""/>
        <dsp:cNvSpPr/>
      </dsp:nvSpPr>
      <dsp:spPr>
        <a:xfrm>
          <a:off x="5558170" y="1105344"/>
          <a:ext cx="1281856" cy="971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PHP</a:t>
          </a:r>
          <a:endParaRPr lang="en-US" sz="2500" kern="1200" dirty="0"/>
        </a:p>
      </dsp:txBody>
      <dsp:txXfrm>
        <a:off x="5558170" y="1105344"/>
        <a:ext cx="1281856" cy="971305"/>
      </dsp:txXfrm>
    </dsp:sp>
    <dsp:sp modelId="{77CA53B1-7827-45E4-88CE-21EA0D2E7605}">
      <dsp:nvSpPr>
        <dsp:cNvPr id="0" name=""/>
        <dsp:cNvSpPr/>
      </dsp:nvSpPr>
      <dsp:spPr>
        <a:xfrm>
          <a:off x="6947703" y="1105344"/>
          <a:ext cx="1281856" cy="9713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/>
            <a:t>Exim</a:t>
          </a:r>
          <a:r>
            <a:rPr lang="en-US" sz="2500" kern="1200" dirty="0" smtClean="0"/>
            <a:t> SMTP</a:t>
          </a:r>
          <a:endParaRPr lang="en-US" sz="2500" kern="1200" dirty="0"/>
        </a:p>
      </dsp:txBody>
      <dsp:txXfrm>
        <a:off x="6947703" y="1105344"/>
        <a:ext cx="1281856" cy="97130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0753B9-C804-4312-B545-36872E1415AC}">
      <dsp:nvSpPr>
        <dsp:cNvPr id="0" name=""/>
        <dsp:cNvSpPr/>
      </dsp:nvSpPr>
      <dsp:spPr>
        <a:xfrm>
          <a:off x="4018" y="0"/>
          <a:ext cx="8221563" cy="838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/>
            <a:t>Debian</a:t>
          </a:r>
          <a:r>
            <a:rPr lang="en-US" sz="4000" kern="1200" dirty="0" smtClean="0"/>
            <a:t> Linux</a:t>
          </a:r>
          <a:endParaRPr lang="en-US" sz="4000" kern="1200" dirty="0"/>
        </a:p>
      </dsp:txBody>
      <dsp:txXfrm>
        <a:off x="4018" y="0"/>
        <a:ext cx="8221563" cy="8382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0753B9-C804-4312-B545-36872E1415AC}">
      <dsp:nvSpPr>
        <dsp:cNvPr id="0" name=""/>
        <dsp:cNvSpPr/>
      </dsp:nvSpPr>
      <dsp:spPr>
        <a:xfrm>
          <a:off x="4018" y="0"/>
          <a:ext cx="8221563" cy="8382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NEEShub</a:t>
          </a:r>
          <a:endParaRPr lang="en-US" sz="4000" kern="1200" dirty="0"/>
        </a:p>
      </dsp:txBody>
      <dsp:txXfrm>
        <a:off x="4018" y="0"/>
        <a:ext cx="8221563" cy="838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r">
              <a:defRPr sz="1200"/>
            </a:lvl1pPr>
          </a:lstStyle>
          <a:p>
            <a:fld id="{61D8888D-B70B-46BE-B900-53BC40D9E35E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84926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r">
              <a:defRPr sz="1200"/>
            </a:lvl1pPr>
          </a:lstStyle>
          <a:p>
            <a:fld id="{D1A13594-FCEE-4BDF-9C98-73C2F41F9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EF5BCCF5-AD49-462E-9B45-9F5B4F3E363C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843B2D9B-3F8A-41B8-8FD2-17A6F3A96B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es-background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>
            <a:lvl1pPr algn="l">
              <a:defRPr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860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EF27-F575-469D-A5C6-EDA10139177A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35D5-0252-4B0B-AB61-DA31CF1E35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EF27-F575-469D-A5C6-EDA10139177A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35D5-0252-4B0B-AB61-DA31CF1E35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es-background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EF27-F575-469D-A5C6-EDA10139177A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35D5-0252-4B0B-AB61-DA31CF1E35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EF27-F575-469D-A5C6-EDA10139177A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35D5-0252-4B0B-AB61-DA31CF1E35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ees-background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 b="1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EF27-F575-469D-A5C6-EDA10139177A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35D5-0252-4B0B-AB61-DA31CF1E35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EF27-F575-469D-A5C6-EDA10139177A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35D5-0252-4B0B-AB61-DA31CF1E35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EF27-F575-469D-A5C6-EDA10139177A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35D5-0252-4B0B-AB61-DA31CF1E35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EF27-F575-469D-A5C6-EDA10139177A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35D5-0252-4B0B-AB61-DA31CF1E35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EF27-F575-469D-A5C6-EDA10139177A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35D5-0252-4B0B-AB61-DA31CF1E35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EF27-F575-469D-A5C6-EDA10139177A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D35D5-0252-4B0B-AB61-DA31CF1E35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3EF27-F575-469D-A5C6-EDA10139177A}" type="datetimeFigureOut">
              <a:rPr lang="en-US" smtClean="0"/>
              <a:pPr/>
              <a:t>10/4/2012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D35D5-0252-4B0B-AB61-DA31CF1E35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rustotal.com/" TargetMode="External"/><Relationship Id="rId2" Type="http://schemas.openxmlformats.org/officeDocument/2006/relationships/hyperlink" Target="http://www.clamav.net/lang/en/download/cvd/malware-stat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fail2ban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hyperlink" Target="http://code.google.com/p/zaprox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18" Type="http://schemas.microsoft.com/office/2007/relationships/diagramDrawing" Target="../diagrams/drawing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1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1.xml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685800"/>
            <a:ext cx="8458200" cy="1470025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CyberSecurity for NEEShub: </a:t>
            </a:r>
            <a:b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Best-Practices and Lessons Learned</a:t>
            </a:r>
            <a:endParaRPr lang="en-US" sz="36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22860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Gaspar </a:t>
            </a:r>
            <a:r>
              <a:rPr lang="en-US" sz="2800" dirty="0" err="1" smtClean="0">
                <a:latin typeface="Arial" pitchFamily="34" charset="0"/>
                <a:ea typeface="Tahoma" pitchFamily="34" charset="0"/>
                <a:cs typeface="Arial" pitchFamily="34" charset="0"/>
              </a:rPr>
              <a:t>Modelo</a:t>
            </a:r>
            <a:r>
              <a:rPr lang="en-US" sz="28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-Howard</a:t>
            </a:r>
          </a:p>
          <a:p>
            <a:r>
              <a:rPr lang="en-US" sz="2000" i="1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CyberSecurity Engineer</a:t>
            </a:r>
          </a:p>
          <a:p>
            <a:r>
              <a:rPr lang="en-US" sz="2000" dirty="0" smtClean="0">
                <a:latin typeface="Arial" pitchFamily="34" charset="0"/>
                <a:ea typeface="Tahoma" pitchFamily="34" charset="0"/>
                <a:cs typeface="Arial" pitchFamily="34" charset="0"/>
              </a:rPr>
              <a:t>George E. Brown, Jr. Network for Earthquake Engineering Simulation</a:t>
            </a:r>
            <a:endParaRPr lang="en-US" sz="20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 Protection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ClamAV</a:t>
            </a:r>
            <a:r>
              <a:rPr lang="en-US" dirty="0" smtClean="0"/>
              <a:t>: free, cross-platform antivirus software tool-kit </a:t>
            </a:r>
          </a:p>
          <a:p>
            <a:pPr lvl="1"/>
            <a:r>
              <a:rPr lang="en-US" dirty="0" smtClean="0"/>
              <a:t>command-line scanner, scalable multi-threaded daemon, and automatic database update tool</a:t>
            </a:r>
          </a:p>
          <a:p>
            <a:r>
              <a:rPr lang="en-US" dirty="0" smtClean="0"/>
              <a:t>Malware is ‘seasonal’, consider participating in the </a:t>
            </a:r>
            <a:r>
              <a:rPr lang="en-US" dirty="0" err="1" smtClean="0"/>
              <a:t>ClamAV</a:t>
            </a:r>
            <a:r>
              <a:rPr lang="en-US" dirty="0" smtClean="0"/>
              <a:t> Community Threat Tracking System</a:t>
            </a:r>
            <a:endParaRPr lang="en-US" dirty="0" smtClean="0">
              <a:hlinkClick r:id="rId2"/>
            </a:endParaRPr>
          </a:p>
          <a:p>
            <a:pPr lvl="1"/>
            <a:r>
              <a:rPr lang="en-US" dirty="0" smtClean="0">
                <a:hlinkClick r:id="rId2"/>
              </a:rPr>
              <a:t>www.clamav.net/lang/en/download/cvd/malware-stats/</a:t>
            </a:r>
            <a:endParaRPr lang="en-US" dirty="0" smtClean="0"/>
          </a:p>
          <a:p>
            <a:r>
              <a:rPr lang="en-US" dirty="0" smtClean="0"/>
              <a:t>Double check possible infected files</a:t>
            </a:r>
          </a:p>
          <a:p>
            <a:pPr lvl="1"/>
            <a:r>
              <a:rPr lang="en-US" dirty="0" smtClean="0">
                <a:hlinkClick r:id="rId3"/>
              </a:rPr>
              <a:t>www.virustotal.com</a:t>
            </a:r>
            <a:endParaRPr lang="en-US" dirty="0" smtClean="0"/>
          </a:p>
          <a:p>
            <a:r>
              <a:rPr lang="en-US" dirty="0" smtClean="0"/>
              <a:t>Beware of false positives and false negatives</a:t>
            </a:r>
          </a:p>
          <a:p>
            <a:r>
              <a:rPr lang="en-US" dirty="0" smtClean="0"/>
              <a:t>Need protection for both servers and user computers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</a:t>
            </a:r>
            <a:endParaRPr lang="en-US" dirty="0"/>
          </a:p>
        </p:txBody>
      </p:sp>
      <p:pic>
        <p:nvPicPr>
          <p:cNvPr id="7" name="Content Placeholder 6" descr="clamav - stats.png"/>
          <p:cNvPicPr>
            <a:picLocks noGrp="1" noChangeAspect="1"/>
          </p:cNvPicPr>
          <p:nvPr>
            <p:ph idx="1"/>
          </p:nvPr>
        </p:nvPicPr>
        <p:blipFill>
          <a:blip r:embed="rId2"/>
          <a:srcRect l="27696" t="13469" r="13946" b="17503"/>
          <a:stretch>
            <a:fillRect/>
          </a:stretch>
        </p:blipFill>
        <p:spPr>
          <a:xfrm>
            <a:off x="457200" y="1219200"/>
            <a:ext cx="5921298" cy="4114800"/>
          </a:xfrm>
        </p:spPr>
      </p:pic>
      <p:grpSp>
        <p:nvGrpSpPr>
          <p:cNvPr id="12" name="Group 11"/>
          <p:cNvGrpSpPr/>
          <p:nvPr/>
        </p:nvGrpSpPr>
        <p:grpSpPr>
          <a:xfrm>
            <a:off x="533400" y="3962400"/>
            <a:ext cx="8229600" cy="2058988"/>
            <a:chOff x="533400" y="3962400"/>
            <a:chExt cx="8229600" cy="2058988"/>
          </a:xfrm>
        </p:grpSpPr>
        <p:grpSp>
          <p:nvGrpSpPr>
            <p:cNvPr id="8" name="Group 7"/>
            <p:cNvGrpSpPr/>
            <p:nvPr/>
          </p:nvGrpSpPr>
          <p:grpSpPr>
            <a:xfrm>
              <a:off x="1371600" y="3962400"/>
              <a:ext cx="7391400" cy="1985665"/>
              <a:chOff x="1371600" y="3962400"/>
              <a:chExt cx="7391400" cy="1985665"/>
            </a:xfrm>
          </p:grpSpPr>
          <p:pic>
            <p:nvPicPr>
              <p:cNvPr id="4" name="Picture 3" descr="result-01.png"/>
              <p:cNvPicPr>
                <a:picLocks noChangeAspect="1"/>
              </p:cNvPicPr>
              <p:nvPr/>
            </p:nvPicPr>
            <p:blipFill>
              <a:blip r:embed="rId3" cstate="print"/>
              <a:srcRect l="22500" t="22793" r="22500" b="47732"/>
              <a:stretch>
                <a:fillRect/>
              </a:stretch>
            </p:blipFill>
            <p:spPr>
              <a:xfrm>
                <a:off x="3733800" y="3962400"/>
                <a:ext cx="5029200" cy="19812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6" name="Rectangle 5"/>
              <p:cNvSpPr/>
              <p:nvPr/>
            </p:nvSpPr>
            <p:spPr>
              <a:xfrm>
                <a:off x="1371600" y="5486400"/>
                <a:ext cx="22098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2400" dirty="0" smtClean="0"/>
                  <a:t>Virustotal.com</a:t>
                </a:r>
                <a:endParaRPr lang="es-PA" sz="2400" dirty="0"/>
              </a:p>
            </p:txBody>
          </p:sp>
        </p:grpSp>
        <p:cxnSp>
          <p:nvCxnSpPr>
            <p:cNvPr id="10" name="Straight Connector 9"/>
            <p:cNvCxnSpPr/>
            <p:nvPr/>
          </p:nvCxnSpPr>
          <p:spPr>
            <a:xfrm>
              <a:off x="533400" y="6019800"/>
              <a:ext cx="82296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33400" y="1293812"/>
            <a:ext cx="8229600" cy="1677988"/>
            <a:chOff x="533400" y="1293812"/>
            <a:chExt cx="8229600" cy="1677988"/>
          </a:xfrm>
        </p:grpSpPr>
        <p:sp>
          <p:nvSpPr>
            <p:cNvPr id="5" name="Rectangle 4"/>
            <p:cNvSpPr/>
            <p:nvPr/>
          </p:nvSpPr>
          <p:spPr>
            <a:xfrm>
              <a:off x="6400800" y="1402140"/>
              <a:ext cx="22098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err="1" smtClean="0"/>
                <a:t>ClamAV</a:t>
              </a:r>
              <a:r>
                <a:rPr lang="en-US" sz="2400" dirty="0" smtClean="0"/>
                <a:t> Community Threat Tracking System</a:t>
              </a:r>
              <a:endParaRPr lang="es-PA" sz="24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533400" y="1293812"/>
              <a:ext cx="8229600" cy="158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 Cracking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Any Internet-facing service is constantly being probed</a:t>
            </a:r>
          </a:p>
          <a:p>
            <a:r>
              <a:rPr lang="en-US" b="1" dirty="0" smtClean="0"/>
              <a:t>Fail2ban </a:t>
            </a:r>
            <a:r>
              <a:rPr lang="en-US" dirty="0" smtClean="0"/>
              <a:t>(</a:t>
            </a:r>
            <a:r>
              <a:rPr lang="en-US" dirty="0" smtClean="0">
                <a:hlinkClick r:id="rId2"/>
              </a:rPr>
              <a:t>www.fail2ban.org</a:t>
            </a:r>
            <a:r>
              <a:rPr lang="en-US" dirty="0" smtClean="0"/>
              <a:t>) scans log files and bans IP addresses that show too many password failures by updating firewall rules to reject the addresses for a specified amount of time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04800" y="4114800"/>
            <a:ext cx="8458200" cy="1676400"/>
            <a:chOff x="381000" y="2590800"/>
            <a:chExt cx="8458200" cy="16764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2901" t="27282" r="42567" b="55065"/>
            <a:stretch>
              <a:fillRect/>
            </a:stretch>
          </p:blipFill>
          <p:spPr bwMode="auto">
            <a:xfrm>
              <a:off x="381000" y="2590800"/>
              <a:ext cx="7162800" cy="1676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87020" t="27282" r="3118" b="55065"/>
            <a:stretch>
              <a:fillRect/>
            </a:stretch>
          </p:blipFill>
          <p:spPr bwMode="auto">
            <a:xfrm>
              <a:off x="7543800" y="2590800"/>
              <a:ext cx="1295400" cy="1676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Joomla</a:t>
            </a:r>
            <a:r>
              <a:rPr lang="en-US" dirty="0" smtClean="0"/>
              <a:t>/PHP-related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19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OWASP PHP Top 5 Attack Vectors</a:t>
            </a:r>
          </a:p>
          <a:p>
            <a:pPr lvl="1"/>
            <a:r>
              <a:rPr lang="en-US" dirty="0" smtClean="0"/>
              <a:t>Remote Code Execution</a:t>
            </a:r>
          </a:p>
          <a:p>
            <a:pPr lvl="1"/>
            <a:r>
              <a:rPr lang="en-US" dirty="0" smtClean="0"/>
              <a:t>Cross-site scripting</a:t>
            </a:r>
          </a:p>
          <a:p>
            <a:pPr lvl="1"/>
            <a:r>
              <a:rPr lang="en-US" dirty="0" smtClean="0"/>
              <a:t>SQL injection</a:t>
            </a:r>
          </a:p>
          <a:p>
            <a:pPr lvl="1"/>
            <a:r>
              <a:rPr lang="en-US" dirty="0" smtClean="0"/>
              <a:t>PHP Configuration</a:t>
            </a:r>
          </a:p>
          <a:p>
            <a:pPr lvl="1"/>
            <a:r>
              <a:rPr lang="en-US" dirty="0" smtClean="0"/>
              <a:t>File system</a:t>
            </a:r>
          </a:p>
          <a:p>
            <a:r>
              <a:rPr lang="en-US" dirty="0" smtClean="0"/>
              <a:t>OWASP </a:t>
            </a:r>
            <a:r>
              <a:rPr lang="en-US" dirty="0" err="1" smtClean="0"/>
              <a:t>Joomla</a:t>
            </a:r>
            <a:r>
              <a:rPr lang="en-US" dirty="0" smtClean="0"/>
              <a:t> Security Scanner</a:t>
            </a:r>
          </a:p>
          <a:p>
            <a:pPr lvl="1"/>
            <a:r>
              <a:rPr lang="en-US" dirty="0" smtClean="0"/>
              <a:t>Good introduction to </a:t>
            </a:r>
            <a:r>
              <a:rPr lang="en-US" dirty="0" err="1" smtClean="0"/>
              <a:t>Joomla</a:t>
            </a:r>
            <a:r>
              <a:rPr lang="en-US" dirty="0" smtClean="0"/>
              <a:t>! world of core and extensions (modules, components and </a:t>
            </a:r>
            <a:r>
              <a:rPr lang="en-US" dirty="0" err="1" smtClean="0"/>
              <a:t>plugins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Detects file inclusion, SQL injection, command execution vulnerabilities of a target </a:t>
            </a:r>
            <a:r>
              <a:rPr lang="en-US" dirty="0" err="1" smtClean="0"/>
              <a:t>Joomla</a:t>
            </a:r>
            <a:r>
              <a:rPr lang="en-US" dirty="0" smtClean="0"/>
              <a:t>! web site</a:t>
            </a:r>
          </a:p>
          <a:p>
            <a:pPr lvl="1"/>
            <a:r>
              <a:rPr lang="en-US" dirty="0" smtClean="0"/>
              <a:t>Searches for known vulnerabilities of </a:t>
            </a:r>
            <a:r>
              <a:rPr lang="en-US" dirty="0" err="1" smtClean="0"/>
              <a:t>Joomla</a:t>
            </a:r>
            <a:r>
              <a:rPr lang="en-US" dirty="0" smtClean="0"/>
              <a:t>! and its components: 611 vulnerability checks (Feb. 2, 2012)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Joomla</a:t>
            </a:r>
            <a:r>
              <a:rPr lang="en-US" dirty="0" smtClean="0"/>
              <a:t>/PHP-related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OWASP Zed Attack Proxy</a:t>
            </a:r>
          </a:p>
          <a:p>
            <a:pPr lvl="1"/>
            <a:r>
              <a:rPr lang="en-US" dirty="0" smtClean="0"/>
              <a:t>Penetration testing tool for finding vulnerabilities </a:t>
            </a:r>
            <a:br>
              <a:rPr lang="en-US" dirty="0" smtClean="0"/>
            </a:br>
            <a:r>
              <a:rPr lang="en-US" dirty="0" smtClean="0"/>
              <a:t>in web applications </a:t>
            </a:r>
          </a:p>
          <a:p>
            <a:pPr lvl="1"/>
            <a:r>
              <a:rPr lang="en-US" dirty="0" smtClean="0">
                <a:hlinkClick r:id="rId2"/>
              </a:rPr>
              <a:t>http://code.google.com/p/zaproxy</a:t>
            </a:r>
            <a:endParaRPr lang="en-US" dirty="0" smtClean="0"/>
          </a:p>
          <a:p>
            <a:r>
              <a:rPr lang="en-US" dirty="0" err="1" smtClean="0"/>
              <a:t>SQLmap</a:t>
            </a:r>
            <a:endParaRPr lang="en-US" dirty="0" smtClean="0"/>
          </a:p>
          <a:p>
            <a:pPr lvl="1"/>
            <a:r>
              <a:rPr lang="en-US" dirty="0" smtClean="0"/>
              <a:t>Automates process to detect and exploit SQL injection flaws in web applications/databases</a:t>
            </a:r>
          </a:p>
          <a:p>
            <a:pPr lvl="1"/>
            <a:r>
              <a:rPr lang="en-US" dirty="0" smtClean="0"/>
              <a:t>Good detection accuracy (nice suite of heuristics)</a:t>
            </a:r>
            <a:endParaRPr lang="en-US" dirty="0" smtClean="0">
              <a:hlinkClick r:id="rId2"/>
            </a:endParaRPr>
          </a:p>
        </p:txBody>
      </p:sp>
      <p:pic>
        <p:nvPicPr>
          <p:cNvPr id="2050" name="Picture 2" descr="C:\Users\gmodeloh\AppData\Local\Microsoft\Windows\Temporary Internet Files\Content.IE5\34RRBM5S\MC90019743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736068"/>
            <a:ext cx="648197" cy="914400"/>
          </a:xfrm>
          <a:prstGeom prst="rect">
            <a:avLst/>
          </a:prstGeom>
          <a:noFill/>
        </p:spPr>
      </p:pic>
      <p:pic>
        <p:nvPicPr>
          <p:cNvPr id="5" name="Picture 4" descr="za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4736068"/>
            <a:ext cx="914400" cy="914400"/>
          </a:xfrm>
          <a:prstGeom prst="rect">
            <a:avLst/>
          </a:prstGeom>
        </p:spPr>
      </p:pic>
      <p:pic>
        <p:nvPicPr>
          <p:cNvPr id="6" name="Picture 5" descr="firefox.jpg"/>
          <p:cNvPicPr>
            <a:picLocks noChangeAspect="1"/>
          </p:cNvPicPr>
          <p:nvPr/>
        </p:nvPicPr>
        <p:blipFill>
          <a:blip r:embed="rId5" cstate="print"/>
          <a:srcRect l="7111" t="3556" r="7556" b="7556"/>
          <a:stretch>
            <a:fillRect/>
          </a:stretch>
        </p:blipFill>
        <p:spPr>
          <a:xfrm>
            <a:off x="4949181" y="4736068"/>
            <a:ext cx="877824" cy="9144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2248397" y="5193268"/>
            <a:ext cx="875803" cy="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038600" y="5193268"/>
            <a:ext cx="914400" cy="0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49223" y="5650468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hub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310140" y="5650468"/>
            <a:ext cx="542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ZAP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911969" y="5650468"/>
            <a:ext cx="952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browser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830824" y="4736068"/>
            <a:ext cx="2093976" cy="1283732"/>
            <a:chOff x="5830824" y="4736068"/>
            <a:chExt cx="2093976" cy="1283732"/>
          </a:xfrm>
        </p:grpSpPr>
        <p:pic>
          <p:nvPicPr>
            <p:cNvPr id="7" name="Picture 6" descr="selenium-logo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05600" y="4736068"/>
              <a:ext cx="914400" cy="914400"/>
            </a:xfrm>
            <a:prstGeom prst="rect">
              <a:avLst/>
            </a:prstGeom>
          </p:spPr>
        </p:pic>
        <p:cxnSp>
          <p:nvCxnSpPr>
            <p:cNvPr id="15" name="Straight Arrow Connector 14"/>
            <p:cNvCxnSpPr/>
            <p:nvPr/>
          </p:nvCxnSpPr>
          <p:spPr>
            <a:xfrm flipH="1">
              <a:off x="5830824" y="5193268"/>
              <a:ext cx="874776" cy="0"/>
            </a:xfrm>
            <a:prstGeom prst="straightConnector1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365783" y="5650468"/>
              <a:ext cx="1559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Testing System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 and Network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Monitoring network traffic and file systems</a:t>
            </a:r>
            <a:endParaRPr lang="en-US" dirty="0"/>
          </a:p>
        </p:txBody>
      </p:sp>
      <p:pic>
        <p:nvPicPr>
          <p:cNvPr id="5" name="Picture 4" descr="ssh-ext.png"/>
          <p:cNvPicPr>
            <a:picLocks noChangeAspect="1"/>
          </p:cNvPicPr>
          <p:nvPr/>
        </p:nvPicPr>
        <p:blipFill>
          <a:blip r:embed="rId2"/>
          <a:srcRect b="44444"/>
          <a:stretch>
            <a:fillRect/>
          </a:stretch>
        </p:blipFill>
        <p:spPr>
          <a:xfrm>
            <a:off x="1600200" y="2209800"/>
            <a:ext cx="6315959" cy="3810000"/>
          </a:xfrm>
          <a:prstGeom prst="rect">
            <a:avLst/>
          </a:prstGeom>
        </p:spPr>
      </p:pic>
      <p:pic>
        <p:nvPicPr>
          <p:cNvPr id="4" name="Picture 3" descr="sonicwall-screensho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0200" y="2209800"/>
            <a:ext cx="6324600" cy="38705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Two phases: Internet and Campus</a:t>
            </a:r>
          </a:p>
          <a:p>
            <a:pPr lvl="1"/>
            <a:r>
              <a:rPr lang="en-US" dirty="0" smtClean="0"/>
              <a:t>Testing for filtering implementations</a:t>
            </a:r>
          </a:p>
          <a:p>
            <a:r>
              <a:rPr lang="en-US" dirty="0" smtClean="0"/>
              <a:t>Review of security policy compliance (Questionnaire)</a:t>
            </a:r>
          </a:p>
          <a:p>
            <a:r>
              <a:rPr lang="en-US" dirty="0" smtClean="0"/>
              <a:t>Reviews of users and groups</a:t>
            </a:r>
          </a:p>
          <a:p>
            <a:r>
              <a:rPr lang="en-US" dirty="0" smtClean="0"/>
              <a:t>Ports and vulnerabilities scanning</a:t>
            </a:r>
          </a:p>
          <a:p>
            <a:r>
              <a:rPr lang="en-US" dirty="0" smtClean="0"/>
              <a:t>Attention to web applications and databases</a:t>
            </a:r>
          </a:p>
          <a:p>
            <a:r>
              <a:rPr lang="en-US" dirty="0" smtClean="0"/>
              <a:t>Deployment of permanent scanner server</a:t>
            </a:r>
          </a:p>
          <a:p>
            <a:r>
              <a:rPr lang="en-US" dirty="0" smtClean="0"/>
              <a:t>Usage of public resources</a:t>
            </a:r>
          </a:p>
          <a:p>
            <a:pPr lvl="1"/>
            <a:r>
              <a:rPr lang="en-US" dirty="0" smtClean="0"/>
              <a:t>Example: Google Safe Browsing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Assessment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Incident: CVE-2010-4344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77500" lnSpcReduction="20000"/>
          </a:bodyPr>
          <a:lstStyle/>
          <a:p>
            <a:pPr marL="346075" indent="-346075">
              <a:lnSpc>
                <a:spcPct val="110000"/>
              </a:lnSpc>
            </a:pPr>
            <a:r>
              <a:rPr lang="en-US" sz="2900" dirty="0" smtClean="0"/>
              <a:t>Vulnerability in Exim4 mailing software</a:t>
            </a:r>
          </a:p>
          <a:p>
            <a:pPr marL="746125" lvl="1" indent="-346075">
              <a:lnSpc>
                <a:spcPct val="110000"/>
              </a:lnSpc>
            </a:pPr>
            <a:r>
              <a:rPr lang="en-US" sz="2500" dirty="0" smtClean="0"/>
              <a:t>With specially crafted message, an attacker can corrupt the heap and execute arbitrary code with the privileges of the </a:t>
            </a:r>
            <a:r>
              <a:rPr lang="en-US" sz="2500" dirty="0" err="1" smtClean="0"/>
              <a:t>Exim</a:t>
            </a:r>
            <a:r>
              <a:rPr lang="en-US" sz="2500" dirty="0" smtClean="0"/>
              <a:t> daemon</a:t>
            </a:r>
          </a:p>
          <a:p>
            <a:pPr marL="746125" lvl="1" indent="-346075">
              <a:lnSpc>
                <a:spcPct val="110000"/>
              </a:lnSpc>
            </a:pPr>
            <a:r>
              <a:rPr lang="en-US" sz="2500" dirty="0" smtClean="0"/>
              <a:t>Window to patch: 24 hours</a:t>
            </a:r>
          </a:p>
          <a:p>
            <a:pPr marL="346075" lvl="1" indent="-346075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900" dirty="0" smtClean="0"/>
              <a:t>Testing machines were taken offline, after attackers tried </a:t>
            </a:r>
            <a:br>
              <a:rPr lang="en-US" sz="2900" dirty="0" smtClean="0"/>
            </a:br>
            <a:r>
              <a:rPr lang="en-US" sz="2900" dirty="0" smtClean="0"/>
              <a:t>to install new binaries</a:t>
            </a:r>
          </a:p>
          <a:p>
            <a:pPr marL="346075" lvl="1" indent="-346075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900" dirty="0" smtClean="0"/>
              <a:t>Corrupted machines were scrapped and then rebuilt </a:t>
            </a:r>
          </a:p>
          <a:p>
            <a:pPr marL="346075" lvl="1" indent="-346075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900" dirty="0" smtClean="0"/>
              <a:t>No production machines were affected, thus no external users were affected</a:t>
            </a:r>
          </a:p>
          <a:p>
            <a:pPr marL="914400" lvl="1" indent="-514350">
              <a:lnSpc>
                <a:spcPct val="90000"/>
              </a:lnSpc>
            </a:pPr>
            <a:r>
              <a:rPr lang="en-US" sz="2400" dirty="0" smtClean="0"/>
              <a:t>As a precaution, NEEShub users were asked to reset their password</a:t>
            </a:r>
          </a:p>
          <a:p>
            <a:pPr marL="346075" lvl="1" indent="-346075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900" dirty="0" smtClean="0"/>
              <a:t>Additional measures were implemented to protect environments</a:t>
            </a:r>
          </a:p>
          <a:p>
            <a:pPr marL="346075" lvl="1" indent="-346075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900" dirty="0" smtClean="0"/>
              <a:t>Lesson Learned: protect the “Post Office”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Probing the </a:t>
            </a:r>
            <a:r>
              <a:rPr lang="en-US" dirty="0" smtClean="0"/>
              <a:t>mailing list server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Intrusion Detection System (IDS)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0147" y="2438400"/>
            <a:ext cx="718370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Epilogue: NEES Security in a Nutshell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1447800"/>
            <a:ext cx="8077200" cy="464819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5" name="Rectangle 4"/>
          <p:cNvSpPr/>
          <p:nvPr/>
        </p:nvSpPr>
        <p:spPr>
          <a:xfrm>
            <a:off x="618478" y="1981200"/>
            <a:ext cx="7763522" cy="39624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81974" y="2539750"/>
          <a:ext cx="7371425" cy="325145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274163"/>
                <a:gridCol w="5097262"/>
              </a:tblGrid>
              <a:tr h="1072271">
                <a:tc>
                  <a:txBody>
                    <a:bodyPr/>
                    <a:lstStyle/>
                    <a:p>
                      <a:r>
                        <a:rPr lang="es-PA" sz="2300" b="0" dirty="0" smtClean="0"/>
                        <a:t>Access</a:t>
                      </a:r>
                      <a:r>
                        <a:rPr lang="es-PA" sz="2300" b="0" baseline="0" dirty="0" smtClean="0"/>
                        <a:t> Control</a:t>
                      </a:r>
                      <a:endParaRPr lang="es-PA" sz="2300" b="0" dirty="0"/>
                    </a:p>
                  </a:txBody>
                  <a:tcPr marL="87001" marR="87001" marT="43501" marB="43501"/>
                </a:tc>
                <a:tc>
                  <a:txBody>
                    <a:bodyPr/>
                    <a:lstStyle/>
                    <a:p>
                      <a:r>
                        <a:rPr lang="es-PA" sz="1700" b="0" dirty="0" smtClean="0"/>
                        <a:t>Firewalls, </a:t>
                      </a:r>
                      <a:r>
                        <a:rPr lang="es-PA" sz="1700" b="0" dirty="0" err="1" smtClean="0"/>
                        <a:t>access</a:t>
                      </a:r>
                      <a:r>
                        <a:rPr lang="es-PA" sz="1700" b="0" dirty="0" smtClean="0"/>
                        <a:t> </a:t>
                      </a:r>
                      <a:r>
                        <a:rPr lang="es-PA" sz="1700" b="0" dirty="0" err="1" smtClean="0"/>
                        <a:t>permissions</a:t>
                      </a:r>
                      <a:r>
                        <a:rPr lang="es-PA" sz="1700" b="0" dirty="0" smtClean="0"/>
                        <a:t> (web servers, </a:t>
                      </a:r>
                      <a:r>
                        <a:rPr lang="es-PA" sz="1700" b="0" dirty="0" err="1" smtClean="0"/>
                        <a:t>file</a:t>
                      </a:r>
                      <a:r>
                        <a:rPr lang="es-PA" sz="1700" b="0" baseline="0" dirty="0" smtClean="0"/>
                        <a:t> servers and </a:t>
                      </a:r>
                      <a:r>
                        <a:rPr lang="es-PA" sz="1700" b="0" baseline="0" dirty="0" err="1" smtClean="0"/>
                        <a:t>databases</a:t>
                      </a:r>
                      <a:r>
                        <a:rPr lang="es-PA" sz="1700" b="0" baseline="0" dirty="0" smtClean="0"/>
                        <a:t>), </a:t>
                      </a:r>
                      <a:r>
                        <a:rPr lang="es-PA" sz="1700" b="0" i="0" baseline="0" dirty="0" smtClean="0"/>
                        <a:t>VPN, </a:t>
                      </a:r>
                      <a:r>
                        <a:rPr lang="es-PA" sz="1700" b="0" i="0" baseline="0" dirty="0" err="1" smtClean="0"/>
                        <a:t>separation</a:t>
                      </a:r>
                      <a:r>
                        <a:rPr lang="es-PA" sz="1700" b="0" i="0" baseline="0" dirty="0" smtClean="0"/>
                        <a:t> of </a:t>
                      </a:r>
                      <a:r>
                        <a:rPr lang="es-PA" sz="1700" b="0" i="0" baseline="0" dirty="0" err="1" smtClean="0"/>
                        <a:t>resources</a:t>
                      </a:r>
                      <a:r>
                        <a:rPr lang="es-PA" sz="1700" b="0" i="0" baseline="0" dirty="0" smtClean="0"/>
                        <a:t> </a:t>
                      </a:r>
                    </a:p>
                    <a:p>
                      <a:r>
                        <a:rPr lang="es-PA" sz="1700" b="0" i="0" baseline="0" dirty="0" err="1" smtClean="0"/>
                        <a:t>by</a:t>
                      </a:r>
                      <a:r>
                        <a:rPr lang="es-PA" sz="1700" b="0" i="0" baseline="0" dirty="0" smtClean="0"/>
                        <a:t> </a:t>
                      </a:r>
                      <a:r>
                        <a:rPr lang="es-PA" sz="1700" b="0" i="0" baseline="0" dirty="0" err="1" smtClean="0"/>
                        <a:t>environment</a:t>
                      </a:r>
                      <a:r>
                        <a:rPr lang="es-PA" sz="1700" b="0" i="0" baseline="0" dirty="0" smtClean="0"/>
                        <a:t> (</a:t>
                      </a:r>
                      <a:r>
                        <a:rPr lang="es-PA" sz="1700" b="0" i="0" baseline="0" dirty="0" err="1" smtClean="0"/>
                        <a:t>production</a:t>
                      </a:r>
                      <a:r>
                        <a:rPr lang="es-PA" sz="1700" b="0" i="0" baseline="0" dirty="0" smtClean="0"/>
                        <a:t>, </a:t>
                      </a:r>
                      <a:r>
                        <a:rPr lang="es-PA" sz="1700" b="0" i="0" baseline="0" dirty="0" err="1" smtClean="0"/>
                        <a:t>testing</a:t>
                      </a:r>
                      <a:r>
                        <a:rPr lang="es-PA" sz="1700" b="0" i="0" baseline="0" dirty="0" smtClean="0"/>
                        <a:t>, </a:t>
                      </a:r>
                      <a:r>
                        <a:rPr lang="es-PA" sz="1700" b="0" i="0" baseline="0" dirty="0" err="1" smtClean="0"/>
                        <a:t>development</a:t>
                      </a:r>
                      <a:r>
                        <a:rPr lang="es-PA" sz="1700" b="0" i="0" baseline="0" dirty="0" smtClean="0"/>
                        <a:t>), </a:t>
                      </a:r>
                      <a:br>
                        <a:rPr lang="es-PA" sz="1700" b="0" i="0" baseline="0" dirty="0" smtClean="0"/>
                      </a:br>
                      <a:r>
                        <a:rPr lang="es-PA" sz="1700" b="0" i="0" baseline="0" dirty="0" err="1" smtClean="0"/>
                        <a:t>file</a:t>
                      </a:r>
                      <a:r>
                        <a:rPr lang="es-PA" sz="1700" b="0" i="0" baseline="0" dirty="0" smtClean="0"/>
                        <a:t> </a:t>
                      </a:r>
                      <a:r>
                        <a:rPr lang="es-PA" sz="1700" b="0" i="0" baseline="0" dirty="0" err="1" smtClean="0"/>
                        <a:t>integrity</a:t>
                      </a:r>
                      <a:r>
                        <a:rPr lang="es-PA" sz="1700" b="0" i="0" baseline="0" dirty="0" smtClean="0"/>
                        <a:t> </a:t>
                      </a:r>
                      <a:r>
                        <a:rPr lang="es-PA" sz="1700" b="0" i="0" baseline="0" dirty="0" err="1" smtClean="0"/>
                        <a:t>checker</a:t>
                      </a:r>
                      <a:endParaRPr lang="es-PA" sz="1700" b="0" i="0" dirty="0"/>
                    </a:p>
                  </a:txBody>
                  <a:tcPr marL="87001" marR="87001" marT="43501" marB="43501"/>
                </a:tc>
              </a:tr>
              <a:tr h="709376">
                <a:tc>
                  <a:txBody>
                    <a:bodyPr/>
                    <a:lstStyle/>
                    <a:p>
                      <a:r>
                        <a:rPr lang="es-PA" sz="2300" dirty="0" err="1" smtClean="0"/>
                        <a:t>Authentication</a:t>
                      </a:r>
                      <a:endParaRPr lang="es-PA" sz="2300" dirty="0"/>
                    </a:p>
                  </a:txBody>
                  <a:tcPr marL="87001" marR="87001" marT="43501" marB="43501"/>
                </a:tc>
                <a:tc>
                  <a:txBody>
                    <a:bodyPr/>
                    <a:lstStyle/>
                    <a:p>
                      <a:r>
                        <a:rPr lang="es-PA" sz="1700" dirty="0" err="1" smtClean="0"/>
                        <a:t>user</a:t>
                      </a:r>
                      <a:r>
                        <a:rPr lang="es-PA" sz="1700" dirty="0" smtClean="0"/>
                        <a:t> and </a:t>
                      </a:r>
                      <a:r>
                        <a:rPr lang="es-PA" sz="1700" dirty="0" err="1" smtClean="0"/>
                        <a:t>group</a:t>
                      </a:r>
                      <a:r>
                        <a:rPr lang="es-PA" sz="1700" dirty="0" smtClean="0"/>
                        <a:t> </a:t>
                      </a:r>
                      <a:r>
                        <a:rPr lang="es-PA" sz="1700" dirty="0" err="1" smtClean="0"/>
                        <a:t>directory</a:t>
                      </a:r>
                      <a:r>
                        <a:rPr lang="es-PA" sz="1700" dirty="0" smtClean="0"/>
                        <a:t> (LDAP)</a:t>
                      </a:r>
                      <a:endParaRPr lang="es-PA" sz="1700" dirty="0"/>
                    </a:p>
                  </a:txBody>
                  <a:tcPr marL="87001" marR="87001" marT="43501" marB="43501"/>
                </a:tc>
              </a:tr>
              <a:tr h="709376">
                <a:tc>
                  <a:txBody>
                    <a:bodyPr/>
                    <a:lstStyle/>
                    <a:p>
                      <a:r>
                        <a:rPr lang="es-PA" sz="2300" dirty="0" err="1" smtClean="0"/>
                        <a:t>Auditing</a:t>
                      </a:r>
                      <a:endParaRPr lang="es-PA" sz="2300" dirty="0"/>
                    </a:p>
                  </a:txBody>
                  <a:tcPr marL="87001" marR="87001" marT="43501" marB="43501"/>
                </a:tc>
                <a:tc>
                  <a:txBody>
                    <a:bodyPr/>
                    <a:lstStyle/>
                    <a:p>
                      <a:r>
                        <a:rPr lang="es-PA" sz="1700" i="0" dirty="0" err="1" smtClean="0"/>
                        <a:t>System</a:t>
                      </a:r>
                      <a:r>
                        <a:rPr lang="es-PA" sz="1700" i="0" dirty="0" smtClean="0"/>
                        <a:t> </a:t>
                      </a:r>
                      <a:r>
                        <a:rPr lang="es-PA" sz="1700" i="0" dirty="0" err="1" smtClean="0"/>
                        <a:t>logs</a:t>
                      </a:r>
                      <a:r>
                        <a:rPr lang="es-PA" sz="1700" i="0" dirty="0" smtClean="0"/>
                        <a:t>, fail2ban</a:t>
                      </a:r>
                      <a:endParaRPr lang="es-PA" sz="1700" i="0" dirty="0"/>
                    </a:p>
                  </a:txBody>
                  <a:tcPr marL="87001" marR="87001" marT="43501" marB="43501"/>
                </a:tc>
              </a:tr>
              <a:tr h="709376">
                <a:tc>
                  <a:txBody>
                    <a:bodyPr/>
                    <a:lstStyle/>
                    <a:p>
                      <a:r>
                        <a:rPr lang="es-PA" sz="2300" dirty="0" err="1" smtClean="0"/>
                        <a:t>Others</a:t>
                      </a:r>
                      <a:endParaRPr lang="es-PA" sz="2300" dirty="0"/>
                    </a:p>
                  </a:txBody>
                  <a:tcPr marL="87001" marR="87001" marT="43501" marB="43501"/>
                </a:tc>
                <a:tc>
                  <a:txBody>
                    <a:bodyPr/>
                    <a:lstStyle/>
                    <a:p>
                      <a:r>
                        <a:rPr lang="es-PA" sz="1700" i="0" dirty="0" err="1" smtClean="0"/>
                        <a:t>security</a:t>
                      </a:r>
                      <a:r>
                        <a:rPr lang="es-PA" sz="1700" i="0" dirty="0" smtClean="0"/>
                        <a:t> </a:t>
                      </a:r>
                      <a:r>
                        <a:rPr lang="es-PA" sz="1700" i="0" dirty="0" err="1" smtClean="0"/>
                        <a:t>assessments</a:t>
                      </a:r>
                      <a:r>
                        <a:rPr lang="es-PA" sz="1700" i="0" dirty="0" smtClean="0"/>
                        <a:t>,</a:t>
                      </a:r>
                      <a:r>
                        <a:rPr lang="es-PA" sz="1700" i="0" baseline="0" dirty="0" smtClean="0"/>
                        <a:t>  software </a:t>
                      </a:r>
                      <a:r>
                        <a:rPr lang="es-PA" sz="1700" i="0" baseline="0" dirty="0" err="1" smtClean="0"/>
                        <a:t>patching</a:t>
                      </a:r>
                      <a:r>
                        <a:rPr lang="es-PA" sz="1700" i="0" baseline="0" dirty="0" smtClean="0"/>
                        <a:t>, </a:t>
                      </a:r>
                    </a:p>
                    <a:p>
                      <a:r>
                        <a:rPr lang="es-PA" sz="1700" i="0" baseline="0" dirty="0" err="1" smtClean="0"/>
                        <a:t>intrusion</a:t>
                      </a:r>
                      <a:r>
                        <a:rPr lang="es-PA" sz="1700" i="0" baseline="0" dirty="0" smtClean="0"/>
                        <a:t> </a:t>
                      </a:r>
                      <a:r>
                        <a:rPr lang="es-PA" sz="1700" i="0" baseline="0" dirty="0" err="1" smtClean="0"/>
                        <a:t>detection</a:t>
                      </a:r>
                      <a:r>
                        <a:rPr lang="es-PA" sz="1700" i="0" baseline="0" dirty="0" smtClean="0"/>
                        <a:t> </a:t>
                      </a:r>
                      <a:r>
                        <a:rPr lang="es-PA" sz="1700" i="0" baseline="0" dirty="0" err="1" smtClean="0"/>
                        <a:t>systems</a:t>
                      </a:r>
                      <a:r>
                        <a:rPr lang="es-PA" sz="1700" i="0" baseline="0" dirty="0" smtClean="0"/>
                        <a:t> (IDS)</a:t>
                      </a:r>
                      <a:endParaRPr lang="es-PA" sz="1700" i="0" dirty="0"/>
                    </a:p>
                  </a:txBody>
                  <a:tcPr marL="87001" marR="87001" marT="43501" marB="43501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2052935"/>
            <a:ext cx="7005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2400" dirty="0" smtClean="0"/>
              <a:t>NEES CyberSecurity Plan / </a:t>
            </a:r>
            <a:r>
              <a:rPr lang="es-PA" sz="2400" dirty="0" err="1" smtClean="0"/>
              <a:t>University’s</a:t>
            </a:r>
            <a:r>
              <a:rPr lang="es-PA" sz="2400" dirty="0" smtClean="0"/>
              <a:t> Security </a:t>
            </a:r>
            <a:r>
              <a:rPr lang="es-PA" sz="2400" dirty="0" err="1" smtClean="0"/>
              <a:t>Policies</a:t>
            </a:r>
            <a:endParaRPr lang="es-P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1519535"/>
            <a:ext cx="4007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2400" dirty="0" smtClean="0"/>
              <a:t>U.S. Federal </a:t>
            </a:r>
            <a:r>
              <a:rPr lang="es-PA" sz="2400" dirty="0" err="1" smtClean="0"/>
              <a:t>Regulations</a:t>
            </a:r>
            <a:r>
              <a:rPr lang="es-PA" sz="2400" dirty="0" smtClean="0"/>
              <a:t> (NIST)</a:t>
            </a:r>
            <a:endParaRPr lang="es-P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3886200"/>
            <a:ext cx="7620000" cy="1219200"/>
          </a:xfrm>
          <a:prstGeom prst="rect">
            <a:avLst/>
          </a:prstGeom>
          <a:solidFill>
            <a:srgbClr val="4F81BD">
              <a:alpha val="50196"/>
            </a:srgbClr>
          </a:solidFill>
          <a:ln>
            <a:solidFill>
              <a:srgbClr val="385D8A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err="1" smtClean="0"/>
              <a:t>Need</a:t>
            </a:r>
            <a:r>
              <a:rPr lang="es-PA" dirty="0" smtClean="0"/>
              <a:t> </a:t>
            </a:r>
            <a:r>
              <a:rPr lang="es-PA" dirty="0" err="1" smtClean="0"/>
              <a:t>for</a:t>
            </a:r>
            <a:r>
              <a:rPr lang="es-PA" dirty="0" smtClean="0"/>
              <a:t> </a:t>
            </a:r>
            <a:r>
              <a:rPr lang="es-PA" dirty="0" err="1" smtClean="0">
                <a:solidFill>
                  <a:srgbClr val="FF0000"/>
                </a:solidFill>
              </a:rPr>
              <a:t>Cyber</a:t>
            </a:r>
            <a:r>
              <a:rPr lang="es-PA" dirty="0" smtClean="0">
                <a:solidFill>
                  <a:srgbClr val="FF0000"/>
                </a:solidFill>
              </a:rPr>
              <a:t>-</a:t>
            </a:r>
            <a:r>
              <a:rPr lang="es-PA" dirty="0" smtClean="0"/>
              <a:t>Security</a:t>
            </a:r>
            <a:endParaRPr lang="es-P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A" dirty="0" err="1" smtClean="0"/>
              <a:t>Colaboratories</a:t>
            </a:r>
            <a:endParaRPr lang="es-PA" dirty="0" smtClean="0"/>
          </a:p>
          <a:p>
            <a:r>
              <a:rPr lang="es-PA" dirty="0" err="1" smtClean="0"/>
              <a:t>Trusted</a:t>
            </a:r>
            <a:r>
              <a:rPr lang="es-PA" dirty="0" smtClean="0"/>
              <a:t> </a:t>
            </a:r>
            <a:r>
              <a:rPr lang="es-PA" dirty="0" err="1" smtClean="0"/>
              <a:t>Repository</a:t>
            </a:r>
            <a:endParaRPr lang="es-PA" dirty="0" smtClean="0"/>
          </a:p>
          <a:p>
            <a:r>
              <a:rPr lang="es-PA" i="1" dirty="0" err="1" smtClean="0"/>
              <a:t>Earthquake</a:t>
            </a:r>
            <a:r>
              <a:rPr lang="es-PA" i="1" dirty="0" smtClean="0"/>
              <a:t> / Tsunami</a:t>
            </a:r>
          </a:p>
          <a:p>
            <a:endParaRPr lang="es-PA" dirty="0" smtClean="0"/>
          </a:p>
          <a:p>
            <a:pPr indent="3175">
              <a:buNone/>
            </a:pPr>
            <a:r>
              <a:rPr lang="es-PA" dirty="0" err="1" smtClean="0"/>
              <a:t>What</a:t>
            </a:r>
            <a:r>
              <a:rPr lang="es-PA" dirty="0" smtClean="0"/>
              <a:t> </a:t>
            </a:r>
            <a:r>
              <a:rPr lang="es-PA" dirty="0" err="1" smtClean="0"/>
              <a:t>should</a:t>
            </a:r>
            <a:r>
              <a:rPr lang="es-PA" dirty="0" smtClean="0"/>
              <a:t> I </a:t>
            </a:r>
            <a:r>
              <a:rPr lang="es-PA" dirty="0" err="1" smtClean="0"/>
              <a:t>pay</a:t>
            </a:r>
            <a:r>
              <a:rPr lang="es-PA" dirty="0" smtClean="0"/>
              <a:t> </a:t>
            </a:r>
            <a:r>
              <a:rPr lang="es-PA" dirty="0" err="1" smtClean="0"/>
              <a:t>attention</a:t>
            </a:r>
            <a:r>
              <a:rPr lang="es-PA" dirty="0" smtClean="0"/>
              <a:t> </a:t>
            </a:r>
            <a:r>
              <a:rPr lang="es-PA" dirty="0" err="1" smtClean="0"/>
              <a:t>to</a:t>
            </a:r>
            <a:r>
              <a:rPr lang="es-PA" dirty="0" smtClean="0"/>
              <a:t>, </a:t>
            </a:r>
            <a:r>
              <a:rPr lang="es-PA" dirty="0" err="1" smtClean="0"/>
              <a:t>regarding</a:t>
            </a:r>
            <a:r>
              <a:rPr lang="es-PA" dirty="0" smtClean="0"/>
              <a:t> </a:t>
            </a:r>
            <a:r>
              <a:rPr lang="es-PA" dirty="0" err="1" smtClean="0"/>
              <a:t>security</a:t>
            </a:r>
            <a:r>
              <a:rPr lang="es-PA" dirty="0" smtClean="0"/>
              <a:t>, </a:t>
            </a:r>
            <a:r>
              <a:rPr lang="es-PA" dirty="0" err="1" smtClean="0"/>
              <a:t>when</a:t>
            </a:r>
            <a:r>
              <a:rPr lang="es-PA" dirty="0" smtClean="0"/>
              <a:t> </a:t>
            </a:r>
            <a:r>
              <a:rPr lang="es-PA" dirty="0" err="1" smtClean="0"/>
              <a:t>using</a:t>
            </a:r>
            <a:r>
              <a:rPr lang="es-PA" dirty="0" smtClean="0"/>
              <a:t> </a:t>
            </a:r>
            <a:r>
              <a:rPr lang="es-PA" dirty="0" err="1" smtClean="0"/>
              <a:t>HUBzero</a:t>
            </a:r>
            <a:r>
              <a:rPr lang="es-PA" dirty="0" smtClean="0"/>
              <a:t> software?</a:t>
            </a:r>
            <a:endParaRPr lang="es-P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Pascal </a:t>
            </a:r>
            <a:r>
              <a:rPr lang="en-US" dirty="0" err="1" smtClean="0"/>
              <a:t>Meunier</a:t>
            </a:r>
            <a:r>
              <a:rPr lang="en-US" dirty="0" smtClean="0"/>
              <a:t>, </a:t>
            </a:r>
            <a:r>
              <a:rPr lang="en-US" dirty="0" err="1" smtClean="0"/>
              <a:t>HUBzero</a:t>
            </a:r>
            <a:endParaRPr lang="en-US" dirty="0" smtClean="0"/>
          </a:p>
          <a:p>
            <a:r>
              <a:rPr lang="en-US" dirty="0" smtClean="0"/>
              <a:t>Brian </a:t>
            </a:r>
            <a:r>
              <a:rPr lang="en-US" dirty="0" err="1" smtClean="0"/>
              <a:t>Rohler</a:t>
            </a:r>
            <a:r>
              <a:rPr lang="en-US" dirty="0" smtClean="0"/>
              <a:t>, NEEShub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NEES Project: What is it?</a:t>
            </a:r>
          </a:p>
          <a:p>
            <a:r>
              <a:rPr lang="en-US" dirty="0" smtClean="0"/>
              <a:t>NEES Security Plan</a:t>
            </a:r>
          </a:p>
          <a:p>
            <a:r>
              <a:rPr lang="en-US" dirty="0" smtClean="0"/>
              <a:t>Compliance</a:t>
            </a:r>
          </a:p>
          <a:p>
            <a:r>
              <a:rPr lang="en-US" dirty="0" err="1" smtClean="0"/>
              <a:t>Hubzero</a:t>
            </a:r>
            <a:r>
              <a:rPr lang="en-US" dirty="0" smtClean="0"/>
              <a:t> Security “Out of the Box”</a:t>
            </a:r>
          </a:p>
          <a:p>
            <a:r>
              <a:rPr lang="en-US" dirty="0" smtClean="0"/>
              <a:t>Additional Security Concerns</a:t>
            </a:r>
          </a:p>
          <a:p>
            <a:r>
              <a:rPr lang="en-US" dirty="0" smtClean="0"/>
              <a:t>Security Assessments</a:t>
            </a:r>
          </a:p>
          <a:p>
            <a:r>
              <a:rPr lang="en-US" dirty="0" smtClean="0"/>
              <a:t>Incidents</a:t>
            </a:r>
          </a:p>
          <a:p>
            <a:r>
              <a:rPr lang="en-US" dirty="0" smtClean="0"/>
              <a:t>NEES Security in a Nutshell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NEES Project: 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3505200" cy="4678363"/>
          </a:xfrm>
        </p:spPr>
        <p:txBody>
          <a:bodyPr>
            <a:noAutofit/>
          </a:bodyPr>
          <a:lstStyle/>
          <a:p>
            <a:r>
              <a:rPr lang="en-US" sz="2700" dirty="0" smtClean="0"/>
              <a:t>Network </a:t>
            </a:r>
            <a:r>
              <a:rPr lang="en-US" sz="2700" dirty="0"/>
              <a:t>of civil engineering experimental facilities aimed at facilitating research on mitigating the impact of </a:t>
            </a:r>
            <a:r>
              <a:rPr lang="en-US" sz="2700" dirty="0" smtClean="0"/>
              <a:t>earthquakes</a:t>
            </a:r>
          </a:p>
          <a:p>
            <a:pPr>
              <a:lnSpc>
                <a:spcPct val="80000"/>
              </a:lnSpc>
            </a:pPr>
            <a:r>
              <a:rPr lang="en-US" sz="2700" dirty="0" smtClean="0"/>
              <a:t>14 research labs </a:t>
            </a:r>
          </a:p>
          <a:p>
            <a:pPr>
              <a:lnSpc>
                <a:spcPct val="80000"/>
              </a:lnSpc>
            </a:pPr>
            <a:r>
              <a:rPr lang="en-US" sz="2700" dirty="0" smtClean="0"/>
              <a:t>+5,000 </a:t>
            </a:r>
            <a:r>
              <a:rPr lang="en-US" sz="2700" dirty="0"/>
              <a:t>users from around the world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447800"/>
            <a:ext cx="4215990" cy="437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85000" lnSpcReduction="20000"/>
          </a:bodyPr>
          <a:lstStyle/>
          <a:p>
            <a:pPr marL="346075" indent="-346075">
              <a:lnSpc>
                <a:spcPct val="120000"/>
              </a:lnSpc>
            </a:pPr>
            <a:r>
              <a:rPr lang="en-US" dirty="0" smtClean="0"/>
              <a:t>Describes a structured process to plan adequate, cost-effective security protection for NEES cyber infrastructure </a:t>
            </a:r>
          </a:p>
          <a:p>
            <a:pPr marL="346075" indent="-346075">
              <a:lnSpc>
                <a:spcPct val="120000"/>
              </a:lnSpc>
            </a:pPr>
            <a:r>
              <a:rPr lang="en-US" dirty="0" smtClean="0"/>
              <a:t>Audience: NEES community</a:t>
            </a:r>
          </a:p>
          <a:p>
            <a:pPr marL="346075" indent="-346075">
              <a:lnSpc>
                <a:spcPct val="120000"/>
              </a:lnSpc>
            </a:pPr>
            <a:r>
              <a:rPr lang="en-US" dirty="0" smtClean="0"/>
              <a:t>Sections</a:t>
            </a:r>
          </a:p>
          <a:p>
            <a:pPr marL="914400" lvl="1" indent="-514350">
              <a:lnSpc>
                <a:spcPct val="90000"/>
              </a:lnSpc>
            </a:pPr>
            <a:r>
              <a:rPr lang="en-US" dirty="0" smtClean="0"/>
              <a:t>Roles and Responsibilities</a:t>
            </a:r>
          </a:p>
          <a:p>
            <a:pPr marL="914400" lvl="1" indent="-514350">
              <a:lnSpc>
                <a:spcPct val="90000"/>
              </a:lnSpc>
            </a:pPr>
            <a:r>
              <a:rPr lang="en-US" dirty="0" smtClean="0"/>
              <a:t>Authentication and Authorization</a:t>
            </a:r>
          </a:p>
          <a:p>
            <a:pPr marL="914400" lvl="1" indent="-514350">
              <a:lnSpc>
                <a:spcPct val="90000"/>
              </a:lnSpc>
            </a:pPr>
            <a:r>
              <a:rPr lang="en-US" dirty="0" smtClean="0"/>
              <a:t>Privacy</a:t>
            </a:r>
          </a:p>
          <a:p>
            <a:pPr marL="914400" lvl="1" indent="-514350">
              <a:lnSpc>
                <a:spcPct val="90000"/>
              </a:lnSpc>
            </a:pPr>
            <a:r>
              <a:rPr lang="en-US" dirty="0" smtClean="0"/>
              <a:t>Incident Response</a:t>
            </a:r>
          </a:p>
          <a:p>
            <a:pPr marL="914400" lvl="1" indent="-514350">
              <a:lnSpc>
                <a:spcPct val="90000"/>
              </a:lnSpc>
            </a:pPr>
            <a:r>
              <a:rPr lang="en-US" dirty="0" smtClean="0"/>
              <a:t>Auditing</a:t>
            </a:r>
            <a:endParaRPr lang="en-US" sz="2600" dirty="0" smtClean="0"/>
          </a:p>
          <a:p>
            <a:pPr marL="346075" indent="-346075">
              <a:lnSpc>
                <a:spcPct val="120000"/>
              </a:lnSpc>
            </a:pPr>
            <a:r>
              <a:rPr lang="en-US" dirty="0" smtClean="0"/>
              <a:t>Updated annually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3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Moving from NIST SP-800s to Trusted Digital Repositories and Audit Checklist (TRAC / ISO16363)</a:t>
            </a:r>
          </a:p>
          <a:p>
            <a:pPr lvl="1"/>
            <a:r>
              <a:rPr lang="en-US" dirty="0" smtClean="0"/>
              <a:t>Security section based on ISO/IEC 27001</a:t>
            </a:r>
          </a:p>
          <a:p>
            <a:r>
              <a:rPr lang="en-US" dirty="0" smtClean="0"/>
              <a:t>Security requirements</a:t>
            </a:r>
          </a:p>
          <a:p>
            <a:pPr lvl="1"/>
            <a:r>
              <a:rPr lang="en-US" dirty="0" smtClean="0"/>
              <a:t>Security plan and implemented controls</a:t>
            </a:r>
          </a:p>
          <a:p>
            <a:pPr lvl="1"/>
            <a:r>
              <a:rPr lang="en-US" dirty="0" smtClean="0"/>
              <a:t>System roles and responsibilities</a:t>
            </a:r>
          </a:p>
          <a:p>
            <a:pPr lvl="1"/>
            <a:r>
              <a:rPr lang="en-US" dirty="0" smtClean="0"/>
              <a:t>Risk assessment procedures</a:t>
            </a:r>
          </a:p>
          <a:p>
            <a:pPr lvl="1"/>
            <a:r>
              <a:rPr lang="en-US" dirty="0" smtClean="0"/>
              <a:t>Disaster recovery and continuity plan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NEEShub Components Diagram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2800150"/>
          <a:ext cx="8229600" cy="2152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457200" y="5029200"/>
          <a:ext cx="82296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457200" y="1828800"/>
          <a:ext cx="82296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Hubzero</a:t>
            </a:r>
            <a:r>
              <a:rPr lang="en-US" dirty="0" smtClean="0"/>
              <a:t> Security (Out of the Box)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Group-based Access Control (</a:t>
            </a:r>
            <a:r>
              <a:rPr lang="en-US" dirty="0" err="1" smtClean="0"/>
              <a:t>Joomla</a:t>
            </a:r>
            <a:r>
              <a:rPr lang="en-US" dirty="0" smtClean="0"/>
              <a:t>/</a:t>
            </a:r>
            <a:r>
              <a:rPr lang="en-US" dirty="0" err="1" smtClean="0"/>
              <a:t>Hubzero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Firewall (</a:t>
            </a:r>
            <a:r>
              <a:rPr lang="en-US" dirty="0" err="1" smtClean="0"/>
              <a:t>IPtables</a:t>
            </a:r>
            <a:r>
              <a:rPr lang="en-US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Single sign-on (LDAP)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Network Port restrictions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Input Validation for wiki entries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Captcha</a:t>
            </a:r>
            <a:r>
              <a:rPr lang="en-US" dirty="0" smtClean="0"/>
              <a:t>-based Ticketing system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/>
            <a:r>
              <a:rPr lang="en-US" dirty="0" smtClean="0"/>
              <a:t>Easy to include other security mechanisms </a:t>
            </a:r>
            <a:br>
              <a:rPr lang="en-US" dirty="0" smtClean="0"/>
            </a:br>
            <a:r>
              <a:rPr lang="en-US" dirty="0" smtClean="0"/>
              <a:t>to protect against attacks (malware, password guessing, web-based vulnerabilities)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(Additional) Security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Malware Protection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Account cracking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Joomla</a:t>
            </a:r>
            <a:r>
              <a:rPr lang="en-US" dirty="0" smtClean="0"/>
              <a:t>/PHP-related vulnerabilities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Host and Network Monitoring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6527</TotalTime>
  <Words>657</Words>
  <Application>Microsoft Office PowerPoint</Application>
  <PresentationFormat>On-screen Show (4:3)</PresentationFormat>
  <Paragraphs>142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CyberSecurity for NEEShub:  Best-Practices and Lessons Learned</vt:lpstr>
      <vt:lpstr>Need for Cyber-Security</vt:lpstr>
      <vt:lpstr>Agenda</vt:lpstr>
      <vt:lpstr>NEES Project: What is it?</vt:lpstr>
      <vt:lpstr>Security Plan</vt:lpstr>
      <vt:lpstr>Compliance</vt:lpstr>
      <vt:lpstr>NEEShub Components Diagram</vt:lpstr>
      <vt:lpstr>Hubzero Security (Out of the Box)</vt:lpstr>
      <vt:lpstr>(Additional) Security Concerns</vt:lpstr>
      <vt:lpstr>Malware Protection</vt:lpstr>
      <vt:lpstr>Malware</vt:lpstr>
      <vt:lpstr>Account Cracking</vt:lpstr>
      <vt:lpstr>Joomla/PHP-related Vulnerabilities</vt:lpstr>
      <vt:lpstr>Joomla/PHP-related Vulnerabilities</vt:lpstr>
      <vt:lpstr>Host and Network Monitoring</vt:lpstr>
      <vt:lpstr>Security Assessment</vt:lpstr>
      <vt:lpstr>Incident: CVE-2010-4344</vt:lpstr>
      <vt:lpstr>Intrusion Detection System (IDS)</vt:lpstr>
      <vt:lpstr>Epilogue: NEES Security in a Nutshell</vt:lpstr>
      <vt:lpstr>Acknowledgements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gmodeloh</dc:creator>
  <cp:lastModifiedBy>Gaspar Modelo-Howard</cp:lastModifiedBy>
  <cp:revision>200</cp:revision>
  <dcterms:created xsi:type="dcterms:W3CDTF">2012-08-13T16:57:04Z</dcterms:created>
  <dcterms:modified xsi:type="dcterms:W3CDTF">2012-10-04T20:35:57Z</dcterms:modified>
</cp:coreProperties>
</file>