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306" r:id="rId3"/>
    <p:sldId id="319" r:id="rId4"/>
    <p:sldId id="320" r:id="rId5"/>
    <p:sldId id="310" r:id="rId6"/>
    <p:sldId id="326" r:id="rId7"/>
    <p:sldId id="311" r:id="rId8"/>
    <p:sldId id="321" r:id="rId9"/>
    <p:sldId id="329" r:id="rId10"/>
    <p:sldId id="330" r:id="rId11"/>
    <p:sldId id="317" r:id="rId12"/>
    <p:sldId id="328" r:id="rId13"/>
    <p:sldId id="331" r:id="rId14"/>
    <p:sldId id="318" r:id="rId15"/>
    <p:sldId id="297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66"/>
    <a:srgbClr val="000099"/>
    <a:srgbClr val="2B8185"/>
    <a:srgbClr val="990033"/>
    <a:srgbClr val="006600"/>
    <a:srgbClr val="FF3300"/>
    <a:srgbClr val="99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52" autoAdjust="0"/>
  </p:normalViewPr>
  <p:slideViewPr>
    <p:cSldViewPr>
      <p:cViewPr varScale="1">
        <p:scale>
          <a:sx n="92" d="100"/>
          <a:sy n="92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258E51-A3BF-4704-9226-165047D795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Waterhub</a:t>
            </a:r>
            <a:r>
              <a:rPr lang="en-US" dirty="0" smtClean="0"/>
              <a:t> has the following built-in tools: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Interactive simulation tools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Online presentations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 for uploading resources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Tool development area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Content tagging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Wikis and Blogs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groups for private collaboration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support area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Usage statistics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 mechanisms</a:t>
            </a:r>
            <a:endParaRPr lang="en-US" dirty="0" smtClean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cs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Right now </a:t>
            </a:r>
            <a:r>
              <a:rPr lang="en-US" dirty="0" err="1" smtClean="0">
                <a:cs typeface="Arial" charset="0"/>
              </a:rPr>
              <a:t>waterhub</a:t>
            </a:r>
            <a:r>
              <a:rPr lang="en-US" dirty="0" smtClean="0">
                <a:cs typeface="Arial" charset="0"/>
              </a:rPr>
              <a:t> is in development phase and is not available to the public. It will be available at water-hub.org in </a:t>
            </a:r>
            <a:r>
              <a:rPr lang="en-US" dirty="0" err="1" smtClean="0">
                <a:cs typeface="Arial" charset="0"/>
              </a:rPr>
              <a:t>september</a:t>
            </a:r>
            <a:r>
              <a:rPr lang="en-US" dirty="0" smtClean="0">
                <a:cs typeface="Arial" charset="0"/>
              </a:rPr>
              <a:t>. If anyone is interested in beta testing, please let us know, and we will send you the link.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37C7D-6182-4DA8-A43E-D3BEC18FF0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 system</a:t>
            </a:r>
            <a:r>
              <a:rPr lang="en-US" baseline="0" dirty="0" smtClean="0"/>
              <a:t> is a layered architecture that expands the </a:t>
            </a:r>
            <a:r>
              <a:rPr lang="en-US" baseline="0" dirty="0" err="1" smtClean="0"/>
              <a:t>HUBzero</a:t>
            </a:r>
            <a:r>
              <a:rPr lang="en-US" baseline="0" dirty="0" smtClean="0"/>
              <a:t> core software. </a:t>
            </a:r>
          </a:p>
          <a:p>
            <a:pPr>
              <a:buFontTx/>
              <a:buChar char="-"/>
            </a:pPr>
            <a:r>
              <a:rPr lang="en-US" baseline="0" dirty="0" smtClean="0"/>
              <a:t>At the top is GIS-enabled highly-interactive user interface</a:t>
            </a:r>
          </a:p>
          <a:p>
            <a:pPr>
              <a:buFontTx/>
              <a:buChar char="-"/>
            </a:pPr>
            <a:r>
              <a:rPr lang="en-US" baseline="0" dirty="0" smtClean="0"/>
              <a:t>The middleware layer is a set of GIS data and web services that interact with the backend resource layer</a:t>
            </a:r>
          </a:p>
          <a:p>
            <a:pPr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resource layer includes geospatial data processing software, database, map server, remote data provider, and high performance computation and storage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6B25-8485-44DF-971A-C14DED79D0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Because of its interactive environment it enables the following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1DD391-621C-457C-9A68-E5D0BAF9C8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Because of its interactive environment it enables the following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1DD391-621C-457C-9A68-E5D0BAF9C8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6B25-8485-44DF-971A-C14DED79D0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</a:t>
            </a:r>
            <a:r>
              <a:rPr lang="en-US" baseline="0" dirty="0" smtClean="0"/>
              <a:t> interacts with a GIS web client implemented using FLEX</a:t>
            </a:r>
          </a:p>
          <a:p>
            <a:r>
              <a:rPr lang="en-US" baseline="0" dirty="0" err="1" smtClean="0"/>
              <a:t>PostGIS</a:t>
            </a:r>
            <a:r>
              <a:rPr lang="en-US" baseline="0" dirty="0" smtClean="0"/>
              <a:t> database and </a:t>
            </a:r>
            <a:r>
              <a:rPr lang="en-US" baseline="0" dirty="0" err="1" smtClean="0"/>
              <a:t>geoserver</a:t>
            </a:r>
            <a:r>
              <a:rPr lang="en-US" baseline="0" dirty="0" smtClean="0"/>
              <a:t> are used for geospatial data management and rendering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6B25-8485-44DF-971A-C14DED79D0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E41A2-F846-436E-AE5A-A7BAC6D279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PU_signature_jpg_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2075" cy="457200"/>
          </a:xfrm>
          <a:prstGeom prst="rect">
            <a:avLst/>
          </a:prstGeom>
          <a:noFill/>
        </p:spPr>
      </p:pic>
      <p:pic>
        <p:nvPicPr>
          <p:cNvPr id="5128" name="Picture 8" descr="hzl_lin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010400" cy="19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AAAE-3E4F-4202-A68C-86B757F9A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434F-CE76-4DC8-8623-C6909FA82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90F47B-7530-4537-AE58-31B03D3B3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0A00C-E64B-42E0-ADC0-AAEEF9445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1F97-DF74-4D88-AAD9-B3B0A9557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92BFE-56D7-421F-ADE5-69AB48CC4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22A6-EBD6-45EC-98EE-155C1A2C3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07A6-1064-4187-B68F-465924A39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D97F-2B5F-47B4-A456-7AC488AAC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14693-1088-451E-919D-33E39101A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5FDF3-ECE1-4F0D-B7A0-9AD919F00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BF0235-EDF8-4880-B97A-0F548BF8A48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PU_signature_jpg_pri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62075" cy="457200"/>
          </a:xfrm>
          <a:prstGeom prst="rect">
            <a:avLst/>
          </a:prstGeom>
          <a:noFill/>
        </p:spPr>
      </p:pic>
      <p:pic>
        <p:nvPicPr>
          <p:cNvPr id="4104" name="Picture 8" descr="hzl_line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1123950"/>
            <a:ext cx="8226425" cy="19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-hub.org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net.hubzero.org/hydroexplorer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cs.purdue.edu/~vmerwade" TargetMode="External"/><Relationship Id="rId2" Type="http://schemas.openxmlformats.org/officeDocument/2006/relationships/hyperlink" Target="mailto:vmerwade@purdue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ter-hub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 smtClean="0"/>
              <a:t>WaterHUB</a:t>
            </a:r>
            <a:r>
              <a:rPr lang="en-US" sz="3200" dirty="0" smtClean="0"/>
              <a:t> – </a:t>
            </a:r>
            <a:r>
              <a:rPr lang="en-US" sz="3200" dirty="0" smtClean="0"/>
              <a:t>Enabling hydrological exploration, modeling and collaboration</a:t>
            </a:r>
            <a:endParaRPr lang="en-US" sz="3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sz="2400" dirty="0" smtClean="0"/>
              <a:t>Venkatesh Merwade, </a:t>
            </a:r>
            <a:r>
              <a:rPr lang="en-US" sz="2400" dirty="0" smtClean="0"/>
              <a:t>Purdue </a:t>
            </a:r>
            <a:r>
              <a:rPr lang="en-US" sz="2400" dirty="0" smtClean="0"/>
              <a:t>University</a:t>
            </a:r>
            <a:endParaRPr lang="en-US" sz="24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" y="6477000"/>
            <a:ext cx="632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err="1" smtClean="0"/>
              <a:t>HUBbub</a:t>
            </a:r>
            <a:r>
              <a:rPr lang="en-US" sz="1400" b="1" dirty="0" smtClean="0"/>
              <a:t> 2012</a:t>
            </a:r>
            <a:r>
              <a:rPr lang="en-US" sz="1400" b="1" dirty="0" smtClean="0"/>
              <a:t>, </a:t>
            </a:r>
            <a:r>
              <a:rPr lang="en-US" sz="1400" b="1" dirty="0" smtClean="0"/>
              <a:t>Indianapolis, IN, Sep. 25, 2012.</a:t>
            </a:r>
            <a:endParaRPr lang="en-US" sz="1400" b="1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371600" y="4648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 Zhao, Carol Song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Shandian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SWATShare</a:t>
            </a:r>
            <a:r>
              <a:rPr lang="en-US" dirty="0" smtClean="0"/>
              <a:t> Modeling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GIS interface using FLEX for rich UI and portability</a:t>
            </a:r>
          </a:p>
          <a:p>
            <a:pPr lvl="1"/>
            <a:r>
              <a:rPr lang="en-US" dirty="0" smtClean="0"/>
              <a:t>Web services for metadata/data management, job submission, status tracking, visualization, and data transfer</a:t>
            </a:r>
          </a:p>
          <a:p>
            <a:pPr lvl="1"/>
            <a:r>
              <a:rPr lang="en-US" dirty="0" err="1" smtClean="0"/>
              <a:t>Datamover</a:t>
            </a:r>
            <a:r>
              <a:rPr lang="en-US" dirty="0" smtClean="0"/>
              <a:t>: a secure FTP client that enables large data transfer</a:t>
            </a:r>
          </a:p>
          <a:p>
            <a:pPr lvl="1"/>
            <a:r>
              <a:rPr lang="en-US" dirty="0" smtClean="0"/>
              <a:t>XSEDE computation and storage resources</a:t>
            </a:r>
          </a:p>
          <a:p>
            <a:pPr lvl="2"/>
            <a:r>
              <a:rPr lang="en-US" dirty="0" smtClean="0"/>
              <a:t>PBS jobs at Steele for long running jobs</a:t>
            </a:r>
          </a:p>
          <a:p>
            <a:pPr lvl="2"/>
            <a:r>
              <a:rPr lang="en-US" dirty="0" smtClean="0"/>
              <a:t>Condor jobs at Purdue for short jobs</a:t>
            </a:r>
          </a:p>
          <a:p>
            <a:pPr lvl="2"/>
            <a:r>
              <a:rPr lang="en-US" dirty="0" smtClean="0"/>
              <a:t>Community account </a:t>
            </a:r>
          </a:p>
          <a:p>
            <a:pPr lvl="2"/>
            <a:r>
              <a:rPr lang="en-US" dirty="0" err="1" smtClean="0"/>
              <a:t>Globus</a:t>
            </a:r>
            <a:r>
              <a:rPr lang="en-US" dirty="0" smtClean="0"/>
              <a:t> job submission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792162"/>
          </a:xfrm>
        </p:spPr>
        <p:txBody>
          <a:bodyPr/>
          <a:lstStyle/>
          <a:p>
            <a:r>
              <a:rPr lang="en-US" dirty="0" err="1" smtClean="0"/>
              <a:t>SWATShare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07A6-1064-4187-B68F-465924A39E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4600" y="35052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www.water-hub.org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Hydrology Exploration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data retrieval from remote data resources via web service</a:t>
            </a:r>
          </a:p>
          <a:p>
            <a:pPr lvl="1"/>
            <a:r>
              <a:rPr lang="en-US" dirty="0" smtClean="0"/>
              <a:t>Rainfall and radiation data at NCDC</a:t>
            </a:r>
          </a:p>
          <a:p>
            <a:pPr lvl="1"/>
            <a:r>
              <a:rPr lang="en-US" dirty="0" err="1" smtClean="0"/>
              <a:t>Streamflow</a:t>
            </a:r>
            <a:r>
              <a:rPr lang="en-US" dirty="0" smtClean="0"/>
              <a:t> data at CUAHSI HIS</a:t>
            </a:r>
          </a:p>
          <a:p>
            <a:r>
              <a:rPr lang="en-US" dirty="0" smtClean="0"/>
              <a:t>FLEX GIS client</a:t>
            </a:r>
          </a:p>
          <a:p>
            <a:r>
              <a:rPr lang="en-US" dirty="0" err="1" smtClean="0"/>
              <a:t>PostGIS</a:t>
            </a:r>
            <a:r>
              <a:rPr lang="en-US" dirty="0" smtClean="0"/>
              <a:t> database</a:t>
            </a:r>
          </a:p>
          <a:p>
            <a:r>
              <a:rPr lang="en-US" dirty="0" err="1" smtClean="0"/>
              <a:t>geoserver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792162"/>
          </a:xfrm>
        </p:spPr>
        <p:txBody>
          <a:bodyPr/>
          <a:lstStyle/>
          <a:p>
            <a:r>
              <a:rPr lang="en-US" dirty="0" smtClean="0"/>
              <a:t>Hydrology Exploration Toolkit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07A6-1064-4187-B68F-465924A39E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34290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u="sng" dirty="0" smtClean="0">
                <a:hlinkClick r:id="rId2"/>
              </a:rPr>
              <a:t>https://drinet.hubzero.org/hydroexplorer</a:t>
            </a:r>
            <a:r>
              <a:rPr lang="en-US" sz="32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Three tools are developed that uses public domain data and computational tools to address hydrologic issues</a:t>
            </a:r>
          </a:p>
          <a:p>
            <a:r>
              <a:rPr lang="en-US" dirty="0" smtClean="0"/>
              <a:t>These tools have potential to serve both research and educational audience in hydrology</a:t>
            </a:r>
          </a:p>
          <a:p>
            <a:r>
              <a:rPr lang="en-US" dirty="0" smtClean="0"/>
              <a:t>Actual testing and assessment in classrooms will be done over the next two years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00C-E64B-42E0-ADC0-AAEEF94454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257800"/>
            <a:ext cx="7239000" cy="1371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dirty="0" smtClean="0"/>
              <a:t>Contact:</a:t>
            </a:r>
            <a:endParaRPr lang="en-US" sz="3200" dirty="0"/>
          </a:p>
          <a:p>
            <a:pPr algn="l">
              <a:lnSpc>
                <a:spcPct val="90000"/>
              </a:lnSpc>
            </a:pPr>
            <a:r>
              <a:rPr lang="en-US" sz="2000" dirty="0"/>
              <a:t>Venkatesh Merwade – </a:t>
            </a:r>
            <a:r>
              <a:rPr lang="en-US" sz="2000" dirty="0">
                <a:hlinkClick r:id="rId2"/>
              </a:rPr>
              <a:t>vmerwade@purdue.edu</a:t>
            </a:r>
            <a:endParaRPr lang="en-US" sz="2000" dirty="0"/>
          </a:p>
          <a:p>
            <a:pPr algn="l">
              <a:lnSpc>
                <a:spcPct val="90000"/>
              </a:lnSpc>
            </a:pPr>
            <a:r>
              <a:rPr lang="en-US" sz="2000" dirty="0">
                <a:hlinkClick r:id="rId3"/>
              </a:rPr>
              <a:t>http://web.ics.purdue.edu/~vmerwade</a:t>
            </a:r>
            <a:endParaRPr lang="en-US" sz="2000" dirty="0"/>
          </a:p>
          <a:p>
            <a:pPr algn="l">
              <a:lnSpc>
                <a:spcPct val="90000"/>
              </a:lnSpc>
            </a:pPr>
            <a:endParaRPr lang="en-US" sz="1800" dirty="0"/>
          </a:p>
          <a:p>
            <a:pPr algn="l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19400" y="39624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www.water-hub.org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r>
              <a:rPr lang="en-US" dirty="0" smtClean="0"/>
              <a:t>National Science Foundation </a:t>
            </a:r>
          </a:p>
          <a:p>
            <a:r>
              <a:rPr lang="en-US" dirty="0" smtClean="0"/>
              <a:t>Purdue Engineering </a:t>
            </a:r>
          </a:p>
          <a:p>
            <a:endParaRPr lang="en-US" dirty="0" smtClean="0"/>
          </a:p>
          <a:p>
            <a:r>
              <a:rPr lang="en-US" dirty="0" smtClean="0"/>
              <a:t>Collaborators</a:t>
            </a:r>
          </a:p>
          <a:p>
            <a:pPr lvl="1"/>
            <a:r>
              <a:rPr lang="en-US" dirty="0" smtClean="0"/>
              <a:t>Ben Ruddell, Arizona State University</a:t>
            </a:r>
          </a:p>
          <a:p>
            <a:pPr lvl="1"/>
            <a:r>
              <a:rPr lang="en-US" dirty="0" err="1" smtClean="0"/>
              <a:t>Anjaneyulu</a:t>
            </a:r>
            <a:r>
              <a:rPr lang="en-US" dirty="0" smtClean="0"/>
              <a:t> </a:t>
            </a:r>
            <a:r>
              <a:rPr lang="en-US" dirty="0" err="1" smtClean="0"/>
              <a:t>Yerramilli</a:t>
            </a:r>
            <a:r>
              <a:rPr lang="en-US" dirty="0" smtClean="0"/>
              <a:t>, Jackson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00C-E64B-42E0-ADC0-AAEEF94454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61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What is Hydrology?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 and modeling of hydrologic 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8E703-CCCF-409F-A11F-C0B1E6A9C8F4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of CI for Hydrology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343400"/>
          </a:xfrm>
        </p:spPr>
        <p:txBody>
          <a:bodyPr/>
          <a:lstStyle/>
          <a:p>
            <a:r>
              <a:rPr lang="en-US" dirty="0" smtClean="0"/>
              <a:t>Understanding hydrology requires data -   </a:t>
            </a:r>
            <a:r>
              <a:rPr lang="en-US" dirty="0" smtClean="0">
                <a:solidFill>
                  <a:srgbClr val="C00000"/>
                </a:solidFill>
              </a:rPr>
              <a:t>access, sources, heterogeneity, temporal and spatial domains</a:t>
            </a:r>
          </a:p>
          <a:p>
            <a:r>
              <a:rPr lang="en-US" dirty="0" smtClean="0"/>
              <a:t>Modeling requires </a:t>
            </a:r>
            <a:r>
              <a:rPr lang="en-US" dirty="0" smtClean="0">
                <a:solidFill>
                  <a:srgbClr val="C00000"/>
                </a:solidFill>
              </a:rPr>
              <a:t>computational tools –spatial and temporal scale, integration, applications</a:t>
            </a:r>
          </a:p>
          <a:p>
            <a:r>
              <a:rPr lang="en-US" dirty="0" smtClean="0"/>
              <a:t>Hydrologic problems – </a:t>
            </a:r>
            <a:r>
              <a:rPr lang="en-US" dirty="0" smtClean="0">
                <a:solidFill>
                  <a:srgbClr val="C00000"/>
                </a:solidFill>
              </a:rPr>
              <a:t>complex and interconnected across disciplines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WaterHUB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057400"/>
          </a:xfrm>
        </p:spPr>
        <p:txBody>
          <a:bodyPr/>
          <a:lstStyle/>
          <a:p>
            <a:r>
              <a:rPr lang="en-US" sz="1800" dirty="0" smtClean="0"/>
              <a:t>Large scale geospatial data and modeling extensions</a:t>
            </a:r>
          </a:p>
          <a:p>
            <a:pPr lvl="1"/>
            <a:r>
              <a:rPr lang="en-US" sz="1800" dirty="0" smtClean="0"/>
              <a:t>Geospatial services and middleware</a:t>
            </a:r>
          </a:p>
          <a:p>
            <a:pPr lvl="1"/>
            <a:r>
              <a:rPr lang="en-US" sz="1800" dirty="0" err="1" smtClean="0"/>
              <a:t>TeraGrid</a:t>
            </a:r>
            <a:r>
              <a:rPr lang="en-US" sz="1800" dirty="0" smtClean="0"/>
              <a:t>/XSEDE computation/storage resources</a:t>
            </a:r>
          </a:p>
          <a:p>
            <a:pPr lvl="1"/>
            <a:r>
              <a:rPr lang="en-US" sz="1800" dirty="0" smtClean="0"/>
              <a:t>Remote geospatial data providers (CUAHSI HIS, NCDC)</a:t>
            </a:r>
          </a:p>
          <a:p>
            <a:pPr lvl="1"/>
            <a:r>
              <a:rPr lang="en-US" sz="1800" dirty="0" smtClean="0"/>
              <a:t>GIS software, community modeling tools</a:t>
            </a:r>
          </a:p>
          <a:p>
            <a:endParaRPr lang="en-US" sz="1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b="23970"/>
          <a:stretch>
            <a:fillRect/>
          </a:stretch>
        </p:blipFill>
        <p:spPr bwMode="auto">
          <a:xfrm>
            <a:off x="1219200" y="838200"/>
            <a:ext cx="67373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514600"/>
            <a:ext cx="2438400" cy="38862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 smtClean="0"/>
              <a:t>HUBzero</a:t>
            </a:r>
            <a:r>
              <a:rPr lang="en-US" b="1" dirty="0" smtClean="0"/>
              <a:t> Core</a:t>
            </a:r>
          </a:p>
          <a:p>
            <a:pPr algn="ctr"/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72545" y="3094655"/>
            <a:ext cx="9906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Apache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239345" y="3094655"/>
            <a:ext cx="1149926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Joomla</a:t>
            </a:r>
            <a:r>
              <a:rPr lang="en-US" sz="1600" b="1" dirty="0" smtClean="0"/>
              <a:t>! CMS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438400" y="4999655"/>
            <a:ext cx="950871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MySQL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696545" y="4390055"/>
            <a:ext cx="692726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VNC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172545" y="4980605"/>
            <a:ext cx="1265855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Rappture</a:t>
            </a:r>
            <a:r>
              <a:rPr lang="en-US" sz="1600" b="1" dirty="0" smtClean="0"/>
              <a:t> Toolkit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79471" y="3723305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Community Building Tools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943600" y="2551924"/>
            <a:ext cx="1981200" cy="2674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GeoServer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810000" y="2514600"/>
            <a:ext cx="1828800" cy="38862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b="1" dirty="0" smtClean="0"/>
              <a:t>Geospatial Services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5943600" y="5181600"/>
            <a:ext cx="1981200" cy="12192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/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143000" y="4351955"/>
            <a:ext cx="1477345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Content  Contribution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172545" y="5609255"/>
            <a:ext cx="2209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Education/Training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953069" y="3096207"/>
            <a:ext cx="155448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GIS Data </a:t>
            </a:r>
            <a:r>
              <a:rPr lang="en-US" sz="1600" b="1" dirty="0"/>
              <a:t>S</a:t>
            </a:r>
            <a:r>
              <a:rPr lang="en-US" sz="1600" b="1" dirty="0" smtClean="0"/>
              <a:t>haring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953069" y="5752324"/>
            <a:ext cx="155448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Multi-scale </a:t>
            </a:r>
          </a:p>
          <a:p>
            <a:pPr algn="ctr"/>
            <a:r>
              <a:rPr lang="en-US" sz="1600" b="1" dirty="0" smtClean="0"/>
              <a:t>Modeling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2438400" y="1676400"/>
            <a:ext cx="4038600" cy="533400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GIS-enabled user interface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419462" y="5257800"/>
            <a:ext cx="1429138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Condor Pool </a:t>
            </a:r>
            <a:endParaRPr lang="en-US" sz="1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419462" y="5640352"/>
            <a:ext cx="1429138" cy="303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TeraGrid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419462" y="6019800"/>
            <a:ext cx="1429138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Storage</a:t>
            </a:r>
            <a:endParaRPr lang="en-US" sz="1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953069" y="3728014"/>
            <a:ext cx="155448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GIS Data Processing</a:t>
            </a:r>
            <a:endParaRPr lang="en-US" sz="16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953069" y="4359821"/>
            <a:ext cx="1554480" cy="3657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Visualization</a:t>
            </a:r>
            <a:endParaRPr lang="en-US" sz="16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953069" y="4823988"/>
            <a:ext cx="1554480" cy="3657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Data Transfer</a:t>
            </a:r>
            <a:endParaRPr lang="en-U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953069" y="5288155"/>
            <a:ext cx="1554480" cy="3657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Metadata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5943600" y="3242344"/>
            <a:ext cx="1981200" cy="948655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t" anchorCtr="1">
            <a:normAutofit/>
          </a:bodyPr>
          <a:lstStyle/>
          <a:p>
            <a:pPr algn="ctr"/>
            <a:r>
              <a:rPr lang="en-US" sz="1600" dirty="0" smtClean="0"/>
              <a:t>Softwar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400800" y="3810000"/>
            <a:ext cx="14478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GDAL/OGR</a:t>
            </a:r>
            <a:endParaRPr lang="en-US" sz="1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421014" y="3429000"/>
            <a:ext cx="589386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NCL</a:t>
            </a:r>
            <a:endParaRPr lang="en-US" sz="1400" b="1" dirty="0"/>
          </a:p>
        </p:txBody>
      </p:sp>
      <p:cxnSp>
        <p:nvCxnSpPr>
          <p:cNvPr id="32" name="Straight Arrow Connector 31"/>
          <p:cNvCxnSpPr>
            <a:endCxn id="11" idx="1"/>
          </p:cNvCxnSpPr>
          <p:nvPr/>
        </p:nvCxnSpPr>
        <p:spPr>
          <a:xfrm flipV="1">
            <a:off x="5638800" y="2685662"/>
            <a:ext cx="304800" cy="1733938"/>
          </a:xfrm>
          <a:prstGeom prst="straightConnector1">
            <a:avLst/>
          </a:prstGeom>
          <a:ln w="412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6" idx="1"/>
          </p:cNvCxnSpPr>
          <p:nvPr/>
        </p:nvCxnSpPr>
        <p:spPr>
          <a:xfrm flipV="1">
            <a:off x="5638800" y="3716672"/>
            <a:ext cx="304800" cy="592474"/>
          </a:xfrm>
          <a:prstGeom prst="straightConnector1">
            <a:avLst/>
          </a:prstGeom>
          <a:ln w="412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1"/>
          </p:cNvCxnSpPr>
          <p:nvPr/>
        </p:nvCxnSpPr>
        <p:spPr>
          <a:xfrm>
            <a:off x="5638800" y="4419600"/>
            <a:ext cx="304800" cy="1371600"/>
          </a:xfrm>
          <a:prstGeom prst="straightConnector1">
            <a:avLst/>
          </a:prstGeom>
          <a:ln w="412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3"/>
            <a:endCxn id="12" idx="1"/>
          </p:cNvCxnSpPr>
          <p:nvPr/>
        </p:nvCxnSpPr>
        <p:spPr>
          <a:xfrm>
            <a:off x="3505200" y="4457700"/>
            <a:ext cx="304800" cy="1588"/>
          </a:xfrm>
          <a:prstGeom prst="straightConnector1">
            <a:avLst/>
          </a:prstGeom>
          <a:ln w="41275">
            <a:solidFill>
              <a:srgbClr val="0070C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096794" y="2380862"/>
            <a:ext cx="304800" cy="1588"/>
          </a:xfrm>
          <a:prstGeom prst="straightConnector1">
            <a:avLst/>
          </a:prstGeom>
          <a:ln w="41275">
            <a:solidFill>
              <a:srgbClr val="0070C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572794" y="2361406"/>
            <a:ext cx="304800" cy="1588"/>
          </a:xfrm>
          <a:prstGeom prst="straightConnector1">
            <a:avLst/>
          </a:prstGeom>
          <a:ln w="41275">
            <a:solidFill>
              <a:srgbClr val="0070C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2742406" y="2361406"/>
            <a:ext cx="304800" cy="1588"/>
          </a:xfrm>
          <a:prstGeom prst="straightConnector1">
            <a:avLst/>
          </a:prstGeom>
          <a:ln w="41275">
            <a:solidFill>
              <a:srgbClr val="0070C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86600" y="3429000"/>
            <a:ext cx="7620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SWAT</a:t>
            </a:r>
            <a:endParaRPr lang="en-US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5943600" y="4267200"/>
            <a:ext cx="19812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t" anchorCtr="1">
            <a:norm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400800" y="4724400"/>
            <a:ext cx="14478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/>
            <a:r>
              <a:rPr lang="en-US" sz="1400" b="1" kern="500" dirty="0" smtClean="0"/>
              <a:t>NCDC W</a:t>
            </a:r>
            <a:r>
              <a:rPr lang="en-US" sz="1400" b="1" dirty="0" smtClean="0"/>
              <a:t>eather</a:t>
            </a:r>
            <a:endParaRPr lang="en-US" sz="14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6400800" y="4343400"/>
            <a:ext cx="1447800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CUAHSI HIS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5943600" y="2881891"/>
            <a:ext cx="1981200" cy="2674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PostGIS</a:t>
            </a:r>
            <a:endParaRPr lang="en-US" sz="1400" b="1" dirty="0"/>
          </a:p>
        </p:txBody>
      </p:sp>
      <p:cxnSp>
        <p:nvCxnSpPr>
          <p:cNvPr id="60" name="Straight Arrow Connector 59"/>
          <p:cNvCxnSpPr>
            <a:stCxn id="12" idx="3"/>
          </p:cNvCxnSpPr>
          <p:nvPr/>
        </p:nvCxnSpPr>
        <p:spPr>
          <a:xfrm flipV="1">
            <a:off x="5638800" y="3124200"/>
            <a:ext cx="304800" cy="1333500"/>
          </a:xfrm>
          <a:prstGeom prst="straightConnector1">
            <a:avLst/>
          </a:prstGeom>
          <a:ln w="412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3" idx="1"/>
          </p:cNvCxnSpPr>
          <p:nvPr/>
        </p:nvCxnSpPr>
        <p:spPr>
          <a:xfrm>
            <a:off x="5638800" y="4457700"/>
            <a:ext cx="304800" cy="228600"/>
          </a:xfrm>
          <a:prstGeom prst="straightConnector1">
            <a:avLst/>
          </a:prstGeom>
          <a:ln w="412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WaterHUB for Hydrology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Connecting hydrologists </a:t>
            </a:r>
            <a:r>
              <a:rPr lang="en-US" dirty="0" smtClean="0"/>
              <a:t>: sharing of information, data and  simulation tools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Connecting data  and models</a:t>
            </a:r>
            <a:r>
              <a:rPr lang="en-US" dirty="0" smtClean="0"/>
              <a:t>: use of CUAHSI HIS web services for running hydrologic models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Connecting models and community</a:t>
            </a:r>
            <a:r>
              <a:rPr lang="en-US" i="1" dirty="0" smtClean="0"/>
              <a:t>: models created by one person/organization can be used by multiple entities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Connecting science  and people</a:t>
            </a:r>
            <a:r>
              <a:rPr lang="en-US" dirty="0" smtClean="0"/>
              <a:t>: policy makers can use model outputs and other information on </a:t>
            </a:r>
            <a:r>
              <a:rPr lang="en-US" dirty="0" err="1" smtClean="0"/>
              <a:t>waterHUB</a:t>
            </a:r>
            <a:r>
              <a:rPr lang="en-US" dirty="0" smtClean="0"/>
              <a:t> for making decisions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WaterHUB</a:t>
            </a:r>
            <a:r>
              <a:rPr lang="en-US" dirty="0" smtClean="0"/>
              <a:t> for Hydrology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73563"/>
          </a:xfrm>
        </p:spPr>
        <p:txBody>
          <a:bodyPr rtlCol="0">
            <a:normAutofit lnSpcReduction="10000"/>
          </a:bodyPr>
          <a:lstStyle/>
          <a:p>
            <a:r>
              <a:rPr lang="en-US" b="1" dirty="0" smtClean="0"/>
              <a:t>Water availability – </a:t>
            </a:r>
            <a:r>
              <a:rPr lang="en-US" dirty="0" smtClean="0"/>
              <a:t>change in watershed storage under various geographic and climatic settings </a:t>
            </a:r>
          </a:p>
          <a:p>
            <a:r>
              <a:rPr lang="en-US" b="1" dirty="0" smtClean="0"/>
              <a:t>Water movement - </a:t>
            </a:r>
            <a:r>
              <a:rPr lang="en-US" dirty="0" smtClean="0"/>
              <a:t>Quantifying fluxes of carbon, water, energy, and nutrients across the land surface? </a:t>
            </a:r>
          </a:p>
          <a:p>
            <a:r>
              <a:rPr lang="en-US" b="1" dirty="0" smtClean="0"/>
              <a:t>Human impacts – </a:t>
            </a:r>
            <a:r>
              <a:rPr lang="en-US" dirty="0" smtClean="0"/>
              <a:t>quantifying the impact of natural variability versus human actions on hydro-climatology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12264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Understanding contemporary hydrologic issues need more than text book knowledge!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Hydrology Tools on </a:t>
            </a:r>
            <a:r>
              <a:rPr lang="en-US" dirty="0" err="1" smtClean="0"/>
              <a:t>WaterHUB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SWATShare</a:t>
            </a:r>
            <a:r>
              <a:rPr lang="en-US" dirty="0" smtClean="0"/>
              <a:t> – A tool for sharing Soil Water Assessment Tool (fluxes) </a:t>
            </a:r>
          </a:p>
          <a:p>
            <a:r>
              <a:rPr lang="en-US" dirty="0" smtClean="0"/>
              <a:t>Water Balance – A tool for plotting inputs, outputs and losses from hydrologic system (storage)</a:t>
            </a:r>
          </a:p>
          <a:p>
            <a:r>
              <a:rPr lang="en-US" dirty="0" smtClean="0"/>
              <a:t>Hydrology Exploration – a tool for exploring the role of land use change on hydrology (human impacts)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00C-E64B-42E0-ADC0-AAEEF94454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pt_template">
  <a:themeElements>
    <a:clrScheme name="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5039</TotalTime>
  <Words>735</Words>
  <Application>Microsoft Office PowerPoint</Application>
  <PresentationFormat>On-screen Show (4:3)</PresentationFormat>
  <Paragraphs>139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ppt_template</vt:lpstr>
      <vt:lpstr>WaterHUB – Enabling hydrological exploration, modeling and collaboration</vt:lpstr>
      <vt:lpstr>Acknowledgements</vt:lpstr>
      <vt:lpstr>What is Hydrology?</vt:lpstr>
      <vt:lpstr>Need of CI for Hydrology</vt:lpstr>
      <vt:lpstr>What is WaterHUB</vt:lpstr>
      <vt:lpstr>Architecture</vt:lpstr>
      <vt:lpstr>Why WaterHUB for Hydrology</vt:lpstr>
      <vt:lpstr>WaterHUB for Hydrology Education</vt:lpstr>
      <vt:lpstr>Hydrology Tools on WaterHUB</vt:lpstr>
      <vt:lpstr>SWATShare Modeling Environment</vt:lpstr>
      <vt:lpstr>SWATShare Demo</vt:lpstr>
      <vt:lpstr>Hydrology Exploration Toolkit</vt:lpstr>
      <vt:lpstr>Hydrology Exploration Toolkit Demo</vt:lpstr>
      <vt:lpstr>Summary and ongoing work</vt:lpstr>
      <vt:lpstr>Thank you!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Interweaving Data and Computation for End-to-End Environmental Exploration on the TeraGrid</dc:title>
  <dc:creator>window user</dc:creator>
  <cp:lastModifiedBy>Venkatesh Merwade</cp:lastModifiedBy>
  <cp:revision>225</cp:revision>
  <dcterms:created xsi:type="dcterms:W3CDTF">2007-05-30T14:15:27Z</dcterms:created>
  <dcterms:modified xsi:type="dcterms:W3CDTF">2012-09-24T18:41:45Z</dcterms:modified>
</cp:coreProperties>
</file>