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1" r:id="rId2"/>
    <p:sldId id="262" r:id="rId3"/>
    <p:sldId id="279" r:id="rId4"/>
    <p:sldId id="280" r:id="rId5"/>
    <p:sldId id="271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81" r:id="rId15"/>
    <p:sldId id="273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792C"/>
    <a:srgbClr val="756C66"/>
    <a:srgbClr val="856024"/>
    <a:srgbClr val="D19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43" autoAdjust="0"/>
  </p:normalViewPr>
  <p:slideViewPr>
    <p:cSldViewPr snapToGrid="0" snapToObjects="1">
      <p:cViewPr varScale="1">
        <p:scale>
          <a:sx n="99" d="100"/>
          <a:sy n="99" d="100"/>
        </p:scale>
        <p:origin x="-1920" y="-112"/>
      </p:cViewPr>
      <p:guideLst>
        <p:guide orient="horz" pos="1013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t>9/24/12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ines_7404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6" b="61897"/>
          <a:stretch/>
        </p:blipFill>
        <p:spPr>
          <a:xfrm>
            <a:off x="0" y="1582260"/>
            <a:ext cx="774095" cy="1960372"/>
          </a:xfrm>
          <a:prstGeom prst="rect">
            <a:avLst/>
          </a:prstGeom>
        </p:spPr>
      </p:pic>
      <p:pic>
        <p:nvPicPr>
          <p:cNvPr id="13" name="Picture 12" descr="PU_sigtab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>
          <a:xfrm>
            <a:off x="6935432" y="5830266"/>
            <a:ext cx="1942418" cy="104018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362779" y="1474647"/>
            <a:ext cx="7515071" cy="74878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200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2777" y="2182940"/>
            <a:ext cx="7515073" cy="1460826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5200" cap="all" baseline="0">
                <a:solidFill>
                  <a:srgbClr val="A3792C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 Line</a:t>
            </a:r>
            <a:br>
              <a:rPr lang="en-US" dirty="0" smtClean="0"/>
            </a:br>
            <a:r>
              <a:rPr lang="en-US" dirty="0" smtClean="0"/>
              <a:t>Third Line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876545"/>
            <a:ext cx="7505700" cy="954143"/>
          </a:xfrm>
        </p:spPr>
        <p:txBody>
          <a:bodyPr>
            <a:noAutofit/>
          </a:bodyPr>
          <a:lstStyle>
            <a:lvl1pPr>
              <a:defRPr sz="2400" cap="all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Single-line Subtitle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362776" y="5008928"/>
            <a:ext cx="7514523" cy="31174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362776" y="5287650"/>
            <a:ext cx="7514524" cy="501116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1362779" y="6356350"/>
            <a:ext cx="20857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792C"/>
                </a:solidFill>
              </a:defRPr>
            </a:lvl1pPr>
          </a:lstStyle>
          <a:p>
            <a:r>
              <a:rPr lang="en-US" sz="1400" b="1" dirty="0" smtClean="0">
                <a:latin typeface="Arial"/>
                <a:cs typeface="Arial"/>
              </a:rPr>
              <a:t>Month day, year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12273" y="1905000"/>
            <a:ext cx="7931727" cy="2295144"/>
          </a:xfrm>
          <a:prstGeom prst="rect">
            <a:avLst/>
          </a:prstGeom>
          <a:solidFill>
            <a:srgbClr val="756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ines_blk.7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0" r="87164" b="-1"/>
          <a:stretch/>
        </p:blipFill>
        <p:spPr>
          <a:xfrm>
            <a:off x="0" y="1905000"/>
            <a:ext cx="1119909" cy="2295144"/>
          </a:xfrm>
          <a:prstGeom prst="rect">
            <a:avLst/>
          </a:prstGeom>
        </p:spPr>
      </p:pic>
      <p:pic>
        <p:nvPicPr>
          <p:cNvPr id="10" name="Picture 9" descr="PU_sigtab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>
          <a:xfrm>
            <a:off x="6935432" y="5830266"/>
            <a:ext cx="1942418" cy="1040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003092"/>
            <a:ext cx="7772400" cy="744258"/>
          </a:xfr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cap="all">
                <a:solidFill>
                  <a:srgbClr val="D19B23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800" dirty="0" smtClean="0">
                <a:solidFill>
                  <a:srgbClr val="D19B23"/>
                </a:solidFill>
                <a:latin typeface="Impact"/>
                <a:cs typeface="Impact"/>
              </a:rPr>
              <a:t>SECTION TITLE</a:t>
            </a:r>
            <a:endParaRPr lang="en-US" sz="58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718002"/>
            <a:ext cx="7772400" cy="1482142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buNone/>
              <a:defRPr sz="5800" b="0" i="0" cap="all">
                <a:solidFill>
                  <a:schemeClr val="bg1">
                    <a:lumMod val="95000"/>
                  </a:schemeClr>
                </a:solidFill>
                <a:latin typeface="Impact"/>
                <a:cs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5800" dirty="0" smtClean="0">
                <a:solidFill>
                  <a:srgbClr val="FFFFFF"/>
                </a:solidFill>
                <a:latin typeface="Impact"/>
                <a:cs typeface="Impact"/>
              </a:rPr>
              <a:t>SECOND LINE</a:t>
            </a:r>
            <a:br>
              <a:rPr lang="en-US" sz="5800" dirty="0" smtClean="0">
                <a:solidFill>
                  <a:srgbClr val="FFFFFF"/>
                </a:solidFill>
                <a:latin typeface="Impact"/>
                <a:cs typeface="Impact"/>
              </a:rPr>
            </a:br>
            <a:r>
              <a:rPr lang="en-US" sz="5800" dirty="0" smtClean="0">
                <a:solidFill>
                  <a:srgbClr val="FFFFFF"/>
                </a:solidFill>
                <a:latin typeface="Impact"/>
                <a:cs typeface="Impact"/>
              </a:rPr>
              <a:t>THIRD LINE</a:t>
            </a:r>
            <a:endParaRPr lang="en-US" sz="58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466850" y="4365879"/>
            <a:ext cx="7506250" cy="13612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67130" y="925650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367130" y="1608139"/>
            <a:ext cx="8326019" cy="4459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7130" y="925650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5257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7130" y="925650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9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9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67130" y="925650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67130" y="925650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347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6C66"/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U_sig132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130" y="265631"/>
            <a:ext cx="8326020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30" y="1621330"/>
            <a:ext cx="8326020" cy="4501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713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7130" y="1535528"/>
            <a:ext cx="83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habricentral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779" y="1474647"/>
            <a:ext cx="7515071" cy="1940192"/>
          </a:xfrm>
        </p:spPr>
        <p:txBody>
          <a:bodyPr/>
          <a:lstStyle/>
          <a:p>
            <a:r>
              <a:rPr lang="en-US" sz="4000" cap="none" dirty="0" smtClean="0"/>
              <a:t>Usability Evaluation of a Research Repository and Collaboration Website For Human-animal Bond Researchers</a:t>
            </a:r>
            <a:endParaRPr lang="en-US" sz="4000" cap="non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63327" y="4296828"/>
            <a:ext cx="7514523" cy="1092467"/>
          </a:xfrm>
        </p:spPr>
        <p:txBody>
          <a:bodyPr/>
          <a:lstStyle/>
          <a:p>
            <a:r>
              <a:rPr lang="en-US" dirty="0" smtClean="0"/>
              <a:t>Tao </a:t>
            </a:r>
            <a:r>
              <a:rPr lang="en-US" dirty="0" smtClean="0"/>
              <a:t>Zhang | </a:t>
            </a:r>
            <a:r>
              <a:rPr lang="en-US" sz="1600" dirty="0" smtClean="0"/>
              <a:t>Digital User Experience Specialist</a:t>
            </a:r>
            <a:endParaRPr lang="en-US" dirty="0" smtClean="0"/>
          </a:p>
          <a:p>
            <a:r>
              <a:rPr lang="en-US" dirty="0" smtClean="0"/>
              <a:t>Deborah </a:t>
            </a:r>
            <a:r>
              <a:rPr lang="en-US" dirty="0"/>
              <a:t>J. </a:t>
            </a:r>
            <a:r>
              <a:rPr lang="en-US" dirty="0" err="1" smtClean="0"/>
              <a:t>Maron</a:t>
            </a:r>
            <a:r>
              <a:rPr lang="en-US" dirty="0" smtClean="0"/>
              <a:t> </a:t>
            </a:r>
            <a:r>
              <a:rPr lang="en-US" sz="1600" dirty="0" smtClean="0"/>
              <a:t>| Digital Repository Specialist</a:t>
            </a:r>
            <a:endParaRPr lang="en-US" dirty="0" smtClean="0"/>
          </a:p>
          <a:p>
            <a:r>
              <a:rPr lang="en-US" dirty="0" smtClean="0"/>
              <a:t>Christopher </a:t>
            </a:r>
            <a:r>
              <a:rPr lang="en-US" dirty="0"/>
              <a:t>C. </a:t>
            </a:r>
            <a:r>
              <a:rPr lang="en-US" dirty="0" smtClean="0"/>
              <a:t>Charles </a:t>
            </a:r>
            <a:r>
              <a:rPr lang="en-US" sz="1600" dirty="0" smtClean="0"/>
              <a:t>| HABRI Central Project Manager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63327" y="5411041"/>
            <a:ext cx="3048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Purdue University Libraries</a:t>
            </a:r>
            <a:endParaRPr 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245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18" y="232568"/>
            <a:ext cx="4525963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Current workflow</a:t>
            </a:r>
            <a:endParaRPr lang="en-US" dirty="0"/>
          </a:p>
        </p:txBody>
      </p:sp>
      <p:pic>
        <p:nvPicPr>
          <p:cNvPr id="4" name="Picture 3" descr="Screen Shot 2012-04-05 a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81" y="3505200"/>
            <a:ext cx="64722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943600" y="2971800"/>
            <a:ext cx="481014" cy="457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0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Suggested workflow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181"/>
            <a:ext cx="3317790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2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7129" y="120353"/>
            <a:ext cx="8326020" cy="748782"/>
          </a:xfrm>
        </p:spPr>
        <p:txBody>
          <a:bodyPr/>
          <a:lstStyle/>
          <a:p>
            <a:r>
              <a:rPr lang="en-US" dirty="0" smtClean="0"/>
              <a:t>Usability Issues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367130" y="1608139"/>
            <a:ext cx="8326019" cy="74195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Adding authors when submitting a resource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Participants spent longer time in this step than other steps</a:t>
            </a:r>
            <a:endParaRPr lang="en-US" sz="1800" dirty="0"/>
          </a:p>
          <a:p>
            <a:pPr marL="800100" lvl="1" indent="-342900">
              <a:buFont typeface="Arial" pitchFamily="34" charset="0"/>
              <a:buChar char="•"/>
            </a:pPr>
            <a:endParaRPr lang="en-US" dirty="0"/>
          </a:p>
          <a:p>
            <a:pPr marL="285750" lvl="1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Screen Shot 2012-04-05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9" y="2828658"/>
            <a:ext cx="51657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creen Shot 2012-07-30 a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9" y="4871102"/>
            <a:ext cx="5486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819" y="245932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Previous design: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819" y="449136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New design: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7" y="2518158"/>
            <a:ext cx="803916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7129" y="120353"/>
            <a:ext cx="8326020" cy="748782"/>
          </a:xfrm>
        </p:spPr>
        <p:txBody>
          <a:bodyPr/>
          <a:lstStyle/>
          <a:p>
            <a:r>
              <a:rPr lang="en-US" dirty="0" smtClean="0"/>
              <a:t>Usability issues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idx="12"/>
          </p:nvPr>
        </p:nvSpPr>
        <p:spPr>
          <a:xfrm>
            <a:off x="367130" y="1608139"/>
            <a:ext cx="8326019" cy="74195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Select resource type when submitting a resource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Participants had difficulty finding out where to start and go to next step</a:t>
            </a:r>
            <a:endParaRPr lang="en-US" sz="1800" dirty="0"/>
          </a:p>
          <a:p>
            <a:pPr marL="800100" lvl="1" indent="-342900">
              <a:buFont typeface="Arial" pitchFamily="34" charset="0"/>
              <a:buChar char="•"/>
            </a:pPr>
            <a:endParaRPr lang="en-US" dirty="0"/>
          </a:p>
          <a:p>
            <a:pPr marL="285750" lvl="1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7129" y="120353"/>
            <a:ext cx="8326020" cy="748782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Continuously improve </a:t>
            </a:r>
            <a:r>
              <a:rPr lang="en-US" sz="1800" dirty="0"/>
              <a:t>user interface and work </a:t>
            </a:r>
            <a:r>
              <a:rPr lang="en-US" sz="1800" dirty="0" smtClean="0"/>
              <a:t>flow</a:t>
            </a:r>
          </a:p>
          <a:p>
            <a:pPr marL="800100" lvl="1" indent="-342900"/>
            <a:r>
              <a:rPr lang="en-US" sz="1800" dirty="0"/>
              <a:t>A user-centered design process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Improve search functionality</a:t>
            </a:r>
          </a:p>
          <a:p>
            <a:pPr marL="800100" lvl="1" indent="-342900"/>
            <a:r>
              <a:rPr lang="en-US" sz="1800" dirty="0" smtClean="0"/>
              <a:t>Search/filter results </a:t>
            </a:r>
            <a:r>
              <a:rPr lang="en-US" sz="1800" dirty="0"/>
              <a:t>by </a:t>
            </a:r>
            <a:r>
              <a:rPr lang="en-US" sz="1800" dirty="0" smtClean="0"/>
              <a:t>topic, author</a:t>
            </a:r>
          </a:p>
          <a:p>
            <a:pPr marL="800100" lvl="1" indent="-342900"/>
            <a:r>
              <a:rPr lang="en-US" sz="1800" dirty="0" smtClean="0"/>
              <a:t>Synonym handling</a:t>
            </a: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Preservation file formats, preservation mechanisms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Better collaboration platform for </a:t>
            </a:r>
            <a:r>
              <a:rPr lang="en-US" sz="1800" dirty="0" smtClean="0"/>
              <a:t>users: building GIS features into HABRI Central</a:t>
            </a: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Semantic </a:t>
            </a:r>
            <a:r>
              <a:rPr lang="en-US" sz="1800" dirty="0" smtClean="0"/>
              <a:t>ontology</a:t>
            </a:r>
            <a:endParaRPr lang="en-US" sz="1800" dirty="0"/>
          </a:p>
          <a:p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5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7129" y="120353"/>
            <a:ext cx="8326020" cy="748782"/>
          </a:xfrm>
        </p:spPr>
        <p:txBody>
          <a:bodyPr/>
          <a:lstStyle/>
          <a:p>
            <a:r>
              <a:rPr lang="en-US" dirty="0" smtClean="0"/>
              <a:t>User-centered design process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9" y="2157895"/>
            <a:ext cx="8380202" cy="320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S_mock-up001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62" y="111227"/>
            <a:ext cx="4739677" cy="6635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2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7129" y="120353"/>
            <a:ext cx="8326020" cy="748782"/>
          </a:xfrm>
        </p:spPr>
        <p:txBody>
          <a:bodyPr/>
          <a:lstStyle/>
          <a:p>
            <a:r>
              <a:rPr lang="en-US" dirty="0" smtClean="0"/>
              <a:t>HABRI Central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marL="285750" lvl="1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www.habricentral.org</a:t>
            </a:r>
            <a:r>
              <a:rPr lang="en-US" dirty="0" smtClean="0"/>
              <a:t> 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Built upon </a:t>
            </a:r>
            <a:r>
              <a:rPr lang="en-US" dirty="0" err="1" smtClean="0"/>
              <a:t>HUBzero</a:t>
            </a:r>
            <a:r>
              <a:rPr lang="en-US" dirty="0" smtClean="0"/>
              <a:t> platform. 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Open access resource hub and virtual community for </a:t>
            </a:r>
            <a:r>
              <a:rPr lang="en-US" dirty="0"/>
              <a:t>research and collaboration into the relationships between humans and </a:t>
            </a:r>
            <a:r>
              <a:rPr lang="en-US" dirty="0" smtClean="0"/>
              <a:t>animals. 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Repository features</a:t>
            </a:r>
            <a:endParaRPr lang="en-US" dirty="0"/>
          </a:p>
          <a:p>
            <a:pPr marL="685800" lvl="2">
              <a:buFont typeface="Arial" pitchFamily="34" charset="0"/>
              <a:buChar char="•"/>
            </a:pPr>
            <a:r>
              <a:rPr lang="en-US" dirty="0"/>
              <a:t>Resources: a collection of locally stored text-based and multimedia resources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dirty="0"/>
              <a:t>Citations: a collection of bibliographic entries linked to third party resources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dirty="0"/>
              <a:t>Community features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dirty="0" smtClean="0"/>
              <a:t>Forum, Questions &amp; Answers, Wiki, Groups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dirty="0" smtClean="0"/>
              <a:t>Events, Jobs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7129" y="120353"/>
            <a:ext cx="8326020" cy="748782"/>
          </a:xfrm>
        </p:spPr>
        <p:txBody>
          <a:bodyPr/>
          <a:lstStyle/>
          <a:p>
            <a:r>
              <a:rPr lang="en-US" dirty="0"/>
              <a:t>Metadata in </a:t>
            </a:r>
            <a:r>
              <a:rPr lang="en-US" dirty="0" smtClean="0"/>
              <a:t>HABRI CENTRAL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Resources (“Repository” on HABRI Central)</a:t>
            </a:r>
            <a:endParaRPr lang="en-US" dirty="0"/>
          </a:p>
          <a:p>
            <a:pPr marL="685800" lvl="2"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etadata </a:t>
            </a:r>
            <a:r>
              <a:rPr lang="en-US" dirty="0"/>
              <a:t>with an attached </a:t>
            </a:r>
            <a:r>
              <a:rPr lang="en-US" dirty="0" smtClean="0"/>
              <a:t>item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dirty="0"/>
              <a:t>Supports a variety of resource </a:t>
            </a:r>
            <a:r>
              <a:rPr lang="en-US" dirty="0" smtClean="0"/>
              <a:t>types (audiovisual</a:t>
            </a:r>
            <a:r>
              <a:rPr lang="en-US" dirty="0"/>
              <a:t>, </a:t>
            </a:r>
            <a:r>
              <a:rPr lang="en-US" dirty="0" smtClean="0"/>
              <a:t>journal article</a:t>
            </a:r>
            <a:r>
              <a:rPr lang="en-US" dirty="0"/>
              <a:t>, </a:t>
            </a:r>
            <a:r>
              <a:rPr lang="en-US" dirty="0" smtClean="0"/>
              <a:t>presentation </a:t>
            </a:r>
            <a:r>
              <a:rPr lang="en-US" dirty="0"/>
              <a:t>(</a:t>
            </a:r>
            <a:r>
              <a:rPr lang="en-US" dirty="0" err="1"/>
              <a:t>ppt</a:t>
            </a:r>
            <a:r>
              <a:rPr lang="en-US" dirty="0"/>
              <a:t>, PDF, </a:t>
            </a:r>
            <a:r>
              <a:rPr lang="en-US" dirty="0" smtClean="0"/>
              <a:t>etc.)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dirty="0"/>
              <a:t>First </a:t>
            </a:r>
            <a:r>
              <a:rPr lang="en-US" dirty="0" smtClean="0"/>
              <a:t>customized fields </a:t>
            </a:r>
            <a:r>
              <a:rPr lang="en-US" dirty="0"/>
              <a:t>of their kind in the hub; initialized the ‘custom fields’ that other hubs now have access to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Citations (“Bibliography” </a:t>
            </a:r>
            <a:r>
              <a:rPr lang="en-US" dirty="0"/>
              <a:t>on HABRI Central</a:t>
            </a:r>
            <a:r>
              <a:rPr lang="en-US" dirty="0" smtClean="0"/>
              <a:t>)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dirty="0" smtClean="0"/>
              <a:t>Metadata </a:t>
            </a:r>
            <a:r>
              <a:rPr lang="en-US" dirty="0"/>
              <a:t>without an attached </a:t>
            </a:r>
            <a:r>
              <a:rPr lang="en-US" dirty="0" smtClean="0"/>
              <a:t>item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dirty="0"/>
              <a:t>Fields linked in back-end to </a:t>
            </a:r>
            <a:r>
              <a:rPr lang="en-US" dirty="0" smtClean="0"/>
              <a:t>EndNote </a:t>
            </a:r>
            <a:r>
              <a:rPr lang="en-US" dirty="0"/>
              <a:t>fields to support batch uploads from </a:t>
            </a:r>
            <a:r>
              <a:rPr lang="en-US" dirty="0" smtClean="0"/>
              <a:t>EndNote</a:t>
            </a:r>
          </a:p>
          <a:p>
            <a:pPr marL="685800" lvl="2">
              <a:buFont typeface="Arial" pitchFamily="34" charset="0"/>
              <a:buChar char="•"/>
            </a:pPr>
            <a:endParaRPr lang="en-US" dirty="0" smtClean="0"/>
          </a:p>
          <a:p>
            <a:pPr marL="685800" lvl="2">
              <a:buFont typeface="Arial" pitchFamily="34" charset="0"/>
              <a:buChar char="•"/>
            </a:pPr>
            <a:endParaRPr lang="en-US" dirty="0" smtClean="0"/>
          </a:p>
          <a:p>
            <a:pPr marL="685800" lvl="2">
              <a:buFont typeface="Arial" pitchFamily="34" charset="0"/>
              <a:buChar char="•"/>
            </a:pPr>
            <a:endParaRPr lang="en-US" dirty="0" smtClean="0"/>
          </a:p>
          <a:p>
            <a:pPr marL="685800" lvl="2">
              <a:buFont typeface="Arial" pitchFamily="34" charset="0"/>
              <a:buChar char="•"/>
            </a:pPr>
            <a:endParaRPr lang="en-US" dirty="0"/>
          </a:p>
          <a:p>
            <a:pPr marL="685800" lvl="2">
              <a:buFont typeface="Arial" pitchFamily="34" charset="0"/>
              <a:buChar char="•"/>
            </a:pPr>
            <a:endParaRPr lang="en-US" dirty="0"/>
          </a:p>
          <a:p>
            <a:pPr marL="685800" lvl="2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7129" y="120353"/>
            <a:ext cx="8326020" cy="748782"/>
          </a:xfrm>
        </p:spPr>
        <p:txBody>
          <a:bodyPr/>
          <a:lstStyle/>
          <a:p>
            <a:r>
              <a:rPr lang="en-US" dirty="0" smtClean="0"/>
              <a:t>Repository and </a:t>
            </a:r>
            <a:r>
              <a:rPr lang="en-US" dirty="0"/>
              <a:t>Bibliography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 smtClean="0"/>
              <a:t>Initial Content of HABRI Central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Resources (Repository)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dirty="0" smtClean="0"/>
              <a:t>Ongoing </a:t>
            </a:r>
            <a:r>
              <a:rPr lang="en-US" dirty="0"/>
              <a:t>process of mining different repositories for </a:t>
            </a:r>
            <a:r>
              <a:rPr lang="en-US" dirty="0" smtClean="0"/>
              <a:t>content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dirty="0" smtClean="0"/>
              <a:t>Almost </a:t>
            </a:r>
            <a:r>
              <a:rPr lang="en-US" dirty="0"/>
              <a:t>300 items </a:t>
            </a:r>
            <a:r>
              <a:rPr lang="en-US" dirty="0" smtClean="0"/>
              <a:t>(</a:t>
            </a:r>
            <a:r>
              <a:rPr lang="en-US" dirty="0"/>
              <a:t>journal articles, books, theses and dissertations</a:t>
            </a:r>
            <a:r>
              <a:rPr lang="en-US" dirty="0" smtClean="0"/>
              <a:t>) in </a:t>
            </a:r>
            <a:r>
              <a:rPr lang="en-US" dirty="0"/>
              <a:t>the </a:t>
            </a:r>
            <a:r>
              <a:rPr lang="en-US" dirty="0" smtClean="0"/>
              <a:t>repository courtesy of librarian Debbie Maron at Purdue</a:t>
            </a:r>
            <a:endParaRPr lang="en-US" dirty="0"/>
          </a:p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Citations (Bibliography)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atabases </a:t>
            </a:r>
            <a:r>
              <a:rPr lang="en-US" dirty="0"/>
              <a:t>have been mined and exported into </a:t>
            </a:r>
            <a:r>
              <a:rPr lang="en-US" dirty="0" smtClean="0"/>
              <a:t>EndNote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dirty="0" smtClean="0"/>
              <a:t>EndNote fields are then ingested into HABRI Central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dirty="0" smtClean="0"/>
              <a:t>12,000 citations to date by </a:t>
            </a:r>
            <a:r>
              <a:rPr lang="en-US" dirty="0"/>
              <a:t>Gretchen Stephens at </a:t>
            </a:r>
            <a:r>
              <a:rPr lang="en-US" dirty="0" smtClean="0"/>
              <a:t>Purdue</a:t>
            </a:r>
          </a:p>
          <a:p>
            <a:pPr marL="685800" lvl="2">
              <a:buFont typeface="Arial" pitchFamily="34" charset="0"/>
              <a:buChar char="•"/>
            </a:pPr>
            <a:endParaRPr lang="en-US" dirty="0"/>
          </a:p>
          <a:p>
            <a:pPr marL="57150" lvl="1" indent="0">
              <a:buNone/>
            </a:pPr>
            <a:r>
              <a:rPr lang="en-US" dirty="0" smtClean="0"/>
              <a:t>User Contribution</a:t>
            </a:r>
          </a:p>
          <a:p>
            <a:pPr marL="342900" lvl="1"/>
            <a:r>
              <a:rPr lang="en-US" dirty="0" smtClean="0"/>
              <a:t>HABRI Central’s future growth depends largely on contributions from human-animal bond researchers community</a:t>
            </a:r>
          </a:p>
          <a:p>
            <a:pPr marL="342900" lvl="1"/>
            <a:r>
              <a:rPr lang="en-US" dirty="0" smtClean="0"/>
              <a:t>User experience of content contribution is as important as information seeking and collaboration</a:t>
            </a:r>
          </a:p>
          <a:p>
            <a:pPr marL="685800" lvl="2">
              <a:buFont typeface="Arial" pitchFamily="34" charset="0"/>
              <a:buChar char="•"/>
            </a:pPr>
            <a:endParaRPr lang="en-US" dirty="0" smtClean="0"/>
          </a:p>
          <a:p>
            <a:pPr marL="685800" lvl="2">
              <a:buFont typeface="Arial" pitchFamily="34" charset="0"/>
              <a:buChar char="•"/>
            </a:pPr>
            <a:endParaRPr lang="en-US" dirty="0" smtClean="0"/>
          </a:p>
          <a:p>
            <a:pPr marL="685800" lvl="2">
              <a:buFont typeface="Arial" pitchFamily="34" charset="0"/>
              <a:buChar char="•"/>
            </a:pPr>
            <a:endParaRPr lang="en-US" dirty="0" smtClean="0"/>
          </a:p>
          <a:p>
            <a:pPr marL="685800" lvl="2">
              <a:buFont typeface="Arial" pitchFamily="34" charset="0"/>
              <a:buChar char="•"/>
            </a:pPr>
            <a:endParaRPr lang="en-US" dirty="0" smtClean="0"/>
          </a:p>
          <a:p>
            <a:pPr marL="685800" lvl="2">
              <a:buFont typeface="Arial" pitchFamily="34" charset="0"/>
              <a:buChar char="•"/>
            </a:pPr>
            <a:endParaRPr lang="en-US" dirty="0"/>
          </a:p>
          <a:p>
            <a:pPr marL="685800" lvl="2">
              <a:buFont typeface="Arial" pitchFamily="34" charset="0"/>
              <a:buChar char="•"/>
            </a:pPr>
            <a:endParaRPr lang="en-US" dirty="0"/>
          </a:p>
          <a:p>
            <a:pPr marL="685800" lvl="2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7129" y="120353"/>
            <a:ext cx="8326020" cy="748782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Initial user survey prior to launch</a:t>
            </a:r>
            <a:endParaRPr lang="en-US" sz="1800" dirty="0"/>
          </a:p>
          <a:p>
            <a:pPr marL="685800" lvl="2">
              <a:buFont typeface="Arial" pitchFamily="34" charset="0"/>
              <a:buChar char="•"/>
            </a:pPr>
            <a:r>
              <a:rPr lang="en-US" sz="1800" dirty="0" smtClean="0"/>
              <a:t>Confirmed assumptions about potential users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sz="1800" dirty="0" smtClean="0"/>
              <a:t>Features added:</a:t>
            </a:r>
          </a:p>
          <a:p>
            <a:pPr marL="1143000" lvl="3">
              <a:buFont typeface="Arial" pitchFamily="34" charset="0"/>
              <a:buChar char="•"/>
            </a:pPr>
            <a:r>
              <a:rPr lang="en-US" sz="1800" dirty="0" smtClean="0"/>
              <a:t>Indicating whether a resource is peer-reviewed</a:t>
            </a:r>
          </a:p>
          <a:p>
            <a:pPr marL="1143000" lvl="3">
              <a:buFont typeface="Arial" pitchFamily="34" charset="0"/>
              <a:buChar char="•"/>
            </a:pPr>
            <a:r>
              <a:rPr lang="en-US" sz="1800" dirty="0" smtClean="0"/>
              <a:t>Including abstract and other supplementary information where possible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1800" dirty="0" smtClean="0"/>
              <a:t>Usability evaluation focused on: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sz="1800" dirty="0" smtClean="0"/>
              <a:t>Information seeking &amp; content contribution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sz="1800" dirty="0" smtClean="0"/>
              <a:t>Task performance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sz="1800" dirty="0" smtClean="0"/>
              <a:t>Workflow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52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7129" y="120353"/>
            <a:ext cx="8326020" cy="748782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7 graduate students (5 females &amp; 2 </a:t>
            </a:r>
            <a:r>
              <a:rPr lang="en-US" sz="1800" dirty="0" smtClean="0"/>
              <a:t>males; post-hoc number) </a:t>
            </a:r>
            <a:r>
              <a:rPr lang="en-US" sz="1800" dirty="0"/>
              <a:t>from veterinary medicine school at </a:t>
            </a:r>
            <a:r>
              <a:rPr lang="en-US" sz="1800" dirty="0" smtClean="0"/>
              <a:t>Purdue</a:t>
            </a: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All experienced with books and articles search and scholarly databases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Tasks</a:t>
            </a:r>
          </a:p>
          <a:p>
            <a:pPr marL="800100" lvl="1" indent="-342900"/>
            <a:r>
              <a:rPr lang="en-US" sz="1800" dirty="0"/>
              <a:t>Find a journal </a:t>
            </a:r>
            <a:r>
              <a:rPr lang="en-US" sz="1800" dirty="0" smtClean="0"/>
              <a:t>article.</a:t>
            </a:r>
            <a:endParaRPr lang="en-US" sz="1800" dirty="0"/>
          </a:p>
          <a:p>
            <a:pPr marL="800100" lvl="1" indent="-342900"/>
            <a:r>
              <a:rPr lang="en-US" sz="1800" dirty="0" smtClean="0"/>
              <a:t>Submit a </a:t>
            </a:r>
            <a:r>
              <a:rPr lang="en-US" sz="1800" dirty="0"/>
              <a:t>journal </a:t>
            </a:r>
            <a:r>
              <a:rPr lang="en-US" sz="1800" dirty="0" smtClean="0"/>
              <a:t>article to repository.</a:t>
            </a:r>
            <a:endParaRPr lang="en-US" sz="1800" dirty="0"/>
          </a:p>
          <a:p>
            <a:pPr marL="800100" lvl="1" indent="-342900"/>
            <a:r>
              <a:rPr lang="en-US" sz="1800" dirty="0"/>
              <a:t>Submit </a:t>
            </a:r>
            <a:r>
              <a:rPr lang="en-US" sz="1800" dirty="0" smtClean="0"/>
              <a:t>citation (bibliographic information) of </a:t>
            </a:r>
            <a:r>
              <a:rPr lang="en-US" sz="1800" dirty="0"/>
              <a:t>a journal </a:t>
            </a:r>
            <a:r>
              <a:rPr lang="en-US" sz="1800" dirty="0" smtClean="0"/>
              <a:t>article to bibliography.</a:t>
            </a:r>
            <a:endParaRPr lang="en-US" sz="1800" dirty="0"/>
          </a:p>
          <a:p>
            <a:pPr marL="800100" lvl="1" indent="-342900"/>
            <a:r>
              <a:rPr lang="en-US" sz="1800" dirty="0" smtClean="0"/>
              <a:t>Ask a question in Questions &amp; Answers, join an interested group and post a message in that group’s discussion area.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73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7129" y="120353"/>
            <a:ext cx="8326020" cy="748782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Task </a:t>
            </a:r>
            <a:r>
              <a:rPr lang="en-US" sz="1800" dirty="0" smtClean="0"/>
              <a:t>successfulness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Whether help </a:t>
            </a:r>
            <a:r>
              <a:rPr lang="en-US" sz="1800" dirty="0"/>
              <a:t>needed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Number of steps participants went through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Time </a:t>
            </a:r>
            <a:r>
              <a:rPr lang="en-US" sz="1800" dirty="0"/>
              <a:t>to complete a task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Participants’ comments during each task</a:t>
            </a: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Observer </a:t>
            </a:r>
            <a:r>
              <a:rPr lang="en-US" sz="1800" dirty="0" smtClean="0"/>
              <a:t>notes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Participants’ usability ratings (System Usability Scale)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8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7129" y="120353"/>
            <a:ext cx="8326020" cy="748782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marL="285750" lvl="1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275592"/>
              </p:ext>
            </p:extLst>
          </p:nvPr>
        </p:nvGraphicFramePr>
        <p:xfrm>
          <a:off x="457200" y="1752600"/>
          <a:ext cx="644436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846"/>
                <a:gridCol w="1960761"/>
                <a:gridCol w="196076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Help Needed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Find an 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Submit </a:t>
                      </a:r>
                      <a:r>
                        <a:rPr lang="en-US" baseline="0" dirty="0" smtClean="0"/>
                        <a:t>an 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Submit</a:t>
                      </a:r>
                      <a:r>
                        <a:rPr lang="en-US" baseline="0" dirty="0" smtClean="0"/>
                        <a:t> a citation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Ask</a:t>
                      </a:r>
                      <a:r>
                        <a:rPr lang="en-US" baseline="0" dirty="0" smtClean="0"/>
                        <a:t> a question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038627"/>
              </p:ext>
            </p:extLst>
          </p:nvPr>
        </p:nvGraphicFramePr>
        <p:xfrm>
          <a:off x="457200" y="4267200"/>
          <a:ext cx="644436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880"/>
                <a:gridCol w="817880"/>
                <a:gridCol w="711932"/>
                <a:gridCol w="711932"/>
                <a:gridCol w="817880"/>
                <a:gridCol w="711932"/>
                <a:gridCol w="71193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Steps of Path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(seconds)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Find an 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Submit </a:t>
                      </a:r>
                      <a:r>
                        <a:rPr lang="en-US" baseline="0" dirty="0" smtClean="0"/>
                        <a:t>an 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Submit</a:t>
                      </a:r>
                      <a:r>
                        <a:rPr lang="en-US" baseline="0" dirty="0" smtClean="0"/>
                        <a:t> a citation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Ask</a:t>
                      </a:r>
                      <a:r>
                        <a:rPr lang="en-US" baseline="0" dirty="0" smtClean="0"/>
                        <a:t> a question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04800" y="2867627"/>
            <a:ext cx="2286000" cy="408973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5382227"/>
            <a:ext cx="2286000" cy="408973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7129" y="120353"/>
            <a:ext cx="8326020" cy="748782"/>
          </a:xfrm>
        </p:spPr>
        <p:txBody>
          <a:bodyPr/>
          <a:lstStyle/>
          <a:p>
            <a:r>
              <a:rPr lang="en-US" dirty="0" smtClean="0"/>
              <a:t>Usability Issues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Resources </a:t>
            </a:r>
            <a:r>
              <a:rPr lang="en-US" sz="1800" dirty="0"/>
              <a:t>and citations are </a:t>
            </a:r>
            <a:r>
              <a:rPr lang="en-US" sz="1800" dirty="0" smtClean="0"/>
              <a:t>presented as two separate spaces</a:t>
            </a:r>
            <a:endParaRPr lang="en-US" sz="1800" dirty="0"/>
          </a:p>
          <a:p>
            <a:pPr marL="685800" lvl="2">
              <a:buFont typeface="Arial" pitchFamily="34" charset="0"/>
              <a:buChar char="•"/>
            </a:pPr>
            <a:r>
              <a:rPr lang="en-US" sz="1800" dirty="0"/>
              <a:t>Users are expected to </a:t>
            </a:r>
            <a:r>
              <a:rPr lang="en-US" sz="1800" dirty="0" smtClean="0"/>
              <a:t>submit </a:t>
            </a:r>
            <a:r>
              <a:rPr lang="en-US" sz="1800" dirty="0"/>
              <a:t>resources</a:t>
            </a:r>
          </a:p>
          <a:p>
            <a:pPr marL="685800" lvl="2">
              <a:buFont typeface="Arial" pitchFamily="34" charset="0"/>
              <a:buChar char="•"/>
            </a:pPr>
            <a:r>
              <a:rPr lang="en-US" sz="1800" dirty="0"/>
              <a:t>Citations are </a:t>
            </a:r>
            <a:r>
              <a:rPr lang="en-US" sz="1800" dirty="0" smtClean="0"/>
              <a:t>initially batch </a:t>
            </a:r>
            <a:r>
              <a:rPr lang="en-US" sz="1800" dirty="0"/>
              <a:t>imported by librarians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If </a:t>
            </a:r>
            <a:r>
              <a:rPr lang="en-US" sz="1800" dirty="0"/>
              <a:t>a user wants to contribute his/her own papers …</a:t>
            </a:r>
          </a:p>
          <a:p>
            <a:pPr marL="800100" lvl="1" indent="-342900"/>
            <a:r>
              <a:rPr lang="en-US" sz="1800" dirty="0"/>
              <a:t>Upload resource</a:t>
            </a:r>
          </a:p>
          <a:p>
            <a:pPr marL="800100" lvl="1" indent="-342900"/>
            <a:r>
              <a:rPr lang="en-US" sz="1800" dirty="0"/>
              <a:t>Add citation for the </a:t>
            </a:r>
            <a:r>
              <a:rPr lang="en-US" sz="1800" dirty="0" smtClean="0"/>
              <a:t>resource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38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33740</TotalTime>
  <Words>681</Words>
  <Application>Microsoft Macintosh PowerPoint</Application>
  <PresentationFormat>On-screen Show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Usability Evaluation of a Research Repository and Collaboration Website For Human-animal Bond Researchers</vt:lpstr>
      <vt:lpstr>HABRI Central</vt:lpstr>
      <vt:lpstr>Metadata in HABRI CENTRAL</vt:lpstr>
      <vt:lpstr>Repository and Bibliography</vt:lpstr>
      <vt:lpstr>Motivation</vt:lpstr>
      <vt:lpstr>Method</vt:lpstr>
      <vt:lpstr>Measures</vt:lpstr>
      <vt:lpstr>Results</vt:lpstr>
      <vt:lpstr>Usability Issues</vt:lpstr>
      <vt:lpstr>PowerPoint Presentation</vt:lpstr>
      <vt:lpstr>PowerPoint Presentation</vt:lpstr>
      <vt:lpstr>Usability Issues</vt:lpstr>
      <vt:lpstr>Usability issues</vt:lpstr>
      <vt:lpstr>Challenges</vt:lpstr>
      <vt:lpstr>User-centered design process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Tao Zhang</cp:lastModifiedBy>
  <cp:revision>103</cp:revision>
  <cp:lastPrinted>2012-02-14T22:31:46Z</cp:lastPrinted>
  <dcterms:created xsi:type="dcterms:W3CDTF">2011-09-20T15:44:26Z</dcterms:created>
  <dcterms:modified xsi:type="dcterms:W3CDTF">2012-09-24T19:29:20Z</dcterms:modified>
</cp:coreProperties>
</file>