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ags/tag5.xml" ContentType="application/vnd.openxmlformats-officedocument.presentationml.tags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obinson21:Downloads:Excel-Timeline-Templat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obinson21:Desktop:Hubbub2012%20Presentation:users_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strRef>
          <c:f>'Date-Based'!$C$3</c:f>
          <c:strCache>
            <c:ptCount val="1"/>
            <c:pt idx="0">
              <c:v>UCRSI Real-Time Implementation</c:v>
            </c:pt>
          </c:strCache>
        </c:strRef>
      </c:tx>
      <c:layout>
        <c:manualLayout>
          <c:xMode val="edge"/>
          <c:yMode val="edge"/>
          <c:x val="0.0078895444515204"/>
          <c:y val="0.0124610402352265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273359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0374753361447219"/>
          <c:y val="0.0560746810585191"/>
          <c:w val="0.927021473053647"/>
          <c:h val="0.934578017641985"/>
        </c:manualLayout>
      </c:layout>
      <c:lineChart>
        <c:grouping val="standard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B4E87"/>
              </a:solidFill>
              <a:ln>
                <a:solidFill>
                  <a:srgbClr val="3B4E87"/>
                </a:solidFill>
                <a:prstDash val="solid"/>
              </a:ln>
            </c:spPr>
          </c:marker>
          <c:dLbls>
            <c:dLbl>
              <c:idx val="0"/>
              <c:layout/>
              <c:tx>
                <c:strRef>
                  <c:f>'Date-Based'!$F$5</c:f>
                  <c:strCache>
                    <c:ptCount val="1"/>
                    <c:pt idx="0">
                      <c:v>Initial Interest</c:v>
                    </c:pt>
                  </c:strCache>
                </c:strRef>
              </c:tx>
              <c:dLblPos val="r"/>
            </c:dLbl>
            <c:dLbl>
              <c:idx val="1"/>
              <c:layout/>
              <c:tx>
                <c:strRef>
                  <c:f>'Date-Based'!$F$6</c:f>
                  <c:strCache>
                    <c:ptCount val="1"/>
                    <c:pt idx="0">
                      <c:v>Investigative Installation</c:v>
                    </c:pt>
                  </c:strCache>
                </c:strRef>
              </c:tx>
              <c:dLblPos val="r"/>
            </c:dLbl>
            <c:dLbl>
              <c:idx val="2"/>
              <c:layout/>
              <c:tx>
                <c:strRef>
                  <c:f>'Date-Based'!$F$7</c:f>
                  <c:strCache>
                    <c:ptCount val="1"/>
                    <c:pt idx="0">
                      <c:v>Primary Installation</c:v>
                    </c:pt>
                  </c:strCache>
                </c:strRef>
              </c:tx>
              <c:dLblPos val="r"/>
            </c:dLbl>
            <c:dLbl>
              <c:idx val="3"/>
              <c:layout/>
              <c:tx>
                <c:strRef>
                  <c:f>'Date-Based'!$F$8</c:f>
                  <c:strCache>
                    <c:ptCount val="1"/>
                    <c:pt idx="0">
                      <c:v>Playtime</c:v>
                    </c:pt>
                  </c:strCache>
                </c:strRef>
              </c:tx>
              <c:dLblPos val="r"/>
            </c:dLbl>
            <c:dLbl>
              <c:idx val="4"/>
              <c:layout/>
              <c:tx>
                <c:strRef>
                  <c:f>'Date-Based'!$F$9</c:f>
                  <c:strCache>
                    <c:ptCount val="1"/>
                    <c:pt idx="0">
                      <c:v>Final Decision Made</c:v>
                    </c:pt>
                  </c:strCache>
                </c:strRef>
              </c:tx>
              <c:dLblPos val="r"/>
            </c:dLbl>
            <c:dLbl>
              <c:idx val="5"/>
              <c:layout/>
              <c:tx>
                <c:strRef>
                  <c:f>'Date-Based'!$F$10</c:f>
                  <c:strCache>
                    <c:ptCount val="1"/>
                    <c:pt idx="0">
                      <c:v>Dedicated Server Installed</c:v>
                    </c:pt>
                  </c:strCache>
                </c:strRef>
              </c:tx>
              <c:dLblPos val="r"/>
            </c:dLbl>
            <c:dLbl>
              <c:idx val="6"/>
              <c:layout/>
              <c:tx>
                <c:strRef>
                  <c:f>'Date-Based'!$F$11</c:f>
                  <c:strCache>
                    <c:ptCount val="1"/>
                    <c:pt idx="0">
                      <c:v>Primary Customization Begins</c:v>
                    </c:pt>
                  </c:strCache>
                </c:strRef>
              </c:tx>
              <c:dLblPos val="r"/>
            </c:dLbl>
            <c:dLbl>
              <c:idx val="7"/>
              <c:layout/>
              <c:tx>
                <c:strRef>
                  <c:f>'Date-Based'!$F$12</c:f>
                  <c:strCache>
                    <c:ptCount val="1"/>
                    <c:pt idx="0">
                      <c:v>Limited User Experience</c:v>
                    </c:pt>
                  </c:strCache>
                </c:strRef>
              </c:tx>
              <c:dLblPos val="r"/>
            </c:dLbl>
            <c:dLbl>
              <c:idx val="8"/>
              <c:layout/>
              <c:tx>
                <c:strRef>
                  <c:f>'Date-Based'!$F$13</c:f>
                  <c:strCache>
                    <c:ptCount val="1"/>
                    <c:pt idx="0">
                      <c:v>Initial Customization Ends</c:v>
                    </c:pt>
                  </c:strCache>
                </c:strRef>
              </c:tx>
              <c:dLblPos val="r"/>
            </c:dLbl>
            <c:dLbl>
              <c:idx val="9"/>
              <c:layout/>
              <c:tx>
                <c:strRef>
                  <c:f>'Date-Based'!$F$14</c:f>
                  <c:strCache>
                    <c:ptCount val="1"/>
                    <c:pt idx="0">
                      <c:v>Begin Phase 2 Rollout</c:v>
                    </c:pt>
                  </c:strCache>
                </c:strRef>
              </c:tx>
              <c:dLblPos val="r"/>
            </c:dLbl>
            <c:dLbl>
              <c:idx val="10"/>
              <c:layout/>
              <c:tx>
                <c:strRef>
                  <c:f>'Date-Based'!$F$15</c:f>
                  <c:strCache>
                    <c:ptCount val="1"/>
                    <c:pt idx="0">
                      <c:v>Secondary Customization Ends</c:v>
                    </c:pt>
                  </c:strCache>
                </c:strRef>
              </c:tx>
              <c:dLblPos val="r"/>
            </c:dLbl>
            <c:dLbl>
              <c:idx val="11"/>
              <c:tx>
                <c:strRef>
                  <c:f>'Date-Based'!$F$16</c:f>
                  <c:strCache>
                    <c:ptCount val="1"/>
                    <c:pt idx="0">
                      <c:v>Event 12</c:v>
                    </c:pt>
                  </c:strCache>
                </c:strRef>
              </c:tx>
              <c:dLblPos val="r"/>
            </c:dLbl>
            <c:dLbl>
              <c:idx val="12"/>
              <c:tx>
                <c:strRef>
                  <c:f>'Date-Based'!$F$17</c:f>
                  <c:strCache>
                    <c:ptCount val="1"/>
                    <c:pt idx="0">
                      <c:v>Event 13</c:v>
                    </c:pt>
                  </c:strCache>
                </c:strRef>
              </c:tx>
              <c:dLblPos val="r"/>
            </c:dLbl>
            <c:dLbl>
              <c:idx val="13"/>
              <c:tx>
                <c:strRef>
                  <c:f>'Date-Based'!$F$18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4"/>
              <c:tx>
                <c:strRef>
                  <c:f>'Date-Based'!$F$19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5"/>
              <c:tx>
                <c:strRef>
                  <c:f>'Date-Based'!$F$20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6"/>
              <c:tx>
                <c:strRef>
                  <c:f>'Date-Based'!$F$21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7"/>
              <c:tx>
                <c:strRef>
                  <c:f>'Date-Based'!$F$22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8"/>
              <c:tx>
                <c:strRef>
                  <c:f>'Date-Based'!$F$23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19"/>
              <c:tx>
                <c:strRef>
                  <c:f>'Date-Based'!$F$24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0"/>
              <c:tx>
                <c:strRef>
                  <c:f>'Date-Based'!$F$25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1"/>
              <c:tx>
                <c:strRef>
                  <c:f>'Date-Based'!$F$26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2"/>
              <c:tx>
                <c:strRef>
                  <c:f>'Date-Based'!$F$27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3"/>
              <c:tx>
                <c:strRef>
                  <c:f>'Date-Based'!$F$28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4"/>
              <c:tx>
                <c:strRef>
                  <c:f>'Date-Based'!$F$29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5"/>
              <c:tx>
                <c:strRef>
                  <c:f>'Date-Based'!$F$30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6"/>
              <c:tx>
                <c:strRef>
                  <c:f>'Date-Based'!$F$31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7"/>
              <c:tx>
                <c:strRef>
                  <c:f>'Date-Based'!$F$32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8"/>
              <c:tx>
                <c:strRef>
                  <c:f>'Date-Based'!$F$33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dLbl>
              <c:idx val="29"/>
              <c:tx>
                <c:strRef>
                  <c:f>'Date-Based'!$F$34</c:f>
                  <c:strCache>
                    <c:ptCount val="1"/>
                    <c:pt idx="0">
                      <c:v>0</c:v>
                    </c:pt>
                  </c:strCache>
                </c:strRef>
              </c:tx>
              <c:dLblPos val="r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r"/>
            <c:showVal val="1"/>
          </c:dLbls>
          <c:errBars>
            <c:errDir val="y"/>
            <c:errBarType val="minus"/>
            <c:errValType val="percentage"/>
            <c:noEndCap val="1"/>
            <c:val val="100.0"/>
            <c:spPr>
              <a:ln w="12700">
                <a:solidFill>
                  <a:srgbClr val="B2B2B2"/>
                </a:solidFill>
                <a:prstDash val="solid"/>
              </a:ln>
            </c:spPr>
          </c:errBars>
          <c:cat>
            <c:numRef>
              <c:f>'Date-Based'!$B$5:$B$34</c:f>
              <c:numCache>
                <c:formatCode>m/d/yy</c:formatCode>
                <c:ptCount val="30"/>
                <c:pt idx="0">
                  <c:v>40786.0</c:v>
                </c:pt>
                <c:pt idx="1">
                  <c:v>40809.0</c:v>
                </c:pt>
                <c:pt idx="2">
                  <c:v>40939.0</c:v>
                </c:pt>
                <c:pt idx="3">
                  <c:v>40951.0</c:v>
                </c:pt>
                <c:pt idx="4">
                  <c:v>41030.0</c:v>
                </c:pt>
                <c:pt idx="5">
                  <c:v>41054.0</c:v>
                </c:pt>
                <c:pt idx="6">
                  <c:v>41061.0</c:v>
                </c:pt>
                <c:pt idx="7">
                  <c:v>41097.0</c:v>
                </c:pt>
                <c:pt idx="8">
                  <c:v>41121.0</c:v>
                </c:pt>
                <c:pt idx="9">
                  <c:v>41128.0</c:v>
                </c:pt>
                <c:pt idx="10">
                  <c:v>41159.0</c:v>
                </c:pt>
              </c:numCache>
            </c:numRef>
          </c:cat>
          <c:val>
            <c:numRef>
              <c:f>'Date-Based'!$D$5:$D$34</c:f>
              <c:numCache>
                <c:formatCode>General</c:formatCode>
                <c:ptCount val="30"/>
                <c:pt idx="0">
                  <c:v>50.0</c:v>
                </c:pt>
                <c:pt idx="1">
                  <c:v>30.0</c:v>
                </c:pt>
                <c:pt idx="2">
                  <c:v>-30.0</c:v>
                </c:pt>
                <c:pt idx="3">
                  <c:v>-15.0</c:v>
                </c:pt>
                <c:pt idx="4">
                  <c:v>10.0</c:v>
                </c:pt>
                <c:pt idx="5">
                  <c:v>-15.0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-10.0</c:v>
                </c:pt>
                <c:pt idx="10">
                  <c:v>-25.0</c:v>
                </c:pt>
                <c:pt idx="11">
                  <c:v>-15.0</c:v>
                </c:pt>
                <c:pt idx="12">
                  <c:v>23.0</c:v>
                </c:pt>
              </c:numCache>
            </c:numRef>
          </c:val>
        </c:ser>
        <c:dLbls>
          <c:showVal val="1"/>
        </c:dLbls>
        <c:marker val="1"/>
        <c:axId val="483041432"/>
        <c:axId val="483044984"/>
      </c:lineChart>
      <c:dateAx>
        <c:axId val="483041432"/>
        <c:scaling>
          <c:orientation val="minMax"/>
          <c:max val="41274.0"/>
          <c:min val="40695.0"/>
        </c:scaling>
        <c:axPos val="b"/>
        <c:numFmt formatCode="[$-409]mmm\-yy;@" sourceLinked="0"/>
        <c:tickLblPos val="nextTo"/>
        <c:spPr>
          <a:ln w="38100">
            <a:solidFill>
              <a:srgbClr val="1849B5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044984"/>
        <c:crosses val="autoZero"/>
        <c:auto val="1"/>
        <c:lblOffset val="100"/>
        <c:majorUnit val="3.0"/>
        <c:majorTimeUnit val="months"/>
        <c:minorUnit val="1.0"/>
        <c:minorTimeUnit val="months"/>
      </c:dateAx>
      <c:valAx>
        <c:axId val="483044984"/>
        <c:scaling>
          <c:orientation val="minMax"/>
        </c:scaling>
        <c:delete val="1"/>
        <c:axPos val="l"/>
        <c:numFmt formatCode="General" sourceLinked="1"/>
        <c:tickLblPos val="nextTo"/>
        <c:crossAx val="483041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Number of Users</c:v>
                </c:pt>
              </c:strCache>
            </c:strRef>
          </c:tx>
          <c:marker>
            <c:symbol val="none"/>
          </c:marker>
          <c:cat>
            <c:numRef>
              <c:f>Sheet1!$A$2:$A$31</c:f>
              <c:numCache>
                <c:formatCode>d\-mmm</c:formatCode>
                <c:ptCount val="30"/>
                <c:pt idx="0">
                  <c:v>39569.0</c:v>
                </c:pt>
                <c:pt idx="1">
                  <c:v>39585.0</c:v>
                </c:pt>
                <c:pt idx="2">
                  <c:v>39620.0</c:v>
                </c:pt>
                <c:pt idx="3">
                  <c:v>39623.0</c:v>
                </c:pt>
                <c:pt idx="4">
                  <c:v>39624.0</c:v>
                </c:pt>
                <c:pt idx="5">
                  <c:v>39625.0</c:v>
                </c:pt>
                <c:pt idx="6">
                  <c:v>39635.0</c:v>
                </c:pt>
                <c:pt idx="7">
                  <c:v>39637.0</c:v>
                </c:pt>
                <c:pt idx="8">
                  <c:v>39638.0</c:v>
                </c:pt>
                <c:pt idx="9">
                  <c:v>39639.0</c:v>
                </c:pt>
                <c:pt idx="10">
                  <c:v>39640.0</c:v>
                </c:pt>
                <c:pt idx="11">
                  <c:v>39646.0</c:v>
                </c:pt>
                <c:pt idx="12">
                  <c:v>39647.0</c:v>
                </c:pt>
                <c:pt idx="13">
                  <c:v>39649.0</c:v>
                </c:pt>
                <c:pt idx="14">
                  <c:v>39652.0</c:v>
                </c:pt>
                <c:pt idx="15">
                  <c:v>39656.0</c:v>
                </c:pt>
                <c:pt idx="16">
                  <c:v>39658.0</c:v>
                </c:pt>
                <c:pt idx="17">
                  <c:v>39660.0</c:v>
                </c:pt>
                <c:pt idx="18">
                  <c:v>39664.0</c:v>
                </c:pt>
                <c:pt idx="19">
                  <c:v>39666.0</c:v>
                </c:pt>
                <c:pt idx="20">
                  <c:v>39667.0</c:v>
                </c:pt>
                <c:pt idx="21">
                  <c:v>39671.0</c:v>
                </c:pt>
                <c:pt idx="22">
                  <c:v>39674.0</c:v>
                </c:pt>
                <c:pt idx="23">
                  <c:v>39677.0</c:v>
                </c:pt>
                <c:pt idx="24">
                  <c:v>39686.0</c:v>
                </c:pt>
                <c:pt idx="25">
                  <c:v>39694.0</c:v>
                </c:pt>
                <c:pt idx="26">
                  <c:v>39695.0</c:v>
                </c:pt>
                <c:pt idx="27">
                  <c:v>39696.0</c:v>
                </c:pt>
                <c:pt idx="28">
                  <c:v>39701.0</c:v>
                </c:pt>
                <c:pt idx="29">
                  <c:v>39705.0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21.0</c:v>
                </c:pt>
                <c:pt idx="5">
                  <c:v>22.0</c:v>
                </c:pt>
                <c:pt idx="6">
                  <c:v>46.0</c:v>
                </c:pt>
                <c:pt idx="7">
                  <c:v>48.0</c:v>
                </c:pt>
                <c:pt idx="8">
                  <c:v>50.0</c:v>
                </c:pt>
                <c:pt idx="9">
                  <c:v>51.0</c:v>
                </c:pt>
                <c:pt idx="10">
                  <c:v>60.0</c:v>
                </c:pt>
                <c:pt idx="11">
                  <c:v>61.0</c:v>
                </c:pt>
                <c:pt idx="12">
                  <c:v>62.0</c:v>
                </c:pt>
                <c:pt idx="13">
                  <c:v>63.0</c:v>
                </c:pt>
                <c:pt idx="14">
                  <c:v>65.0</c:v>
                </c:pt>
                <c:pt idx="15">
                  <c:v>66.0</c:v>
                </c:pt>
                <c:pt idx="16">
                  <c:v>67.0</c:v>
                </c:pt>
                <c:pt idx="17">
                  <c:v>90.0</c:v>
                </c:pt>
                <c:pt idx="18">
                  <c:v>91.0</c:v>
                </c:pt>
                <c:pt idx="19">
                  <c:v>98.0</c:v>
                </c:pt>
                <c:pt idx="20">
                  <c:v>99.0</c:v>
                </c:pt>
                <c:pt idx="21">
                  <c:v>100.0</c:v>
                </c:pt>
                <c:pt idx="22">
                  <c:v>102.0</c:v>
                </c:pt>
                <c:pt idx="23">
                  <c:v>124.0</c:v>
                </c:pt>
                <c:pt idx="24">
                  <c:v>125.0</c:v>
                </c:pt>
                <c:pt idx="25">
                  <c:v>132.0</c:v>
                </c:pt>
                <c:pt idx="26">
                  <c:v>134.0</c:v>
                </c:pt>
                <c:pt idx="27">
                  <c:v>137.0</c:v>
                </c:pt>
                <c:pt idx="28">
                  <c:v>138.0</c:v>
                </c:pt>
                <c:pt idx="29">
                  <c:v>141.0</c:v>
                </c:pt>
              </c:numCache>
            </c:numRef>
          </c:val>
        </c:ser>
        <c:marker val="1"/>
        <c:axId val="481701656"/>
        <c:axId val="481704744"/>
      </c:lineChart>
      <c:dateAx>
        <c:axId val="481701656"/>
        <c:scaling>
          <c:orientation val="minMax"/>
        </c:scaling>
        <c:axPos val="b"/>
        <c:numFmt formatCode="d\-mmm" sourceLinked="1"/>
        <c:tickLblPos val="nextTo"/>
        <c:crossAx val="481704744"/>
        <c:crosses val="autoZero"/>
        <c:auto val="1"/>
        <c:lblOffset val="100"/>
      </c:dateAx>
      <c:valAx>
        <c:axId val="481704744"/>
        <c:scaling>
          <c:orientation val="minMax"/>
        </c:scaling>
        <c:axPos val="l"/>
        <c:majorGridlines/>
        <c:numFmt formatCode="General" sourceLinked="1"/>
        <c:tickLblPos val="nextTo"/>
        <c:crossAx val="48170165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D2EE-C428-B54D-A4F6-49CE6139B4CB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D53C-A6EA-8E42-BEED-C52AFC3F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s://www.ucrsi.org/k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948" y="2130425"/>
            <a:ext cx="6157252" cy="1470025"/>
          </a:xfrm>
        </p:spPr>
        <p:txBody>
          <a:bodyPr/>
          <a:lstStyle/>
          <a:p>
            <a:r>
              <a:rPr lang="en-US" dirty="0" smtClean="0"/>
              <a:t>The Upper Cumberland Rural STEM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and Challenges</a:t>
            </a:r>
            <a:endParaRPr lang="en-US" dirty="0"/>
          </a:p>
        </p:txBody>
      </p:sp>
      <p:pic>
        <p:nvPicPr>
          <p:cNvPr id="4" name="Picture 3" descr="NEW UCRSI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3" y="1623906"/>
            <a:ext cx="1707514" cy="197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ease of entry</a:t>
            </a:r>
          </a:p>
          <a:p>
            <a:pPr lvl="1"/>
            <a:r>
              <a:rPr lang="en-US" dirty="0" smtClean="0"/>
              <a:t>Added “Quick Start” link to front page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number of enabled features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Pre-made groups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still just beginning our journey…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contribution is low, but increasing</a:t>
            </a:r>
          </a:p>
          <a:p>
            <a:endParaRPr lang="en-US" dirty="0" smtClean="0"/>
          </a:p>
          <a:p>
            <a:r>
              <a:rPr lang="en-US" dirty="0" smtClean="0"/>
              <a:t>User growth steady, with surges as school systems join</a:t>
            </a:r>
          </a:p>
          <a:p>
            <a:endParaRPr lang="en-US" dirty="0" smtClean="0"/>
          </a:p>
          <a:p>
            <a:r>
              <a:rPr lang="en-US" dirty="0" smtClean="0"/>
              <a:t>Several groups with frequent activity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Cumberland</a:t>
            </a:r>
            <a:endParaRPr lang="en-US" dirty="0"/>
          </a:p>
        </p:txBody>
      </p:sp>
      <p:pic>
        <p:nvPicPr>
          <p:cNvPr id="7" name="Content Placeholder 6" descr="Tennessee_population_map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200" r="-4200"/>
          <a:stretch>
            <a:fillRect/>
          </a:stretch>
        </p:blipFill>
        <p:spPr/>
      </p:pic>
      <p:pic>
        <p:nvPicPr>
          <p:cNvPr id="9" name="Picture 8" descr="uc.gif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997" y="1859780"/>
            <a:ext cx="1349922" cy="11995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7329" y="3216933"/>
            <a:ext cx="68785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$1.5 million grant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$500,000 to Oakley STEM Center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$1 million to Putnam County Schools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STEM Center to “create a hub to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Coordinate processes among the partner schools to create customizable lessons and experiences for classrooms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Document activities and results from the UCRSI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Create a platform to communicate and share best practices between teachers in partner schools”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" y="275514"/>
            <a:ext cx="3810000" cy="217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5590" y="907057"/>
            <a:ext cx="3343626" cy="126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logo.png"/>
          <p:cNvPicPr>
            <a:picLocks noGrp="1" noChangeAspect="1"/>
          </p:cNvPicPr>
          <p:nvPr>
            <p:ph idx="1"/>
          </p:nvPr>
        </p:nvPicPr>
        <p:blipFill>
          <a:blip r:embed="rId4"/>
          <a:srcRect t="-36463" b="-36463"/>
          <a:stretch>
            <a:fillRect/>
          </a:stretch>
        </p:blipFill>
        <p:spPr>
          <a:xfrm>
            <a:off x="1765590" y="608348"/>
            <a:ext cx="3343626" cy="183886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664" y="1110828"/>
            <a:ext cx="3675013" cy="1429172"/>
          </a:xfrm>
          <a:prstGeom prst="rect">
            <a:avLst/>
          </a:prstGeom>
        </p:spPr>
      </p:pic>
      <p:pic>
        <p:nvPicPr>
          <p:cNvPr id="7" name="Picture 6" descr="NEW UCRSI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526" y="183278"/>
            <a:ext cx="2352958" cy="27236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89781" y="3680005"/>
            <a:ext cx="2160908" cy="19178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sz="3200" dirty="0" smtClean="0"/>
              <a:t>Professors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792646" y="3680005"/>
            <a:ext cx="2552774" cy="19178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sz="3200" dirty="0" smtClean="0"/>
              <a:t>Professionals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706290" y="742001"/>
            <a:ext cx="1917892" cy="19178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sz="3200" dirty="0" smtClean="0"/>
              <a:t>Teachers</a:t>
            </a:r>
            <a:endParaRPr lang="en-US" sz="3200" dirty="0"/>
          </a:p>
        </p:txBody>
      </p:sp>
      <p:cxnSp>
        <p:nvCxnSpPr>
          <p:cNvPr id="10" name="Shape 9"/>
          <p:cNvCxnSpPr>
            <a:stCxn id="8" idx="3"/>
            <a:endCxn id="7" idx="0"/>
          </p:cNvCxnSpPr>
          <p:nvPr/>
        </p:nvCxnSpPr>
        <p:spPr>
          <a:xfrm>
            <a:off x="5624182" y="1700947"/>
            <a:ext cx="1444851" cy="197905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2"/>
            <a:endCxn id="4" idx="2"/>
          </p:cNvCxnSpPr>
          <p:nvPr/>
        </p:nvCxnSpPr>
        <p:spPr>
          <a:xfrm rot="5400000">
            <a:off x="4769634" y="3298498"/>
            <a:ext cx="1588" cy="4598798"/>
          </a:xfrm>
          <a:prstGeom prst="curvedConnector3">
            <a:avLst>
              <a:gd name="adj1" fmla="val 6090699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8" idx="1"/>
            <a:endCxn id="4" idx="0"/>
          </p:cNvCxnSpPr>
          <p:nvPr/>
        </p:nvCxnSpPr>
        <p:spPr>
          <a:xfrm rot="10800000" flipV="1">
            <a:off x="2470236" y="1700947"/>
            <a:ext cx="1236055" cy="197905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A049887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0143" r="-90143"/>
          <a:stretch>
            <a:fillRect/>
          </a:stretch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Resources on the HUB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other teachers / professors / professionals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Collaborate to create a new resource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2-09-18 at 9.46.2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914" r="-14914"/>
          <a:stretch>
            <a:fillRect/>
          </a:stretch>
        </p:blipFill>
        <p:spPr>
          <a:xfrm>
            <a:off x="-757210" y="478594"/>
            <a:ext cx="10912812" cy="6001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2224967"/>
          <a:ext cx="8229600" cy="390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expectations</a:t>
            </a:r>
          </a:p>
          <a:p>
            <a:pPr lvl="1"/>
            <a:r>
              <a:rPr lang="en-US" dirty="0" smtClean="0"/>
              <a:t>“I just stumbled on the Knowledge Base…and would never have guessed that this contained info on using the website! (I expected to find STEM-related literature.)”</a:t>
            </a:r>
          </a:p>
          <a:p>
            <a:pPr lvl="1"/>
            <a:r>
              <a:rPr lang="en-US" dirty="0" smtClean="0"/>
              <a:t>“Questions and Answers seems like it would be teaching questions…but the comment, “Can't find an answer in our </a:t>
            </a:r>
            <a:r>
              <a:rPr lang="en-US" dirty="0" smtClean="0">
                <a:hlinkClick r:id="rId3"/>
              </a:rPr>
              <a:t>Knowledge Base</a:t>
            </a:r>
            <a:r>
              <a:rPr lang="en-US" dirty="0" smtClean="0"/>
              <a:t> or by Search?” implies to me it should relate to website questions, rather than teaching questions. 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:|7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8|12.6|14.7|10.9|17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9.8|22.1|46.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38.7|35.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24.9|28|45.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6|21.2|2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238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Upper Cumberland Rural STEM Initiative</vt:lpstr>
      <vt:lpstr>Upper Cumberland</vt:lpstr>
      <vt:lpstr>Slide 3</vt:lpstr>
      <vt:lpstr>Slide 4</vt:lpstr>
      <vt:lpstr>Slide 5</vt:lpstr>
      <vt:lpstr>Slide 6</vt:lpstr>
      <vt:lpstr>Timeline</vt:lpstr>
      <vt:lpstr>Challenges</vt:lpstr>
      <vt:lpstr>Challenges</vt:lpstr>
      <vt:lpstr>Challenges</vt:lpstr>
      <vt:lpstr>We’re still just beginning our journey…</vt:lpstr>
    </vt:vector>
  </TitlesOfParts>
  <Company>Tennessee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Robinson</dc:creator>
  <cp:lastModifiedBy>STEM Center User Account</cp:lastModifiedBy>
  <cp:revision>44</cp:revision>
  <dcterms:created xsi:type="dcterms:W3CDTF">2012-09-24T23:20:43Z</dcterms:created>
  <dcterms:modified xsi:type="dcterms:W3CDTF">2012-09-24T23:40:10Z</dcterms:modified>
</cp:coreProperties>
</file>