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256" r:id="rId2"/>
    <p:sldId id="257" r:id="rId3"/>
    <p:sldId id="277" r:id="rId4"/>
    <p:sldId id="258" r:id="rId5"/>
    <p:sldId id="259" r:id="rId6"/>
    <p:sldId id="261" r:id="rId7"/>
    <p:sldId id="260" r:id="rId8"/>
    <p:sldId id="262" r:id="rId9"/>
    <p:sldId id="263" r:id="rId10"/>
    <p:sldId id="264" r:id="rId11"/>
    <p:sldId id="265" r:id="rId12"/>
    <p:sldId id="266" r:id="rId13"/>
    <p:sldId id="268" r:id="rId14"/>
    <p:sldId id="269" r:id="rId15"/>
    <p:sldId id="267" r:id="rId16"/>
    <p:sldId id="270" r:id="rId17"/>
    <p:sldId id="271" r:id="rId18"/>
    <p:sldId id="272" r:id="rId19"/>
    <p:sldId id="276" r:id="rId20"/>
    <p:sldId id="273" r:id="rId21"/>
    <p:sldId id="274" r:id="rId22"/>
    <p:sldId id="275"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96" y="-6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EB81634-3309-4433-BD80-148283DDA5BD}" type="datetimeFigureOut">
              <a:rPr lang="en-US" smtClean="0"/>
              <a:t>9/23/2012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D09B66-7A4F-4143-B8B5-4E6ACE8E109E}" type="slidenum">
              <a:rPr lang="en-US" smtClean="0"/>
              <a:t>‹#›</a:t>
            </a:fld>
            <a:endParaRPr lang="en-US"/>
          </a:p>
        </p:txBody>
      </p:sp>
    </p:spTree>
    <p:extLst>
      <p:ext uri="{BB962C8B-B14F-4D97-AF65-F5344CB8AC3E}">
        <p14:creationId xmlns:p14="http://schemas.microsoft.com/office/powerpoint/2010/main" val="1040141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0AAB04E-F37A-4C0D-B88B-678C0BB827FB}" type="datetimeFigureOut">
              <a:rPr lang="en-US" smtClean="0"/>
              <a:t>9/23/2012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82A664-179F-4E30-8F3C-C2F41EA2DD13}" type="slidenum">
              <a:rPr lang="en-US" smtClean="0"/>
              <a:t>‹#›</a:t>
            </a:fld>
            <a:endParaRPr lang="en-US"/>
          </a:p>
        </p:txBody>
      </p:sp>
    </p:spTree>
    <p:extLst>
      <p:ext uri="{BB962C8B-B14F-4D97-AF65-F5344CB8AC3E}">
        <p14:creationId xmlns:p14="http://schemas.microsoft.com/office/powerpoint/2010/main" val="2955267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219B81-3BE0-4DC9-AA81-ED60D0E4D06C}" type="datetime1">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8F0C-181F-4AC1-9319-8B1D61D312AC}" type="slidenum">
              <a:rPr lang="en-US" smtClean="0"/>
              <a:t>‹#›</a:t>
            </a:fld>
            <a:endParaRPr lang="en-US"/>
          </a:p>
        </p:txBody>
      </p:sp>
    </p:spTree>
    <p:extLst>
      <p:ext uri="{BB962C8B-B14F-4D97-AF65-F5344CB8AC3E}">
        <p14:creationId xmlns:p14="http://schemas.microsoft.com/office/powerpoint/2010/main" val="15109265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0FFF551-D4FE-4BAE-B7C6-9F9ED679E7BE}" type="datetime1">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8F0C-181F-4AC1-9319-8B1D61D312AC}" type="slidenum">
              <a:rPr lang="en-US" smtClean="0"/>
              <a:t>‹#›</a:t>
            </a:fld>
            <a:endParaRPr lang="en-US"/>
          </a:p>
        </p:txBody>
      </p:sp>
    </p:spTree>
    <p:extLst>
      <p:ext uri="{BB962C8B-B14F-4D97-AF65-F5344CB8AC3E}">
        <p14:creationId xmlns:p14="http://schemas.microsoft.com/office/powerpoint/2010/main" val="21981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1017847-27DD-4B32-B8D3-E9A1D49BDDD2}" type="datetime1">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8F0C-181F-4AC1-9319-8B1D61D312AC}" type="slidenum">
              <a:rPr lang="en-US" smtClean="0"/>
              <a:t>‹#›</a:t>
            </a:fld>
            <a:endParaRPr lang="en-US"/>
          </a:p>
        </p:txBody>
      </p:sp>
    </p:spTree>
    <p:extLst>
      <p:ext uri="{BB962C8B-B14F-4D97-AF65-F5344CB8AC3E}">
        <p14:creationId xmlns:p14="http://schemas.microsoft.com/office/powerpoint/2010/main" val="11614781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39125EE-2B57-4436-9B28-29614DEA4044}" type="datetime1">
              <a:rPr lang="en-US" smtClean="0"/>
              <a:t>9/23/2012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8F0C-181F-4AC1-9319-8B1D61D312AC}" type="slidenum">
              <a:rPr lang="en-US" smtClean="0"/>
              <a:t>‹#›</a:t>
            </a:fld>
            <a:endParaRPr lang="en-US"/>
          </a:p>
        </p:txBody>
      </p:sp>
    </p:spTree>
    <p:extLst>
      <p:ext uri="{BB962C8B-B14F-4D97-AF65-F5344CB8AC3E}">
        <p14:creationId xmlns:p14="http://schemas.microsoft.com/office/powerpoint/2010/main" val="12018670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673460-F4AF-4C17-96B1-9B3976CA71CD}" type="datetime1">
              <a:rPr lang="en-US" smtClean="0"/>
              <a:t>9/23/2012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8118F0C-181F-4AC1-9319-8B1D61D312AC}" type="slidenum">
              <a:rPr lang="en-US" smtClean="0"/>
              <a:t>‹#›</a:t>
            </a:fld>
            <a:endParaRPr lang="en-US"/>
          </a:p>
        </p:txBody>
      </p:sp>
    </p:spTree>
    <p:extLst>
      <p:ext uri="{BB962C8B-B14F-4D97-AF65-F5344CB8AC3E}">
        <p14:creationId xmlns:p14="http://schemas.microsoft.com/office/powerpoint/2010/main" val="1428156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8F25E97-9A28-49BD-9A64-14D9B7A23B54}" type="datetime1">
              <a:rPr lang="en-US" smtClean="0"/>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18F0C-181F-4AC1-9319-8B1D61D312AC}" type="slidenum">
              <a:rPr lang="en-US" smtClean="0"/>
              <a:t>‹#›</a:t>
            </a:fld>
            <a:endParaRPr lang="en-US"/>
          </a:p>
        </p:txBody>
      </p:sp>
    </p:spTree>
    <p:extLst>
      <p:ext uri="{BB962C8B-B14F-4D97-AF65-F5344CB8AC3E}">
        <p14:creationId xmlns:p14="http://schemas.microsoft.com/office/powerpoint/2010/main" val="234802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CFAFEC6-9E69-4457-A00B-7D070539E922}" type="datetime1">
              <a:rPr lang="en-US" smtClean="0"/>
              <a:t>9/23/2012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8118F0C-181F-4AC1-9319-8B1D61D312AC}" type="slidenum">
              <a:rPr lang="en-US" smtClean="0"/>
              <a:t>‹#›</a:t>
            </a:fld>
            <a:endParaRPr lang="en-US"/>
          </a:p>
        </p:txBody>
      </p:sp>
    </p:spTree>
    <p:extLst>
      <p:ext uri="{BB962C8B-B14F-4D97-AF65-F5344CB8AC3E}">
        <p14:creationId xmlns:p14="http://schemas.microsoft.com/office/powerpoint/2010/main" val="167749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1FE0F2A-07A9-4CB7-9331-917DD02F8A92}" type="datetime1">
              <a:rPr lang="en-US" smtClean="0"/>
              <a:t>9/23/2012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8118F0C-181F-4AC1-9319-8B1D61D312AC}" type="slidenum">
              <a:rPr lang="en-US" smtClean="0"/>
              <a:t>‹#›</a:t>
            </a:fld>
            <a:endParaRPr lang="en-US"/>
          </a:p>
        </p:txBody>
      </p:sp>
    </p:spTree>
    <p:extLst>
      <p:ext uri="{BB962C8B-B14F-4D97-AF65-F5344CB8AC3E}">
        <p14:creationId xmlns:p14="http://schemas.microsoft.com/office/powerpoint/2010/main" val="56081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FA0617-0D97-4FE1-8C69-0C91CFCA61ED}" type="datetime1">
              <a:rPr lang="en-US" smtClean="0"/>
              <a:t>9/23/2012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8118F0C-181F-4AC1-9319-8B1D61D312AC}" type="slidenum">
              <a:rPr lang="en-US" smtClean="0"/>
              <a:t>‹#›</a:t>
            </a:fld>
            <a:endParaRPr lang="en-US"/>
          </a:p>
        </p:txBody>
      </p:sp>
    </p:spTree>
    <p:extLst>
      <p:ext uri="{BB962C8B-B14F-4D97-AF65-F5344CB8AC3E}">
        <p14:creationId xmlns:p14="http://schemas.microsoft.com/office/powerpoint/2010/main" val="30298196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CDC18C-614B-4349-805A-D0F317789518}" type="datetime1">
              <a:rPr lang="en-US" smtClean="0"/>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18F0C-181F-4AC1-9319-8B1D61D312AC}" type="slidenum">
              <a:rPr lang="en-US" smtClean="0"/>
              <a:t>‹#›</a:t>
            </a:fld>
            <a:endParaRPr lang="en-US"/>
          </a:p>
        </p:txBody>
      </p:sp>
    </p:spTree>
    <p:extLst>
      <p:ext uri="{BB962C8B-B14F-4D97-AF65-F5344CB8AC3E}">
        <p14:creationId xmlns:p14="http://schemas.microsoft.com/office/powerpoint/2010/main" val="831995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A18E0D7-A35E-40C3-8340-A86F5C6C6F03}" type="datetime1">
              <a:rPr lang="en-US" smtClean="0"/>
              <a:t>9/23/2012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8118F0C-181F-4AC1-9319-8B1D61D312AC}" type="slidenum">
              <a:rPr lang="en-US" smtClean="0"/>
              <a:t>‹#›</a:t>
            </a:fld>
            <a:endParaRPr lang="en-US"/>
          </a:p>
        </p:txBody>
      </p:sp>
    </p:spTree>
    <p:extLst>
      <p:ext uri="{BB962C8B-B14F-4D97-AF65-F5344CB8AC3E}">
        <p14:creationId xmlns:p14="http://schemas.microsoft.com/office/powerpoint/2010/main" val="3097406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4308E-5DE5-4201-B4DB-EE436FCD683C}" type="datetime1">
              <a:rPr lang="en-US" smtClean="0"/>
              <a:t>9/23/2012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8118F0C-181F-4AC1-9319-8B1D61D312AC}" type="slidenum">
              <a:rPr lang="en-US" smtClean="0"/>
              <a:t>‹#›</a:t>
            </a:fld>
            <a:endParaRPr lang="en-US"/>
          </a:p>
        </p:txBody>
      </p:sp>
    </p:spTree>
    <p:extLst>
      <p:ext uri="{BB962C8B-B14F-4D97-AF65-F5344CB8AC3E}">
        <p14:creationId xmlns:p14="http://schemas.microsoft.com/office/powerpoint/2010/main" val="30876309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http://dev1.indianactsi.org/datashape/spreadsheet/regressions_dynamic/?show_chart=0&amp;table_name=cca_weaver_db1_1_1996&amp;sql_filter=Include+all+records&amp;regression_type=linear-regression&amp;x_var=PMA&amp;y_var=Retention" TargetMode="External"/><Relationship Id="rId3" Type="http://schemas.openxmlformats.org/officeDocument/2006/relationships/hyperlink" Target="http://dev1.indianactsi.org/datashape/spreadsheet/xtabs_dynamic/?show_chart=0&amp;table_name=cca_weaver_db1_1_1996&amp;sql_filter=Include+all+records&amp;filter1=name|Retention:real-unique::&amp;filter2=name|Age_ID:string-unique::" TargetMode="External"/><Relationship Id="rId7" Type="http://schemas.openxmlformats.org/officeDocument/2006/relationships/hyperlink" Target="http://dev1.indianactsi.org/datashape/spreadsheet/xtabs_dynamic/?show_chart=0&amp;table_name=cca_weaver_db1_1_1996&amp;sql_filter=Include+all+records&amp;filter1=name|Age:real-partitions-by-count:lt:10&amp;filter2=name|AGE:real-partitions-specified-unbounded:lt:10.|15|20.|25.|30.|40.&amp;table_only=yes" TargetMode="External"/><Relationship Id="rId2" Type="http://schemas.openxmlformats.org/officeDocument/2006/relationships/hyperlink" Target="http://dev1.indianactsi.org/datashape/spreadsheet/xtabs_dynamic/?show_chart=0&amp;table_name=cca_weaver_db1_1_1996&amp;sql_filter=Include+all+records&amp;filter1=name|Retention:real-unique::&amp;filter2=name|Age_ID:string-unique::&amp;table_only=yes" TargetMode="External"/><Relationship Id="rId1" Type="http://schemas.openxmlformats.org/officeDocument/2006/relationships/slideLayout" Target="../slideLayouts/slideLayout2.xml"/><Relationship Id="rId6" Type="http://schemas.openxmlformats.org/officeDocument/2006/relationships/hyperlink" Target="http://dev1.indianactsi.org/datashape/spreadsheet/xtabs_dynamic/?show_chart=0&amp;table_name=cca_weaver_db1_1_1996&amp;sql_filter=Include+all+records&amp;filter1=name|Retention:integer-partitions-by-count:lt:10&amp;filter2=name|FecCa:integer-partitions-by-count:lt:10&amp;table_only=yes" TargetMode="External"/><Relationship Id="rId5" Type="http://schemas.openxmlformats.org/officeDocument/2006/relationships/hyperlink" Target="http://dev1.indianactsi.org/datashape/spreadsheet/xtabs_dynamic/?show_chart=0&amp;table_name=cca_weaver_db1_1_1996&amp;sql_filter=Include+all+records&amp;filter1=name|Retention:integer-unique::&amp;filter2=name|Retention:integer-unique::&amp;table_only=yes" TargetMode="External"/><Relationship Id="rId4" Type="http://schemas.openxmlformats.org/officeDocument/2006/relationships/hyperlink" Target="http://dev1.indianactsi.org/datashape/spreadsheet/xtabs_dynamic/?show_chart=0&amp;table_name=cca_weaver_db1_1_1996&amp;sql_filter=Include+all+records&amp;filter1=name|Alk_Phos:real-partitions-by-count:lt:10&amp;filter2=name|Retention:integer-partitions-by-count:lt:10&amp;table_only=yes" TargetMode="External"/><Relationship Id="rId9" Type="http://schemas.openxmlformats.org/officeDocument/2006/relationships/hyperlink" Target="http://dev1.indianactsi.org/datashape/spreadsheet/correlation_matrix/?show_chart=0&amp;table_name=cca_weaver_db1_1_1996&amp;sql_filter=Include+all+records&amp;cutoff_min=0.5&amp;cutoff_max=1.0&amp;matrix_type=color-coded"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mypage.iu.edu/~dgrobe/com_form/" TargetMode="External"/><Relationship Id="rId2" Type="http://schemas.openxmlformats.org/officeDocument/2006/relationships/hyperlink" Target="http://mypage.iu.edu/~dgrobe/dataviewer/" TargetMode="External"/><Relationship Id="rId1" Type="http://schemas.openxmlformats.org/officeDocument/2006/relationships/slideLayout" Target="../slideLayouts/slideLayout2.xml"/><Relationship Id="rId5" Type="http://schemas.openxmlformats.org/officeDocument/2006/relationships/hyperlink" Target="http://mypage.iu.edu/~dgrobe/Joomla-component-to-SVN.html" TargetMode="External"/><Relationship Id="rId4" Type="http://schemas.openxmlformats.org/officeDocument/2006/relationships/hyperlink" Target="http://mypage.iu.edu/~dgrobe/dataexplor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dev1.indianactsi.org/form?proj_id=menu&amp;form_id=form0"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1470025"/>
          </a:xfrm>
        </p:spPr>
        <p:txBody>
          <a:bodyPr>
            <a:normAutofit/>
          </a:bodyPr>
          <a:lstStyle/>
          <a:p>
            <a:r>
              <a:rPr lang="en-US" sz="3200" b="1" dirty="0" smtClean="0"/>
              <a:t>Using the Purdue DB Technology to build simple on-demand data exploration tools</a:t>
            </a:r>
            <a:endParaRPr lang="en-US" sz="3200" b="1" dirty="0"/>
          </a:p>
        </p:txBody>
      </p:sp>
      <p:sp>
        <p:nvSpPr>
          <p:cNvPr id="3" name="Subtitle 2"/>
          <p:cNvSpPr>
            <a:spLocks noGrp="1"/>
          </p:cNvSpPr>
          <p:nvPr>
            <p:ph type="subTitle" idx="1"/>
          </p:nvPr>
        </p:nvSpPr>
        <p:spPr/>
        <p:txBody>
          <a:bodyPr>
            <a:normAutofit/>
          </a:bodyPr>
          <a:lstStyle/>
          <a:p>
            <a:r>
              <a:rPr lang="en-US" sz="2800" b="1" dirty="0" smtClean="0"/>
              <a:t>Michael Grobe</a:t>
            </a:r>
          </a:p>
          <a:p>
            <a:r>
              <a:rPr lang="en-US" sz="2800" b="1" dirty="0" smtClean="0"/>
              <a:t>Pervasive Technology Institute</a:t>
            </a:r>
          </a:p>
          <a:p>
            <a:r>
              <a:rPr lang="en-US" sz="2800" b="1" dirty="0" smtClean="0"/>
              <a:t>Indiana University</a:t>
            </a:r>
            <a:endParaRPr lang="en-US" sz="2800" b="1" dirty="0"/>
          </a:p>
        </p:txBody>
      </p:sp>
      <p:sp>
        <p:nvSpPr>
          <p:cNvPr id="4" name="Footer Placeholder 3"/>
          <p:cNvSpPr>
            <a:spLocks noGrp="1"/>
          </p:cNvSpPr>
          <p:nvPr>
            <p:ph type="ftr" sz="quarter" idx="11"/>
          </p:nvPr>
        </p:nvSpPr>
        <p:spPr/>
        <p:txBody>
          <a:bodyPr/>
          <a:lstStyle/>
          <a:p>
            <a:r>
              <a:rPr lang="en-US" dirty="0" smtClean="0"/>
              <a:t>Hubbub 2012 September 24, 2012</a:t>
            </a:r>
            <a:endParaRPr lang="en-US" dirty="0"/>
          </a:p>
        </p:txBody>
      </p:sp>
      <p:sp>
        <p:nvSpPr>
          <p:cNvPr id="5" name="Slide Number Placeholder 4"/>
          <p:cNvSpPr>
            <a:spLocks noGrp="1"/>
          </p:cNvSpPr>
          <p:nvPr>
            <p:ph type="sldNum" sz="quarter" idx="12"/>
          </p:nvPr>
        </p:nvSpPr>
        <p:spPr/>
        <p:txBody>
          <a:bodyPr/>
          <a:lstStyle/>
          <a:p>
            <a:fld id="{08118F0C-181F-4AC1-9319-8B1D61D312AC}" type="slidenum">
              <a:rPr lang="en-US" smtClean="0"/>
              <a:t>1</a:t>
            </a:fld>
            <a:endParaRPr lang="en-US"/>
          </a:p>
        </p:txBody>
      </p:sp>
    </p:spTree>
    <p:extLst>
      <p:ext uri="{BB962C8B-B14F-4D97-AF65-F5344CB8AC3E}">
        <p14:creationId xmlns:p14="http://schemas.microsoft.com/office/powerpoint/2010/main" val="1377250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3200" dirty="0" smtClean="0"/>
              <a:t>Request a chart of partitioned field values</a:t>
            </a:r>
            <a:endParaRPr lang="en-US" sz="32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066800"/>
            <a:ext cx="4953000" cy="5357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08118F0C-181F-4AC1-9319-8B1D61D312AC}" type="slidenum">
              <a:rPr lang="en-US" smtClean="0"/>
              <a:t>10</a:t>
            </a:fld>
            <a:endParaRPr lang="en-US"/>
          </a:p>
        </p:txBody>
      </p:sp>
    </p:spTree>
    <p:extLst>
      <p:ext uri="{BB962C8B-B14F-4D97-AF65-F5344CB8AC3E}">
        <p14:creationId xmlns:p14="http://schemas.microsoft.com/office/powerpoint/2010/main" val="1633431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2800" dirty="0" smtClean="0"/>
              <a:t>Resulting chart showing partition frequencies</a:t>
            </a:r>
            <a:endParaRPr lang="en-US" sz="2800" dirty="0"/>
          </a:p>
        </p:txBody>
      </p:sp>
      <p:sp>
        <p:nvSpPr>
          <p:cNvPr id="3" name="Content Placeholder 2"/>
          <p:cNvSpPr>
            <a:spLocks noGrp="1"/>
          </p:cNvSpPr>
          <p:nvPr>
            <p:ph idx="1"/>
          </p:nvPr>
        </p:nvSpPr>
        <p:spPr>
          <a:xfrm>
            <a:off x="-512687" y="1066800"/>
            <a:ext cx="9975971" cy="5486400"/>
          </a:xfrm>
        </p:spPr>
        <p:txBody>
          <a:bodyPr/>
          <a:lstStyle/>
          <a:p>
            <a:pPr marL="0" indent="0">
              <a:buNone/>
            </a:pPr>
            <a:r>
              <a:rPr lang="en-US" dirty="0" smtClean="0"/>
              <a:t>  </a:t>
            </a:r>
            <a:endParaRPr lang="en-U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066800"/>
            <a:ext cx="6400800" cy="5279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08118F0C-181F-4AC1-9319-8B1D61D312AC}" type="slidenum">
              <a:rPr lang="en-US" smtClean="0"/>
              <a:t>11</a:t>
            </a:fld>
            <a:endParaRPr lang="en-US"/>
          </a:p>
        </p:txBody>
      </p:sp>
    </p:spTree>
    <p:extLst>
      <p:ext uri="{BB962C8B-B14F-4D97-AF65-F5344CB8AC3E}">
        <p14:creationId xmlns:p14="http://schemas.microsoft.com/office/powerpoint/2010/main" val="410982081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Autofit/>
          </a:bodyPr>
          <a:lstStyle/>
          <a:p>
            <a:r>
              <a:rPr lang="en-US" sz="3200" dirty="0" smtClean="0"/>
              <a:t>Cross tabulation on 10 partitions of 2 fields </a:t>
            </a:r>
            <a:endParaRPr lang="en-US" sz="32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5867400" cy="55404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08118F0C-181F-4AC1-9319-8B1D61D312AC}" type="slidenum">
              <a:rPr lang="en-US" smtClean="0"/>
              <a:t>12</a:t>
            </a:fld>
            <a:endParaRPr lang="en-US"/>
          </a:p>
        </p:txBody>
      </p:sp>
    </p:spTree>
    <p:extLst>
      <p:ext uri="{BB962C8B-B14F-4D97-AF65-F5344CB8AC3E}">
        <p14:creationId xmlns:p14="http://schemas.microsoft.com/office/powerpoint/2010/main" val="1706058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Cross tabulation (second half)</a:t>
            </a:r>
            <a:endParaRPr lang="en-US" sz="32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3988" y="1600200"/>
            <a:ext cx="6296025" cy="407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08118F0C-181F-4AC1-9319-8B1D61D312AC}" type="slidenum">
              <a:rPr lang="en-US" smtClean="0"/>
              <a:t>13</a:t>
            </a:fld>
            <a:endParaRPr lang="en-US"/>
          </a:p>
        </p:txBody>
      </p:sp>
    </p:spTree>
    <p:extLst>
      <p:ext uri="{BB962C8B-B14F-4D97-AF65-F5344CB8AC3E}">
        <p14:creationId xmlns:p14="http://schemas.microsoft.com/office/powerpoint/2010/main" val="22820133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Autofit/>
          </a:bodyPr>
          <a:lstStyle/>
          <a:p>
            <a:r>
              <a:rPr lang="en-US" sz="2800" dirty="0" smtClean="0"/>
              <a:t>Resulting tabulation</a:t>
            </a:r>
            <a:br>
              <a:rPr lang="en-US" sz="2800" dirty="0" smtClean="0"/>
            </a:br>
            <a:r>
              <a:rPr lang="en-US" sz="2800" dirty="0" smtClean="0"/>
              <a:t>(10 partitions of each variable)</a:t>
            </a:r>
            <a:endParaRPr lang="en-US" sz="28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90600"/>
            <a:ext cx="7865534"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08118F0C-181F-4AC1-9319-8B1D61D312AC}" type="slidenum">
              <a:rPr lang="en-US" smtClean="0"/>
              <a:t>14</a:t>
            </a:fld>
            <a:endParaRPr lang="en-US"/>
          </a:p>
        </p:txBody>
      </p:sp>
    </p:spTree>
    <p:extLst>
      <p:ext uri="{BB962C8B-B14F-4D97-AF65-F5344CB8AC3E}">
        <p14:creationId xmlns:p14="http://schemas.microsoft.com/office/powerpoint/2010/main" val="40800210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3200" dirty="0" smtClean="0"/>
              <a:t>User specified partitions</a:t>
            </a:r>
            <a:endParaRPr lang="en-US" sz="3200" dirty="0"/>
          </a:p>
        </p:txBody>
      </p:sp>
      <p:sp>
        <p:nvSpPr>
          <p:cNvPr id="3" name="Content Placeholder 2"/>
          <p:cNvSpPr>
            <a:spLocks noGrp="1"/>
          </p:cNvSpPr>
          <p:nvPr>
            <p:ph idx="1"/>
          </p:nvPr>
        </p:nvSpPr>
        <p:spPr>
          <a:xfrm>
            <a:off x="457200" y="1219200"/>
            <a:ext cx="8229600" cy="4906963"/>
          </a:xfrm>
        </p:spPr>
        <p:txBody>
          <a:bodyPr>
            <a:normAutofit fontScale="47500" lnSpcReduction="20000"/>
          </a:bodyPr>
          <a:lstStyle/>
          <a:p>
            <a:pPr marL="0" indent="0">
              <a:buNone/>
            </a:pPr>
            <a:r>
              <a:rPr lang="en-US" sz="4500" dirty="0" smtClean="0"/>
              <a:t>Users may explicitly specify partitions.  </a:t>
            </a:r>
          </a:p>
          <a:p>
            <a:pPr marL="0" indent="0">
              <a:buNone/>
            </a:pPr>
            <a:endParaRPr lang="en-US" sz="2000" dirty="0"/>
          </a:p>
          <a:p>
            <a:pPr marL="0" indent="0">
              <a:buNone/>
            </a:pPr>
            <a:r>
              <a:rPr lang="en-US" sz="4500" dirty="0" smtClean="0"/>
              <a:t>In the next example, </a:t>
            </a:r>
            <a:r>
              <a:rPr lang="en-US" sz="4500" dirty="0" err="1" smtClean="0"/>
              <a:t>FecCa</a:t>
            </a:r>
            <a:r>
              <a:rPr lang="en-US" sz="4500" dirty="0" smtClean="0"/>
              <a:t> partitions were specified as: </a:t>
            </a:r>
          </a:p>
          <a:p>
            <a:pPr marL="0" indent="0">
              <a:buNone/>
            </a:pPr>
            <a:endParaRPr lang="en-US" sz="2000" dirty="0" smtClean="0"/>
          </a:p>
          <a:p>
            <a:pPr marL="0" indent="0">
              <a:buNone/>
            </a:pPr>
            <a:r>
              <a:rPr lang="en-US" sz="4500" dirty="0" smtClean="0"/>
              <a:t>       700 | 800 | 900 | 1000 | 1100 | 1200 </a:t>
            </a:r>
          </a:p>
          <a:p>
            <a:pPr marL="0" indent="0">
              <a:buNone/>
            </a:pPr>
            <a:endParaRPr lang="en-US" sz="1700" dirty="0" smtClean="0"/>
          </a:p>
          <a:p>
            <a:pPr marL="0" indent="0">
              <a:buNone/>
            </a:pPr>
            <a:r>
              <a:rPr lang="en-US" sz="4500" dirty="0" smtClean="0"/>
              <a:t>and the Retention partitions were specified as: </a:t>
            </a:r>
          </a:p>
          <a:p>
            <a:pPr marL="0" indent="0">
              <a:buNone/>
            </a:pPr>
            <a:endParaRPr lang="en-US" sz="1700" dirty="0" smtClean="0"/>
          </a:p>
          <a:p>
            <a:pPr marL="0" indent="0">
              <a:buNone/>
            </a:pPr>
            <a:r>
              <a:rPr lang="en-US" sz="4500" dirty="0" smtClean="0"/>
              <a:t>      -200 | -100 | 0 | 100 | 200 | 300 | 400 | 500</a:t>
            </a:r>
          </a:p>
          <a:p>
            <a:pPr marL="0" indent="0">
              <a:buNone/>
            </a:pPr>
            <a:endParaRPr lang="en-US" sz="4500" dirty="0" smtClean="0"/>
          </a:p>
          <a:p>
            <a:pPr marL="0" indent="0">
              <a:buNone/>
            </a:pPr>
            <a:r>
              <a:rPr lang="en-US" sz="4500" dirty="0" smtClean="0"/>
              <a:t>Real partition values may be specified using either standard decimal notation or scientific notation; they must of course be in ascending order. </a:t>
            </a:r>
          </a:p>
          <a:p>
            <a:pPr marL="0" indent="0">
              <a:buNone/>
            </a:pPr>
            <a:endParaRPr lang="en-US" sz="4500" dirty="0"/>
          </a:p>
          <a:p>
            <a:pPr marL="0" indent="0">
              <a:buNone/>
            </a:pPr>
            <a:r>
              <a:rPr lang="en-US" sz="4500" dirty="0" smtClean="0"/>
              <a:t>These are strict "partitions" rather than category "boundaries", so the first and last categories extend to negative or positive infinity, respectively; they are "unbounded", though that may not always be explicitly represented in the headers.</a:t>
            </a:r>
          </a:p>
          <a:p>
            <a:pPr marL="0" indent="0">
              <a:buNone/>
            </a:pPr>
            <a:endParaRPr lang="en-US" dirty="0"/>
          </a:p>
        </p:txBody>
      </p:sp>
      <p:sp>
        <p:nvSpPr>
          <p:cNvPr id="5" name="Slide Number Placeholder 4"/>
          <p:cNvSpPr>
            <a:spLocks noGrp="1"/>
          </p:cNvSpPr>
          <p:nvPr>
            <p:ph type="sldNum" sz="quarter" idx="12"/>
          </p:nvPr>
        </p:nvSpPr>
        <p:spPr/>
        <p:txBody>
          <a:bodyPr/>
          <a:lstStyle/>
          <a:p>
            <a:fld id="{08118F0C-181F-4AC1-9319-8B1D61D312AC}" type="slidenum">
              <a:rPr lang="en-US" smtClean="0"/>
              <a:t>15</a:t>
            </a:fld>
            <a:endParaRPr lang="en-US"/>
          </a:p>
        </p:txBody>
      </p:sp>
    </p:spTree>
    <p:extLst>
      <p:ext uri="{BB962C8B-B14F-4D97-AF65-F5344CB8AC3E}">
        <p14:creationId xmlns:p14="http://schemas.microsoft.com/office/powerpoint/2010/main" val="15653691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81000"/>
            <a:ext cx="8229600" cy="914400"/>
          </a:xfrm>
        </p:spPr>
        <p:txBody>
          <a:bodyPr>
            <a:noAutofit/>
          </a:bodyPr>
          <a:lstStyle/>
          <a:p>
            <a:r>
              <a:rPr lang="en-US" sz="2800" dirty="0" smtClean="0"/>
              <a:t>Resulting tabulation</a:t>
            </a:r>
            <a:br>
              <a:rPr lang="en-US" sz="2800" dirty="0" smtClean="0"/>
            </a:br>
            <a:r>
              <a:rPr lang="en-US" sz="2800" dirty="0" smtClean="0"/>
              <a:t>(user-defined partitions of each variable)</a:t>
            </a:r>
            <a:endParaRPr lang="en-US" sz="28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1026" name="Picture 2" descr="C:\Users\dgrobe\Desktop\cceHub\xtabs-results-retention-fecCa-specified-specifi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850" y="1676399"/>
            <a:ext cx="8820150" cy="477202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08118F0C-181F-4AC1-9319-8B1D61D312AC}" type="slidenum">
              <a:rPr lang="en-US" smtClean="0"/>
              <a:t>16</a:t>
            </a:fld>
            <a:endParaRPr lang="en-US"/>
          </a:p>
        </p:txBody>
      </p:sp>
    </p:spTree>
    <p:extLst>
      <p:ext uri="{BB962C8B-B14F-4D97-AF65-F5344CB8AC3E}">
        <p14:creationId xmlns:p14="http://schemas.microsoft.com/office/powerpoint/2010/main" val="19856033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2800" dirty="0" smtClean="0"/>
              <a:t>Request a simple correlation/regression</a:t>
            </a:r>
            <a:endParaRPr lang="en-US" sz="2800" dirty="0"/>
          </a:p>
        </p:txBody>
      </p:sp>
      <p:sp>
        <p:nvSpPr>
          <p:cNvPr id="3" name="Content Placeholder 2"/>
          <p:cNvSpPr>
            <a:spLocks noGrp="1"/>
          </p:cNvSpPr>
          <p:nvPr>
            <p:ph idx="1"/>
          </p:nvPr>
        </p:nvSpPr>
        <p:spPr>
          <a:xfrm>
            <a:off x="457200" y="1600200"/>
            <a:ext cx="9144640" cy="5029200"/>
          </a:xfrm>
        </p:spPr>
        <p:txBody>
          <a:bodyPr/>
          <a:lstStyle/>
          <a:p>
            <a:pPr marL="0" indent="0">
              <a:buNone/>
            </a:pPr>
            <a:r>
              <a:rPr lang="en-US" dirty="0" smtClean="0"/>
              <a:t> </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8342" y="990600"/>
            <a:ext cx="6418943" cy="53291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08118F0C-181F-4AC1-9319-8B1D61D312AC}" type="slidenum">
              <a:rPr lang="en-US" smtClean="0"/>
              <a:t>17</a:t>
            </a:fld>
            <a:endParaRPr lang="en-US"/>
          </a:p>
        </p:txBody>
      </p:sp>
    </p:spTree>
    <p:extLst>
      <p:ext uri="{BB962C8B-B14F-4D97-AF65-F5344CB8AC3E}">
        <p14:creationId xmlns:p14="http://schemas.microsoft.com/office/powerpoint/2010/main" val="3464607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dirty="0" smtClean="0"/>
              <a:t>Resulting regression info</a:t>
            </a:r>
            <a:endParaRPr lang="en-US" sz="28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2050" name="Picture 2" descr="C:\Users\dgrobe\Desktop\cceHub\correlation-result-retention-as-a-function-of-fecC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990600"/>
            <a:ext cx="6086475" cy="5493558"/>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08118F0C-181F-4AC1-9319-8B1D61D312AC}" type="slidenum">
              <a:rPr lang="en-US" smtClean="0"/>
              <a:t>18</a:t>
            </a:fld>
            <a:endParaRPr lang="en-US"/>
          </a:p>
        </p:txBody>
      </p:sp>
    </p:spTree>
    <p:extLst>
      <p:ext uri="{BB962C8B-B14F-4D97-AF65-F5344CB8AC3E}">
        <p14:creationId xmlns:p14="http://schemas.microsoft.com/office/powerpoint/2010/main" val="4005677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dirty="0" smtClean="0"/>
              <a:t>A </a:t>
            </a:r>
            <a:r>
              <a:rPr lang="en-US" sz="2800" dirty="0" err="1" smtClean="0"/>
              <a:t>correlation_matrix</a:t>
            </a:r>
            <a:endParaRPr lang="en-US" sz="28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sp>
        <p:nvSpPr>
          <p:cNvPr id="5" name="Slide Number Placeholder 4"/>
          <p:cNvSpPr>
            <a:spLocks noGrp="1"/>
          </p:cNvSpPr>
          <p:nvPr>
            <p:ph type="sldNum" sz="quarter" idx="12"/>
          </p:nvPr>
        </p:nvSpPr>
        <p:spPr/>
        <p:txBody>
          <a:bodyPr/>
          <a:lstStyle/>
          <a:p>
            <a:fld id="{08118F0C-181F-4AC1-9319-8B1D61D312AC}" type="slidenum">
              <a:rPr lang="en-US" smtClean="0"/>
              <a:t>19</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47800"/>
            <a:ext cx="8001000" cy="4574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315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rmAutofit fontScale="90000"/>
          </a:bodyPr>
          <a:lstStyle/>
          <a:p>
            <a:r>
              <a:rPr lang="en-US" dirty="0" smtClean="0"/>
              <a:t>The general </a:t>
            </a:r>
            <a:r>
              <a:rPr lang="en-US" dirty="0" smtClean="0"/>
              <a:t>idea</a:t>
            </a:r>
            <a:endParaRPr lang="en-US" dirty="0"/>
          </a:p>
        </p:txBody>
      </p:sp>
      <p:sp>
        <p:nvSpPr>
          <p:cNvPr id="3" name="Content Placeholder 2"/>
          <p:cNvSpPr>
            <a:spLocks noGrp="1"/>
          </p:cNvSpPr>
          <p:nvPr>
            <p:ph idx="1"/>
          </p:nvPr>
        </p:nvSpPr>
        <p:spPr>
          <a:xfrm>
            <a:off x="457200" y="1219200"/>
            <a:ext cx="8229600" cy="5410200"/>
          </a:xfrm>
        </p:spPr>
        <p:txBody>
          <a:bodyPr>
            <a:normAutofit fontScale="62500" lnSpcReduction="20000"/>
          </a:bodyPr>
          <a:lstStyle/>
          <a:p>
            <a:pPr marL="0" indent="0">
              <a:buNone/>
            </a:pPr>
            <a:r>
              <a:rPr lang="en-US" dirty="0" smtClean="0"/>
              <a:t>This presentation describes some of the work that came out of our </a:t>
            </a:r>
            <a:r>
              <a:rPr lang="en-US" dirty="0"/>
              <a:t>collaboration </a:t>
            </a:r>
            <a:r>
              <a:rPr lang="en-US" dirty="0" smtClean="0"/>
              <a:t>with Ann-Christine Catlin’s group at Purdue.  The primary goal involved </a:t>
            </a:r>
            <a:r>
              <a:rPr lang="en-US" dirty="0"/>
              <a:t>making data from </a:t>
            </a:r>
            <a:r>
              <a:rPr lang="en-US" dirty="0" smtClean="0"/>
              <a:t>Connie Weaver’s </a:t>
            </a:r>
            <a:r>
              <a:rPr lang="en-US" dirty="0" err="1" smtClean="0"/>
              <a:t>Nutrional</a:t>
            </a:r>
            <a:r>
              <a:rPr lang="en-US" dirty="0" smtClean="0"/>
              <a:t> Science </a:t>
            </a:r>
            <a:r>
              <a:rPr lang="en-US" dirty="0"/>
              <a:t>Lab at Purdue available on the Indiana CTSI </a:t>
            </a:r>
            <a:r>
              <a:rPr lang="en-US" dirty="0" smtClean="0"/>
              <a:t>Hub using the tools developed by Ann-Christine’s group, which we took to calling the “Purdue database technology toolset.”</a:t>
            </a:r>
          </a:p>
          <a:p>
            <a:pPr marL="0" indent="0">
              <a:buNone/>
            </a:pPr>
            <a:endParaRPr lang="en-US" sz="1500" dirty="0"/>
          </a:p>
          <a:p>
            <a:pPr marL="0" indent="0">
              <a:buNone/>
            </a:pPr>
            <a:r>
              <a:rPr lang="en-US" dirty="0" smtClean="0"/>
              <a:t>At the time we were working on this project, the </a:t>
            </a:r>
            <a:r>
              <a:rPr lang="en-US" dirty="0" smtClean="0"/>
              <a:t>Purdue </a:t>
            </a:r>
            <a:r>
              <a:rPr lang="en-US" dirty="0" smtClean="0"/>
              <a:t>database technology </a:t>
            </a:r>
            <a:r>
              <a:rPr lang="en-US" dirty="0" smtClean="0"/>
              <a:t>was focused around several </a:t>
            </a:r>
            <a:r>
              <a:rPr lang="en-US" dirty="0" smtClean="0"/>
              <a:t>tools that are </a:t>
            </a:r>
            <a:r>
              <a:rPr lang="en-US" b="1" dirty="0" smtClean="0"/>
              <a:t>very</a:t>
            </a:r>
            <a:r>
              <a:rPr lang="en-US" dirty="0" smtClean="0"/>
              <a:t> useful for collecting and displaying </a:t>
            </a:r>
            <a:r>
              <a:rPr lang="en-US" dirty="0" smtClean="0"/>
              <a:t>data, and therefore for building integrated data base interfaces:</a:t>
            </a:r>
          </a:p>
          <a:p>
            <a:pPr marL="0" indent="0">
              <a:buNone/>
            </a:pPr>
            <a:endParaRPr lang="en-US" sz="2600" dirty="0"/>
          </a:p>
          <a:p>
            <a:pPr marL="0" indent="0">
              <a:buNone/>
            </a:pPr>
            <a:r>
              <a:rPr lang="en-US" dirty="0" smtClean="0"/>
              <a:t>    </a:t>
            </a:r>
            <a:r>
              <a:rPr lang="en-US" b="1" dirty="0" err="1" smtClean="0"/>
              <a:t>Dbparse</a:t>
            </a:r>
            <a:r>
              <a:rPr lang="en-US" dirty="0" smtClean="0"/>
              <a:t>:   allows users to upload CSV files to backend database tables</a:t>
            </a:r>
          </a:p>
          <a:p>
            <a:pPr marL="0" indent="0">
              <a:buNone/>
            </a:pPr>
            <a:r>
              <a:rPr lang="en-US" dirty="0"/>
              <a:t>  </a:t>
            </a:r>
            <a:r>
              <a:rPr lang="en-US" dirty="0" smtClean="0"/>
              <a:t>  </a:t>
            </a:r>
            <a:r>
              <a:rPr lang="en-US" b="1" dirty="0" err="1" smtClean="0"/>
              <a:t>DataView</a:t>
            </a:r>
            <a:r>
              <a:rPr lang="en-US" dirty="0" smtClean="0"/>
              <a:t>:  displays contents of backend database tables</a:t>
            </a:r>
          </a:p>
          <a:p>
            <a:pPr marL="0" indent="0">
              <a:buNone/>
            </a:pPr>
            <a:r>
              <a:rPr lang="en-US" dirty="0"/>
              <a:t> </a:t>
            </a:r>
            <a:r>
              <a:rPr lang="en-US" dirty="0" smtClean="0"/>
              <a:t>   </a:t>
            </a:r>
            <a:r>
              <a:rPr lang="en-US" b="1" dirty="0" err="1" smtClean="0"/>
              <a:t>Photo_Gallery</a:t>
            </a:r>
            <a:r>
              <a:rPr lang="en-US" dirty="0" smtClean="0"/>
              <a:t> and the </a:t>
            </a:r>
            <a:r>
              <a:rPr lang="en-US" b="1" dirty="0" smtClean="0"/>
              <a:t>Collections</a:t>
            </a:r>
            <a:r>
              <a:rPr lang="en-US" dirty="0" smtClean="0"/>
              <a:t> </a:t>
            </a:r>
            <a:r>
              <a:rPr lang="en-US" b="1" dirty="0" smtClean="0"/>
              <a:t>manager</a:t>
            </a:r>
            <a:r>
              <a:rPr lang="en-US" dirty="0" smtClean="0"/>
              <a:t>:  maintains and displays</a:t>
            </a:r>
          </a:p>
          <a:p>
            <a:pPr marL="0" indent="0">
              <a:buNone/>
            </a:pPr>
            <a:r>
              <a:rPr lang="en-US" dirty="0"/>
              <a:t> </a:t>
            </a:r>
            <a:r>
              <a:rPr lang="en-US" dirty="0" smtClean="0"/>
              <a:t>             collections of images  which may be displayed on-their-own </a:t>
            </a:r>
          </a:p>
          <a:p>
            <a:pPr marL="0" indent="0">
              <a:buNone/>
            </a:pPr>
            <a:r>
              <a:rPr lang="en-US" dirty="0"/>
              <a:t> </a:t>
            </a:r>
            <a:r>
              <a:rPr lang="en-US" dirty="0" smtClean="0"/>
              <a:t>             or from within </a:t>
            </a:r>
            <a:r>
              <a:rPr lang="en-US" dirty="0" err="1" smtClean="0"/>
              <a:t>DataView</a:t>
            </a:r>
            <a:r>
              <a:rPr lang="en-US" dirty="0" smtClean="0"/>
              <a:t> views</a:t>
            </a:r>
          </a:p>
          <a:p>
            <a:pPr marL="0" indent="0">
              <a:buNone/>
            </a:pPr>
            <a:r>
              <a:rPr lang="en-US" dirty="0"/>
              <a:t> </a:t>
            </a:r>
            <a:r>
              <a:rPr lang="en-US" dirty="0" smtClean="0"/>
              <a:t>    </a:t>
            </a:r>
            <a:r>
              <a:rPr lang="en-US" b="1" dirty="0" err="1" smtClean="0"/>
              <a:t>com_form</a:t>
            </a:r>
            <a:r>
              <a:rPr lang="en-US" dirty="0" smtClean="0"/>
              <a:t>:  a component for building web-based forms for data </a:t>
            </a:r>
          </a:p>
          <a:p>
            <a:pPr marL="0" indent="0">
              <a:buNone/>
            </a:pPr>
            <a:r>
              <a:rPr lang="en-US" dirty="0"/>
              <a:t> </a:t>
            </a:r>
            <a:r>
              <a:rPr lang="en-US" dirty="0" smtClean="0"/>
              <a:t>             collection and display</a:t>
            </a:r>
          </a:p>
        </p:txBody>
      </p:sp>
      <p:sp>
        <p:nvSpPr>
          <p:cNvPr id="5" name="Slide Number Placeholder 4"/>
          <p:cNvSpPr>
            <a:spLocks noGrp="1"/>
          </p:cNvSpPr>
          <p:nvPr>
            <p:ph type="sldNum" sz="quarter" idx="12"/>
          </p:nvPr>
        </p:nvSpPr>
        <p:spPr/>
        <p:txBody>
          <a:bodyPr/>
          <a:lstStyle/>
          <a:p>
            <a:fld id="{08118F0C-181F-4AC1-9319-8B1D61D312AC}" type="slidenum">
              <a:rPr lang="en-US" smtClean="0"/>
              <a:t>2</a:t>
            </a:fld>
            <a:endParaRPr lang="en-US"/>
          </a:p>
        </p:txBody>
      </p:sp>
    </p:spTree>
    <p:extLst>
      <p:ext uri="{BB962C8B-B14F-4D97-AF65-F5344CB8AC3E}">
        <p14:creationId xmlns:p14="http://schemas.microsoft.com/office/powerpoint/2010/main" val="3441158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a:bodyPr>
          <a:lstStyle/>
          <a:p>
            <a:r>
              <a:rPr lang="en-US" sz="2800" dirty="0" smtClean="0"/>
              <a:t>Request user-defined displays via URLs</a:t>
            </a:r>
            <a:endParaRPr lang="en-US" sz="2800" dirty="0"/>
          </a:p>
        </p:txBody>
      </p:sp>
      <p:sp>
        <p:nvSpPr>
          <p:cNvPr id="3" name="Content Placeholder 2"/>
          <p:cNvSpPr>
            <a:spLocks noGrp="1"/>
          </p:cNvSpPr>
          <p:nvPr>
            <p:ph idx="1"/>
          </p:nvPr>
        </p:nvSpPr>
        <p:spPr>
          <a:xfrm>
            <a:off x="457200" y="1143000"/>
            <a:ext cx="8229600" cy="5410200"/>
          </a:xfrm>
        </p:spPr>
        <p:txBody>
          <a:bodyPr>
            <a:normAutofit fontScale="62500" lnSpcReduction="20000"/>
          </a:bodyPr>
          <a:lstStyle/>
          <a:p>
            <a:pPr marL="0" indent="0">
              <a:buNone/>
            </a:pPr>
            <a:r>
              <a:rPr lang="en-US" dirty="0" smtClean="0"/>
              <a:t>You can invoke these applications via statically coded URLs. These examples will only work (at present) if you are logged in to the target CTSI hub instance in the same browser. </a:t>
            </a:r>
          </a:p>
          <a:p>
            <a:pPr marL="0" indent="0">
              <a:buNone/>
            </a:pPr>
            <a:endParaRPr lang="en-US" sz="1100" dirty="0" smtClean="0"/>
          </a:p>
          <a:p>
            <a:pPr marL="0" indent="0">
              <a:buNone/>
            </a:pPr>
            <a:endParaRPr lang="en-US" sz="1100" dirty="0" smtClean="0"/>
          </a:p>
          <a:p>
            <a:pPr lvl="1">
              <a:buFont typeface="Arial"/>
              <a:buChar char="•"/>
            </a:pPr>
            <a:r>
              <a:rPr lang="en-US" dirty="0" smtClean="0">
                <a:hlinkClick r:id="rId2"/>
              </a:rPr>
              <a:t>Cross </a:t>
            </a:r>
            <a:r>
              <a:rPr lang="en-US" dirty="0" err="1">
                <a:hlinkClick r:id="rId2"/>
              </a:rPr>
              <a:t>tablulate</a:t>
            </a:r>
            <a:r>
              <a:rPr lang="en-US" dirty="0">
                <a:hlinkClick r:id="rId2"/>
              </a:rPr>
              <a:t> Retention with "Age category" (Teen or Adult) (1996) (show only the HTML table to avoid formatting imposed by the </a:t>
            </a:r>
            <a:r>
              <a:rPr lang="en-US" dirty="0" err="1">
                <a:hlinkClick r:id="rId2"/>
              </a:rPr>
              <a:t>DataViewer</a:t>
            </a:r>
            <a:r>
              <a:rPr lang="en-US" dirty="0">
                <a:hlinkClick r:id="rId2"/>
              </a:rPr>
              <a:t> display)</a:t>
            </a:r>
            <a:r>
              <a:rPr lang="en-US" dirty="0"/>
              <a:t> </a:t>
            </a:r>
          </a:p>
          <a:p>
            <a:pPr lvl="1">
              <a:buFont typeface="Arial"/>
              <a:buChar char="•"/>
            </a:pPr>
            <a:r>
              <a:rPr lang="en-US" dirty="0">
                <a:hlinkClick r:id="rId3"/>
              </a:rPr>
              <a:t>Cross tabulate Retention with "Age category" (Teen or Adult) (1996) (show BOTH the HTML and </a:t>
            </a:r>
            <a:r>
              <a:rPr lang="en-US" dirty="0" err="1">
                <a:hlinkClick r:id="rId3"/>
              </a:rPr>
              <a:t>DataView</a:t>
            </a:r>
            <a:r>
              <a:rPr lang="en-US" dirty="0">
                <a:hlinkClick r:id="rId3"/>
              </a:rPr>
              <a:t> tables)</a:t>
            </a:r>
            <a:r>
              <a:rPr lang="en-US" dirty="0"/>
              <a:t> </a:t>
            </a:r>
            <a:endParaRPr lang="en-US" dirty="0" smtClean="0"/>
          </a:p>
          <a:p>
            <a:pPr marL="457200" lvl="1" indent="0">
              <a:buNone/>
            </a:pPr>
            <a:endParaRPr lang="en-US" dirty="0"/>
          </a:p>
          <a:p>
            <a:pPr lvl="1">
              <a:buFont typeface="Arial"/>
              <a:buChar char="•"/>
            </a:pPr>
            <a:r>
              <a:rPr lang="en-US" dirty="0">
                <a:hlinkClick r:id="rId4"/>
              </a:rPr>
              <a:t>Cross tabulate 10 </a:t>
            </a:r>
            <a:r>
              <a:rPr lang="en-US" dirty="0" err="1">
                <a:hlinkClick r:id="rId4"/>
              </a:rPr>
              <a:t>Alk</a:t>
            </a:r>
            <a:r>
              <a:rPr lang="en-US" dirty="0">
                <a:hlinkClick r:id="rId4"/>
              </a:rPr>
              <a:t> </a:t>
            </a:r>
            <a:r>
              <a:rPr lang="en-US" dirty="0" err="1">
                <a:hlinkClick r:id="rId4"/>
              </a:rPr>
              <a:t>Phos</a:t>
            </a:r>
            <a:r>
              <a:rPr lang="en-US" dirty="0">
                <a:hlinkClick r:id="rId4"/>
              </a:rPr>
              <a:t> categories with 10 Retention categories</a:t>
            </a:r>
            <a:r>
              <a:rPr lang="en-US" dirty="0"/>
              <a:t> (HTML table only) </a:t>
            </a:r>
          </a:p>
          <a:p>
            <a:pPr lvl="1">
              <a:buFont typeface="Arial"/>
              <a:buChar char="•"/>
            </a:pPr>
            <a:r>
              <a:rPr lang="en-US" dirty="0">
                <a:hlinkClick r:id="rId5"/>
              </a:rPr>
              <a:t>Cross tabulate unique Retention values with unique Retention values (both cases interpreted as integers)</a:t>
            </a:r>
            <a:r>
              <a:rPr lang="en-US" dirty="0"/>
              <a:t> (HTML table only) </a:t>
            </a:r>
          </a:p>
          <a:p>
            <a:pPr lvl="1">
              <a:buFont typeface="Arial"/>
              <a:buChar char="•"/>
            </a:pPr>
            <a:r>
              <a:rPr lang="en-US" dirty="0">
                <a:hlinkClick r:id="rId6"/>
              </a:rPr>
              <a:t>Retention cross-tabulated with </a:t>
            </a:r>
            <a:r>
              <a:rPr lang="en-US" dirty="0" err="1">
                <a:hlinkClick r:id="rId6"/>
              </a:rPr>
              <a:t>FecCa</a:t>
            </a:r>
            <a:r>
              <a:rPr lang="en-US" dirty="0">
                <a:hlinkClick r:id="rId6"/>
              </a:rPr>
              <a:t> (Fecal Calcium)</a:t>
            </a:r>
            <a:r>
              <a:rPr lang="en-US" dirty="0"/>
              <a:t> </a:t>
            </a:r>
          </a:p>
          <a:p>
            <a:pPr lvl="1">
              <a:buFont typeface="Arial"/>
              <a:buChar char="•"/>
            </a:pPr>
            <a:r>
              <a:rPr lang="en-US" dirty="0">
                <a:hlinkClick r:id="rId7"/>
              </a:rPr>
              <a:t>Age by </a:t>
            </a:r>
            <a:r>
              <a:rPr lang="en-US" b="1" dirty="0">
                <a:hlinkClick r:id="rId7"/>
              </a:rPr>
              <a:t>Pre-specified</a:t>
            </a:r>
            <a:r>
              <a:rPr lang="en-US" dirty="0">
                <a:hlinkClick r:id="rId7"/>
              </a:rPr>
              <a:t> Age Month categories</a:t>
            </a:r>
            <a:r>
              <a:rPr lang="en-US" dirty="0"/>
              <a:t> (There are some missing Age values.) </a:t>
            </a:r>
            <a:endParaRPr lang="en-US" dirty="0" smtClean="0"/>
          </a:p>
          <a:p>
            <a:pPr marL="457200" lvl="1" indent="0">
              <a:buNone/>
            </a:pPr>
            <a:endParaRPr lang="en-US" dirty="0"/>
          </a:p>
          <a:p>
            <a:pPr lvl="1">
              <a:buFont typeface="Arial"/>
              <a:buChar char="•"/>
            </a:pPr>
            <a:r>
              <a:rPr lang="en-US" dirty="0">
                <a:hlinkClick r:id="rId8"/>
              </a:rPr>
              <a:t>Correlate and regress Retention as a function of Post </a:t>
            </a:r>
            <a:r>
              <a:rPr lang="en-US" dirty="0" err="1">
                <a:hlinkClick r:id="rId8"/>
              </a:rPr>
              <a:t>Menarcheal</a:t>
            </a:r>
            <a:r>
              <a:rPr lang="en-US" dirty="0">
                <a:hlinkClick r:id="rId8"/>
              </a:rPr>
              <a:t> age (1996)</a:t>
            </a:r>
            <a:r>
              <a:rPr lang="en-US" dirty="0"/>
              <a:t> </a:t>
            </a:r>
            <a:endParaRPr lang="en-US" dirty="0" smtClean="0"/>
          </a:p>
          <a:p>
            <a:pPr marL="457200" lvl="1" indent="0">
              <a:buNone/>
            </a:pPr>
            <a:endParaRPr lang="en-US" dirty="0"/>
          </a:p>
          <a:p>
            <a:pPr lvl="1">
              <a:buFont typeface="Arial"/>
              <a:buChar char="•"/>
            </a:pPr>
            <a:r>
              <a:rPr lang="en-US" dirty="0" smtClean="0">
                <a:hlinkClick r:id="rId9"/>
              </a:rPr>
              <a:t>Correlation </a:t>
            </a:r>
            <a:r>
              <a:rPr lang="en-US" dirty="0">
                <a:hlinkClick r:id="rId9"/>
              </a:rPr>
              <a:t>matrix composed of all numeric fields in the table cca_weaver_db1_1_1996 showing only values greater than .5</a:t>
            </a:r>
            <a:r>
              <a:rPr lang="en-US" dirty="0"/>
              <a:t> </a:t>
            </a:r>
            <a:endParaRPr lang="en-US" dirty="0" smtClean="0"/>
          </a:p>
        </p:txBody>
      </p:sp>
      <p:sp>
        <p:nvSpPr>
          <p:cNvPr id="5" name="Slide Number Placeholder 4"/>
          <p:cNvSpPr>
            <a:spLocks noGrp="1"/>
          </p:cNvSpPr>
          <p:nvPr>
            <p:ph type="sldNum" sz="quarter" idx="12"/>
          </p:nvPr>
        </p:nvSpPr>
        <p:spPr/>
        <p:txBody>
          <a:bodyPr/>
          <a:lstStyle/>
          <a:p>
            <a:fld id="{08118F0C-181F-4AC1-9319-8B1D61D312AC}" type="slidenum">
              <a:rPr lang="en-US" smtClean="0"/>
              <a:t>20</a:t>
            </a:fld>
            <a:endParaRPr lang="en-US"/>
          </a:p>
        </p:txBody>
      </p:sp>
    </p:spTree>
    <p:extLst>
      <p:ext uri="{BB962C8B-B14F-4D97-AF65-F5344CB8AC3E}">
        <p14:creationId xmlns:p14="http://schemas.microsoft.com/office/powerpoint/2010/main" val="31401396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3200" dirty="0" smtClean="0"/>
              <a:t>Summary</a:t>
            </a:r>
            <a:endParaRPr lang="en-US" sz="3200" dirty="0"/>
          </a:p>
        </p:txBody>
      </p:sp>
      <p:sp>
        <p:nvSpPr>
          <p:cNvPr id="3" name="Content Placeholder 2"/>
          <p:cNvSpPr>
            <a:spLocks noGrp="1"/>
          </p:cNvSpPr>
          <p:nvPr>
            <p:ph idx="1"/>
          </p:nvPr>
        </p:nvSpPr>
        <p:spPr>
          <a:xfrm>
            <a:off x="457200" y="1219200"/>
            <a:ext cx="8382000" cy="4906963"/>
          </a:xfrm>
        </p:spPr>
        <p:txBody>
          <a:bodyPr>
            <a:normAutofit fontScale="85000" lnSpcReduction="20000"/>
          </a:bodyPr>
          <a:lstStyle/>
          <a:p>
            <a:pPr marL="0" indent="0">
              <a:buNone/>
            </a:pPr>
            <a:r>
              <a:rPr lang="en-US" dirty="0" smtClean="0"/>
              <a:t>Prototypes for 4 tools for (very) simple data exploration were built over 2 existing Purdue DB technology tools</a:t>
            </a:r>
            <a:r>
              <a:rPr lang="en-US" dirty="0" smtClean="0"/>
              <a:t>.  (Correlation matrix tool can now run independently of the </a:t>
            </a:r>
            <a:r>
              <a:rPr lang="en-US" dirty="0" err="1" smtClean="0"/>
              <a:t>DataViewer</a:t>
            </a:r>
            <a:r>
              <a:rPr lang="en-US" dirty="0" smtClean="0"/>
              <a:t>.)</a:t>
            </a:r>
            <a:endParaRPr lang="en-US" dirty="0" smtClean="0"/>
          </a:p>
          <a:p>
            <a:pPr marL="0" indent="0">
              <a:buNone/>
            </a:pPr>
            <a:endParaRPr lang="en-US" dirty="0" smtClean="0"/>
          </a:p>
          <a:p>
            <a:pPr marL="0" indent="0">
              <a:buNone/>
            </a:pPr>
            <a:r>
              <a:rPr lang="en-US" dirty="0" smtClean="0"/>
              <a:t>These provide on-demand frequency charts, cross-tabulations, and simple correlation/regression output.</a:t>
            </a:r>
          </a:p>
          <a:p>
            <a:pPr marL="0" indent="0">
              <a:buNone/>
            </a:pPr>
            <a:endParaRPr lang="en-US" dirty="0" smtClean="0"/>
          </a:p>
          <a:p>
            <a:pPr marL="0" indent="0">
              <a:buNone/>
            </a:pPr>
            <a:r>
              <a:rPr lang="en-US" dirty="0" smtClean="0"/>
              <a:t>These tools can help users get a “feel” for the data, but are not suitable for serious statistical analysis</a:t>
            </a:r>
            <a:r>
              <a:rPr lang="en-US" dirty="0" smtClean="0"/>
              <a:t>.</a:t>
            </a:r>
          </a:p>
          <a:p>
            <a:pPr marL="0" indent="0">
              <a:buNone/>
            </a:pPr>
            <a:endParaRPr lang="en-US" dirty="0"/>
          </a:p>
          <a:p>
            <a:pPr marL="0" indent="0">
              <a:buNone/>
            </a:pPr>
            <a:r>
              <a:rPr lang="en-US" dirty="0" smtClean="0"/>
              <a:t>Can these tools be helpful in the </a:t>
            </a:r>
            <a:r>
              <a:rPr lang="en-US" smtClean="0"/>
              <a:t>Hub context?</a:t>
            </a:r>
            <a:endParaRPr lang="en-US" dirty="0" smtClean="0"/>
          </a:p>
          <a:p>
            <a:pPr marL="0" indent="0">
              <a:buNone/>
            </a:pPr>
            <a:endParaRPr lang="en-US" dirty="0"/>
          </a:p>
        </p:txBody>
      </p:sp>
      <p:sp>
        <p:nvSpPr>
          <p:cNvPr id="5" name="Slide Number Placeholder 4"/>
          <p:cNvSpPr>
            <a:spLocks noGrp="1"/>
          </p:cNvSpPr>
          <p:nvPr>
            <p:ph type="sldNum" sz="quarter" idx="12"/>
          </p:nvPr>
        </p:nvSpPr>
        <p:spPr/>
        <p:txBody>
          <a:bodyPr/>
          <a:lstStyle/>
          <a:p>
            <a:fld id="{08118F0C-181F-4AC1-9319-8B1D61D312AC}" type="slidenum">
              <a:rPr lang="en-US" smtClean="0"/>
              <a:t>21</a:t>
            </a:fld>
            <a:endParaRPr lang="en-US"/>
          </a:p>
        </p:txBody>
      </p:sp>
    </p:spTree>
    <p:extLst>
      <p:ext uri="{BB962C8B-B14F-4D97-AF65-F5344CB8AC3E}">
        <p14:creationId xmlns:p14="http://schemas.microsoft.com/office/powerpoint/2010/main" val="31852278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Additional information</a:t>
            </a:r>
            <a:endParaRPr lang="en-US" sz="3200" dirty="0"/>
          </a:p>
        </p:txBody>
      </p:sp>
      <p:sp>
        <p:nvSpPr>
          <p:cNvPr id="3" name="Content Placeholder 2"/>
          <p:cNvSpPr>
            <a:spLocks noGrp="1"/>
          </p:cNvSpPr>
          <p:nvPr>
            <p:ph idx="1"/>
          </p:nvPr>
        </p:nvSpPr>
        <p:spPr>
          <a:xfrm>
            <a:off x="457200" y="1371600"/>
            <a:ext cx="8229600" cy="4754563"/>
          </a:xfrm>
        </p:spPr>
        <p:txBody>
          <a:bodyPr>
            <a:normAutofit fontScale="92500" lnSpcReduction="20000"/>
          </a:bodyPr>
          <a:lstStyle/>
          <a:p>
            <a:pPr lvl="1"/>
            <a:r>
              <a:rPr lang="en-US" dirty="0">
                <a:hlinkClick r:id="rId2"/>
              </a:rPr>
              <a:t>Tutorial: Setting up a spreadsheet for use with the </a:t>
            </a:r>
            <a:r>
              <a:rPr lang="en-US" dirty="0" err="1">
                <a:hlinkClick r:id="rId2"/>
              </a:rPr>
              <a:t>cceHub</a:t>
            </a:r>
            <a:r>
              <a:rPr lang="en-US" dirty="0">
                <a:hlinkClick r:id="rId2"/>
              </a:rPr>
              <a:t> </a:t>
            </a:r>
            <a:r>
              <a:rPr lang="en-US" dirty="0" err="1">
                <a:hlinkClick r:id="rId2"/>
              </a:rPr>
              <a:t>DataViewer</a:t>
            </a:r>
            <a:r>
              <a:rPr lang="en-US" dirty="0"/>
              <a:t> </a:t>
            </a:r>
            <a:endParaRPr lang="en-US" dirty="0" smtClean="0"/>
          </a:p>
          <a:p>
            <a:pPr marL="457200" lvl="1" indent="0">
              <a:buNone/>
            </a:pPr>
            <a:endParaRPr lang="en-US" dirty="0"/>
          </a:p>
          <a:p>
            <a:pPr lvl="1"/>
            <a:r>
              <a:rPr lang="en-US" dirty="0">
                <a:hlinkClick r:id="rId3"/>
              </a:rPr>
              <a:t>Tutorial: Using the Web form component to build scripts to modify databases</a:t>
            </a:r>
            <a:r>
              <a:rPr lang="en-US" dirty="0"/>
              <a:t> </a:t>
            </a:r>
            <a:endParaRPr lang="en-US" dirty="0" smtClean="0"/>
          </a:p>
          <a:p>
            <a:pPr marL="457200" lvl="1" indent="0">
              <a:buNone/>
            </a:pPr>
            <a:endParaRPr lang="en-US" dirty="0"/>
          </a:p>
          <a:p>
            <a:pPr lvl="1"/>
            <a:r>
              <a:rPr lang="en-US" dirty="0">
                <a:hlinkClick r:id="rId4"/>
              </a:rPr>
              <a:t>Tutorial: Using the Web form and </a:t>
            </a:r>
            <a:r>
              <a:rPr lang="en-US" dirty="0" err="1">
                <a:hlinkClick r:id="rId4"/>
              </a:rPr>
              <a:t>DataViewer</a:t>
            </a:r>
            <a:r>
              <a:rPr lang="en-US" dirty="0">
                <a:hlinkClick r:id="rId4"/>
              </a:rPr>
              <a:t> components for to request user-specified frequency tables/charts, cross-tabs, and regressions</a:t>
            </a:r>
            <a:r>
              <a:rPr lang="en-US" dirty="0"/>
              <a:t> </a:t>
            </a:r>
            <a:endParaRPr lang="en-US" dirty="0" smtClean="0"/>
          </a:p>
          <a:p>
            <a:pPr marL="457200" lvl="1" indent="0">
              <a:buNone/>
            </a:pPr>
            <a:endParaRPr lang="en-US" dirty="0"/>
          </a:p>
          <a:p>
            <a:pPr lvl="1"/>
            <a:r>
              <a:rPr lang="en-US" dirty="0">
                <a:hlinkClick r:id="rId5"/>
              </a:rPr>
              <a:t>Putting a </a:t>
            </a:r>
            <a:r>
              <a:rPr lang="en-US" dirty="0" err="1">
                <a:hlinkClick r:id="rId5"/>
              </a:rPr>
              <a:t>Joomla</a:t>
            </a:r>
            <a:r>
              <a:rPr lang="en-US" dirty="0">
                <a:hlinkClick r:id="rId5"/>
              </a:rPr>
              <a:t>! component into SVN for the development cycle</a:t>
            </a:r>
            <a:r>
              <a:rPr lang="en-US" dirty="0"/>
              <a:t> </a:t>
            </a:r>
          </a:p>
        </p:txBody>
      </p:sp>
      <p:sp>
        <p:nvSpPr>
          <p:cNvPr id="5" name="Slide Number Placeholder 4"/>
          <p:cNvSpPr>
            <a:spLocks noGrp="1"/>
          </p:cNvSpPr>
          <p:nvPr>
            <p:ph type="sldNum" sz="quarter" idx="12"/>
          </p:nvPr>
        </p:nvSpPr>
        <p:spPr/>
        <p:txBody>
          <a:bodyPr/>
          <a:lstStyle/>
          <a:p>
            <a:fld id="{08118F0C-181F-4AC1-9319-8B1D61D312AC}" type="slidenum">
              <a:rPr lang="en-US" smtClean="0"/>
              <a:t>22</a:t>
            </a:fld>
            <a:endParaRPr lang="en-US"/>
          </a:p>
        </p:txBody>
      </p:sp>
    </p:spTree>
    <p:extLst>
      <p:ext uri="{BB962C8B-B14F-4D97-AF65-F5344CB8AC3E}">
        <p14:creationId xmlns:p14="http://schemas.microsoft.com/office/powerpoint/2010/main" val="30920756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381000"/>
          </a:xfrm>
        </p:spPr>
        <p:txBody>
          <a:bodyPr>
            <a:normAutofit fontScale="90000"/>
          </a:bodyPr>
          <a:lstStyle/>
          <a:p>
            <a:r>
              <a:rPr lang="en-US" dirty="0" smtClean="0"/>
              <a:t>The general </a:t>
            </a:r>
            <a:r>
              <a:rPr lang="en-US" dirty="0" smtClean="0"/>
              <a:t>idea (continued)</a:t>
            </a:r>
            <a:endParaRPr lang="en-US" dirty="0"/>
          </a:p>
        </p:txBody>
      </p:sp>
      <p:sp>
        <p:nvSpPr>
          <p:cNvPr id="3" name="Content Placeholder 2"/>
          <p:cNvSpPr>
            <a:spLocks noGrp="1"/>
          </p:cNvSpPr>
          <p:nvPr>
            <p:ph idx="1"/>
          </p:nvPr>
        </p:nvSpPr>
        <p:spPr>
          <a:xfrm>
            <a:off x="457200" y="1143000"/>
            <a:ext cx="8229600" cy="5135563"/>
          </a:xfrm>
        </p:spPr>
        <p:txBody>
          <a:bodyPr>
            <a:normAutofit fontScale="70000" lnSpcReduction="20000"/>
          </a:bodyPr>
          <a:lstStyle/>
          <a:p>
            <a:pPr marL="0" indent="0">
              <a:buNone/>
            </a:pPr>
            <a:r>
              <a:rPr lang="en-US" dirty="0" smtClean="0"/>
              <a:t>To </a:t>
            </a:r>
            <a:r>
              <a:rPr lang="en-US" dirty="0"/>
              <a:t>use the </a:t>
            </a:r>
            <a:r>
              <a:rPr lang="en-US" dirty="0" err="1"/>
              <a:t>DataViewer</a:t>
            </a:r>
            <a:r>
              <a:rPr lang="en-US" dirty="0"/>
              <a:t> for data display, </a:t>
            </a:r>
            <a:r>
              <a:rPr lang="en-US" dirty="0" smtClean="0"/>
              <a:t>programmers simply prepare </a:t>
            </a:r>
            <a:r>
              <a:rPr lang="en-US" dirty="0"/>
              <a:t>configuration files that identify database tables to be displayed, and define display appearance, including suitable </a:t>
            </a:r>
            <a:r>
              <a:rPr lang="en-US" dirty="0" smtClean="0"/>
              <a:t>plots.</a:t>
            </a:r>
          </a:p>
          <a:p>
            <a:pPr marL="0" indent="0">
              <a:buNone/>
            </a:pPr>
            <a:endParaRPr lang="en-US" dirty="0" smtClean="0"/>
          </a:p>
          <a:p>
            <a:pPr marL="0" indent="0">
              <a:buNone/>
            </a:pPr>
            <a:r>
              <a:rPr lang="en-US" dirty="0" smtClean="0"/>
              <a:t>However, for non-programming users, i</a:t>
            </a:r>
            <a:r>
              <a:rPr lang="en-US" dirty="0" smtClean="0"/>
              <a:t>t seemed likely that a small set of ad hoc data exploration tools might be useful for getting a quick look at the data.</a:t>
            </a:r>
          </a:p>
          <a:p>
            <a:pPr marL="0" indent="0">
              <a:buNone/>
            </a:pPr>
            <a:endParaRPr lang="en-US" dirty="0"/>
          </a:p>
          <a:p>
            <a:pPr marL="0" indent="0">
              <a:buNone/>
            </a:pPr>
            <a:r>
              <a:rPr lang="en-US" dirty="0" smtClean="0"/>
              <a:t>In particular, the following capabilities seem to constitute a basic package of capabilities:</a:t>
            </a:r>
          </a:p>
          <a:p>
            <a:pPr marL="0" indent="0">
              <a:buNone/>
            </a:pPr>
            <a:endParaRPr lang="en-US" dirty="0" smtClean="0"/>
          </a:p>
          <a:p>
            <a:pPr marL="0" indent="0">
              <a:buNone/>
            </a:pPr>
            <a:r>
              <a:rPr lang="en-US" dirty="0"/>
              <a:t> </a:t>
            </a:r>
            <a:r>
              <a:rPr lang="en-US" dirty="0" smtClean="0"/>
              <a:t>  - frequency tables,</a:t>
            </a:r>
          </a:p>
          <a:p>
            <a:pPr marL="0" indent="0">
              <a:buNone/>
            </a:pPr>
            <a:r>
              <a:rPr lang="en-US" dirty="0"/>
              <a:t> </a:t>
            </a:r>
            <a:r>
              <a:rPr lang="en-US" dirty="0" smtClean="0"/>
              <a:t>  - cross tabulations, </a:t>
            </a:r>
          </a:p>
          <a:p>
            <a:pPr marL="0" indent="0">
              <a:buNone/>
            </a:pPr>
            <a:r>
              <a:rPr lang="en-US" dirty="0"/>
              <a:t> </a:t>
            </a:r>
            <a:r>
              <a:rPr lang="en-US" dirty="0" smtClean="0"/>
              <a:t>  - simple correlations/regression plots, or</a:t>
            </a:r>
          </a:p>
          <a:p>
            <a:pPr marL="0" indent="0">
              <a:buNone/>
            </a:pPr>
            <a:r>
              <a:rPr lang="en-US" dirty="0" smtClean="0"/>
              <a:t>   - </a:t>
            </a:r>
            <a:r>
              <a:rPr lang="en-US" dirty="0"/>
              <a:t>s</a:t>
            </a:r>
            <a:r>
              <a:rPr lang="en-US" dirty="0" smtClean="0"/>
              <a:t>imple correlation matrices.</a:t>
            </a:r>
          </a:p>
          <a:p>
            <a:pPr marL="0" indent="0">
              <a:buNone/>
            </a:pPr>
            <a:endParaRPr lang="en-US" dirty="0"/>
          </a:p>
          <a:p>
            <a:pPr marL="0" indent="0">
              <a:buNone/>
            </a:pPr>
            <a:endParaRPr lang="en-US" dirty="0"/>
          </a:p>
          <a:p>
            <a:pPr marL="0" indent="0">
              <a:buNone/>
            </a:pPr>
            <a:endParaRPr lang="en-US" dirty="0"/>
          </a:p>
        </p:txBody>
      </p:sp>
      <p:sp>
        <p:nvSpPr>
          <p:cNvPr id="5" name="Slide Number Placeholder 4"/>
          <p:cNvSpPr>
            <a:spLocks noGrp="1"/>
          </p:cNvSpPr>
          <p:nvPr>
            <p:ph type="sldNum" sz="quarter" idx="12"/>
          </p:nvPr>
        </p:nvSpPr>
        <p:spPr/>
        <p:txBody>
          <a:bodyPr/>
          <a:lstStyle/>
          <a:p>
            <a:fld id="{08118F0C-181F-4AC1-9319-8B1D61D312AC}" type="slidenum">
              <a:rPr lang="en-US" smtClean="0"/>
              <a:t>3</a:t>
            </a:fld>
            <a:endParaRPr lang="en-US"/>
          </a:p>
        </p:txBody>
      </p:sp>
    </p:spTree>
    <p:extLst>
      <p:ext uri="{BB962C8B-B14F-4D97-AF65-F5344CB8AC3E}">
        <p14:creationId xmlns:p14="http://schemas.microsoft.com/office/powerpoint/2010/main" val="14655164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normAutofit/>
          </a:bodyPr>
          <a:lstStyle/>
          <a:p>
            <a:r>
              <a:rPr lang="en-US" sz="3200" dirty="0" smtClean="0"/>
              <a:t>The</a:t>
            </a:r>
            <a:r>
              <a:rPr lang="en-US" sz="3200" dirty="0" smtClean="0"/>
              <a:t> prototype and a question</a:t>
            </a:r>
            <a:endParaRPr lang="en-US" sz="3200" dirty="0"/>
          </a:p>
        </p:txBody>
      </p:sp>
      <p:sp>
        <p:nvSpPr>
          <p:cNvPr id="3" name="Content Placeholder 2"/>
          <p:cNvSpPr>
            <a:spLocks noGrp="1"/>
          </p:cNvSpPr>
          <p:nvPr>
            <p:ph idx="1"/>
          </p:nvPr>
        </p:nvSpPr>
        <p:spPr>
          <a:xfrm>
            <a:off x="457200" y="1295400"/>
            <a:ext cx="8382000" cy="4953000"/>
          </a:xfrm>
        </p:spPr>
        <p:txBody>
          <a:bodyPr>
            <a:normAutofit fontScale="62500" lnSpcReduction="20000"/>
          </a:bodyPr>
          <a:lstStyle/>
          <a:p>
            <a:pPr marL="0" indent="0">
              <a:buNone/>
            </a:pPr>
            <a:r>
              <a:rPr lang="en-US" dirty="0"/>
              <a:t>T</a:t>
            </a:r>
            <a:r>
              <a:rPr lang="en-US" dirty="0" smtClean="0"/>
              <a:t>he </a:t>
            </a:r>
            <a:r>
              <a:rPr lang="en-US" dirty="0" err="1" smtClean="0"/>
              <a:t>com_form</a:t>
            </a:r>
            <a:r>
              <a:rPr lang="en-US" dirty="0" smtClean="0"/>
              <a:t> and </a:t>
            </a:r>
            <a:r>
              <a:rPr lang="en-US" dirty="0" err="1" smtClean="0"/>
              <a:t>DataViewer</a:t>
            </a:r>
            <a:r>
              <a:rPr lang="en-US" dirty="0" smtClean="0"/>
              <a:t> components </a:t>
            </a:r>
            <a:r>
              <a:rPr lang="en-US" dirty="0" smtClean="0"/>
              <a:t>were used </a:t>
            </a:r>
            <a:r>
              <a:rPr lang="en-US" dirty="0" smtClean="0"/>
              <a:t>to provide a </a:t>
            </a:r>
            <a:r>
              <a:rPr lang="en-US" b="1" dirty="0" smtClean="0"/>
              <a:t>PROTOTYPE</a:t>
            </a:r>
            <a:r>
              <a:rPr lang="en-US" dirty="0" smtClean="0"/>
              <a:t> version of a new </a:t>
            </a:r>
            <a:r>
              <a:rPr lang="en-US" dirty="0" err="1" smtClean="0"/>
              <a:t>HubZero</a:t>
            </a:r>
            <a:r>
              <a:rPr lang="en-US" dirty="0" smtClean="0"/>
              <a:t> component that performs these </a:t>
            </a:r>
            <a:r>
              <a:rPr lang="en-US" dirty="0" smtClean="0"/>
              <a:t>functions (</a:t>
            </a:r>
            <a:r>
              <a:rPr lang="en-US" dirty="0" err="1" smtClean="0"/>
              <a:t>com_datashape</a:t>
            </a:r>
            <a:r>
              <a:rPr lang="en-US" dirty="0" smtClean="0"/>
              <a:t>).</a:t>
            </a:r>
          </a:p>
          <a:p>
            <a:pPr marL="0" indent="0">
              <a:buNone/>
            </a:pPr>
            <a:endParaRPr lang="en-US" dirty="0" smtClean="0"/>
          </a:p>
          <a:p>
            <a:pPr marL="0" indent="0">
              <a:buNone/>
            </a:pPr>
            <a:r>
              <a:rPr lang="en-US" dirty="0" err="1"/>
              <a:t>com_form</a:t>
            </a:r>
            <a:r>
              <a:rPr lang="en-US" dirty="0"/>
              <a:t> was used to build forms requesting and validating user input, </a:t>
            </a:r>
            <a:r>
              <a:rPr lang="en-US" dirty="0" smtClean="0"/>
              <a:t>and</a:t>
            </a:r>
          </a:p>
          <a:p>
            <a:pPr marL="0" indent="0">
              <a:buNone/>
            </a:pPr>
            <a:endParaRPr lang="en-US" dirty="0"/>
          </a:p>
          <a:p>
            <a:pPr marL="0" indent="0">
              <a:buNone/>
            </a:pPr>
            <a:r>
              <a:rPr lang="en-US" dirty="0" err="1"/>
              <a:t>com_dataview</a:t>
            </a:r>
            <a:r>
              <a:rPr lang="en-US" dirty="0"/>
              <a:t> was used to display frequency charts and regression plots as directed at run-time.  (Something of a mutation of the </a:t>
            </a:r>
            <a:r>
              <a:rPr lang="en-US" dirty="0" err="1"/>
              <a:t>DataViewer</a:t>
            </a:r>
            <a:r>
              <a:rPr lang="en-US" dirty="0"/>
              <a:t> model.)</a:t>
            </a:r>
          </a:p>
          <a:p>
            <a:pPr marL="0" indent="0">
              <a:buNone/>
            </a:pPr>
            <a:endParaRPr lang="en-US" dirty="0"/>
          </a:p>
          <a:p>
            <a:pPr marL="0" indent="0">
              <a:buNone/>
            </a:pPr>
            <a:r>
              <a:rPr lang="en-US" dirty="0" smtClean="0"/>
              <a:t>So today’s presentation will:</a:t>
            </a:r>
          </a:p>
          <a:p>
            <a:pPr marL="0" indent="0">
              <a:buNone/>
            </a:pPr>
            <a:endParaRPr lang="en-US" dirty="0"/>
          </a:p>
          <a:p>
            <a:pPr marL="514350" indent="-514350">
              <a:buAutoNum type="arabicParenR"/>
            </a:pPr>
            <a:r>
              <a:rPr lang="en-US" b="1" dirty="0" smtClean="0"/>
              <a:t>illustrate</a:t>
            </a:r>
            <a:r>
              <a:rPr lang="en-US" dirty="0" smtClean="0"/>
              <a:t> how these components can be used together, and</a:t>
            </a:r>
          </a:p>
          <a:p>
            <a:pPr marL="514350" indent="-514350">
              <a:buAutoNum type="arabicParenR"/>
            </a:pPr>
            <a:r>
              <a:rPr lang="en-US" dirty="0"/>
              <a:t>h</a:t>
            </a:r>
            <a:r>
              <a:rPr lang="en-US" dirty="0" smtClean="0"/>
              <a:t>elp </a:t>
            </a:r>
            <a:r>
              <a:rPr lang="en-US" b="1" dirty="0" smtClean="0"/>
              <a:t>gauge user-interest </a:t>
            </a:r>
            <a:r>
              <a:rPr lang="en-US" dirty="0" smtClean="0"/>
              <a:t>in having such capabilities proceed </a:t>
            </a:r>
          </a:p>
          <a:p>
            <a:pPr marL="0" indent="0">
              <a:buNone/>
            </a:pPr>
            <a:r>
              <a:rPr lang="en-US" dirty="0"/>
              <a:t> </a:t>
            </a:r>
            <a:r>
              <a:rPr lang="en-US" dirty="0" smtClean="0"/>
              <a:t>        past the prototype phase.</a:t>
            </a:r>
            <a:endParaRPr lang="en-US" dirty="0" smtClean="0"/>
          </a:p>
          <a:p>
            <a:pPr marL="0" indent="0">
              <a:buNone/>
            </a:pPr>
            <a:endParaRPr lang="en-US" dirty="0" smtClean="0"/>
          </a:p>
          <a:p>
            <a:pPr marL="0" indent="0">
              <a:buNone/>
            </a:pPr>
            <a:r>
              <a:rPr lang="en-US" dirty="0" smtClean="0"/>
              <a:t>(It will not however, provide a tutorial on actual coding techniques.)</a:t>
            </a:r>
            <a:endParaRPr lang="en-US" dirty="0" smtClean="0"/>
          </a:p>
        </p:txBody>
      </p:sp>
      <p:sp>
        <p:nvSpPr>
          <p:cNvPr id="5" name="Slide Number Placeholder 4"/>
          <p:cNvSpPr>
            <a:spLocks noGrp="1"/>
          </p:cNvSpPr>
          <p:nvPr>
            <p:ph type="sldNum" sz="quarter" idx="12"/>
          </p:nvPr>
        </p:nvSpPr>
        <p:spPr/>
        <p:txBody>
          <a:bodyPr/>
          <a:lstStyle/>
          <a:p>
            <a:fld id="{08118F0C-181F-4AC1-9319-8B1D61D312AC}" type="slidenum">
              <a:rPr lang="en-US" smtClean="0"/>
              <a:t>4</a:t>
            </a:fld>
            <a:endParaRPr lang="en-US"/>
          </a:p>
        </p:txBody>
      </p:sp>
    </p:spTree>
    <p:extLst>
      <p:ext uri="{BB962C8B-B14F-4D97-AF65-F5344CB8AC3E}">
        <p14:creationId xmlns:p14="http://schemas.microsoft.com/office/powerpoint/2010/main" val="36534734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9144000" cy="1143000"/>
          </a:xfrm>
        </p:spPr>
        <p:txBody>
          <a:bodyPr>
            <a:normAutofit/>
          </a:bodyPr>
          <a:lstStyle/>
          <a:p>
            <a:r>
              <a:rPr lang="en-US" sz="3200" dirty="0" smtClean="0"/>
              <a:t>A starting form to </a:t>
            </a:r>
            <a:r>
              <a:rPr lang="en-US" sz="3200" dirty="0"/>
              <a:t>create queries on the fly.</a:t>
            </a:r>
            <a:br>
              <a:rPr lang="en-US" sz="3200" dirty="0"/>
            </a:br>
            <a:r>
              <a:rPr lang="en-US" sz="2000" dirty="0" smtClean="0"/>
              <a:t>(</a:t>
            </a:r>
            <a:r>
              <a:rPr lang="en-US" sz="2000" dirty="0" smtClean="0">
                <a:hlinkClick r:id="rId2"/>
              </a:rPr>
              <a:t>http</a:t>
            </a:r>
            <a:r>
              <a:rPr lang="en-US" sz="2000" dirty="0">
                <a:hlinkClick r:id="rId2"/>
              </a:rPr>
              <a:t>://</a:t>
            </a:r>
            <a:r>
              <a:rPr lang="en-US" sz="2000" dirty="0" smtClean="0">
                <a:hlinkClick r:id="rId2"/>
              </a:rPr>
              <a:t>dev1.indianactsi.org/form?proj_id=menu&amp;form_id=form0</a:t>
            </a:r>
            <a:r>
              <a:rPr lang="en-US" sz="2000" dirty="0" smtClean="0"/>
              <a:t>)</a:t>
            </a:r>
            <a:endParaRPr lang="en-US" sz="20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00200"/>
            <a:ext cx="7658100" cy="440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08118F0C-181F-4AC1-9319-8B1D61D312AC}" type="slidenum">
              <a:rPr lang="en-US" smtClean="0"/>
              <a:t>5</a:t>
            </a:fld>
            <a:endParaRPr lang="en-US"/>
          </a:p>
        </p:txBody>
      </p:sp>
    </p:spTree>
    <p:extLst>
      <p:ext uri="{BB962C8B-B14F-4D97-AF65-F5344CB8AC3E}">
        <p14:creationId xmlns:p14="http://schemas.microsoft.com/office/powerpoint/2010/main" val="558300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t>Request a frequency table/chart</a:t>
            </a:r>
            <a:endParaRPr lang="en-US" sz="32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103087"/>
            <a:ext cx="5791200" cy="50100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08118F0C-181F-4AC1-9319-8B1D61D312AC}" type="slidenum">
              <a:rPr lang="en-US" smtClean="0"/>
              <a:t>6</a:t>
            </a:fld>
            <a:endParaRPr lang="en-US"/>
          </a:p>
        </p:txBody>
      </p:sp>
    </p:spTree>
    <p:extLst>
      <p:ext uri="{BB962C8B-B14F-4D97-AF65-F5344CB8AC3E}">
        <p14:creationId xmlns:p14="http://schemas.microsoft.com/office/powerpoint/2010/main" val="31354838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Autofit/>
          </a:bodyPr>
          <a:lstStyle/>
          <a:p>
            <a:r>
              <a:rPr lang="en-US" sz="3200" dirty="0" smtClean="0"/>
              <a:t>The field name </a:t>
            </a:r>
            <a:r>
              <a:rPr lang="en-US" sz="3200" dirty="0" err="1" smtClean="0"/>
              <a:t>pulldown</a:t>
            </a:r>
            <a:r>
              <a:rPr lang="en-US" sz="3200" dirty="0" smtClean="0"/>
              <a:t> menu</a:t>
            </a:r>
            <a:endParaRPr lang="en-US" sz="3200" dirty="0"/>
          </a:p>
        </p:txBody>
      </p:sp>
      <p:sp>
        <p:nvSpPr>
          <p:cNvPr id="3" name="Content Placeholder 2"/>
          <p:cNvSpPr>
            <a:spLocks noGrp="1"/>
          </p:cNvSpPr>
          <p:nvPr>
            <p:ph idx="1"/>
          </p:nvPr>
        </p:nvSpPr>
        <p:spPr/>
        <p:txBody>
          <a:bodyPr/>
          <a:lstStyle/>
          <a:p>
            <a:pPr marL="0" indent="0">
              <a:buNone/>
            </a:pPr>
            <a:r>
              <a:rPr lang="en-US" dirty="0"/>
              <a:t> </a:t>
            </a:r>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219200"/>
            <a:ext cx="5580453" cy="5086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08118F0C-181F-4AC1-9319-8B1D61D312AC}" type="slidenum">
              <a:rPr lang="en-US" smtClean="0"/>
              <a:t>7</a:t>
            </a:fld>
            <a:endParaRPr lang="en-US"/>
          </a:p>
        </p:txBody>
      </p:sp>
    </p:spTree>
    <p:extLst>
      <p:ext uri="{BB962C8B-B14F-4D97-AF65-F5344CB8AC3E}">
        <p14:creationId xmlns:p14="http://schemas.microsoft.com/office/powerpoint/2010/main" val="42720073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14362"/>
          </a:xfrm>
        </p:spPr>
        <p:txBody>
          <a:bodyPr>
            <a:normAutofit/>
          </a:bodyPr>
          <a:lstStyle/>
          <a:p>
            <a:r>
              <a:rPr lang="en-US" sz="3200" dirty="0" smtClean="0"/>
              <a:t>The resulting frequency chart</a:t>
            </a:r>
            <a:endParaRPr lang="en-US" sz="32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171" y="889000"/>
            <a:ext cx="7736495" cy="534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08118F0C-181F-4AC1-9319-8B1D61D312AC}" type="slidenum">
              <a:rPr lang="en-US" smtClean="0"/>
              <a:t>8</a:t>
            </a:fld>
            <a:endParaRPr lang="en-US"/>
          </a:p>
        </p:txBody>
      </p:sp>
    </p:spTree>
    <p:extLst>
      <p:ext uri="{BB962C8B-B14F-4D97-AF65-F5344CB8AC3E}">
        <p14:creationId xmlns:p14="http://schemas.microsoft.com/office/powerpoint/2010/main" val="27319197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r>
              <a:rPr lang="en-US" sz="3200" dirty="0" smtClean="0"/>
              <a:t>The cumulative frequency chart</a:t>
            </a:r>
            <a:endParaRPr lang="en-US" sz="3200" dirty="0"/>
          </a:p>
        </p:txBody>
      </p:sp>
      <p:sp>
        <p:nvSpPr>
          <p:cNvPr id="3" name="Content Placeholder 2"/>
          <p:cNvSpPr>
            <a:spLocks noGrp="1"/>
          </p:cNvSpPr>
          <p:nvPr>
            <p:ph idx="1"/>
          </p:nvPr>
        </p:nvSpPr>
        <p:spPr/>
        <p:txBody>
          <a:bodyPr/>
          <a:lstStyle/>
          <a:p>
            <a:pPr marL="0" indent="0">
              <a:buNone/>
            </a:pPr>
            <a:r>
              <a:rPr lang="en-US" dirty="0" smtClean="0"/>
              <a:t> </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599" y="1066800"/>
            <a:ext cx="7212263" cy="495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08118F0C-181F-4AC1-9319-8B1D61D312AC}" type="slidenum">
              <a:rPr lang="en-US" smtClean="0"/>
              <a:t>9</a:t>
            </a:fld>
            <a:endParaRPr lang="en-US"/>
          </a:p>
        </p:txBody>
      </p:sp>
    </p:spTree>
    <p:extLst>
      <p:ext uri="{BB962C8B-B14F-4D97-AF65-F5344CB8AC3E}">
        <p14:creationId xmlns:p14="http://schemas.microsoft.com/office/powerpoint/2010/main" val="1955561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3121</TotalTime>
  <Words>955</Words>
  <Application>Microsoft Office PowerPoint</Application>
  <PresentationFormat>On-screen Show (4:3)</PresentationFormat>
  <Paragraphs>138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Using the Purdue DB Technology to build simple on-demand data exploration tools</vt:lpstr>
      <vt:lpstr>The general idea</vt:lpstr>
      <vt:lpstr>The general idea (continued)</vt:lpstr>
      <vt:lpstr>The prototype and a question</vt:lpstr>
      <vt:lpstr>A starting form to create queries on the fly. (http://dev1.indianactsi.org/form?proj_id=menu&amp;form_id=form0)</vt:lpstr>
      <vt:lpstr>Request a frequency table/chart</vt:lpstr>
      <vt:lpstr>The field name pulldown menu</vt:lpstr>
      <vt:lpstr>The resulting frequency chart</vt:lpstr>
      <vt:lpstr>The cumulative frequency chart</vt:lpstr>
      <vt:lpstr>Request a chart of partitioned field values</vt:lpstr>
      <vt:lpstr>Resulting chart showing partition frequencies</vt:lpstr>
      <vt:lpstr>Cross tabulation on 10 partitions of 2 fields </vt:lpstr>
      <vt:lpstr>Cross tabulation (second half)</vt:lpstr>
      <vt:lpstr>Resulting tabulation (10 partitions of each variable)</vt:lpstr>
      <vt:lpstr>User specified partitions</vt:lpstr>
      <vt:lpstr>Resulting tabulation (user-defined partitions of each variable)</vt:lpstr>
      <vt:lpstr>Request a simple correlation/regression</vt:lpstr>
      <vt:lpstr>Resulting regression info</vt:lpstr>
      <vt:lpstr>A correlation_matrix</vt:lpstr>
      <vt:lpstr>Request user-defined displays via URLs</vt:lpstr>
      <vt:lpstr>Summary</vt:lpstr>
      <vt:lpstr>Additional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Using the Purdue DB Tools to build simple on-demand data exploration tools</dc:title>
  <dc:creator>Administrator</dc:creator>
  <cp:lastModifiedBy>Administrator</cp:lastModifiedBy>
  <cp:revision>25</cp:revision>
  <cp:lastPrinted>2012-09-23T21:05:11Z</cp:lastPrinted>
  <dcterms:created xsi:type="dcterms:W3CDTF">2012-04-14T20:12:47Z</dcterms:created>
  <dcterms:modified xsi:type="dcterms:W3CDTF">2012-09-23T22:16:10Z</dcterms:modified>
</cp:coreProperties>
</file>