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tiff" ContentType="image/tiff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9" r:id="rId1"/>
  </p:sldMasterIdLst>
  <p:notesMasterIdLst>
    <p:notesMasterId r:id="rId32"/>
  </p:notesMasterIdLst>
  <p:handoutMasterIdLst>
    <p:handoutMasterId r:id="rId33"/>
  </p:handoutMasterIdLst>
  <p:sldIdLst>
    <p:sldId id="290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8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7" r:id="rId23"/>
    <p:sldId id="278" r:id="rId24"/>
    <p:sldId id="288" r:id="rId25"/>
    <p:sldId id="279" r:id="rId26"/>
    <p:sldId id="280" r:id="rId27"/>
    <p:sldId id="284" r:id="rId28"/>
    <p:sldId id="299" r:id="rId29"/>
    <p:sldId id="282" r:id="rId30"/>
    <p:sldId id="289" r:id="rId31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23" autoAdjust="0"/>
  </p:normalViewPr>
  <p:slideViewPr>
    <p:cSldViewPr>
      <p:cViewPr>
        <p:scale>
          <a:sx n="107" d="100"/>
          <a:sy n="107" d="100"/>
        </p:scale>
        <p:origin x="-306" y="13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1902" y="-72"/>
      </p:cViewPr>
      <p:guideLst>
        <p:guide orient="horz" pos="2928"/>
        <p:guide pos="216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BFFFF0FE-94D1-4580-9D07-E29B01171957}" type="datetimeFigureOut">
              <a:rPr lang="en-US" smtClean="0"/>
              <a:pPr/>
              <a:t>9/23/2012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B8069CE-9E2C-4CB5-B582-C1A86E5347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746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5265E45-0060-4C39-B1DB-0345E1585B6A}" type="datetimeFigureOut">
              <a:rPr lang="en-US" smtClean="0"/>
              <a:pPr/>
              <a:t>9/23/2012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96B813D-BEC6-4A7A-8743-B70AFB15C7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4358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Good afternoon.  I am</a:t>
            </a:r>
            <a:r>
              <a:rPr lang="en-US" baseline="0" dirty="0" smtClean="0"/>
              <a:t> Neal Harmeyer, digital archivist at Purdue University.  Amy Hatfield, Metadata Specialist, and Brandon Beatty, Software Developer, and I will be speaking today in regards to our work behind-the-scenes to steward research datasets into the future.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Our</a:t>
            </a:r>
            <a:r>
              <a:rPr lang="en-US" baseline="0" dirty="0" smtClean="0"/>
              <a:t> colleague, Courtney Matthews, has described PURR and how it serves Purdue’s research community. 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Once data is submitted into PURR, strategies must be in place to ensure this research is accessible and discoverable </a:t>
            </a:r>
            <a:r>
              <a:rPr lang="en-US" baseline="0" smtClean="0"/>
              <a:t>long-term.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smtClean="0"/>
              <a:t>Three </a:t>
            </a:r>
            <a:r>
              <a:rPr lang="en-US" dirty="0" smtClean="0"/>
              <a:t>components—preservation, metadata, and OAI-PMH—</a:t>
            </a:r>
            <a:r>
              <a:rPr lang="en-US" baseline="0" dirty="0" smtClean="0"/>
              <a:t>act in tandem to provide long-term access to research data. We will each talk about how we are applying these methodologies within PURR.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B813D-BEC6-4A7A-8743-B70AFB15C7E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3506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dirty="0" smtClean="0"/>
              <a:t>As the digital archivist on the PURR Project Team, I advise as to preservation best practices and create documentation regarding preservation tools and techniques.</a:t>
            </a:r>
          </a:p>
          <a:p>
            <a:pPr marL="228600" indent="-228600">
              <a:buAutoNum type="arabicPeriod"/>
            </a:pPr>
            <a:r>
              <a:rPr lang="en-US" sz="1200" dirty="0" smtClean="0"/>
              <a:t>I will discuss the</a:t>
            </a:r>
            <a:r>
              <a:rPr lang="en-US" sz="1200" baseline="0" dirty="0" smtClean="0"/>
              <a:t> digital preservation </a:t>
            </a:r>
            <a:r>
              <a:rPr lang="en-US" baseline="0" dirty="0" smtClean="0"/>
              <a:t>efforts within PURR designed to guide published datasets into the future.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B813D-BEC6-4A7A-8743-B70AFB15C7E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7660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</a:t>
            </a:r>
            <a:r>
              <a:rPr lang="en-US" baseline="0" dirty="0" smtClean="0"/>
              <a:t> Physical back-ups are integral to the preservation process but not enough.  A back-up won’t help you if the software used to operate or open a digital object is outmoded or the file itself cannot be read.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B813D-BEC6-4A7A-8743-B70AFB15C7E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2981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1. Purdue University Libraries is responsible for preserving content in PURR.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2. Purdue University supports the preservation of scholarship and information resources, which are found increasingly in a digital format.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B813D-BEC6-4A7A-8743-B70AFB15C7E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9703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For</a:t>
            </a:r>
            <a:r>
              <a:rPr lang="en-US" baseline="0" dirty="0" smtClean="0"/>
              <a:t> effective long-term preservation, we n</a:t>
            </a:r>
            <a:r>
              <a:rPr lang="en-US" dirty="0" smtClean="0"/>
              <a:t>eed to establish</a:t>
            </a:r>
            <a:r>
              <a:rPr lang="en-US" baseline="0" dirty="0" smtClean="0"/>
              <a:t> a systematic way of moving digital objects into future-friendly formats.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To that end, preservation polices have been created based upon these directives.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B813D-BEC6-4A7A-8743-B70AFB15C7E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216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Strategies include:</a:t>
            </a:r>
            <a:r>
              <a:rPr lang="en-US" baseline="0" dirty="0" smtClean="0"/>
              <a:t> format recognition, back-ups, fixity checks, format normalization and migration.</a:t>
            </a:r>
          </a:p>
          <a:p>
            <a:pPr marL="228600" indent="-228600">
              <a:buAutoNum type="arabicPeriod"/>
            </a:pPr>
            <a:r>
              <a:rPr lang="en-US" dirty="0" smtClean="0"/>
              <a:t>Migration is two-fold:</a:t>
            </a:r>
            <a:r>
              <a:rPr lang="en-US" baseline="0" dirty="0" smtClean="0"/>
              <a:t> </a:t>
            </a:r>
            <a:r>
              <a:rPr lang="en-US" dirty="0" smtClean="0"/>
              <a:t>physical migration to other physical media, as well as to an archival format during object</a:t>
            </a:r>
            <a:r>
              <a:rPr lang="en-US" baseline="0" dirty="0" smtClean="0"/>
              <a:t> life-cycle</a:t>
            </a:r>
            <a:r>
              <a:rPr lang="en-US" dirty="0" smtClean="0"/>
              <a:t>.</a:t>
            </a:r>
          </a:p>
          <a:p>
            <a:pPr marL="228600" indent="-228600">
              <a:buAutoNum type="arabicPeriod"/>
            </a:pPr>
            <a:r>
              <a:rPr lang="en-US" dirty="0" smtClean="0"/>
              <a:t>Preservation</a:t>
            </a:r>
            <a:r>
              <a:rPr lang="en-US" baseline="0" dirty="0" smtClean="0"/>
              <a:t> events are recorded in preservation metadata, which Amy will discuss at part of our presentation.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B813D-BEC6-4A7A-8743-B70AFB15C7E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1557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Preservation</a:t>
            </a:r>
            <a:r>
              <a:rPr lang="en-US" baseline="0" dirty="0" smtClean="0"/>
              <a:t> planning and strategies are good high-level documents.  The </a:t>
            </a:r>
            <a:r>
              <a:rPr lang="en-US" dirty="0" smtClean="0"/>
              <a:t>OAIS</a:t>
            </a:r>
            <a:r>
              <a:rPr lang="en-US" baseline="0" dirty="0" smtClean="0"/>
              <a:t> Model, seen here, is helpful for a more granular view of archival methodologies.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OAIS</a:t>
            </a:r>
            <a:r>
              <a:rPr lang="en-US" baseline="0" dirty="0" smtClean="0"/>
              <a:t> is also an international ISO standard. (ISO 14721)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B813D-BEC6-4A7A-8743-B70AFB15C7E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0854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2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1. Fixity is the property an object has when unchanged over time.</a:t>
            </a:r>
          </a:p>
          <a:p>
            <a:pPr marL="5029" lvl="0" indent="0">
              <a:buNone/>
            </a:pPr>
            <a:r>
              <a:rPr lang="en-US" sz="1200" dirty="0" smtClean="0"/>
              <a:t>2. Variance in this hash indicates corruption or data loss</a:t>
            </a:r>
            <a:r>
              <a:rPr lang="en-US" sz="1200" baseline="0" dirty="0" smtClean="0"/>
              <a:t> and triggers replacement of the file.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B813D-BEC6-4A7A-8743-B70AFB15C7E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2860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115" lvl="3" indent="-231115" defTabSz="924458">
              <a:buFont typeface="+mj-lt"/>
              <a:buAutoNum type="arabicPeriod"/>
              <a:defRPr/>
            </a:pPr>
            <a:r>
              <a:rPr lang="en-US" dirty="0" smtClean="0"/>
              <a:t>Taken from the OAIS Reference Model</a:t>
            </a:r>
            <a:r>
              <a:rPr lang="en-US" baseline="0" dirty="0" smtClean="0"/>
              <a:t> is the concept of information packages within a digital preservation system.</a:t>
            </a:r>
            <a:endParaRPr lang="en-US" dirty="0" smtClean="0"/>
          </a:p>
          <a:p>
            <a:pPr marL="231115" lvl="3" indent="-231115" defTabSz="924458">
              <a:buFont typeface="+mj-lt"/>
              <a:buAutoNum type="arabicPeriod"/>
              <a:defRPr/>
            </a:pPr>
            <a:r>
              <a:rPr lang="en-US" dirty="0" smtClean="0"/>
              <a:t>PDI includes preservation metadata</a:t>
            </a:r>
            <a:r>
              <a:rPr lang="en-US" baseline="0" dirty="0" smtClean="0"/>
              <a:t> such as: </a:t>
            </a:r>
            <a:r>
              <a:rPr lang="en-US" dirty="0" smtClean="0"/>
              <a:t>fixity, reference, context, provenance, and rights information.</a:t>
            </a:r>
          </a:p>
          <a:p>
            <a:pPr marL="231115" lvl="3" indent="-231115" defTabSz="924458">
              <a:buFont typeface="+mj-lt"/>
              <a:buAutoNum type="arabicPeriod"/>
              <a:defRPr/>
            </a:pPr>
            <a:r>
              <a:rPr lang="en-US" dirty="0" smtClean="0"/>
              <a:t>AIP</a:t>
            </a:r>
            <a:r>
              <a:rPr lang="en-US" baseline="0" dirty="0" smtClean="0"/>
              <a:t> is wrapped together utilizing an instance of </a:t>
            </a:r>
            <a:r>
              <a:rPr lang="en-US" baseline="0" dirty="0" err="1" smtClean="0"/>
              <a:t>BagIt</a:t>
            </a:r>
            <a:r>
              <a:rPr lang="en-US" baseline="0" dirty="0" smtClean="0"/>
              <a:t>.</a:t>
            </a:r>
          </a:p>
          <a:p>
            <a:pPr marL="231115" lvl="3" indent="-231115" defTabSz="924458">
              <a:buFont typeface="+mj-lt"/>
              <a:buAutoNum type="arabicPeriod"/>
              <a:defRPr/>
            </a:pPr>
            <a:r>
              <a:rPr lang="en-US" dirty="0" smtClean="0"/>
              <a:t>Now Amy will talk specifically about how</a:t>
            </a:r>
            <a:r>
              <a:rPr lang="en-US" baseline="0" dirty="0" smtClean="0"/>
              <a:t> the metadata associated with these digital objects is essential to their preservation and accessibility.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B813D-BEC6-4A7A-8743-B70AFB15C7E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2000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4260" y="5974797"/>
            <a:ext cx="2053467" cy="8702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0" y="4390739"/>
            <a:ext cx="5080376" cy="1864377"/>
            <a:chOff x="0" y="4390739"/>
            <a:chExt cx="5080376" cy="1864377"/>
          </a:xfrm>
        </p:grpSpPr>
        <p:sp>
          <p:nvSpPr>
            <p:cNvPr id="33" name="Rectangle 32"/>
            <p:cNvSpPr/>
            <p:nvPr/>
          </p:nvSpPr>
          <p:spPr>
            <a:xfrm>
              <a:off x="0" y="4390741"/>
              <a:ext cx="5080376" cy="1864375"/>
            </a:xfrm>
            <a:prstGeom prst="rect">
              <a:avLst/>
            </a:prstGeom>
            <a:solidFill>
              <a:srgbClr val="85602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4" name="Picture 33" descr="Lines_7404.pdf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4595" r="2920"/>
            <a:stretch/>
          </p:blipFill>
          <p:spPr>
            <a:xfrm>
              <a:off x="752" y="4390739"/>
              <a:ext cx="5079624" cy="1861539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0" y="0"/>
            <a:ext cx="9144000" cy="10035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335475" y="4585792"/>
            <a:ext cx="4744901" cy="1655878"/>
          </a:xfrm>
        </p:spPr>
        <p:txBody>
          <a:bodyPr anchor="t">
            <a:noAutofit/>
          </a:bodyPr>
          <a:lstStyle>
            <a:lvl1pPr>
              <a:lnSpc>
                <a:spcPts val="6400"/>
              </a:lnSpc>
              <a:defRPr sz="7000" cap="all">
                <a:solidFill>
                  <a:srgbClr val="D19B23"/>
                </a:solidFill>
              </a:defRPr>
            </a:lvl1pPr>
          </a:lstStyle>
          <a:p>
            <a:r>
              <a:rPr lang="en-US" dirty="0" smtClean="0"/>
              <a:t>Document Title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5747499" y="5623128"/>
            <a:ext cx="3112338" cy="311740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A3792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5747500" y="5918450"/>
            <a:ext cx="3112338" cy="333828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400">
                <a:solidFill>
                  <a:srgbClr val="A3792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Date Placeholder 6"/>
          <p:cNvSpPr>
            <a:spLocks noGrp="1"/>
          </p:cNvSpPr>
          <p:nvPr>
            <p:ph type="dt" sz="half" idx="10"/>
          </p:nvPr>
        </p:nvSpPr>
        <p:spPr>
          <a:xfrm>
            <a:off x="5747498" y="6277181"/>
            <a:ext cx="3112591" cy="365125"/>
          </a:xfrm>
          <a:prstGeom prst="rect">
            <a:avLst/>
          </a:prstGeom>
        </p:spPr>
        <p:txBody>
          <a:bodyPr/>
          <a:lstStyle>
            <a:lvl1pPr algn="l">
              <a:defRPr sz="1800"/>
            </a:lvl1pPr>
          </a:lstStyle>
          <a:p>
            <a:fld id="{7AE908AB-3B32-48D9-8355-5DE60F706614}" type="datetime2">
              <a:rPr lang="en-US" smtClean="0"/>
              <a:pPr/>
              <a:t>Sunday, September 23, 2012</a:t>
            </a:fld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745085" y="4457139"/>
            <a:ext cx="3115004" cy="11659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cap="all">
                <a:solidFill>
                  <a:schemeClr val="tx1">
                    <a:lumMod val="65000"/>
                    <a:lumOff val="35000"/>
                  </a:schemeClr>
                </a:solidFill>
                <a:latin typeface="Impact"/>
              </a:defRPr>
            </a:lvl1pPr>
            <a:lvl2pPr marL="0" indent="0">
              <a:lnSpc>
                <a:spcPts val="8900"/>
              </a:lnSpc>
              <a:spcBef>
                <a:spcPts val="0"/>
              </a:spcBef>
              <a:buFontTx/>
              <a:buNone/>
              <a:defRPr sz="9800" cap="all" baseline="0">
                <a:solidFill>
                  <a:srgbClr val="A3792C"/>
                </a:solidFill>
                <a:latin typeface="Impact"/>
              </a:defRPr>
            </a:lvl2pPr>
            <a:lvl3pPr marL="0" indent="0">
              <a:lnSpc>
                <a:spcPts val="4000"/>
              </a:lnSpc>
              <a:spcBef>
                <a:spcPts val="0"/>
              </a:spcBef>
              <a:buFontTx/>
              <a:buNone/>
              <a:defRPr sz="4000" cap="all" baseline="0">
                <a:solidFill>
                  <a:schemeClr val="bg1">
                    <a:lumMod val="65000"/>
                  </a:schemeClr>
                </a:solidFill>
                <a:latin typeface="Impact"/>
              </a:defRPr>
            </a:lvl3pPr>
          </a:lstStyle>
          <a:p>
            <a:pPr lvl="0"/>
            <a:r>
              <a:rPr lang="en-US" dirty="0" smtClean="0"/>
              <a:t>Second Line</a:t>
            </a:r>
            <a:br>
              <a:rPr lang="en-US" dirty="0" smtClean="0"/>
            </a:br>
            <a:r>
              <a:rPr lang="en-US" dirty="0" smtClean="0"/>
              <a:t>Third Line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4391025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0982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E270E8-7D53-4257-896C-B8548F27F4F0}" type="datetime2">
              <a:rPr lang="en-US" smtClean="0"/>
              <a:pPr/>
              <a:t>Sunday, September 23,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3EF8-C43F-44F2-A479-8ECA30E281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1264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7200" y="941895"/>
            <a:ext cx="822960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2"/>
          </p:nvPr>
        </p:nvSpPr>
        <p:spPr>
          <a:xfrm>
            <a:off x="457200" y="1608139"/>
            <a:ext cx="8235949" cy="43264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13137" y="1271265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10024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1"/>
            <a:ext cx="9144000" cy="9545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04260" y="5974797"/>
            <a:ext cx="2053467" cy="8702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-13512" y="4147563"/>
            <a:ext cx="6975508" cy="2304038"/>
            <a:chOff x="-13512" y="4147563"/>
            <a:chExt cx="6975508" cy="2304038"/>
          </a:xfrm>
        </p:grpSpPr>
        <p:sp>
          <p:nvSpPr>
            <p:cNvPr id="20" name="Rectangle 19"/>
            <p:cNvSpPr/>
            <p:nvPr/>
          </p:nvSpPr>
          <p:spPr>
            <a:xfrm>
              <a:off x="-13511" y="4147563"/>
              <a:ext cx="6975507" cy="2304038"/>
            </a:xfrm>
            <a:prstGeom prst="rect">
              <a:avLst/>
            </a:prstGeom>
            <a:solidFill>
              <a:srgbClr val="D19B2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 descr="Lines_30blk.pdf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25" t="22542" r="22190"/>
            <a:stretch/>
          </p:blipFill>
          <p:spPr>
            <a:xfrm>
              <a:off x="-13512" y="4147563"/>
              <a:ext cx="6975507" cy="2304038"/>
            </a:xfrm>
            <a:prstGeom prst="rect">
              <a:avLst/>
            </a:prstGeom>
          </p:spPr>
        </p:pic>
      </p:grpSp>
      <p:cxnSp>
        <p:nvCxnSpPr>
          <p:cNvPr id="22" name="Straight Connector 21"/>
          <p:cNvCxnSpPr/>
          <p:nvPr/>
        </p:nvCxnSpPr>
        <p:spPr>
          <a:xfrm>
            <a:off x="948976" y="5832568"/>
            <a:ext cx="5958973" cy="0"/>
          </a:xfrm>
          <a:prstGeom prst="line">
            <a:avLst/>
          </a:prstGeom>
          <a:ln>
            <a:solidFill>
              <a:srgbClr val="FFFFFF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48976" y="6340619"/>
            <a:ext cx="5958973" cy="0"/>
          </a:xfrm>
          <a:prstGeom prst="line">
            <a:avLst/>
          </a:prstGeom>
          <a:ln>
            <a:solidFill>
              <a:srgbClr val="FFFFFF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/>
        </p:nvSpPr>
        <p:spPr>
          <a:xfrm>
            <a:off x="796576" y="4303767"/>
            <a:ext cx="6111373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94282" y="4240779"/>
            <a:ext cx="6113667" cy="1591789"/>
          </a:xfrm>
        </p:spPr>
        <p:txBody>
          <a:bodyPr/>
          <a:lstStyle>
            <a:lvl1pPr>
              <a:lnSpc>
                <a:spcPct val="80000"/>
              </a:lnSpc>
              <a:defRPr sz="6500">
                <a:solidFill>
                  <a:srgbClr val="756C66"/>
                </a:solidFill>
              </a:defRPr>
            </a:lvl1pPr>
          </a:lstStyle>
          <a:p>
            <a:r>
              <a:rPr lang="en-US" dirty="0" smtClean="0"/>
              <a:t>Section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4" hasCustomPrompt="1"/>
          </p:nvPr>
        </p:nvSpPr>
        <p:spPr>
          <a:xfrm>
            <a:off x="794282" y="5799368"/>
            <a:ext cx="6113667" cy="556817"/>
          </a:xfrm>
        </p:spPr>
        <p:txBody>
          <a:bodyPr anchor="t">
            <a:noAutofit/>
          </a:bodyPr>
          <a:lstStyle>
            <a:lvl1pPr algn="l">
              <a:defRPr sz="3200" cap="all">
                <a:solidFill>
                  <a:schemeClr val="bg1"/>
                </a:solidFill>
                <a:latin typeface="Impact"/>
                <a:cs typeface="Impact"/>
              </a:defRPr>
            </a:lvl1pPr>
            <a:lvl2pPr algn="l">
              <a:defRPr>
                <a:latin typeface="Impact"/>
                <a:cs typeface="Impact"/>
              </a:defRPr>
            </a:lvl2pPr>
            <a:lvl3pPr algn="l">
              <a:defRPr>
                <a:latin typeface="Impact"/>
                <a:cs typeface="Impact"/>
              </a:defRPr>
            </a:lvl3pPr>
            <a:lvl4pPr algn="l">
              <a:defRPr>
                <a:latin typeface="Impact"/>
                <a:cs typeface="Impact"/>
              </a:defRPr>
            </a:lvl4pPr>
            <a:lvl5pPr algn="l">
              <a:defRPr>
                <a:latin typeface="Impact"/>
                <a:cs typeface="Impact"/>
              </a:defRPr>
            </a:lvl5pPr>
          </a:lstStyle>
          <a:p>
            <a:pPr lvl="0"/>
            <a:r>
              <a:rPr lang="en-US" dirty="0" smtClean="0"/>
              <a:t>Second Line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-13512" y="-8411"/>
            <a:ext cx="6976288" cy="4156549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083679" y="-90"/>
            <a:ext cx="1924003" cy="115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069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7200" y="941895"/>
            <a:ext cx="822960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2"/>
          </p:nvPr>
        </p:nvSpPr>
        <p:spPr>
          <a:xfrm>
            <a:off x="457200" y="1608139"/>
            <a:ext cx="8235949" cy="43264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3137" y="1271265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13137" y="1271265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10024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948530" cy="434270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3EF8-C43F-44F2-A479-8ECA30E281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671604" y="1600373"/>
            <a:ext cx="4015195" cy="434254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7200" y="941895"/>
            <a:ext cx="822960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3137" y="1271265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87793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948530" cy="433440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3440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3EF8-C43F-44F2-A479-8ECA30E281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7200" y="941895"/>
            <a:ext cx="822960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3137" y="1271265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8353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9488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948888" cy="376803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6803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03003EF8-C43F-44F2-A479-8ECA30E281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7200" y="941895"/>
            <a:ext cx="822960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3137" y="1271265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23700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3EF8-C43F-44F2-A479-8ECA30E281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7200" y="941895"/>
            <a:ext cx="822960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3137" y="1271265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80091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"/>
            <a:ext cx="9144000" cy="13316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03EF8-C43F-44F2-A479-8ECA30E281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4847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CFC2A6-2BA5-4131-89DB-463F2240DDF3}" type="datetime2">
              <a:rPr lang="en-US" smtClean="0"/>
              <a:pPr/>
              <a:t>Sunday, September 23,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3EF8-C43F-44F2-A479-8ECA30E281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0164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57137" cy="915109"/>
            <a:chOff x="0" y="0"/>
            <a:chExt cx="9157137" cy="915109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9151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 descr="h2_lines_white.pdf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2582" t="22582" r="22582" b="48017"/>
            <a:stretch/>
          </p:blipFill>
          <p:spPr>
            <a:xfrm>
              <a:off x="13137" y="1"/>
              <a:ext cx="9144000" cy="915108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15431"/>
            <a:ext cx="8235950" cy="7487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1492"/>
            <a:ext cx="8235950" cy="42214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955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3003EF8-C43F-44F2-A479-8ECA30E281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7130" y="1535528"/>
            <a:ext cx="832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495" y="6093946"/>
            <a:ext cx="1199580" cy="58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285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08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 cap="all">
          <a:solidFill>
            <a:schemeClr val="bg1"/>
          </a:solidFill>
          <a:latin typeface="Impact"/>
          <a:ea typeface="+mj-ea"/>
          <a:cs typeface="Impact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microsoft.com/office/2007/relationships/hdphoto" Target="../media/hdphoto2.wdp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jpeg"/><Relationship Id="rId5" Type="http://schemas.microsoft.com/office/2007/relationships/hdphoto" Target="../media/hdphoto1.wdp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hatfiea@purdue.edu" TargetMode="External"/><Relationship Id="rId2" Type="http://schemas.openxmlformats.org/officeDocument/2006/relationships/hyperlink" Target="mailto:harmeyna@purdue.edu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bbeatty@purdue.ed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ISO 16363</a:t>
            </a:r>
            <a:r>
              <a:rPr lang="en-US" sz="4000" dirty="0" smtClean="0"/>
              <a:t>  </a:t>
            </a:r>
            <a:r>
              <a:rPr lang="en-US" sz="4000" dirty="0" smtClean="0"/>
              <a:t>&amp; OAI-PMH</a:t>
            </a:r>
            <a:r>
              <a:rPr lang="en-US" sz="4000" dirty="0"/>
              <a:t/>
            </a:r>
            <a:br>
              <a:rPr lang="en-US" sz="4000" dirty="0"/>
            </a:br>
            <a:endParaRPr lang="en-US" sz="3900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4"/>
          </p:nvPr>
        </p:nvSpPr>
        <p:spPr>
          <a:xfrm>
            <a:off x="5747499" y="5623128"/>
            <a:ext cx="3112338" cy="4728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By Neal Harmeyer, Amy Hatfield, and Brandon Beatty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400" dirty="0"/>
              <a:t>Purdue University Research Repository</a:t>
            </a:r>
          </a:p>
        </p:txBody>
      </p:sp>
    </p:spTree>
    <p:extLst>
      <p:ext uri="{BB962C8B-B14F-4D97-AF65-F5344CB8AC3E}">
        <p14:creationId xmlns="" xmlns:p14="http://schemas.microsoft.com/office/powerpoint/2010/main" val="276253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192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fiea\Pictures\PURR_Te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814705"/>
            <a:ext cx="8304868" cy="590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903" y="144780"/>
            <a:ext cx="6400800" cy="67056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Impact" pitchFamily="34" charset="0"/>
              </a:rPr>
              <a:t>Amy Hatfield, MLS    PURR Metadata</a:t>
            </a:r>
            <a:endParaRPr lang="en-US" sz="3200" b="1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0480" y="6454140"/>
            <a:ext cx="1920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Puurrrrrrrrrrrrr……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258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RR-title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0"/>
            <a:ext cx="853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134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rr-erd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76200"/>
            <a:ext cx="8761485" cy="64040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0" y="6019800"/>
            <a:ext cx="4112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Impact" pitchFamily="34" charset="0"/>
              </a:rPr>
              <a:t>Database population</a:t>
            </a:r>
            <a:endParaRPr lang="en-US" sz="3600" dirty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62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C-Graph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4400"/>
            <a:ext cx="90551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Dublin Core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10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94218"/>
            <a:ext cx="8235950" cy="7487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Qualified Dublin Core</a:t>
            </a:r>
            <a:r>
              <a:rPr lang="en-US" dirty="0"/>
              <a:t> </a:t>
            </a:r>
            <a:r>
              <a:rPr lang="en-US" dirty="0" smtClean="0"/>
              <a:t>Schema</a:t>
            </a:r>
            <a:br>
              <a:rPr lang="en-US" dirty="0" smtClean="0"/>
            </a:br>
            <a:r>
              <a:rPr lang="en-US" sz="3600" dirty="0" smtClean="0"/>
              <a:t>dcterms name space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720" y="1600200"/>
            <a:ext cx="897128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&lt;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dcterms:</a:t>
            </a:r>
            <a:r>
              <a:rPr lang="en-US" sz="1600" dirty="0">
                <a:solidFill>
                  <a:schemeClr val="accent2"/>
                </a:solidFill>
              </a:rPr>
              <a:t>creator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&gt;</a:t>
            </a:r>
            <a:r>
              <a:rPr lang="en-US" sz="1600" dirty="0"/>
              <a:t>Principle Author - Required</a:t>
            </a:r>
            <a:r>
              <a:rPr lang="en-US" sz="1600" dirty="0">
                <a:solidFill>
                  <a:srgbClr val="558ED5"/>
                </a:solidFill>
              </a:rPr>
              <a:t>&lt;/dcterms:</a:t>
            </a:r>
            <a:r>
              <a:rPr lang="en-US" sz="1600" dirty="0">
                <a:solidFill>
                  <a:srgbClr val="C0504D"/>
                </a:solidFill>
              </a:rPr>
              <a:t>creator</a:t>
            </a:r>
            <a:r>
              <a:rPr lang="en-US" sz="1600" dirty="0" smtClean="0">
                <a:solidFill>
                  <a:srgbClr val="558ED5"/>
                </a:solidFill>
              </a:rPr>
              <a:t>&gt;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558ED5"/>
                </a:solidFill>
              </a:rPr>
              <a:t>&lt;</a:t>
            </a:r>
            <a:r>
              <a:rPr lang="en-US" sz="1600" dirty="0">
                <a:solidFill>
                  <a:srgbClr val="558ED5"/>
                </a:solidFill>
              </a:rPr>
              <a:t>dcterms:</a:t>
            </a:r>
            <a:r>
              <a:rPr lang="en-US" sz="1600" dirty="0">
                <a:solidFill>
                  <a:srgbClr val="C0504D"/>
                </a:solidFill>
              </a:rPr>
              <a:t>contributor</a:t>
            </a:r>
            <a:r>
              <a:rPr lang="en-US" sz="1600" dirty="0">
                <a:solidFill>
                  <a:srgbClr val="558ED5"/>
                </a:solidFill>
              </a:rPr>
              <a:t>&gt;</a:t>
            </a:r>
            <a:r>
              <a:rPr lang="en-US" sz="1600" dirty="0"/>
              <a:t>Other Authors - Optional/Repeatable&lt;</a:t>
            </a:r>
            <a:r>
              <a:rPr lang="en-US" sz="1600" dirty="0">
                <a:solidFill>
                  <a:srgbClr val="558ED5"/>
                </a:solidFill>
              </a:rPr>
              <a:t>/dcterms:</a:t>
            </a:r>
            <a:r>
              <a:rPr lang="en-US" sz="1600" dirty="0">
                <a:solidFill>
                  <a:srgbClr val="C0504D"/>
                </a:solidFill>
              </a:rPr>
              <a:t>contributor</a:t>
            </a:r>
            <a:r>
              <a:rPr lang="en-US" sz="1600" dirty="0" smtClean="0">
                <a:solidFill>
                  <a:srgbClr val="558ED5"/>
                </a:solidFill>
              </a:rPr>
              <a:t>&gt;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558ED5"/>
                </a:solidFill>
              </a:rPr>
              <a:t>&lt;</a:t>
            </a:r>
            <a:r>
              <a:rPr lang="en-US" sz="1600" dirty="0">
                <a:solidFill>
                  <a:srgbClr val="558ED5"/>
                </a:solidFill>
              </a:rPr>
              <a:t>dcterms:</a:t>
            </a:r>
            <a:r>
              <a:rPr lang="en-US" sz="1600" dirty="0">
                <a:solidFill>
                  <a:srgbClr val="C0504D"/>
                </a:solidFill>
              </a:rPr>
              <a:t>date</a:t>
            </a:r>
            <a:r>
              <a:rPr lang="en-US" sz="1600" dirty="0">
                <a:solidFill>
                  <a:srgbClr val="558ED5"/>
                </a:solidFill>
              </a:rPr>
              <a:t>&gt;</a:t>
            </a:r>
            <a:r>
              <a:rPr lang="en-US" sz="1600" dirty="0"/>
              <a:t>Submission Timestamp (ISO 8601) - Required</a:t>
            </a:r>
            <a:r>
              <a:rPr lang="en-US" sz="1600" dirty="0">
                <a:solidFill>
                  <a:srgbClr val="558ED5"/>
                </a:solidFill>
              </a:rPr>
              <a:t>&lt;/dcterms:</a:t>
            </a:r>
            <a:r>
              <a:rPr lang="en-US" sz="1600" dirty="0">
                <a:solidFill>
                  <a:srgbClr val="C0504D"/>
                </a:solidFill>
              </a:rPr>
              <a:t>date</a:t>
            </a:r>
            <a:r>
              <a:rPr lang="en-US" sz="1600" dirty="0" smtClean="0">
                <a:solidFill>
                  <a:srgbClr val="558ED5"/>
                </a:solidFill>
              </a:rPr>
              <a:t>&gt;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558ED5"/>
                </a:solidFill>
              </a:rPr>
              <a:t>&lt;</a:t>
            </a:r>
            <a:r>
              <a:rPr lang="en-US" sz="1600" dirty="0">
                <a:solidFill>
                  <a:srgbClr val="558ED5"/>
                </a:solidFill>
              </a:rPr>
              <a:t>dcterms:</a:t>
            </a:r>
            <a:r>
              <a:rPr lang="en-US" sz="1600" dirty="0">
                <a:solidFill>
                  <a:srgbClr val="C0504D"/>
                </a:solidFill>
              </a:rPr>
              <a:t>description</a:t>
            </a:r>
            <a:r>
              <a:rPr lang="en-US" sz="1600" dirty="0">
                <a:solidFill>
                  <a:srgbClr val="558ED5"/>
                </a:solidFill>
              </a:rPr>
              <a:t>&gt;</a:t>
            </a:r>
            <a:r>
              <a:rPr lang="en-US" sz="1600" dirty="0"/>
              <a:t>Abstract - Currently Required/Repeatable</a:t>
            </a:r>
            <a:r>
              <a:rPr lang="en-US" sz="1600" dirty="0">
                <a:solidFill>
                  <a:srgbClr val="558ED5"/>
                </a:solidFill>
              </a:rPr>
              <a:t>&lt;/dcterms:</a:t>
            </a:r>
            <a:r>
              <a:rPr lang="en-US" sz="1600" dirty="0">
                <a:solidFill>
                  <a:srgbClr val="C0504D"/>
                </a:solidFill>
              </a:rPr>
              <a:t>description</a:t>
            </a:r>
            <a:r>
              <a:rPr lang="en-US" sz="1600" dirty="0" smtClean="0">
                <a:solidFill>
                  <a:srgbClr val="558ED5"/>
                </a:solidFill>
              </a:rPr>
              <a:t>&gt;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558ED5"/>
                </a:solidFill>
              </a:rPr>
              <a:t>&lt;</a:t>
            </a:r>
            <a:r>
              <a:rPr lang="en-US" sz="1600" dirty="0">
                <a:solidFill>
                  <a:srgbClr val="558ED5"/>
                </a:solidFill>
              </a:rPr>
              <a:t>dcterms:</a:t>
            </a:r>
            <a:r>
              <a:rPr lang="en-US" sz="1600" dirty="0">
                <a:solidFill>
                  <a:srgbClr val="C0504D"/>
                </a:solidFill>
              </a:rPr>
              <a:t>description</a:t>
            </a:r>
            <a:r>
              <a:rPr lang="en-US" sz="1600" dirty="0">
                <a:solidFill>
                  <a:srgbClr val="558ED5"/>
                </a:solidFill>
              </a:rPr>
              <a:t>&gt;</a:t>
            </a:r>
            <a:r>
              <a:rPr lang="en-US" sz="1600" dirty="0"/>
              <a:t>Synopsis - Currently Required/Repeatable</a:t>
            </a:r>
            <a:r>
              <a:rPr lang="en-US" sz="1600" dirty="0">
                <a:solidFill>
                  <a:srgbClr val="558ED5"/>
                </a:solidFill>
              </a:rPr>
              <a:t>&lt;/dcterms:</a:t>
            </a:r>
            <a:r>
              <a:rPr lang="en-US" sz="1600" dirty="0">
                <a:solidFill>
                  <a:srgbClr val="C0504D"/>
                </a:solidFill>
              </a:rPr>
              <a:t>description</a:t>
            </a:r>
            <a:r>
              <a:rPr lang="en-US" sz="1600" dirty="0" smtClean="0">
                <a:solidFill>
                  <a:srgbClr val="558ED5"/>
                </a:solidFill>
              </a:rPr>
              <a:t>&gt;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558ED5"/>
                </a:solidFill>
              </a:rPr>
              <a:t>&lt;</a:t>
            </a:r>
            <a:r>
              <a:rPr lang="en-US" sz="1600" dirty="0">
                <a:solidFill>
                  <a:srgbClr val="558ED5"/>
                </a:solidFill>
              </a:rPr>
              <a:t>dcterms:</a:t>
            </a:r>
            <a:r>
              <a:rPr lang="en-US" sz="1600" dirty="0">
                <a:solidFill>
                  <a:srgbClr val="C0504D"/>
                </a:solidFill>
              </a:rPr>
              <a:t>description</a:t>
            </a:r>
            <a:r>
              <a:rPr lang="en-US" sz="1600" dirty="0">
                <a:solidFill>
                  <a:srgbClr val="558ED5"/>
                </a:solidFill>
              </a:rPr>
              <a:t>&gt;</a:t>
            </a:r>
            <a:r>
              <a:rPr lang="en-US" sz="1600" dirty="0"/>
              <a:t>Notes - Currently Required/Repeatable</a:t>
            </a:r>
            <a:r>
              <a:rPr lang="en-US" sz="1600" dirty="0">
                <a:solidFill>
                  <a:srgbClr val="558ED5"/>
                </a:solidFill>
              </a:rPr>
              <a:t>&lt;/dcterms:</a:t>
            </a:r>
            <a:r>
              <a:rPr lang="en-US" sz="1600" dirty="0">
                <a:solidFill>
                  <a:srgbClr val="C0504D"/>
                </a:solidFill>
              </a:rPr>
              <a:t>description</a:t>
            </a:r>
            <a:r>
              <a:rPr lang="en-US" sz="1600" dirty="0" smtClean="0">
                <a:solidFill>
                  <a:srgbClr val="558ED5"/>
                </a:solidFill>
              </a:rPr>
              <a:t>&gt;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558ED5"/>
                </a:solidFill>
              </a:rPr>
              <a:t>&lt;</a:t>
            </a:r>
            <a:r>
              <a:rPr lang="en-US" sz="1600" dirty="0">
                <a:solidFill>
                  <a:srgbClr val="558ED5"/>
                </a:solidFill>
              </a:rPr>
              <a:t>dcterms:</a:t>
            </a:r>
            <a:r>
              <a:rPr lang="en-US" sz="1600" dirty="0">
                <a:solidFill>
                  <a:srgbClr val="C0504D"/>
                </a:solidFill>
              </a:rPr>
              <a:t>format</a:t>
            </a:r>
            <a:r>
              <a:rPr lang="en-US" sz="1600" dirty="0" smtClean="0">
                <a:solidFill>
                  <a:srgbClr val="558ED5"/>
                </a:solidFill>
              </a:rPr>
              <a:t>&gt;</a:t>
            </a:r>
            <a:r>
              <a:rPr lang="en-US" sz="1600" dirty="0" smtClean="0"/>
              <a:t>BagIt </a:t>
            </a:r>
            <a:r>
              <a:rPr lang="en-US" sz="1600" dirty="0"/>
              <a:t>- Hard coded - Required</a:t>
            </a:r>
            <a:r>
              <a:rPr lang="en-US" sz="1600" dirty="0">
                <a:solidFill>
                  <a:srgbClr val="558ED5"/>
                </a:solidFill>
              </a:rPr>
              <a:t>&lt;/dcterms:</a:t>
            </a:r>
            <a:r>
              <a:rPr lang="en-US" sz="1600" dirty="0">
                <a:solidFill>
                  <a:srgbClr val="C0504D"/>
                </a:solidFill>
              </a:rPr>
              <a:t>format</a:t>
            </a:r>
            <a:r>
              <a:rPr lang="en-US" sz="1600" dirty="0" smtClean="0">
                <a:solidFill>
                  <a:srgbClr val="558ED5"/>
                </a:solidFill>
              </a:rPr>
              <a:t>&gt;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558ED5"/>
                </a:solidFill>
              </a:rPr>
              <a:t>&lt;</a:t>
            </a:r>
            <a:r>
              <a:rPr lang="en-US" sz="1600" dirty="0">
                <a:solidFill>
                  <a:srgbClr val="558ED5"/>
                </a:solidFill>
              </a:rPr>
              <a:t>dcterms:</a:t>
            </a:r>
            <a:r>
              <a:rPr lang="en-US" sz="1600" dirty="0">
                <a:solidFill>
                  <a:srgbClr val="C0504D"/>
                </a:solidFill>
              </a:rPr>
              <a:t>identifier</a:t>
            </a:r>
            <a:r>
              <a:rPr lang="en-US" sz="1600" dirty="0">
                <a:solidFill>
                  <a:srgbClr val="558ED5"/>
                </a:solidFill>
              </a:rPr>
              <a:t>&gt;</a:t>
            </a:r>
            <a:r>
              <a:rPr lang="en-US" sz="1600" dirty="0"/>
              <a:t>DOI - Required</a:t>
            </a:r>
            <a:r>
              <a:rPr lang="en-US" sz="1600" dirty="0">
                <a:solidFill>
                  <a:srgbClr val="558ED5"/>
                </a:solidFill>
              </a:rPr>
              <a:t>&lt;/dcterms:</a:t>
            </a:r>
            <a:r>
              <a:rPr lang="en-US" sz="1600" dirty="0">
                <a:solidFill>
                  <a:srgbClr val="C0504D"/>
                </a:solidFill>
              </a:rPr>
              <a:t>identifier</a:t>
            </a:r>
            <a:r>
              <a:rPr lang="en-US" sz="1600" dirty="0" smtClean="0">
                <a:solidFill>
                  <a:srgbClr val="558ED5"/>
                </a:solidFill>
              </a:rPr>
              <a:t>&gt;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558ED5"/>
                </a:solidFill>
              </a:rPr>
              <a:t>&lt;</a:t>
            </a:r>
            <a:r>
              <a:rPr lang="en-US" sz="1600" dirty="0">
                <a:solidFill>
                  <a:srgbClr val="558ED5"/>
                </a:solidFill>
              </a:rPr>
              <a:t>dcterms:</a:t>
            </a:r>
            <a:r>
              <a:rPr lang="en-US" sz="1600" dirty="0">
                <a:solidFill>
                  <a:srgbClr val="C0504D"/>
                </a:solidFill>
              </a:rPr>
              <a:t>publisher</a:t>
            </a:r>
            <a:r>
              <a:rPr lang="en-US" sz="1600" dirty="0">
                <a:solidFill>
                  <a:srgbClr val="558ED5"/>
                </a:solidFill>
              </a:rPr>
              <a:t>&gt;</a:t>
            </a:r>
            <a:r>
              <a:rPr lang="en-US" sz="1600" dirty="0"/>
              <a:t>Purdue University Research Repository - Hard coded - Required</a:t>
            </a:r>
            <a:r>
              <a:rPr lang="en-US" sz="1600" dirty="0">
                <a:solidFill>
                  <a:srgbClr val="558ED5"/>
                </a:solidFill>
              </a:rPr>
              <a:t>&lt;/dcterms:</a:t>
            </a:r>
            <a:r>
              <a:rPr lang="en-US" sz="1600" dirty="0">
                <a:solidFill>
                  <a:srgbClr val="C0504D"/>
                </a:solidFill>
              </a:rPr>
              <a:t>publisher</a:t>
            </a:r>
            <a:r>
              <a:rPr lang="en-US" sz="1600" dirty="0" smtClean="0">
                <a:solidFill>
                  <a:srgbClr val="558ED5"/>
                </a:solidFill>
              </a:rPr>
              <a:t>&gt;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558ED5"/>
                </a:solidFill>
              </a:rPr>
              <a:t>&lt;</a:t>
            </a:r>
            <a:r>
              <a:rPr lang="en-US" sz="1600" dirty="0">
                <a:solidFill>
                  <a:srgbClr val="558ED5"/>
                </a:solidFill>
              </a:rPr>
              <a:t>dcterms:</a:t>
            </a:r>
            <a:r>
              <a:rPr lang="en-US" sz="1600" dirty="0">
                <a:solidFill>
                  <a:srgbClr val="C0504D"/>
                </a:solidFill>
              </a:rPr>
              <a:t>rights</a:t>
            </a:r>
            <a:r>
              <a:rPr lang="en-US" sz="1600" dirty="0">
                <a:solidFill>
                  <a:srgbClr val="558ED5"/>
                </a:solidFill>
              </a:rPr>
              <a:t>&gt;</a:t>
            </a:r>
            <a:r>
              <a:rPr lang="en-US" sz="1600" dirty="0"/>
              <a:t>Information about rights held in and over the resource</a:t>
            </a:r>
            <a:r>
              <a:rPr lang="en-US" sz="1600" dirty="0">
                <a:solidFill>
                  <a:srgbClr val="558ED5"/>
                </a:solidFill>
              </a:rPr>
              <a:t>&lt;/dcterms:</a:t>
            </a:r>
            <a:r>
              <a:rPr lang="en-US" sz="1600" dirty="0">
                <a:solidFill>
                  <a:srgbClr val="C0504D"/>
                </a:solidFill>
              </a:rPr>
              <a:t>rights</a:t>
            </a:r>
            <a:r>
              <a:rPr lang="en-US" sz="1600" dirty="0" smtClean="0">
                <a:solidFill>
                  <a:srgbClr val="558ED5"/>
                </a:solidFill>
              </a:rPr>
              <a:t>&gt;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558ED5"/>
                </a:solidFill>
              </a:rPr>
              <a:t>&lt;</a:t>
            </a:r>
            <a:r>
              <a:rPr lang="en-US" sz="1600" dirty="0">
                <a:solidFill>
                  <a:srgbClr val="558ED5"/>
                </a:solidFill>
              </a:rPr>
              <a:t>dcterms:</a:t>
            </a:r>
            <a:r>
              <a:rPr lang="en-US" sz="1600" dirty="0">
                <a:solidFill>
                  <a:srgbClr val="C0504D"/>
                </a:solidFill>
              </a:rPr>
              <a:t>subject</a:t>
            </a:r>
            <a:r>
              <a:rPr lang="en-US" sz="1600" dirty="0">
                <a:solidFill>
                  <a:srgbClr val="558ED5"/>
                </a:solidFill>
              </a:rPr>
              <a:t>&gt;</a:t>
            </a:r>
            <a:r>
              <a:rPr lang="en-US" sz="1600" dirty="0"/>
              <a:t>Tags - Required/Repeatable</a:t>
            </a:r>
            <a:r>
              <a:rPr lang="en-US" sz="1600" dirty="0">
                <a:solidFill>
                  <a:srgbClr val="558ED5"/>
                </a:solidFill>
              </a:rPr>
              <a:t>&lt;/dcterms:</a:t>
            </a:r>
            <a:r>
              <a:rPr lang="en-US" sz="1600" dirty="0">
                <a:solidFill>
                  <a:srgbClr val="C0504D"/>
                </a:solidFill>
              </a:rPr>
              <a:t>subject</a:t>
            </a:r>
            <a:r>
              <a:rPr lang="en-US" sz="1600" dirty="0" smtClean="0">
                <a:solidFill>
                  <a:srgbClr val="558ED5"/>
                </a:solidFill>
              </a:rPr>
              <a:t>&gt;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558ED5"/>
                </a:solidFill>
              </a:rPr>
              <a:t>&lt;</a:t>
            </a:r>
            <a:r>
              <a:rPr lang="en-US" sz="1600" dirty="0">
                <a:solidFill>
                  <a:srgbClr val="558ED5"/>
                </a:solidFill>
              </a:rPr>
              <a:t>dcterms:title&gt;</a:t>
            </a:r>
            <a:r>
              <a:rPr lang="en-US" sz="1600" dirty="0"/>
              <a:t>Required</a:t>
            </a:r>
            <a:r>
              <a:rPr lang="en-US" sz="1600" dirty="0">
                <a:solidFill>
                  <a:srgbClr val="558ED5"/>
                </a:solidFill>
              </a:rPr>
              <a:t>&lt;/dcterms:title</a:t>
            </a:r>
            <a:r>
              <a:rPr lang="en-US" sz="1600" dirty="0" smtClean="0">
                <a:solidFill>
                  <a:srgbClr val="558ED5"/>
                </a:solidFill>
              </a:rPr>
              <a:t>&gt;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558ED5"/>
                </a:solidFill>
              </a:rPr>
              <a:t>&lt;</a:t>
            </a:r>
            <a:r>
              <a:rPr lang="en-US" sz="1600" dirty="0">
                <a:solidFill>
                  <a:srgbClr val="558ED5"/>
                </a:solidFill>
              </a:rPr>
              <a:t>dcterms:type&gt;</a:t>
            </a:r>
            <a:r>
              <a:rPr lang="en-US" sz="1600" dirty="0"/>
              <a:t>Dataset - Hard coded - Required</a:t>
            </a:r>
            <a:r>
              <a:rPr lang="en-US" sz="1600" dirty="0">
                <a:solidFill>
                  <a:srgbClr val="558ED5"/>
                </a:solidFill>
              </a:rPr>
              <a:t>&lt;/dcterms:type</a:t>
            </a:r>
            <a:r>
              <a:rPr lang="en-US" sz="1600" dirty="0" smtClean="0">
                <a:solidFill>
                  <a:srgbClr val="558ED5"/>
                </a:solidFill>
              </a:rPr>
              <a:t>&gt;</a:t>
            </a:r>
            <a:endParaRPr lang="en-US" sz="1600" dirty="0">
              <a:solidFill>
                <a:srgbClr val="558E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100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6825" y="1010573"/>
            <a:ext cx="6616861" cy="58022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1400" y="41148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&lt;dcterms:title&gt;&lt;/dcterms:title&gt;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4495800"/>
            <a:ext cx="449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&lt;dcterms:description&gt;&lt;/dcterms:description&gt;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14800" y="5040868"/>
            <a:ext cx="449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&lt;dcterms:description&gt;&lt;/dcterms:description&gt;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515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945540"/>
            <a:ext cx="6858000" cy="57819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5456" y="3745468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&lt;dcterms:subject&gt;&lt;/dcterms:subject&gt;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15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990600"/>
            <a:ext cx="6865776" cy="57885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34376" y="3897868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&lt;dcterms:license&gt;&lt;/dcterms:license&gt;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476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104900"/>
            <a:ext cx="8229600" cy="527685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rgbClr val="000096"/>
                </a:solidFill>
              </a:rPr>
              <a:t>&lt;</a:t>
            </a:r>
            <a:r>
              <a:rPr lang="en-US" sz="1200" dirty="0" smtClean="0">
                <a:solidFill>
                  <a:srgbClr val="000096"/>
                </a:solidFill>
              </a:rPr>
              <a:t>mets:mets…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000096"/>
                </a:solidFill>
              </a:rPr>
              <a:t>  &lt;</a:t>
            </a:r>
            <a:r>
              <a:rPr lang="en-US" sz="1200" dirty="0">
                <a:solidFill>
                  <a:srgbClr val="000096"/>
                </a:solidFill>
              </a:rPr>
              <a:t>mets:dmdSec</a:t>
            </a:r>
            <a:r>
              <a:rPr lang="en-US" sz="1200" dirty="0">
                <a:solidFill>
                  <a:srgbClr val="F5844C"/>
                </a:solidFill>
              </a:rPr>
              <a:t> ID</a:t>
            </a:r>
            <a:r>
              <a:rPr lang="en-US" sz="1200" dirty="0">
                <a:solidFill>
                  <a:srgbClr val="FF8040"/>
                </a:solidFill>
              </a:rPr>
              <a:t>=</a:t>
            </a:r>
            <a:r>
              <a:rPr lang="en-US" sz="1200" dirty="0">
                <a:solidFill>
                  <a:srgbClr val="993300"/>
                </a:solidFill>
              </a:rPr>
              <a:t>"DC"</a:t>
            </a:r>
            <a:r>
              <a:rPr lang="en-US" sz="1200" dirty="0">
                <a:solidFill>
                  <a:srgbClr val="000096"/>
                </a:solidFill>
              </a:rPr>
              <a:t>&gt;</a:t>
            </a:r>
            <a:r>
              <a:rPr lang="en-US" sz="1200" dirty="0">
                <a:solidFill>
                  <a:srgbClr val="000000"/>
                </a:solidFill>
              </a:rPr>
              <a:t/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   </a:t>
            </a:r>
            <a:r>
              <a:rPr lang="en-US" sz="1200" dirty="0" smtClean="0">
                <a:solidFill>
                  <a:srgbClr val="000096"/>
                </a:solidFill>
              </a:rPr>
              <a:t>&lt;</a:t>
            </a:r>
            <a:r>
              <a:rPr lang="en-US" sz="1200" dirty="0">
                <a:solidFill>
                  <a:srgbClr val="000096"/>
                </a:solidFill>
              </a:rPr>
              <a:t>mets:mdWrap</a:t>
            </a:r>
            <a:r>
              <a:rPr lang="en-US" sz="1200" dirty="0">
                <a:solidFill>
                  <a:srgbClr val="F5844C"/>
                </a:solidFill>
              </a:rPr>
              <a:t> MDTYPE</a:t>
            </a:r>
            <a:r>
              <a:rPr lang="en-US" sz="1200" dirty="0">
                <a:solidFill>
                  <a:srgbClr val="FF8040"/>
                </a:solidFill>
              </a:rPr>
              <a:t>=</a:t>
            </a:r>
            <a:r>
              <a:rPr lang="en-US" sz="1200" dirty="0">
                <a:solidFill>
                  <a:srgbClr val="993300"/>
                </a:solidFill>
              </a:rPr>
              <a:t>"DC"</a:t>
            </a:r>
            <a:r>
              <a:rPr lang="en-US" sz="1200" dirty="0">
                <a:solidFill>
                  <a:srgbClr val="000096"/>
                </a:solidFill>
              </a:rPr>
              <a:t>&gt;</a:t>
            </a:r>
            <a:r>
              <a:rPr lang="en-US" sz="1200" dirty="0">
                <a:solidFill>
                  <a:srgbClr val="000000"/>
                </a:solidFill>
              </a:rPr>
              <a:t/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    </a:t>
            </a:r>
            <a:r>
              <a:rPr lang="en-US" sz="1200" dirty="0" smtClean="0">
                <a:solidFill>
                  <a:srgbClr val="000096"/>
                </a:solidFill>
              </a:rPr>
              <a:t>&lt;mets:xmlData&gt;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>
              <a:solidFill>
                <a:srgbClr val="000096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000096"/>
                </a:solidFill>
              </a:rPr>
              <a:t>      &lt;/</a:t>
            </a:r>
            <a:r>
              <a:rPr lang="en-US" sz="1200" dirty="0">
                <a:solidFill>
                  <a:srgbClr val="000096"/>
                </a:solidFill>
              </a:rPr>
              <a:t>mets:xmlData&gt;</a:t>
            </a:r>
            <a:r>
              <a:rPr lang="en-US" sz="1200" dirty="0">
                <a:solidFill>
                  <a:srgbClr val="000000"/>
                </a:solidFill>
              </a:rPr>
              <a:t/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  </a:t>
            </a:r>
            <a:r>
              <a:rPr lang="en-US" sz="1200" dirty="0" smtClean="0">
                <a:solidFill>
                  <a:srgbClr val="000096"/>
                </a:solidFill>
              </a:rPr>
              <a:t>&lt;/</a:t>
            </a:r>
            <a:r>
              <a:rPr lang="en-US" sz="1200" dirty="0">
                <a:solidFill>
                  <a:srgbClr val="000096"/>
                </a:solidFill>
              </a:rPr>
              <a:t>mets:mdWrap&gt;</a:t>
            </a:r>
            <a:r>
              <a:rPr lang="en-US" sz="1200" dirty="0">
                <a:solidFill>
                  <a:srgbClr val="000000"/>
                </a:solidFill>
              </a:rPr>
              <a:t/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</a:t>
            </a:r>
            <a:r>
              <a:rPr lang="en-US" sz="1200" dirty="0" smtClean="0">
                <a:solidFill>
                  <a:srgbClr val="000096"/>
                </a:solidFill>
              </a:rPr>
              <a:t>&lt;/</a:t>
            </a:r>
            <a:r>
              <a:rPr lang="en-US" sz="1200" dirty="0">
                <a:solidFill>
                  <a:srgbClr val="000096"/>
                </a:solidFill>
              </a:rPr>
              <a:t>mets:dmdSec&gt;</a:t>
            </a:r>
            <a:r>
              <a:rPr lang="en-US" sz="1200" dirty="0">
                <a:solidFill>
                  <a:srgbClr val="000000"/>
                </a:solidFill>
              </a:rPr>
              <a:t/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</a:t>
            </a:r>
            <a:r>
              <a:rPr lang="en-US" sz="1200" dirty="0" smtClean="0">
                <a:solidFill>
                  <a:srgbClr val="000096"/>
                </a:solidFill>
              </a:rPr>
              <a:t>&lt;</a:t>
            </a:r>
            <a:r>
              <a:rPr lang="en-US" sz="1200" dirty="0">
                <a:solidFill>
                  <a:srgbClr val="000096"/>
                </a:solidFill>
              </a:rPr>
              <a:t>mets:amdSec</a:t>
            </a:r>
            <a:r>
              <a:rPr lang="en-US" sz="1200" dirty="0" smtClean="0">
                <a:solidFill>
                  <a:srgbClr val="000096"/>
                </a:solidFill>
              </a:rPr>
              <a:t>&gt;</a:t>
            </a:r>
            <a:endParaRPr lang="en-US" sz="1200" dirty="0">
              <a:solidFill>
                <a:srgbClr val="000096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000096"/>
                </a:solidFill>
              </a:rPr>
              <a:t>  &lt;</a:t>
            </a:r>
            <a:r>
              <a:rPr lang="en-US" sz="1200" dirty="0">
                <a:solidFill>
                  <a:srgbClr val="000096"/>
                </a:solidFill>
              </a:rPr>
              <a:t>mets:techMD</a:t>
            </a:r>
            <a:r>
              <a:rPr lang="en-US" sz="1200" dirty="0">
                <a:solidFill>
                  <a:srgbClr val="F5844C"/>
                </a:solidFill>
              </a:rPr>
              <a:t> ID</a:t>
            </a:r>
            <a:r>
              <a:rPr lang="en-US" sz="1200" dirty="0">
                <a:solidFill>
                  <a:srgbClr val="FF8040"/>
                </a:solidFill>
              </a:rPr>
              <a:t>=</a:t>
            </a:r>
            <a:r>
              <a:rPr lang="en-US" sz="1200" dirty="0">
                <a:solidFill>
                  <a:srgbClr val="993300"/>
                </a:solidFill>
              </a:rPr>
              <a:t>"object1"</a:t>
            </a:r>
            <a:r>
              <a:rPr lang="en-US" sz="1200" dirty="0">
                <a:solidFill>
                  <a:srgbClr val="000096"/>
                </a:solidFill>
              </a:rPr>
              <a:t>&gt;</a:t>
            </a:r>
            <a:r>
              <a:rPr lang="en-US" sz="1200" dirty="0">
                <a:solidFill>
                  <a:srgbClr val="000000"/>
                </a:solidFill>
              </a:rPr>
              <a:t/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  </a:t>
            </a:r>
            <a:r>
              <a:rPr lang="en-US" sz="1200" dirty="0" smtClean="0">
                <a:solidFill>
                  <a:srgbClr val="000096"/>
                </a:solidFill>
              </a:rPr>
              <a:t>&lt;</a:t>
            </a:r>
            <a:r>
              <a:rPr lang="en-US" sz="1200" dirty="0">
                <a:solidFill>
                  <a:srgbClr val="000096"/>
                </a:solidFill>
              </a:rPr>
              <a:t>mets:mdWrap</a:t>
            </a:r>
            <a:r>
              <a:rPr lang="en-US" sz="1200" dirty="0">
                <a:solidFill>
                  <a:srgbClr val="F5844C"/>
                </a:solidFill>
              </a:rPr>
              <a:t> MDTYPE</a:t>
            </a:r>
            <a:r>
              <a:rPr lang="en-US" sz="1200" dirty="0">
                <a:solidFill>
                  <a:srgbClr val="FF8040"/>
                </a:solidFill>
              </a:rPr>
              <a:t>=</a:t>
            </a:r>
            <a:r>
              <a:rPr lang="en-US" sz="1200" dirty="0">
                <a:solidFill>
                  <a:srgbClr val="993300"/>
                </a:solidFill>
              </a:rPr>
              <a:t>"PREMIS:OBJECT"</a:t>
            </a:r>
            <a:r>
              <a:rPr lang="en-US" sz="1200" dirty="0">
                <a:solidFill>
                  <a:srgbClr val="000096"/>
                </a:solidFill>
              </a:rPr>
              <a:t>&gt;</a:t>
            </a:r>
            <a:r>
              <a:rPr lang="en-US" sz="1200" dirty="0">
                <a:solidFill>
                  <a:srgbClr val="000000"/>
                </a:solidFill>
              </a:rPr>
              <a:t/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    </a:t>
            </a:r>
            <a:r>
              <a:rPr lang="en-US" sz="1200" dirty="0" smtClean="0">
                <a:solidFill>
                  <a:srgbClr val="000096"/>
                </a:solidFill>
              </a:rPr>
              <a:t>&lt;</a:t>
            </a:r>
            <a:r>
              <a:rPr lang="en-US" sz="1200" dirty="0">
                <a:solidFill>
                  <a:srgbClr val="000096"/>
                </a:solidFill>
              </a:rPr>
              <a:t>mets:xmlData</a:t>
            </a:r>
            <a:r>
              <a:rPr lang="en-US" sz="1200" dirty="0" smtClean="0">
                <a:solidFill>
                  <a:srgbClr val="000096"/>
                </a:solidFill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>
              <a:solidFill>
                <a:srgbClr val="000096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rgbClr val="000096"/>
                </a:solidFill>
              </a:rPr>
              <a:t> </a:t>
            </a:r>
            <a:r>
              <a:rPr lang="en-US" sz="1200" dirty="0" smtClean="0">
                <a:solidFill>
                  <a:srgbClr val="000096"/>
                </a:solidFill>
              </a:rPr>
              <a:t>     &lt;/</a:t>
            </a:r>
            <a:r>
              <a:rPr lang="en-US" sz="1200" dirty="0">
                <a:solidFill>
                  <a:srgbClr val="000096"/>
                </a:solidFill>
              </a:rPr>
              <a:t>mets:xmlData&gt;</a:t>
            </a:r>
            <a:r>
              <a:rPr lang="en-US" sz="1200" dirty="0">
                <a:solidFill>
                  <a:srgbClr val="000000"/>
                </a:solidFill>
              </a:rPr>
              <a:t/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  </a:t>
            </a:r>
            <a:r>
              <a:rPr lang="en-US" sz="1200" dirty="0" smtClean="0">
                <a:solidFill>
                  <a:srgbClr val="000096"/>
                </a:solidFill>
              </a:rPr>
              <a:t>&lt;/</a:t>
            </a:r>
            <a:r>
              <a:rPr lang="en-US" sz="1200" dirty="0">
                <a:solidFill>
                  <a:srgbClr val="000096"/>
                </a:solidFill>
              </a:rPr>
              <a:t>mets:mdWrap&gt;</a:t>
            </a:r>
            <a:r>
              <a:rPr lang="en-US" sz="1200" dirty="0">
                <a:solidFill>
                  <a:srgbClr val="000000"/>
                </a:solidFill>
              </a:rPr>
              <a:t/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</a:t>
            </a:r>
            <a:r>
              <a:rPr lang="en-US" sz="1200" dirty="0" smtClean="0">
                <a:solidFill>
                  <a:srgbClr val="000096"/>
                </a:solidFill>
              </a:rPr>
              <a:t>&lt;/</a:t>
            </a:r>
            <a:r>
              <a:rPr lang="en-US" sz="1200" dirty="0">
                <a:solidFill>
                  <a:srgbClr val="000096"/>
                </a:solidFill>
              </a:rPr>
              <a:t>mets:techMD&gt;</a:t>
            </a:r>
            <a:r>
              <a:rPr lang="en-US" sz="1200" dirty="0">
                <a:solidFill>
                  <a:srgbClr val="000000"/>
                </a:solidFill>
              </a:rPr>
              <a:t/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</a:t>
            </a:r>
            <a:r>
              <a:rPr lang="en-US" sz="1200" dirty="0" smtClean="0">
                <a:solidFill>
                  <a:srgbClr val="000096"/>
                </a:solidFill>
              </a:rPr>
              <a:t>&lt;</a:t>
            </a:r>
            <a:r>
              <a:rPr lang="en-US" sz="1200" dirty="0">
                <a:solidFill>
                  <a:srgbClr val="000096"/>
                </a:solidFill>
              </a:rPr>
              <a:t>mets:digiprovMD</a:t>
            </a:r>
            <a:r>
              <a:rPr lang="en-US" sz="1200" dirty="0">
                <a:solidFill>
                  <a:srgbClr val="F5844C"/>
                </a:solidFill>
              </a:rPr>
              <a:t> ID</a:t>
            </a:r>
            <a:r>
              <a:rPr lang="en-US" sz="1200" dirty="0">
                <a:solidFill>
                  <a:srgbClr val="FF8040"/>
                </a:solidFill>
              </a:rPr>
              <a:t>=</a:t>
            </a:r>
            <a:r>
              <a:rPr lang="en-US" sz="1200" dirty="0">
                <a:solidFill>
                  <a:srgbClr val="993300"/>
                </a:solidFill>
              </a:rPr>
              <a:t>"event1"</a:t>
            </a:r>
            <a:r>
              <a:rPr lang="en-US" sz="1200" dirty="0">
                <a:solidFill>
                  <a:srgbClr val="F5844C"/>
                </a:solidFill>
              </a:rPr>
              <a:t> </a:t>
            </a:r>
            <a:r>
              <a:rPr lang="en-US" sz="1200" dirty="0">
                <a:solidFill>
                  <a:srgbClr val="000096"/>
                </a:solidFill>
              </a:rPr>
              <a:t>&gt;</a:t>
            </a:r>
            <a:r>
              <a:rPr lang="en-US" sz="1200" dirty="0">
                <a:solidFill>
                  <a:srgbClr val="000000"/>
                </a:solidFill>
              </a:rPr>
              <a:t/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  </a:t>
            </a:r>
            <a:r>
              <a:rPr lang="en-US" sz="1200" dirty="0" smtClean="0">
                <a:solidFill>
                  <a:srgbClr val="000096"/>
                </a:solidFill>
              </a:rPr>
              <a:t>&lt;</a:t>
            </a:r>
            <a:r>
              <a:rPr lang="en-US" sz="1200" dirty="0">
                <a:solidFill>
                  <a:srgbClr val="000096"/>
                </a:solidFill>
              </a:rPr>
              <a:t>mets:mdWrap</a:t>
            </a:r>
            <a:r>
              <a:rPr lang="en-US" sz="1200" dirty="0">
                <a:solidFill>
                  <a:srgbClr val="F5844C"/>
                </a:solidFill>
              </a:rPr>
              <a:t> MDTYPE</a:t>
            </a:r>
            <a:r>
              <a:rPr lang="en-US" sz="1200" dirty="0">
                <a:solidFill>
                  <a:srgbClr val="FF8040"/>
                </a:solidFill>
              </a:rPr>
              <a:t>=</a:t>
            </a:r>
            <a:r>
              <a:rPr lang="en-US" sz="1200" dirty="0">
                <a:solidFill>
                  <a:srgbClr val="993300"/>
                </a:solidFill>
              </a:rPr>
              <a:t>"PREMIS:EVENT"</a:t>
            </a:r>
            <a:r>
              <a:rPr lang="en-US" sz="1200" dirty="0">
                <a:solidFill>
                  <a:srgbClr val="000096"/>
                </a:solidFill>
              </a:rPr>
              <a:t>&gt;</a:t>
            </a:r>
            <a:r>
              <a:rPr lang="en-US" sz="1200" dirty="0">
                <a:solidFill>
                  <a:srgbClr val="000000"/>
                </a:solidFill>
              </a:rPr>
              <a:t/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    </a:t>
            </a:r>
            <a:r>
              <a:rPr lang="en-US" sz="1200" dirty="0" smtClean="0">
                <a:solidFill>
                  <a:srgbClr val="000096"/>
                </a:solidFill>
              </a:rPr>
              <a:t>&lt;</a:t>
            </a:r>
            <a:r>
              <a:rPr lang="en-US" sz="1200" dirty="0">
                <a:solidFill>
                  <a:srgbClr val="000096"/>
                </a:solidFill>
              </a:rPr>
              <a:t>mets:xmlData</a:t>
            </a:r>
            <a:r>
              <a:rPr lang="en-US" sz="1200" dirty="0" smtClean="0">
                <a:solidFill>
                  <a:srgbClr val="000096"/>
                </a:solidFill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>
              <a:solidFill>
                <a:srgbClr val="000096"/>
              </a:solidFill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rgbClr val="000096"/>
                </a:solidFill>
              </a:rPr>
              <a:t>      &lt;/</a:t>
            </a:r>
            <a:r>
              <a:rPr lang="en-US" sz="1200" dirty="0">
                <a:solidFill>
                  <a:srgbClr val="000096"/>
                </a:solidFill>
              </a:rPr>
              <a:t>mets:xmlData&gt;</a:t>
            </a:r>
            <a:r>
              <a:rPr lang="en-US" sz="1200" dirty="0">
                <a:solidFill>
                  <a:srgbClr val="000000"/>
                </a:solidFill>
              </a:rPr>
              <a:t/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  </a:t>
            </a:r>
            <a:r>
              <a:rPr lang="en-US" sz="1200" dirty="0" smtClean="0">
                <a:solidFill>
                  <a:srgbClr val="000096"/>
                </a:solidFill>
              </a:rPr>
              <a:t>&lt;/</a:t>
            </a:r>
            <a:r>
              <a:rPr lang="en-US" sz="1200" dirty="0">
                <a:solidFill>
                  <a:srgbClr val="000096"/>
                </a:solidFill>
              </a:rPr>
              <a:t>mets:mdWrap&gt;</a:t>
            </a:r>
            <a:r>
              <a:rPr lang="en-US" sz="1200" dirty="0">
                <a:solidFill>
                  <a:srgbClr val="000000"/>
                </a:solidFill>
              </a:rPr>
              <a:t/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</a:t>
            </a:r>
            <a:r>
              <a:rPr lang="en-US" sz="1200" dirty="0" smtClean="0">
                <a:solidFill>
                  <a:srgbClr val="000096"/>
                </a:solidFill>
              </a:rPr>
              <a:t>&lt;/</a:t>
            </a:r>
            <a:r>
              <a:rPr lang="en-US" sz="1200" dirty="0">
                <a:solidFill>
                  <a:srgbClr val="000096"/>
                </a:solidFill>
              </a:rPr>
              <a:t>mets:digiprovMD&gt;</a:t>
            </a:r>
            <a:r>
              <a:rPr lang="en-US" sz="1200" dirty="0">
                <a:solidFill>
                  <a:srgbClr val="000000"/>
                </a:solidFill>
              </a:rPr>
              <a:t/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</a:t>
            </a:r>
            <a:r>
              <a:rPr lang="en-US" sz="1200" dirty="0" smtClean="0">
                <a:solidFill>
                  <a:srgbClr val="000096"/>
                </a:solidFill>
              </a:rPr>
              <a:t>&lt;/</a:t>
            </a:r>
            <a:r>
              <a:rPr lang="en-US" sz="1200" dirty="0">
                <a:solidFill>
                  <a:srgbClr val="000096"/>
                </a:solidFill>
              </a:rPr>
              <a:t>mets:amdSec</a:t>
            </a:r>
            <a:r>
              <a:rPr lang="en-US" sz="1200" dirty="0" smtClean="0">
                <a:solidFill>
                  <a:srgbClr val="000096"/>
                </a:solidFill>
              </a:rPr>
              <a:t>&gt;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0096"/>
                </a:solidFill>
              </a:rPr>
              <a:t>&lt;/mets:mets&gt;</a:t>
            </a:r>
            <a:endParaRPr lang="en-US" sz="1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552575" y="883146"/>
            <a:ext cx="7702550" cy="3231654"/>
            <a:chOff x="1492250" y="921266"/>
            <a:chExt cx="7702550" cy="3231654"/>
          </a:xfrm>
        </p:grpSpPr>
        <p:grpSp>
          <p:nvGrpSpPr>
            <p:cNvPr id="7" name="Group 6"/>
            <p:cNvGrpSpPr/>
            <p:nvPr/>
          </p:nvGrpSpPr>
          <p:grpSpPr>
            <a:xfrm>
              <a:off x="1492250" y="921266"/>
              <a:ext cx="7702550" cy="3231654"/>
              <a:chOff x="1492250" y="921266"/>
              <a:chExt cx="7702550" cy="3231654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3352800" y="921266"/>
                <a:ext cx="5842000" cy="3231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000096"/>
                    </a:solidFill>
                  </a:rPr>
                  <a:t>&lt;</a:t>
                </a:r>
                <a:r>
                  <a:rPr lang="en-US" sz="1200" dirty="0" smtClean="0">
                    <a:solidFill>
                      <a:srgbClr val="000096"/>
                    </a:solidFill>
                  </a:rPr>
                  <a:t>dcterms:dcterms…</a:t>
                </a:r>
                <a:r>
                  <a:rPr lang="en-US" sz="1200" dirty="0">
                    <a:solidFill>
                      <a:srgbClr val="000000"/>
                    </a:solidFill>
                  </a:rPr>
                  <a:t/>
                </a:r>
                <a:br>
                  <a:rPr lang="en-US" sz="1200" dirty="0">
                    <a:solidFill>
                      <a:srgbClr val="000000"/>
                    </a:solidFill>
                  </a:rPr>
                </a:br>
                <a:r>
                  <a:rPr lang="en-US" sz="1200" dirty="0" smtClean="0">
                    <a:solidFill>
                      <a:srgbClr val="000000"/>
                    </a:solidFill>
                  </a:rPr>
                  <a:t>  </a:t>
                </a:r>
                <a:r>
                  <a:rPr lang="en-US" sz="1200" dirty="0" smtClean="0">
                    <a:solidFill>
                      <a:srgbClr val="000096"/>
                    </a:solidFill>
                  </a:rPr>
                  <a:t>&lt;</a:t>
                </a:r>
                <a:r>
                  <a:rPr lang="en-US" sz="1200" dirty="0">
                    <a:solidFill>
                      <a:srgbClr val="000096"/>
                    </a:solidFill>
                  </a:rPr>
                  <a:t>dcterms:creator&gt;</a:t>
                </a:r>
                <a:r>
                  <a:rPr lang="en-US" sz="1200" dirty="0">
                    <a:solidFill>
                      <a:srgbClr val="000000"/>
                    </a:solidFill>
                  </a:rPr>
                  <a:t>Principle Author - Required</a:t>
                </a:r>
                <a:r>
                  <a:rPr lang="en-US" sz="1200" dirty="0">
                    <a:solidFill>
                      <a:srgbClr val="000096"/>
                    </a:solidFill>
                  </a:rPr>
                  <a:t>&lt;/dcterms:creator&gt;</a:t>
                </a:r>
                <a:r>
                  <a:rPr lang="en-US" sz="1200" dirty="0">
                    <a:solidFill>
                      <a:srgbClr val="000000"/>
                    </a:solidFill>
                  </a:rPr>
                  <a:t/>
                </a:r>
                <a:br>
                  <a:rPr lang="en-US" sz="1200" dirty="0">
                    <a:solidFill>
                      <a:srgbClr val="000000"/>
                    </a:solidFill>
                  </a:rPr>
                </a:br>
                <a:r>
                  <a:rPr lang="en-US" sz="1200" dirty="0" smtClean="0">
                    <a:solidFill>
                      <a:srgbClr val="000000"/>
                    </a:solidFill>
                  </a:rPr>
                  <a:t>  </a:t>
                </a:r>
                <a:r>
                  <a:rPr lang="en-US" sz="1200" dirty="0" smtClean="0">
                    <a:solidFill>
                      <a:srgbClr val="000096"/>
                    </a:solidFill>
                  </a:rPr>
                  <a:t>&lt;</a:t>
                </a:r>
                <a:r>
                  <a:rPr lang="en-US" sz="1200" dirty="0">
                    <a:solidFill>
                      <a:srgbClr val="000096"/>
                    </a:solidFill>
                  </a:rPr>
                  <a:t>dcterms:contributor&gt;</a:t>
                </a:r>
                <a:r>
                  <a:rPr lang="en-US" sz="1200" dirty="0">
                    <a:solidFill>
                      <a:srgbClr val="000000"/>
                    </a:solidFill>
                  </a:rPr>
                  <a:t>Other Authors - Optional/Repeatable</a:t>
                </a:r>
                <a:r>
                  <a:rPr lang="en-US" sz="1200" dirty="0">
                    <a:solidFill>
                      <a:srgbClr val="000096"/>
                    </a:solidFill>
                  </a:rPr>
                  <a:t>&lt;/dcterms:contributor&gt;</a:t>
                </a:r>
                <a:r>
                  <a:rPr lang="en-US" sz="1200" dirty="0">
                    <a:solidFill>
                      <a:srgbClr val="000000"/>
                    </a:solidFill>
                  </a:rPr>
                  <a:t/>
                </a:r>
                <a:br>
                  <a:rPr lang="en-US" sz="1200" dirty="0">
                    <a:solidFill>
                      <a:srgbClr val="000000"/>
                    </a:solidFill>
                  </a:rPr>
                </a:br>
                <a:r>
                  <a:rPr lang="en-US" sz="1200" dirty="0" smtClean="0">
                    <a:solidFill>
                      <a:srgbClr val="000000"/>
                    </a:solidFill>
                  </a:rPr>
                  <a:t>  </a:t>
                </a:r>
                <a:r>
                  <a:rPr lang="en-US" sz="1200" dirty="0" smtClean="0">
                    <a:solidFill>
                      <a:srgbClr val="000096"/>
                    </a:solidFill>
                  </a:rPr>
                  <a:t>&lt;</a:t>
                </a:r>
                <a:r>
                  <a:rPr lang="en-US" sz="1200" dirty="0">
                    <a:solidFill>
                      <a:srgbClr val="000096"/>
                    </a:solidFill>
                  </a:rPr>
                  <a:t>dcterms:date&gt;</a:t>
                </a:r>
                <a:r>
                  <a:rPr lang="en-US" sz="1200" dirty="0">
                    <a:solidFill>
                      <a:srgbClr val="000000"/>
                    </a:solidFill>
                  </a:rPr>
                  <a:t>Submission Timestamp - Required</a:t>
                </a:r>
                <a:r>
                  <a:rPr lang="en-US" sz="1200" dirty="0">
                    <a:solidFill>
                      <a:srgbClr val="000096"/>
                    </a:solidFill>
                  </a:rPr>
                  <a:t>&lt;/dcterms:date&gt;</a:t>
                </a:r>
                <a:r>
                  <a:rPr lang="en-US" sz="1200" dirty="0">
                    <a:solidFill>
                      <a:srgbClr val="000000"/>
                    </a:solidFill>
                  </a:rPr>
                  <a:t/>
                </a:r>
                <a:br>
                  <a:rPr lang="en-US" sz="1200" dirty="0">
                    <a:solidFill>
                      <a:srgbClr val="000000"/>
                    </a:solidFill>
                  </a:rPr>
                </a:br>
                <a:r>
                  <a:rPr lang="en-US" sz="1200" dirty="0" smtClean="0">
                    <a:solidFill>
                      <a:srgbClr val="000000"/>
                    </a:solidFill>
                  </a:rPr>
                  <a:t>  </a:t>
                </a:r>
                <a:r>
                  <a:rPr lang="en-US" sz="1200" dirty="0" smtClean="0">
                    <a:solidFill>
                      <a:srgbClr val="000096"/>
                    </a:solidFill>
                  </a:rPr>
                  <a:t>&lt;</a:t>
                </a:r>
                <a:r>
                  <a:rPr lang="en-US" sz="1200" dirty="0">
                    <a:solidFill>
                      <a:srgbClr val="000096"/>
                    </a:solidFill>
                  </a:rPr>
                  <a:t>dcterms:desctiption&gt;</a:t>
                </a:r>
                <a:r>
                  <a:rPr lang="en-US" sz="1200" dirty="0">
                    <a:solidFill>
                      <a:srgbClr val="000000"/>
                    </a:solidFill>
                  </a:rPr>
                  <a:t>Abstract - Optional/Repeatable</a:t>
                </a:r>
                <a:r>
                  <a:rPr lang="en-US" sz="1200" dirty="0">
                    <a:solidFill>
                      <a:srgbClr val="000096"/>
                    </a:solidFill>
                  </a:rPr>
                  <a:t>&lt;/dcterms:desctiption&gt;</a:t>
                </a:r>
                <a:r>
                  <a:rPr lang="en-US" sz="1200" dirty="0">
                    <a:solidFill>
                      <a:srgbClr val="000000"/>
                    </a:solidFill>
                  </a:rPr>
                  <a:t/>
                </a:r>
                <a:br>
                  <a:rPr lang="en-US" sz="1200" dirty="0">
                    <a:solidFill>
                      <a:srgbClr val="000000"/>
                    </a:solidFill>
                  </a:rPr>
                </a:br>
                <a:r>
                  <a:rPr lang="en-US" sz="1200" dirty="0" smtClean="0">
                    <a:solidFill>
                      <a:srgbClr val="000000"/>
                    </a:solidFill>
                  </a:rPr>
                  <a:t>  </a:t>
                </a:r>
                <a:r>
                  <a:rPr lang="en-US" sz="1200" dirty="0" smtClean="0">
                    <a:solidFill>
                      <a:srgbClr val="000096"/>
                    </a:solidFill>
                  </a:rPr>
                  <a:t>&lt;</a:t>
                </a:r>
                <a:r>
                  <a:rPr lang="en-US" sz="1200" dirty="0">
                    <a:solidFill>
                      <a:srgbClr val="000096"/>
                    </a:solidFill>
                  </a:rPr>
                  <a:t>dcterms:description&gt;</a:t>
                </a:r>
                <a:r>
                  <a:rPr lang="en-US" sz="1200" dirty="0">
                    <a:solidFill>
                      <a:srgbClr val="000000"/>
                    </a:solidFill>
                  </a:rPr>
                  <a:t>Synopsis - Optional/Repeatable</a:t>
                </a:r>
                <a:r>
                  <a:rPr lang="en-US" sz="1200" dirty="0">
                    <a:solidFill>
                      <a:srgbClr val="000096"/>
                    </a:solidFill>
                  </a:rPr>
                  <a:t>&lt;/dcterms:description&gt;</a:t>
                </a:r>
                <a:r>
                  <a:rPr lang="en-US" sz="1200" dirty="0">
                    <a:solidFill>
                      <a:srgbClr val="000000"/>
                    </a:solidFill>
                  </a:rPr>
                  <a:t/>
                </a:r>
                <a:br>
                  <a:rPr lang="en-US" sz="1200" dirty="0">
                    <a:solidFill>
                      <a:srgbClr val="000000"/>
                    </a:solidFill>
                  </a:rPr>
                </a:br>
                <a:r>
                  <a:rPr lang="en-US" sz="1200" dirty="0" smtClean="0">
                    <a:solidFill>
                      <a:srgbClr val="000000"/>
                    </a:solidFill>
                  </a:rPr>
                  <a:t>  </a:t>
                </a:r>
                <a:r>
                  <a:rPr lang="en-US" sz="1200" dirty="0" smtClean="0">
                    <a:solidFill>
                      <a:srgbClr val="000096"/>
                    </a:solidFill>
                  </a:rPr>
                  <a:t>&lt;</a:t>
                </a:r>
                <a:r>
                  <a:rPr lang="en-US" sz="1200" dirty="0">
                    <a:solidFill>
                      <a:srgbClr val="000096"/>
                    </a:solidFill>
                  </a:rPr>
                  <a:t>dcterms:description&gt;</a:t>
                </a:r>
                <a:r>
                  <a:rPr lang="en-US" sz="1200" dirty="0">
                    <a:solidFill>
                      <a:srgbClr val="000000"/>
                    </a:solidFill>
                  </a:rPr>
                  <a:t>Notes - Optional/Repeatable</a:t>
                </a:r>
                <a:r>
                  <a:rPr lang="en-US" sz="1200" dirty="0">
                    <a:solidFill>
                      <a:srgbClr val="000096"/>
                    </a:solidFill>
                  </a:rPr>
                  <a:t>&lt;/dcterms:description&gt;</a:t>
                </a:r>
                <a:r>
                  <a:rPr lang="en-US" sz="1200" dirty="0">
                    <a:solidFill>
                      <a:srgbClr val="000000"/>
                    </a:solidFill>
                  </a:rPr>
                  <a:t/>
                </a:r>
                <a:br>
                  <a:rPr lang="en-US" sz="1200" dirty="0">
                    <a:solidFill>
                      <a:srgbClr val="000000"/>
                    </a:solidFill>
                  </a:rPr>
                </a:br>
                <a:r>
                  <a:rPr lang="en-US" sz="1200" dirty="0" smtClean="0">
                    <a:solidFill>
                      <a:srgbClr val="000000"/>
                    </a:solidFill>
                  </a:rPr>
                  <a:t>  </a:t>
                </a:r>
                <a:r>
                  <a:rPr lang="en-US" sz="1200" dirty="0" smtClean="0">
                    <a:solidFill>
                      <a:srgbClr val="000096"/>
                    </a:solidFill>
                  </a:rPr>
                  <a:t>&lt;</a:t>
                </a:r>
                <a:r>
                  <a:rPr lang="en-US" sz="1200" dirty="0">
                    <a:solidFill>
                      <a:srgbClr val="000096"/>
                    </a:solidFill>
                  </a:rPr>
                  <a:t>dcterms:format&gt;</a:t>
                </a:r>
                <a:r>
                  <a:rPr lang="en-US" sz="1200" dirty="0">
                    <a:solidFill>
                      <a:srgbClr val="000000"/>
                    </a:solidFill>
                  </a:rPr>
                  <a:t>Bagit - Hard coded</a:t>
                </a:r>
                <a:r>
                  <a:rPr lang="en-US" sz="1200" dirty="0">
                    <a:solidFill>
                      <a:srgbClr val="000096"/>
                    </a:solidFill>
                  </a:rPr>
                  <a:t>&lt;/dcterms:format&gt;</a:t>
                </a:r>
                <a:r>
                  <a:rPr lang="en-US" sz="1200" dirty="0">
                    <a:solidFill>
                      <a:srgbClr val="000000"/>
                    </a:solidFill>
                  </a:rPr>
                  <a:t/>
                </a:r>
                <a:br>
                  <a:rPr lang="en-US" sz="1200" dirty="0">
                    <a:solidFill>
                      <a:srgbClr val="000000"/>
                    </a:solidFill>
                  </a:rPr>
                </a:br>
                <a:r>
                  <a:rPr lang="en-US" sz="1200" dirty="0" smtClean="0">
                    <a:solidFill>
                      <a:srgbClr val="000000"/>
                    </a:solidFill>
                  </a:rPr>
                  <a:t>  </a:t>
                </a:r>
                <a:r>
                  <a:rPr lang="en-US" sz="1200" dirty="0" smtClean="0">
                    <a:solidFill>
                      <a:srgbClr val="000096"/>
                    </a:solidFill>
                  </a:rPr>
                  <a:t>&lt;</a:t>
                </a:r>
                <a:r>
                  <a:rPr lang="en-US" sz="1200" dirty="0">
                    <a:solidFill>
                      <a:srgbClr val="000096"/>
                    </a:solidFill>
                  </a:rPr>
                  <a:t>dcterms:identifier&gt;</a:t>
                </a:r>
                <a:r>
                  <a:rPr lang="en-US" sz="1200" dirty="0">
                    <a:solidFill>
                      <a:srgbClr val="000000"/>
                    </a:solidFill>
                  </a:rPr>
                  <a:t>DOI - Required</a:t>
                </a:r>
                <a:r>
                  <a:rPr lang="en-US" sz="1200" dirty="0">
                    <a:solidFill>
                      <a:srgbClr val="000096"/>
                    </a:solidFill>
                  </a:rPr>
                  <a:t>&lt;/dcterms:identifier&gt;</a:t>
                </a:r>
                <a:r>
                  <a:rPr lang="en-US" sz="1200" dirty="0">
                    <a:solidFill>
                      <a:srgbClr val="000000"/>
                    </a:solidFill>
                  </a:rPr>
                  <a:t/>
                </a:r>
                <a:br>
                  <a:rPr lang="en-US" sz="1200" dirty="0">
                    <a:solidFill>
                      <a:srgbClr val="000000"/>
                    </a:solidFill>
                  </a:rPr>
                </a:br>
                <a:r>
                  <a:rPr lang="en-US" sz="1200" dirty="0" smtClean="0">
                    <a:solidFill>
                      <a:srgbClr val="000000"/>
                    </a:solidFill>
                  </a:rPr>
                  <a:t>  </a:t>
                </a:r>
                <a:r>
                  <a:rPr lang="en-US" sz="1200" dirty="0" smtClean="0">
                    <a:solidFill>
                      <a:srgbClr val="000096"/>
                    </a:solidFill>
                  </a:rPr>
                  <a:t>&lt;</a:t>
                </a:r>
                <a:r>
                  <a:rPr lang="en-US" sz="1200" dirty="0">
                    <a:solidFill>
                      <a:srgbClr val="000096"/>
                    </a:solidFill>
                  </a:rPr>
                  <a:t>dcterms:publisher&gt;</a:t>
                </a:r>
                <a:r>
                  <a:rPr lang="en-US" sz="1200" dirty="0">
                    <a:solidFill>
                      <a:srgbClr val="000000"/>
                    </a:solidFill>
                  </a:rPr>
                  <a:t>Purdue University Research Repository - Hard </a:t>
                </a:r>
                <a:r>
                  <a:rPr lang="en-US" sz="1200" dirty="0" smtClean="0">
                    <a:solidFill>
                      <a:srgbClr val="000000"/>
                    </a:solidFill>
                  </a:rPr>
                  <a:t>				                                                                                                  coded</a:t>
                </a:r>
                <a:r>
                  <a:rPr lang="en-US" sz="1200" dirty="0">
                    <a:solidFill>
                      <a:srgbClr val="000096"/>
                    </a:solidFill>
                  </a:rPr>
                  <a:t>&lt;/dcterms:publisher&gt;</a:t>
                </a:r>
                <a:r>
                  <a:rPr lang="en-US" sz="1200" dirty="0">
                    <a:solidFill>
                      <a:srgbClr val="000000"/>
                    </a:solidFill>
                  </a:rPr>
                  <a:t/>
                </a:r>
                <a:br>
                  <a:rPr lang="en-US" sz="1200" dirty="0">
                    <a:solidFill>
                      <a:srgbClr val="000000"/>
                    </a:solidFill>
                  </a:rPr>
                </a:br>
                <a:r>
                  <a:rPr lang="en-US" sz="1200" dirty="0" smtClean="0">
                    <a:solidFill>
                      <a:srgbClr val="000000"/>
                    </a:solidFill>
                  </a:rPr>
                  <a:t>  </a:t>
                </a:r>
                <a:r>
                  <a:rPr lang="en-US" sz="1200" dirty="0" smtClean="0">
                    <a:solidFill>
                      <a:srgbClr val="000096"/>
                    </a:solidFill>
                  </a:rPr>
                  <a:t>&lt;</a:t>
                </a:r>
                <a:r>
                  <a:rPr lang="en-US" sz="1200" dirty="0">
                    <a:solidFill>
                      <a:srgbClr val="000096"/>
                    </a:solidFill>
                  </a:rPr>
                  <a:t>dcterms:rights&gt;</a:t>
                </a:r>
                <a:r>
                  <a:rPr lang="en-US" sz="1200" dirty="0">
                    <a:solidFill>
                      <a:srgbClr val="000000"/>
                    </a:solidFill>
                  </a:rPr>
                  <a:t>Information about rights held in and over the resource</a:t>
                </a:r>
                <a:r>
                  <a:rPr lang="en-US" sz="1200" dirty="0">
                    <a:solidFill>
                      <a:srgbClr val="000096"/>
                    </a:solidFill>
                  </a:rPr>
                  <a:t>&lt;/dcterms:rights&gt;</a:t>
                </a:r>
                <a:r>
                  <a:rPr lang="en-US" sz="1200" dirty="0">
                    <a:solidFill>
                      <a:srgbClr val="000000"/>
                    </a:solidFill>
                  </a:rPr>
                  <a:t/>
                </a:r>
                <a:br>
                  <a:rPr lang="en-US" sz="1200" dirty="0">
                    <a:solidFill>
                      <a:srgbClr val="000000"/>
                    </a:solidFill>
                  </a:rPr>
                </a:br>
                <a:r>
                  <a:rPr lang="en-US" sz="1200" dirty="0" smtClean="0">
                    <a:solidFill>
                      <a:srgbClr val="000000"/>
                    </a:solidFill>
                  </a:rPr>
                  <a:t>  </a:t>
                </a:r>
                <a:r>
                  <a:rPr lang="en-US" sz="1200" dirty="0" smtClean="0">
                    <a:solidFill>
                      <a:srgbClr val="000096"/>
                    </a:solidFill>
                  </a:rPr>
                  <a:t>&lt;</a:t>
                </a:r>
                <a:r>
                  <a:rPr lang="en-US" sz="1200" dirty="0">
                    <a:solidFill>
                      <a:srgbClr val="000096"/>
                    </a:solidFill>
                  </a:rPr>
                  <a:t>dcterms:subject&gt;</a:t>
                </a:r>
                <a:r>
                  <a:rPr lang="en-US" sz="1200" dirty="0">
                    <a:solidFill>
                      <a:srgbClr val="000000"/>
                    </a:solidFill>
                  </a:rPr>
                  <a:t>Tags - Optional/Repeatable</a:t>
                </a:r>
                <a:r>
                  <a:rPr lang="en-US" sz="1200" dirty="0">
                    <a:solidFill>
                      <a:srgbClr val="000096"/>
                    </a:solidFill>
                  </a:rPr>
                  <a:t>&lt;/dcterms:subject&gt;</a:t>
                </a:r>
                <a:r>
                  <a:rPr lang="en-US" sz="1200" dirty="0">
                    <a:solidFill>
                      <a:srgbClr val="000000"/>
                    </a:solidFill>
                  </a:rPr>
                  <a:t/>
                </a:r>
                <a:br>
                  <a:rPr lang="en-US" sz="1200" dirty="0">
                    <a:solidFill>
                      <a:srgbClr val="000000"/>
                    </a:solidFill>
                  </a:rPr>
                </a:br>
                <a:r>
                  <a:rPr lang="en-US" sz="1200" dirty="0" smtClean="0">
                    <a:solidFill>
                      <a:srgbClr val="000000"/>
                    </a:solidFill>
                  </a:rPr>
                  <a:t>  </a:t>
                </a:r>
                <a:r>
                  <a:rPr lang="en-US" sz="1200" dirty="0" smtClean="0">
                    <a:solidFill>
                      <a:srgbClr val="000096"/>
                    </a:solidFill>
                  </a:rPr>
                  <a:t>&lt;</a:t>
                </a:r>
                <a:r>
                  <a:rPr lang="en-US" sz="1200" dirty="0">
                    <a:solidFill>
                      <a:srgbClr val="000096"/>
                    </a:solidFill>
                  </a:rPr>
                  <a:t>dcterms:title&gt;</a:t>
                </a:r>
                <a:r>
                  <a:rPr lang="en-US" sz="1200" dirty="0">
                    <a:solidFill>
                      <a:srgbClr val="000000"/>
                    </a:solidFill>
                  </a:rPr>
                  <a:t>Required</a:t>
                </a:r>
                <a:r>
                  <a:rPr lang="en-US" sz="1200" dirty="0">
                    <a:solidFill>
                      <a:srgbClr val="000096"/>
                    </a:solidFill>
                  </a:rPr>
                  <a:t>&lt;/dcterms:title&gt;</a:t>
                </a:r>
                <a:r>
                  <a:rPr lang="en-US" sz="1200" dirty="0">
                    <a:solidFill>
                      <a:srgbClr val="000000"/>
                    </a:solidFill>
                  </a:rPr>
                  <a:t/>
                </a:r>
                <a:br>
                  <a:rPr lang="en-US" sz="1200" dirty="0">
                    <a:solidFill>
                      <a:srgbClr val="000000"/>
                    </a:solidFill>
                  </a:rPr>
                </a:br>
                <a:r>
                  <a:rPr lang="en-US" sz="1200" dirty="0" smtClean="0">
                    <a:solidFill>
                      <a:srgbClr val="000000"/>
                    </a:solidFill>
                  </a:rPr>
                  <a:t>  </a:t>
                </a:r>
                <a:r>
                  <a:rPr lang="en-US" sz="1200" dirty="0" smtClean="0">
                    <a:solidFill>
                      <a:srgbClr val="000096"/>
                    </a:solidFill>
                  </a:rPr>
                  <a:t>&lt;</a:t>
                </a:r>
                <a:r>
                  <a:rPr lang="en-US" sz="1200" dirty="0">
                    <a:solidFill>
                      <a:srgbClr val="000096"/>
                    </a:solidFill>
                  </a:rPr>
                  <a:t>dcterms:type&gt;</a:t>
                </a:r>
                <a:r>
                  <a:rPr lang="en-US" sz="1200" dirty="0">
                    <a:solidFill>
                      <a:srgbClr val="000000"/>
                    </a:solidFill>
                  </a:rPr>
                  <a:t>Dataset - Hard coded</a:t>
                </a:r>
                <a:r>
                  <a:rPr lang="en-US" sz="1200" dirty="0">
                    <a:solidFill>
                      <a:srgbClr val="000096"/>
                    </a:solidFill>
                  </a:rPr>
                  <a:t>&lt;/dcterms:type&gt;</a:t>
                </a:r>
                <a:r>
                  <a:rPr lang="en-US" sz="1200" dirty="0">
                    <a:solidFill>
                      <a:srgbClr val="000000"/>
                    </a:solidFill>
                  </a:rPr>
                  <a:t/>
                </a:r>
                <a:br>
                  <a:rPr lang="en-US" sz="1200" dirty="0">
                    <a:solidFill>
                      <a:srgbClr val="000000"/>
                    </a:solidFill>
                  </a:rPr>
                </a:br>
                <a:r>
                  <a:rPr lang="en-US" sz="1200" dirty="0" smtClean="0">
                    <a:solidFill>
                      <a:srgbClr val="000000"/>
                    </a:solidFill>
                  </a:rPr>
                  <a:t>  </a:t>
                </a:r>
                <a:r>
                  <a:rPr lang="en-US" sz="1200" dirty="0" smtClean="0">
                    <a:solidFill>
                      <a:srgbClr val="000096"/>
                    </a:solidFill>
                  </a:rPr>
                  <a:t>&lt;/</a:t>
                </a:r>
                <a:r>
                  <a:rPr lang="en-US" sz="1200" dirty="0">
                    <a:solidFill>
                      <a:srgbClr val="000096"/>
                    </a:solidFill>
                  </a:rPr>
                  <a:t>dcterms:dcterms&gt;</a:t>
                </a:r>
                <a:r>
                  <a:rPr lang="en-US" sz="1200" dirty="0">
                    <a:solidFill>
                      <a:srgbClr val="000000"/>
                    </a:solidFill>
                  </a:rPr>
                  <a:t/>
                </a:r>
                <a:br>
                  <a:rPr lang="en-US" sz="1200" dirty="0">
                    <a:solidFill>
                      <a:srgbClr val="000000"/>
                    </a:solidFill>
                  </a:rPr>
                </a:br>
                <a:r>
                  <a:rPr lang="en-US" sz="1200" dirty="0">
                    <a:solidFill>
                      <a:srgbClr val="000096"/>
                    </a:solidFill>
                  </a:rPr>
                  <a:t>&lt;/mets:xmlData</a:t>
                </a:r>
                <a:r>
                  <a:rPr lang="en-US" sz="1200" dirty="0" smtClean="0">
                    <a:solidFill>
                      <a:srgbClr val="000096"/>
                    </a:solidFill>
                  </a:rPr>
                  <a:t>&gt; </a:t>
                </a:r>
                <a:endParaRPr lang="en-US" sz="1200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492250" y="1861066"/>
                <a:ext cx="13558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Impact" pitchFamily="34" charset="0"/>
                  </a:rPr>
                  <a:t>Dublin Core Terms</a:t>
                </a:r>
                <a:endParaRPr lang="en-US" sz="1200" dirty="0">
                  <a:latin typeface="Impact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443482" y="1511300"/>
              <a:ext cx="2770118" cy="2216150"/>
              <a:chOff x="4443482" y="1511300"/>
              <a:chExt cx="2770118" cy="221615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4464050" y="1511300"/>
                <a:ext cx="2184400" cy="2032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solidFill>
                  <a:srgbClr val="FFFF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softEdge rad="0"/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549914" y="2241550"/>
                <a:ext cx="1298436" cy="2032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solidFill>
                  <a:srgbClr val="FFFF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softEdge rad="0"/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721364" y="2425700"/>
                <a:ext cx="1031736" cy="2032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solidFill>
                  <a:srgbClr val="FFFF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softEdge rad="0"/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756150" y="2641600"/>
                <a:ext cx="2457450" cy="2032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solidFill>
                  <a:srgbClr val="FFFF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softEdge rad="0"/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43482" y="3524250"/>
                <a:ext cx="960368" cy="2032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solidFill>
                  <a:srgbClr val="FFFF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softEdge rad="0"/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0" y="152400"/>
            <a:ext cx="88268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Impact" pitchFamily="34" charset="0"/>
              </a:rPr>
              <a:t>Metadata Encoding and Transmission Standard (METS) Wrapper</a:t>
            </a:r>
          </a:p>
        </p:txBody>
      </p:sp>
    </p:spTree>
    <p:extLst>
      <p:ext uri="{BB962C8B-B14F-4D97-AF65-F5344CB8AC3E}">
        <p14:creationId xmlns:p14="http://schemas.microsoft.com/office/powerpoint/2010/main" xmlns="" val="222097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Preservation</a:t>
            </a:r>
            <a:br>
              <a:rPr lang="en-US" dirty="0" smtClean="0"/>
            </a:br>
            <a:r>
              <a:rPr lang="en-US" dirty="0" smtClean="0"/>
              <a:t>								</a:t>
            </a:r>
            <a:r>
              <a:rPr lang="en-US" sz="2000" dirty="0" smtClean="0"/>
              <a:t>by </a:t>
            </a:r>
            <a:r>
              <a:rPr lang="en-US" sz="2000" dirty="0" err="1" smtClean="0"/>
              <a:t>neal</a:t>
            </a:r>
            <a:r>
              <a:rPr lang="en-US" sz="2000" dirty="0" smtClean="0"/>
              <a:t> </a:t>
            </a:r>
            <a:r>
              <a:rPr lang="en-US" sz="2000" dirty="0" err="1" smtClean="0"/>
              <a:t>harmeyer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7613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30200" y="990600"/>
            <a:ext cx="8229600" cy="5276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200" dirty="0" smtClean="0">
                <a:solidFill>
                  <a:srgbClr val="000096"/>
                </a:solidFill>
              </a:rPr>
              <a:t>&lt;mets:mets…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200" dirty="0" smtClean="0">
                <a:solidFill>
                  <a:srgbClr val="000096"/>
                </a:solidFill>
              </a:rPr>
              <a:t>  &lt;mets:dmdSec</a:t>
            </a:r>
            <a:r>
              <a:rPr lang="en-US" sz="1200" dirty="0" smtClean="0">
                <a:solidFill>
                  <a:srgbClr val="F5844C"/>
                </a:solidFill>
              </a:rPr>
              <a:t> ID</a:t>
            </a:r>
            <a:r>
              <a:rPr lang="en-US" sz="1200" dirty="0" smtClean="0">
                <a:solidFill>
                  <a:srgbClr val="FF8040"/>
                </a:solidFill>
              </a:rPr>
              <a:t>=</a:t>
            </a:r>
            <a:r>
              <a:rPr lang="en-US" sz="1200" dirty="0" smtClean="0">
                <a:solidFill>
                  <a:srgbClr val="993300"/>
                </a:solidFill>
              </a:rPr>
              <a:t>"DC"</a:t>
            </a:r>
            <a:r>
              <a:rPr lang="en-US" sz="1200" dirty="0" smtClean="0">
                <a:solidFill>
                  <a:srgbClr val="000096"/>
                </a:solidFill>
              </a:rPr>
              <a:t>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  </a:t>
            </a:r>
            <a:r>
              <a:rPr lang="en-US" sz="1200" dirty="0" smtClean="0">
                <a:solidFill>
                  <a:srgbClr val="000096"/>
                </a:solidFill>
              </a:rPr>
              <a:t>&lt;mets:mdWrap</a:t>
            </a:r>
            <a:r>
              <a:rPr lang="en-US" sz="1200" dirty="0" smtClean="0">
                <a:solidFill>
                  <a:srgbClr val="F5844C"/>
                </a:solidFill>
              </a:rPr>
              <a:t> MDTYPE</a:t>
            </a:r>
            <a:r>
              <a:rPr lang="en-US" sz="1200" dirty="0" smtClean="0">
                <a:solidFill>
                  <a:srgbClr val="FF8040"/>
                </a:solidFill>
              </a:rPr>
              <a:t>=</a:t>
            </a:r>
            <a:r>
              <a:rPr lang="en-US" sz="1200" dirty="0" smtClean="0">
                <a:solidFill>
                  <a:srgbClr val="993300"/>
                </a:solidFill>
              </a:rPr>
              <a:t>"DC"</a:t>
            </a:r>
            <a:r>
              <a:rPr lang="en-US" sz="1200" dirty="0" smtClean="0">
                <a:solidFill>
                  <a:srgbClr val="000096"/>
                </a:solidFill>
              </a:rPr>
              <a:t>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    </a:t>
            </a:r>
            <a:r>
              <a:rPr lang="en-US" sz="1200" dirty="0" smtClean="0">
                <a:solidFill>
                  <a:srgbClr val="000096"/>
                </a:solidFill>
              </a:rPr>
              <a:t>&lt;mets:xmlData&gt;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sz="1200" dirty="0" smtClean="0">
              <a:solidFill>
                <a:srgbClr val="000096"/>
              </a:solidFill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200" dirty="0" smtClean="0">
                <a:solidFill>
                  <a:srgbClr val="000096"/>
                </a:solidFill>
              </a:rPr>
              <a:t>      &lt;/mets:xmlData&gt;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  </a:t>
            </a:r>
            <a:r>
              <a:rPr lang="en-US" sz="1200" dirty="0" smtClean="0">
                <a:solidFill>
                  <a:srgbClr val="000096"/>
                </a:solidFill>
              </a:rPr>
              <a:t>&lt;/mets:mdWrap&gt;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</a:t>
            </a:r>
            <a:r>
              <a:rPr lang="en-US" sz="1200" dirty="0" smtClean="0">
                <a:solidFill>
                  <a:srgbClr val="000096"/>
                </a:solidFill>
              </a:rPr>
              <a:t>&lt;/mets:dmdSec&gt;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</a:t>
            </a:r>
            <a:r>
              <a:rPr lang="en-US" sz="1200" dirty="0" smtClean="0">
                <a:solidFill>
                  <a:srgbClr val="000096"/>
                </a:solidFill>
              </a:rPr>
              <a:t>&lt;mets:amdSec&gt;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200" dirty="0" smtClean="0">
                <a:solidFill>
                  <a:srgbClr val="000096"/>
                </a:solidFill>
              </a:rPr>
              <a:t>  &lt;mets:techMD</a:t>
            </a:r>
            <a:r>
              <a:rPr lang="en-US" sz="1200" dirty="0" smtClean="0">
                <a:solidFill>
                  <a:srgbClr val="F5844C"/>
                </a:solidFill>
              </a:rPr>
              <a:t> ID</a:t>
            </a:r>
            <a:r>
              <a:rPr lang="en-US" sz="1200" dirty="0" smtClean="0">
                <a:solidFill>
                  <a:srgbClr val="FF8040"/>
                </a:solidFill>
              </a:rPr>
              <a:t>=</a:t>
            </a:r>
            <a:r>
              <a:rPr lang="en-US" sz="1200" dirty="0" smtClean="0">
                <a:solidFill>
                  <a:srgbClr val="993300"/>
                </a:solidFill>
              </a:rPr>
              <a:t>"object1"</a:t>
            </a:r>
            <a:r>
              <a:rPr lang="en-US" sz="1200" dirty="0" smtClean="0">
                <a:solidFill>
                  <a:srgbClr val="000096"/>
                </a:solidFill>
              </a:rPr>
              <a:t>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  </a:t>
            </a:r>
            <a:r>
              <a:rPr lang="en-US" sz="1200" dirty="0" smtClean="0">
                <a:solidFill>
                  <a:srgbClr val="000096"/>
                </a:solidFill>
              </a:rPr>
              <a:t>&lt;mets:mdWrap</a:t>
            </a:r>
            <a:r>
              <a:rPr lang="en-US" sz="1200" dirty="0" smtClean="0">
                <a:solidFill>
                  <a:srgbClr val="F5844C"/>
                </a:solidFill>
              </a:rPr>
              <a:t> MDTYPE</a:t>
            </a:r>
            <a:r>
              <a:rPr lang="en-US" sz="1200" dirty="0" smtClean="0">
                <a:solidFill>
                  <a:srgbClr val="FF8040"/>
                </a:solidFill>
              </a:rPr>
              <a:t>=</a:t>
            </a:r>
            <a:r>
              <a:rPr lang="en-US" sz="1200" dirty="0" smtClean="0">
                <a:solidFill>
                  <a:srgbClr val="993300"/>
                </a:solidFill>
              </a:rPr>
              <a:t>"PREMIS:OBJECT"</a:t>
            </a:r>
            <a:r>
              <a:rPr lang="en-US" sz="1200" dirty="0" smtClean="0">
                <a:solidFill>
                  <a:srgbClr val="000096"/>
                </a:solidFill>
              </a:rPr>
              <a:t>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    </a:t>
            </a:r>
            <a:r>
              <a:rPr lang="en-US" sz="1200" dirty="0" smtClean="0">
                <a:solidFill>
                  <a:srgbClr val="000096"/>
                </a:solidFill>
              </a:rPr>
              <a:t>&lt;mets:xmlData&gt;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sz="1200" dirty="0" smtClean="0">
              <a:solidFill>
                <a:srgbClr val="000096"/>
              </a:solidFill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200" dirty="0" smtClean="0">
                <a:solidFill>
                  <a:srgbClr val="000096"/>
                </a:solidFill>
              </a:rPr>
              <a:t>      &lt;/mets:xmlData&gt;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  </a:t>
            </a:r>
            <a:r>
              <a:rPr lang="en-US" sz="1200" dirty="0" smtClean="0">
                <a:solidFill>
                  <a:srgbClr val="000096"/>
                </a:solidFill>
              </a:rPr>
              <a:t>&lt;/mets:mdWrap&gt;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</a:t>
            </a:r>
            <a:r>
              <a:rPr lang="en-US" sz="1200" dirty="0" smtClean="0">
                <a:solidFill>
                  <a:srgbClr val="000096"/>
                </a:solidFill>
              </a:rPr>
              <a:t>&lt;/mets:techMD&gt;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</a:t>
            </a:r>
            <a:r>
              <a:rPr lang="en-US" sz="1200" dirty="0" smtClean="0">
                <a:solidFill>
                  <a:srgbClr val="000096"/>
                </a:solidFill>
              </a:rPr>
              <a:t>&lt;mets:digiprovMD</a:t>
            </a:r>
            <a:r>
              <a:rPr lang="en-US" sz="1200" dirty="0" smtClean="0">
                <a:solidFill>
                  <a:srgbClr val="F5844C"/>
                </a:solidFill>
              </a:rPr>
              <a:t> ID</a:t>
            </a:r>
            <a:r>
              <a:rPr lang="en-US" sz="1200" dirty="0" smtClean="0">
                <a:solidFill>
                  <a:srgbClr val="FF8040"/>
                </a:solidFill>
              </a:rPr>
              <a:t>=</a:t>
            </a:r>
            <a:r>
              <a:rPr lang="en-US" sz="1200" dirty="0" smtClean="0">
                <a:solidFill>
                  <a:srgbClr val="993300"/>
                </a:solidFill>
              </a:rPr>
              <a:t>"event1"</a:t>
            </a:r>
            <a:r>
              <a:rPr lang="en-US" sz="1200" dirty="0" smtClean="0">
                <a:solidFill>
                  <a:srgbClr val="F5844C"/>
                </a:solidFill>
              </a:rPr>
              <a:t> </a:t>
            </a:r>
            <a:r>
              <a:rPr lang="en-US" sz="1200" dirty="0" smtClean="0">
                <a:solidFill>
                  <a:srgbClr val="000096"/>
                </a:solidFill>
              </a:rPr>
              <a:t>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  </a:t>
            </a:r>
            <a:r>
              <a:rPr lang="en-US" sz="1200" dirty="0" smtClean="0">
                <a:solidFill>
                  <a:srgbClr val="000096"/>
                </a:solidFill>
              </a:rPr>
              <a:t>&lt;mets:mdWrap</a:t>
            </a:r>
            <a:r>
              <a:rPr lang="en-US" sz="1200" dirty="0" smtClean="0">
                <a:solidFill>
                  <a:srgbClr val="F5844C"/>
                </a:solidFill>
              </a:rPr>
              <a:t> MDTYPE</a:t>
            </a:r>
            <a:r>
              <a:rPr lang="en-US" sz="1200" dirty="0" smtClean="0">
                <a:solidFill>
                  <a:srgbClr val="FF8040"/>
                </a:solidFill>
              </a:rPr>
              <a:t>=</a:t>
            </a:r>
            <a:r>
              <a:rPr lang="en-US" sz="1200" dirty="0" smtClean="0">
                <a:solidFill>
                  <a:srgbClr val="993300"/>
                </a:solidFill>
              </a:rPr>
              <a:t>"PREMIS:EVENT"</a:t>
            </a:r>
            <a:r>
              <a:rPr lang="en-US" sz="1200" dirty="0" smtClean="0">
                <a:solidFill>
                  <a:srgbClr val="000096"/>
                </a:solidFill>
              </a:rPr>
              <a:t>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    </a:t>
            </a:r>
            <a:r>
              <a:rPr lang="en-US" sz="1200" dirty="0" smtClean="0">
                <a:solidFill>
                  <a:srgbClr val="000096"/>
                </a:solidFill>
              </a:rPr>
              <a:t>&lt;mets:xmlData&gt;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sz="1200" dirty="0" smtClean="0">
              <a:solidFill>
                <a:srgbClr val="000096"/>
              </a:solidFill>
            </a:endParaRPr>
          </a:p>
          <a:p>
            <a:pPr marL="0" indent="0">
              <a:buFont typeface="Arial"/>
              <a:buNone/>
            </a:pPr>
            <a:r>
              <a:rPr lang="en-US" sz="1200" dirty="0" smtClean="0">
                <a:solidFill>
                  <a:srgbClr val="000096"/>
                </a:solidFill>
              </a:rPr>
              <a:t>      &lt;/mets:xmlData&gt;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  </a:t>
            </a:r>
            <a:r>
              <a:rPr lang="en-US" sz="1200" dirty="0" smtClean="0">
                <a:solidFill>
                  <a:srgbClr val="000096"/>
                </a:solidFill>
              </a:rPr>
              <a:t>&lt;/mets:mdWrap&gt;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</a:t>
            </a:r>
            <a:r>
              <a:rPr lang="en-US" sz="1200" dirty="0" smtClean="0">
                <a:solidFill>
                  <a:srgbClr val="000096"/>
                </a:solidFill>
              </a:rPr>
              <a:t>&lt;/mets:digiprovMD&gt;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</a:t>
            </a:r>
            <a:r>
              <a:rPr lang="en-US" sz="1200" dirty="0" smtClean="0">
                <a:solidFill>
                  <a:srgbClr val="000096"/>
                </a:solidFill>
              </a:rPr>
              <a:t>&lt;/mets:amdSec&gt;</a:t>
            </a:r>
          </a:p>
          <a:p>
            <a:pPr marL="0" indent="0">
              <a:buFont typeface="Arial"/>
              <a:buNone/>
            </a:pPr>
            <a:r>
              <a:rPr lang="en-US" sz="1200" dirty="0" smtClean="0">
                <a:solidFill>
                  <a:srgbClr val="000096"/>
                </a:solidFill>
              </a:rPr>
              <a:t>&lt;/mets:mets&gt;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4529" y="-1"/>
            <a:ext cx="4557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Impact" pitchFamily="34" charset="0"/>
              </a:rPr>
              <a:t>PREMIS Preservation Metadata</a:t>
            </a:r>
            <a:endParaRPr lang="en-US" sz="2800" dirty="0">
              <a:latin typeface="Impact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06450" y="228600"/>
            <a:ext cx="8291468" cy="6370975"/>
            <a:chOff x="806450" y="228600"/>
            <a:chExt cx="8291468" cy="6370975"/>
          </a:xfrm>
        </p:grpSpPr>
        <p:sp>
          <p:nvSpPr>
            <p:cNvPr id="6" name="TextBox 5"/>
            <p:cNvSpPr txBox="1"/>
            <p:nvPr/>
          </p:nvSpPr>
          <p:spPr>
            <a:xfrm>
              <a:off x="806450" y="3145314"/>
              <a:ext cx="19912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Impact" pitchFamily="34" charset="0"/>
                </a:rPr>
                <a:t>Administrative Metadata</a:t>
              </a:r>
              <a:endParaRPr lang="en-US" sz="1400" dirty="0">
                <a:latin typeface="Impact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25768" y="228600"/>
              <a:ext cx="5772150" cy="6370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0096"/>
                  </a:solidFill>
                </a:rPr>
                <a:t>&lt;premis:object</a:t>
              </a:r>
              <a:r>
                <a:rPr lang="en-US" sz="1200" dirty="0">
                  <a:solidFill>
                    <a:srgbClr val="F5844C"/>
                  </a:solidFill>
                </a:rPr>
                <a:t> xsi:type</a:t>
              </a:r>
              <a:r>
                <a:rPr lang="en-US" sz="1200" dirty="0">
                  <a:solidFill>
                    <a:srgbClr val="FF8040"/>
                  </a:solidFill>
                </a:rPr>
                <a:t>=</a:t>
              </a:r>
              <a:r>
                <a:rPr lang="en-US" sz="1200" dirty="0">
                  <a:solidFill>
                    <a:srgbClr val="993300"/>
                  </a:solidFill>
                </a:rPr>
                <a:t>"premis:file"</a:t>
              </a:r>
              <a:r>
                <a:rPr lang="en-US" sz="1200" dirty="0">
                  <a:solidFill>
                    <a:srgbClr val="F5844C"/>
                  </a:solidFill>
                </a:rPr>
                <a:t> xsi:schemaLocation</a:t>
              </a:r>
              <a:r>
                <a:rPr lang="en-US" sz="1200" dirty="0">
                  <a:solidFill>
                    <a:srgbClr val="FF8040"/>
                  </a:solidFill>
                </a:rPr>
                <a:t>=</a:t>
              </a:r>
              <a:r>
                <a:rPr lang="en-US" sz="1200" dirty="0">
                  <a:solidFill>
                    <a:srgbClr val="993300"/>
                  </a:solidFill>
                </a:rPr>
                <a:t>"info:lc/xmlns/premis-v2 </a:t>
              </a:r>
              <a:r>
                <a:rPr lang="en-US" sz="1200" dirty="0" smtClean="0">
                  <a:solidFill>
                    <a:srgbClr val="993300"/>
                  </a:solidFill>
                </a:rPr>
                <a:t>		               http</a:t>
              </a:r>
              <a:r>
                <a:rPr lang="en-US" sz="1200" dirty="0">
                  <a:solidFill>
                    <a:srgbClr val="993300"/>
                  </a:solidFill>
                </a:rPr>
                <a:t>://www.loc.gov/standards/premis/v2/premis-v2-0.xsd"</a:t>
              </a:r>
              <a:r>
                <a:rPr lang="en-US" sz="1200" dirty="0">
                  <a:solidFill>
                    <a:srgbClr val="000096"/>
                  </a:solidFill>
                </a:rPr>
                <a:t>&gt;</a:t>
              </a:r>
              <a:r>
                <a:rPr lang="en-US" sz="1200" dirty="0">
                  <a:solidFill>
                    <a:srgbClr val="000000"/>
                  </a:solidFill>
                </a:rPr>
                <a:t/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 smtClean="0">
                  <a:solidFill>
                    <a:srgbClr val="000000"/>
                  </a:solidFill>
                </a:rPr>
                <a:t>  </a:t>
              </a:r>
              <a:r>
                <a:rPr lang="en-US" sz="1200" dirty="0" smtClean="0">
                  <a:solidFill>
                    <a:srgbClr val="000096"/>
                  </a:solidFill>
                </a:rPr>
                <a:t>&lt;</a:t>
              </a:r>
              <a:r>
                <a:rPr lang="en-US" sz="1200" dirty="0">
                  <a:solidFill>
                    <a:srgbClr val="000096"/>
                  </a:solidFill>
                </a:rPr>
                <a:t>premis:objectIdentifier&gt;</a:t>
              </a:r>
              <a:r>
                <a:rPr lang="en-US" sz="1200" dirty="0">
                  <a:solidFill>
                    <a:srgbClr val="000000"/>
                  </a:solidFill>
                </a:rPr>
                <a:t/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 smtClean="0">
                  <a:solidFill>
                    <a:srgbClr val="000000"/>
                  </a:solidFill>
                </a:rPr>
                <a:t>    </a:t>
              </a:r>
              <a:r>
                <a:rPr lang="en-US" sz="1200" dirty="0" smtClean="0">
                  <a:solidFill>
                    <a:srgbClr val="000096"/>
                  </a:solidFill>
                </a:rPr>
                <a:t>&lt;</a:t>
              </a:r>
              <a:r>
                <a:rPr lang="en-US" sz="1200" dirty="0">
                  <a:solidFill>
                    <a:srgbClr val="000096"/>
                  </a:solidFill>
                </a:rPr>
                <a:t>premis:objectIdentifierType&gt;</a:t>
              </a:r>
              <a:r>
                <a:rPr lang="en-US" sz="1200" dirty="0">
                  <a:solidFill>
                    <a:srgbClr val="000000"/>
                  </a:solidFill>
                </a:rPr>
                <a:t>CHECKSUM - Required</a:t>
              </a:r>
              <a:r>
                <a:rPr lang="en-US" sz="1200" dirty="0">
                  <a:solidFill>
                    <a:srgbClr val="000096"/>
                  </a:solidFill>
                </a:rPr>
                <a:t>&lt;/premis:objectIdentifierType&gt;</a:t>
              </a:r>
              <a:r>
                <a:rPr lang="en-US" sz="1200" dirty="0">
                  <a:solidFill>
                    <a:srgbClr val="000000"/>
                  </a:solidFill>
                </a:rPr>
                <a:t/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 smtClean="0">
                  <a:solidFill>
                    <a:srgbClr val="000000"/>
                  </a:solidFill>
                </a:rPr>
                <a:t>      </a:t>
              </a:r>
              <a:r>
                <a:rPr lang="en-US" sz="1200" dirty="0" smtClean="0">
                  <a:solidFill>
                    <a:srgbClr val="000096"/>
                  </a:solidFill>
                </a:rPr>
                <a:t>&lt;</a:t>
              </a:r>
              <a:r>
                <a:rPr lang="en-US" sz="1200" dirty="0">
                  <a:solidFill>
                    <a:srgbClr val="000096"/>
                  </a:solidFill>
                </a:rPr>
                <a:t>premis:objectIdentifierValue&gt;</a:t>
              </a:r>
              <a:r>
                <a:rPr lang="en-US" sz="1200" dirty="0">
                  <a:solidFill>
                    <a:srgbClr val="000000"/>
                  </a:solidFill>
                </a:rPr>
                <a:t>Generated checksum</a:t>
              </a:r>
              <a:r>
                <a:rPr lang="en-US" sz="1200" dirty="0">
                  <a:solidFill>
                    <a:srgbClr val="000096"/>
                  </a:solidFill>
                </a:rPr>
                <a:t>&lt;/premis:objectIdentifierValue&gt;</a:t>
              </a:r>
              <a:r>
                <a:rPr lang="en-US" sz="1200" dirty="0">
                  <a:solidFill>
                    <a:srgbClr val="000000"/>
                  </a:solidFill>
                </a:rPr>
                <a:t/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 smtClean="0">
                  <a:solidFill>
                    <a:srgbClr val="000000"/>
                  </a:solidFill>
                </a:rPr>
                <a:t>    </a:t>
              </a:r>
              <a:r>
                <a:rPr lang="en-US" sz="1200" dirty="0" smtClean="0">
                  <a:solidFill>
                    <a:srgbClr val="000096"/>
                  </a:solidFill>
                </a:rPr>
                <a:t>&lt;/</a:t>
              </a:r>
              <a:r>
                <a:rPr lang="en-US" sz="1200" dirty="0">
                  <a:solidFill>
                    <a:srgbClr val="000096"/>
                  </a:solidFill>
                </a:rPr>
                <a:t>premis:objectIdentifier&gt;</a:t>
              </a:r>
              <a:r>
                <a:rPr lang="en-US" sz="1200" dirty="0">
                  <a:solidFill>
                    <a:srgbClr val="000000"/>
                  </a:solidFill>
                </a:rPr>
                <a:t/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 smtClean="0">
                  <a:solidFill>
                    <a:srgbClr val="000000"/>
                  </a:solidFill>
                </a:rPr>
                <a:t>    </a:t>
              </a:r>
              <a:r>
                <a:rPr lang="en-US" sz="1200" dirty="0" smtClean="0">
                  <a:solidFill>
                    <a:srgbClr val="000096"/>
                  </a:solidFill>
                </a:rPr>
                <a:t>&lt;</a:t>
              </a:r>
              <a:r>
                <a:rPr lang="en-US" sz="1200" dirty="0">
                  <a:solidFill>
                    <a:srgbClr val="000096"/>
                  </a:solidFill>
                </a:rPr>
                <a:t>premis:preservationLevel&gt;</a:t>
              </a:r>
              <a:r>
                <a:rPr lang="en-US" sz="1200" dirty="0">
                  <a:solidFill>
                    <a:srgbClr val="000000"/>
                  </a:solidFill>
                </a:rPr>
                <a:t/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 smtClean="0">
                  <a:solidFill>
                    <a:srgbClr val="000000"/>
                  </a:solidFill>
                </a:rPr>
                <a:t>      </a:t>
              </a:r>
              <a:r>
                <a:rPr lang="en-US" sz="1200" dirty="0" smtClean="0">
                  <a:solidFill>
                    <a:srgbClr val="000096"/>
                  </a:solidFill>
                </a:rPr>
                <a:t>&lt;</a:t>
              </a:r>
              <a:r>
                <a:rPr lang="en-US" sz="1200" dirty="0">
                  <a:solidFill>
                    <a:srgbClr val="000096"/>
                  </a:solidFill>
                </a:rPr>
                <a:t>premis:preservationLevelValue&gt;</a:t>
              </a:r>
              <a:r>
                <a:rPr lang="en-US" sz="1200" dirty="0">
                  <a:solidFill>
                    <a:srgbClr val="000000"/>
                  </a:solidFill>
                </a:rPr>
                <a:t>full</a:t>
              </a:r>
              <a:r>
                <a:rPr lang="en-US" sz="1200" dirty="0">
                  <a:solidFill>
                    <a:srgbClr val="000096"/>
                  </a:solidFill>
                </a:rPr>
                <a:t>&lt;/premis:preservationLevelValue&gt;</a:t>
              </a:r>
              <a:r>
                <a:rPr lang="en-US" sz="1200" dirty="0">
                  <a:solidFill>
                    <a:srgbClr val="000000"/>
                  </a:solidFill>
                </a:rPr>
                <a:t/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 smtClean="0">
                  <a:solidFill>
                    <a:srgbClr val="000000"/>
                  </a:solidFill>
                </a:rPr>
                <a:t>      </a:t>
              </a:r>
              <a:r>
                <a:rPr lang="en-US" sz="1200" dirty="0" smtClean="0">
                  <a:solidFill>
                    <a:srgbClr val="000096"/>
                  </a:solidFill>
                </a:rPr>
                <a:t>&lt;premis:preservationLevelDateAssigned&gt;</a:t>
              </a:r>
              <a:r>
                <a:rPr lang="en-US" sz="1200" dirty="0" smtClean="0">
                  <a:solidFill>
                    <a:srgbClr val="000000"/>
                  </a:solidFill>
                </a:rPr>
                <a:t>00000000</a:t>
              </a:r>
            </a:p>
            <a:p>
              <a:r>
                <a:rPr lang="en-US" sz="1200" dirty="0" smtClean="0">
                  <a:solidFill>
                    <a:srgbClr val="000096"/>
                  </a:solidFill>
                </a:rPr>
                <a:t>                                                                                     &lt;/</a:t>
              </a:r>
              <a:r>
                <a:rPr lang="en-US" sz="1200" dirty="0">
                  <a:solidFill>
                    <a:srgbClr val="000096"/>
                  </a:solidFill>
                </a:rPr>
                <a:t>premis:preservationLevelDateAssigned&gt;</a:t>
              </a:r>
              <a:r>
                <a:rPr lang="en-US" sz="1200" dirty="0">
                  <a:solidFill>
                    <a:srgbClr val="000000"/>
                  </a:solidFill>
                </a:rPr>
                <a:t/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 smtClean="0">
                  <a:solidFill>
                    <a:srgbClr val="000000"/>
                  </a:solidFill>
                </a:rPr>
                <a:t>    </a:t>
              </a:r>
              <a:r>
                <a:rPr lang="en-US" sz="1200" dirty="0" smtClean="0">
                  <a:solidFill>
                    <a:srgbClr val="000096"/>
                  </a:solidFill>
                </a:rPr>
                <a:t>&lt;/</a:t>
              </a:r>
              <a:r>
                <a:rPr lang="en-US" sz="1200" dirty="0">
                  <a:solidFill>
                    <a:srgbClr val="000096"/>
                  </a:solidFill>
                </a:rPr>
                <a:t>premis:preservationLevel&gt;</a:t>
              </a:r>
              <a:r>
                <a:rPr lang="en-US" sz="1200" dirty="0">
                  <a:solidFill>
                    <a:srgbClr val="000000"/>
                  </a:solidFill>
                </a:rPr>
                <a:t/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 smtClean="0">
                  <a:solidFill>
                    <a:srgbClr val="000000"/>
                  </a:solidFill>
                </a:rPr>
                <a:t>    </a:t>
              </a:r>
              <a:r>
                <a:rPr lang="en-US" sz="1200" dirty="0" smtClean="0">
                  <a:solidFill>
                    <a:srgbClr val="000096"/>
                  </a:solidFill>
                </a:rPr>
                <a:t>&lt;</a:t>
              </a:r>
              <a:r>
                <a:rPr lang="en-US" sz="1200" dirty="0">
                  <a:solidFill>
                    <a:srgbClr val="000096"/>
                  </a:solidFill>
                </a:rPr>
                <a:t>premis:objectCharacteristics&gt;</a:t>
              </a:r>
              <a:r>
                <a:rPr lang="en-US" sz="1200" dirty="0">
                  <a:solidFill>
                    <a:srgbClr val="000000"/>
                  </a:solidFill>
                </a:rPr>
                <a:t/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 smtClean="0">
                  <a:solidFill>
                    <a:srgbClr val="000000"/>
                  </a:solidFill>
                </a:rPr>
                <a:t>      </a:t>
              </a:r>
              <a:r>
                <a:rPr lang="en-US" sz="1200" dirty="0" smtClean="0">
                  <a:solidFill>
                    <a:srgbClr val="000096"/>
                  </a:solidFill>
                </a:rPr>
                <a:t>&lt;</a:t>
              </a:r>
              <a:r>
                <a:rPr lang="en-US" sz="1200" dirty="0">
                  <a:solidFill>
                    <a:srgbClr val="000096"/>
                  </a:solidFill>
                </a:rPr>
                <a:t>premis:compositionLevel&gt;</a:t>
              </a:r>
              <a:r>
                <a:rPr lang="en-US" sz="1200" dirty="0">
                  <a:solidFill>
                    <a:srgbClr val="000000"/>
                  </a:solidFill>
                </a:rPr>
                <a:t>0</a:t>
              </a:r>
              <a:r>
                <a:rPr lang="en-US" sz="1200" dirty="0">
                  <a:solidFill>
                    <a:srgbClr val="000096"/>
                  </a:solidFill>
                </a:rPr>
                <a:t>&lt;/premis:compositionLevel&gt;</a:t>
              </a:r>
              <a:r>
                <a:rPr lang="en-US" sz="1200" dirty="0">
                  <a:solidFill>
                    <a:srgbClr val="000000"/>
                  </a:solidFill>
                </a:rPr>
                <a:t/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>
                  <a:solidFill>
                    <a:srgbClr val="000000"/>
                  </a:solidFill>
                </a:rPr>
                <a:t> </a:t>
              </a:r>
              <a:r>
                <a:rPr lang="en-US" sz="1200" dirty="0" smtClean="0">
                  <a:solidFill>
                    <a:srgbClr val="000000"/>
                  </a:solidFill>
                </a:rPr>
                <a:t>       </a:t>
              </a:r>
              <a:r>
                <a:rPr lang="en-US" sz="1200" dirty="0" smtClean="0">
                  <a:solidFill>
                    <a:srgbClr val="000096"/>
                  </a:solidFill>
                </a:rPr>
                <a:t>&lt;</a:t>
              </a:r>
              <a:r>
                <a:rPr lang="en-US" sz="1200" dirty="0">
                  <a:solidFill>
                    <a:srgbClr val="000096"/>
                  </a:solidFill>
                </a:rPr>
                <a:t>premis:fixity&gt;</a:t>
              </a:r>
              <a:r>
                <a:rPr lang="en-US" sz="1200" dirty="0">
                  <a:solidFill>
                    <a:srgbClr val="000000"/>
                  </a:solidFill>
                </a:rPr>
                <a:t/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 smtClean="0">
                  <a:solidFill>
                    <a:srgbClr val="000000"/>
                  </a:solidFill>
                </a:rPr>
                <a:t>          </a:t>
              </a:r>
              <a:r>
                <a:rPr lang="en-US" sz="1200" dirty="0" smtClean="0">
                  <a:solidFill>
                    <a:srgbClr val="000096"/>
                  </a:solidFill>
                </a:rPr>
                <a:t>&lt;</a:t>
              </a:r>
              <a:r>
                <a:rPr lang="en-US" sz="1200" dirty="0">
                  <a:solidFill>
                    <a:srgbClr val="000096"/>
                  </a:solidFill>
                </a:rPr>
                <a:t>premis:messageDigestAlgorithm&gt;</a:t>
              </a:r>
              <a:r>
                <a:rPr lang="en-US" sz="1200" dirty="0">
                  <a:solidFill>
                    <a:srgbClr val="000000"/>
                  </a:solidFill>
                </a:rPr>
                <a:t>Name of </a:t>
              </a:r>
              <a:r>
                <a:rPr lang="en-US" sz="1200" dirty="0" smtClean="0">
                  <a:solidFill>
                    <a:srgbClr val="000000"/>
                  </a:solidFill>
                </a:rPr>
                <a:t>CHECKSUM	    			 	                                                                  algorithm</a:t>
              </a:r>
              <a:r>
                <a:rPr lang="en-US" sz="1200" dirty="0">
                  <a:solidFill>
                    <a:srgbClr val="000096"/>
                  </a:solidFill>
                </a:rPr>
                <a:t>&lt;/premis:messageDigestAlgorithm&gt;</a:t>
              </a:r>
              <a:r>
                <a:rPr lang="en-US" sz="1200" dirty="0">
                  <a:solidFill>
                    <a:srgbClr val="000000"/>
                  </a:solidFill>
                </a:rPr>
                <a:t/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 smtClean="0">
                  <a:solidFill>
                    <a:srgbClr val="000000"/>
                  </a:solidFill>
                </a:rPr>
                <a:t>          </a:t>
              </a:r>
              <a:r>
                <a:rPr lang="en-US" sz="1200" dirty="0" smtClean="0">
                  <a:solidFill>
                    <a:srgbClr val="000096"/>
                  </a:solidFill>
                </a:rPr>
                <a:t>&lt;</a:t>
              </a:r>
              <a:r>
                <a:rPr lang="en-US" sz="1200" dirty="0">
                  <a:solidFill>
                    <a:srgbClr val="000096"/>
                  </a:solidFill>
                </a:rPr>
                <a:t>premis:messageDigest&gt;</a:t>
              </a:r>
              <a:r>
                <a:rPr lang="en-US" sz="1200" dirty="0">
                  <a:solidFill>
                    <a:srgbClr val="000000"/>
                  </a:solidFill>
                </a:rPr>
                <a:t>Generated checksum</a:t>
              </a:r>
              <a:r>
                <a:rPr lang="en-US" sz="1200" dirty="0">
                  <a:solidFill>
                    <a:srgbClr val="000096"/>
                  </a:solidFill>
                </a:rPr>
                <a:t>&lt;/premis:messageDigest&gt;</a:t>
              </a:r>
              <a:r>
                <a:rPr lang="en-US" sz="1200" dirty="0">
                  <a:solidFill>
                    <a:srgbClr val="000000"/>
                  </a:solidFill>
                </a:rPr>
                <a:t/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 smtClean="0">
                  <a:solidFill>
                    <a:srgbClr val="000000"/>
                  </a:solidFill>
                </a:rPr>
                <a:t>          </a:t>
              </a:r>
              <a:r>
                <a:rPr lang="en-US" sz="1200" dirty="0" smtClean="0">
                  <a:solidFill>
                    <a:srgbClr val="000096"/>
                  </a:solidFill>
                </a:rPr>
                <a:t>&lt;</a:t>
              </a:r>
              <a:r>
                <a:rPr lang="en-US" sz="1200" dirty="0">
                  <a:solidFill>
                    <a:srgbClr val="000096"/>
                  </a:solidFill>
                </a:rPr>
                <a:t>premis:messageDigestOriginator&gt;</a:t>
              </a:r>
              <a:r>
                <a:rPr lang="en-US" sz="1200" dirty="0">
                  <a:solidFill>
                    <a:srgbClr val="000000"/>
                  </a:solidFill>
                </a:rPr>
                <a:t>PURR</a:t>
              </a:r>
              <a:r>
                <a:rPr lang="en-US" sz="1200" dirty="0">
                  <a:solidFill>
                    <a:srgbClr val="000096"/>
                  </a:solidFill>
                </a:rPr>
                <a:t>&lt;/premis:messageDigestOriginator&gt;</a:t>
              </a:r>
              <a:r>
                <a:rPr lang="en-US" sz="1200" dirty="0">
                  <a:solidFill>
                    <a:srgbClr val="000000"/>
                  </a:solidFill>
                </a:rPr>
                <a:t/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 smtClean="0">
                  <a:solidFill>
                    <a:srgbClr val="000000"/>
                  </a:solidFill>
                </a:rPr>
                <a:t>        </a:t>
              </a:r>
              <a:r>
                <a:rPr lang="en-US" sz="1200" dirty="0" smtClean="0">
                  <a:solidFill>
                    <a:srgbClr val="000096"/>
                  </a:solidFill>
                </a:rPr>
                <a:t>&lt;/</a:t>
              </a:r>
              <a:r>
                <a:rPr lang="en-US" sz="1200" dirty="0">
                  <a:solidFill>
                    <a:srgbClr val="000096"/>
                  </a:solidFill>
                </a:rPr>
                <a:t>premis:fixity&gt;</a:t>
              </a:r>
              <a:r>
                <a:rPr lang="en-US" sz="1200" dirty="0">
                  <a:solidFill>
                    <a:srgbClr val="000000"/>
                  </a:solidFill>
                </a:rPr>
                <a:t/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 smtClean="0">
                  <a:solidFill>
                    <a:srgbClr val="000000"/>
                  </a:solidFill>
                </a:rPr>
                <a:t>        </a:t>
              </a:r>
              <a:r>
                <a:rPr lang="en-US" sz="1200" dirty="0" smtClean="0">
                  <a:solidFill>
                    <a:srgbClr val="000096"/>
                  </a:solidFill>
                </a:rPr>
                <a:t>&lt;</a:t>
              </a:r>
              <a:r>
                <a:rPr lang="en-US" sz="1200" dirty="0">
                  <a:solidFill>
                    <a:srgbClr val="000096"/>
                  </a:solidFill>
                </a:rPr>
                <a:t>premis:size&gt;</a:t>
              </a:r>
              <a:r>
                <a:rPr lang="en-US" sz="1200" dirty="0">
                  <a:solidFill>
                    <a:srgbClr val="000000"/>
                  </a:solidFill>
                </a:rPr>
                <a:t>000000</a:t>
              </a:r>
              <a:r>
                <a:rPr lang="en-US" sz="1200" dirty="0">
                  <a:solidFill>
                    <a:srgbClr val="000096"/>
                  </a:solidFill>
                </a:rPr>
                <a:t>&lt;/premis:size&gt;</a:t>
              </a:r>
              <a:r>
                <a:rPr lang="en-US" sz="1200" dirty="0">
                  <a:solidFill>
                    <a:srgbClr val="000000"/>
                  </a:solidFill>
                </a:rPr>
                <a:t/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 smtClean="0">
                  <a:solidFill>
                    <a:srgbClr val="000000"/>
                  </a:solidFill>
                </a:rPr>
                <a:t>          </a:t>
              </a:r>
              <a:r>
                <a:rPr lang="en-US" sz="1200" dirty="0" smtClean="0">
                  <a:solidFill>
                    <a:srgbClr val="000096"/>
                  </a:solidFill>
                </a:rPr>
                <a:t>&lt;</a:t>
              </a:r>
              <a:r>
                <a:rPr lang="en-US" sz="1200" dirty="0">
                  <a:solidFill>
                    <a:srgbClr val="000096"/>
                  </a:solidFill>
                </a:rPr>
                <a:t>premis:format&gt;</a:t>
              </a:r>
              <a:r>
                <a:rPr lang="en-US" sz="1200" dirty="0">
                  <a:solidFill>
                    <a:srgbClr val="000000"/>
                  </a:solidFill>
                </a:rPr>
                <a:t/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 smtClean="0">
                  <a:solidFill>
                    <a:srgbClr val="000000"/>
                  </a:solidFill>
                </a:rPr>
                <a:t>            </a:t>
              </a:r>
              <a:r>
                <a:rPr lang="en-US" sz="1200" dirty="0" smtClean="0">
                  <a:solidFill>
                    <a:srgbClr val="000096"/>
                  </a:solidFill>
                </a:rPr>
                <a:t>&lt;</a:t>
              </a:r>
              <a:r>
                <a:rPr lang="en-US" sz="1200" dirty="0">
                  <a:solidFill>
                    <a:srgbClr val="000096"/>
                  </a:solidFill>
                </a:rPr>
                <a:t>premis:formatDesignation&gt;</a:t>
              </a:r>
              <a:r>
                <a:rPr lang="en-US" sz="1200" dirty="0">
                  <a:solidFill>
                    <a:srgbClr val="000000"/>
                  </a:solidFill>
                </a:rPr>
                <a:t/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 smtClean="0">
                  <a:solidFill>
                    <a:srgbClr val="000000"/>
                  </a:solidFill>
                </a:rPr>
                <a:t>              </a:t>
              </a:r>
              <a:r>
                <a:rPr lang="en-US" sz="1200" dirty="0" smtClean="0">
                  <a:solidFill>
                    <a:srgbClr val="000096"/>
                  </a:solidFill>
                </a:rPr>
                <a:t>&lt;</a:t>
              </a:r>
              <a:r>
                <a:rPr lang="en-US" sz="1200" dirty="0">
                  <a:solidFill>
                    <a:srgbClr val="000096"/>
                  </a:solidFill>
                </a:rPr>
                <a:t>premis:formatName&gt;</a:t>
              </a:r>
              <a:r>
                <a:rPr lang="en-US" sz="1200" dirty="0">
                  <a:solidFill>
                    <a:srgbClr val="000000"/>
                  </a:solidFill>
                </a:rPr>
                <a:t>File format</a:t>
              </a:r>
              <a:r>
                <a:rPr lang="en-US" sz="1200" dirty="0">
                  <a:solidFill>
                    <a:srgbClr val="000096"/>
                  </a:solidFill>
                </a:rPr>
                <a:t>&lt;/premis:formatName&gt;</a:t>
              </a:r>
              <a:r>
                <a:rPr lang="en-US" sz="1200" dirty="0">
                  <a:solidFill>
                    <a:srgbClr val="000000"/>
                  </a:solidFill>
                </a:rPr>
                <a:t/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 smtClean="0">
                  <a:solidFill>
                    <a:srgbClr val="000000"/>
                  </a:solidFill>
                </a:rPr>
                <a:t>              </a:t>
              </a:r>
              <a:r>
                <a:rPr lang="en-US" sz="1200" dirty="0" smtClean="0">
                  <a:solidFill>
                    <a:srgbClr val="000096"/>
                  </a:solidFill>
                </a:rPr>
                <a:t>&lt;</a:t>
              </a:r>
              <a:r>
                <a:rPr lang="en-US" sz="1200" dirty="0">
                  <a:solidFill>
                    <a:srgbClr val="000096"/>
                  </a:solidFill>
                </a:rPr>
                <a:t>premis:formatVersion&gt;</a:t>
              </a:r>
              <a:r>
                <a:rPr lang="en-US" sz="1200" dirty="0">
                  <a:solidFill>
                    <a:srgbClr val="000000"/>
                  </a:solidFill>
                </a:rPr>
                <a:t>If the format is versioned, formatVersion should </a:t>
              </a:r>
              <a:r>
                <a:rPr lang="en-US" sz="1200" dirty="0" smtClean="0">
                  <a:solidFill>
                    <a:srgbClr val="000000"/>
                  </a:solidFill>
                </a:rPr>
                <a:t>be		                                             recorded</a:t>
              </a:r>
              <a:r>
                <a:rPr lang="en-US" sz="1200" dirty="0">
                  <a:solidFill>
                    <a:srgbClr val="000000"/>
                  </a:solidFill>
                </a:rPr>
                <a:t>. It can be either a numeric or </a:t>
              </a:r>
              <a:r>
                <a:rPr lang="en-US" sz="1200" dirty="0" smtClean="0">
                  <a:solidFill>
                    <a:srgbClr val="000000"/>
                  </a:solidFill>
                </a:rPr>
                <a:t>chronological	   	                                             designation</a:t>
              </a:r>
              <a:r>
                <a:rPr lang="en-US" sz="1200" dirty="0">
                  <a:solidFill>
                    <a:srgbClr val="000000"/>
                  </a:solidFill>
                </a:rPr>
                <a:t>.</a:t>
              </a:r>
              <a:r>
                <a:rPr lang="en-US" sz="1200" dirty="0">
                  <a:solidFill>
                    <a:srgbClr val="000096"/>
                  </a:solidFill>
                </a:rPr>
                <a:t>&lt;/premis:formatVersion&gt;</a:t>
              </a:r>
              <a:r>
                <a:rPr lang="en-US" sz="1200" dirty="0">
                  <a:solidFill>
                    <a:srgbClr val="000000"/>
                  </a:solidFill>
                </a:rPr>
                <a:t/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 smtClean="0">
                  <a:solidFill>
                    <a:srgbClr val="000000"/>
                  </a:solidFill>
                </a:rPr>
                <a:t>            </a:t>
              </a:r>
              <a:r>
                <a:rPr lang="en-US" sz="1200" dirty="0" smtClean="0">
                  <a:solidFill>
                    <a:srgbClr val="000096"/>
                  </a:solidFill>
                </a:rPr>
                <a:t>&lt;/</a:t>
              </a:r>
              <a:r>
                <a:rPr lang="en-US" sz="1200" dirty="0">
                  <a:solidFill>
                    <a:srgbClr val="000096"/>
                  </a:solidFill>
                </a:rPr>
                <a:t>premis:formatDesignation&gt;</a:t>
              </a:r>
              <a:r>
                <a:rPr lang="en-US" sz="1200" dirty="0">
                  <a:solidFill>
                    <a:srgbClr val="000000"/>
                  </a:solidFill>
                </a:rPr>
                <a:t/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 smtClean="0">
                  <a:solidFill>
                    <a:srgbClr val="000000"/>
                  </a:solidFill>
                </a:rPr>
                <a:t>              </a:t>
              </a:r>
              <a:r>
                <a:rPr lang="en-US" sz="1200" dirty="0" smtClean="0">
                  <a:solidFill>
                    <a:srgbClr val="000096"/>
                  </a:solidFill>
                </a:rPr>
                <a:t>&lt;</a:t>
              </a:r>
              <a:r>
                <a:rPr lang="en-US" sz="1200" dirty="0">
                  <a:solidFill>
                    <a:srgbClr val="000096"/>
                  </a:solidFill>
                </a:rPr>
                <a:t>premis:formatRegistry&gt;</a:t>
              </a:r>
              <a:r>
                <a:rPr lang="en-US" sz="1200" dirty="0">
                  <a:solidFill>
                    <a:srgbClr val="000000"/>
                  </a:solidFill>
                </a:rPr>
                <a:t/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 smtClean="0">
                  <a:solidFill>
                    <a:srgbClr val="000000"/>
                  </a:solidFill>
                </a:rPr>
                <a:t>                </a:t>
              </a:r>
              <a:r>
                <a:rPr lang="en-US" sz="1200" dirty="0" smtClean="0">
                  <a:solidFill>
                    <a:srgbClr val="000096"/>
                  </a:solidFill>
                </a:rPr>
                <a:t>&lt;</a:t>
              </a:r>
              <a:r>
                <a:rPr lang="en-US" sz="1200" dirty="0">
                  <a:solidFill>
                    <a:srgbClr val="000096"/>
                  </a:solidFill>
                </a:rPr>
                <a:t>premis:formatRegistryName&gt;</a:t>
              </a:r>
              <a:r>
                <a:rPr lang="en-US" sz="1200" dirty="0">
                  <a:solidFill>
                    <a:srgbClr val="000000"/>
                  </a:solidFill>
                </a:rPr>
                <a:t>DROID or </a:t>
              </a:r>
              <a:r>
                <a:rPr lang="en-US" sz="1200" dirty="0" smtClean="0">
                  <a:solidFill>
                    <a:srgbClr val="000000"/>
                  </a:solidFill>
                </a:rPr>
                <a:t>Unix                    	  	 	Tools</a:t>
              </a:r>
              <a:r>
                <a:rPr lang="en-US" sz="1200" dirty="0">
                  <a:solidFill>
                    <a:srgbClr val="000000"/>
                  </a:solidFill>
                </a:rPr>
                <a:t>?</a:t>
              </a:r>
              <a:r>
                <a:rPr lang="en-US" sz="1200" dirty="0">
                  <a:solidFill>
                    <a:srgbClr val="000096"/>
                  </a:solidFill>
                </a:rPr>
                <a:t>&lt;/premis:formatRegistryName&gt;</a:t>
              </a:r>
              <a:r>
                <a:rPr lang="en-US" sz="1200" dirty="0">
                  <a:solidFill>
                    <a:srgbClr val="000000"/>
                  </a:solidFill>
                </a:rPr>
                <a:t/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 smtClean="0">
                  <a:solidFill>
                    <a:srgbClr val="000000"/>
                  </a:solidFill>
                </a:rPr>
                <a:t>                </a:t>
              </a:r>
              <a:r>
                <a:rPr lang="en-US" sz="1200" dirty="0" smtClean="0">
                  <a:solidFill>
                    <a:srgbClr val="000096"/>
                  </a:solidFill>
                </a:rPr>
                <a:t>&lt;</a:t>
              </a:r>
              <a:r>
                <a:rPr lang="en-US" sz="1200" dirty="0">
                  <a:solidFill>
                    <a:srgbClr val="000096"/>
                  </a:solidFill>
                </a:rPr>
                <a:t>premis:formatRegistryKey&gt;</a:t>
              </a:r>
              <a:r>
                <a:rPr lang="en-US" sz="1200" dirty="0">
                  <a:solidFill>
                    <a:srgbClr val="000000"/>
                  </a:solidFill>
                </a:rPr>
                <a:t>(e.g., fmt/10)</a:t>
              </a:r>
              <a:r>
                <a:rPr lang="en-US" sz="1200" dirty="0">
                  <a:solidFill>
                    <a:srgbClr val="000096"/>
                  </a:solidFill>
                </a:rPr>
                <a:t>&lt;/premis:formatRegistryKey&gt;</a:t>
              </a:r>
              <a:r>
                <a:rPr lang="en-US" sz="1200" dirty="0">
                  <a:solidFill>
                    <a:srgbClr val="000000"/>
                  </a:solidFill>
                </a:rPr>
                <a:t/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 smtClean="0">
                  <a:solidFill>
                    <a:srgbClr val="000000"/>
                  </a:solidFill>
                </a:rPr>
                <a:t>                </a:t>
              </a:r>
              <a:r>
                <a:rPr lang="en-US" sz="1200" dirty="0" smtClean="0">
                  <a:solidFill>
                    <a:srgbClr val="000096"/>
                  </a:solidFill>
                </a:rPr>
                <a:t>&lt;</a:t>
              </a:r>
              <a:r>
                <a:rPr lang="en-US" sz="1200" dirty="0">
                  <a:solidFill>
                    <a:srgbClr val="000096"/>
                  </a:solidFill>
                </a:rPr>
                <a:t>premis:formatRegistryRole&gt;</a:t>
              </a:r>
              <a:r>
                <a:rPr lang="en-US" sz="1200" dirty="0">
                  <a:solidFill>
                    <a:srgbClr val="000000"/>
                  </a:solidFill>
                </a:rPr>
                <a:t>specification</a:t>
              </a:r>
              <a:r>
                <a:rPr lang="en-US" sz="1200" dirty="0">
                  <a:solidFill>
                    <a:srgbClr val="000096"/>
                  </a:solidFill>
                </a:rPr>
                <a:t>&lt;/premis:formatRegistryRole&gt;</a:t>
              </a:r>
              <a:r>
                <a:rPr lang="en-US" sz="1200" dirty="0">
                  <a:solidFill>
                    <a:srgbClr val="000000"/>
                  </a:solidFill>
                </a:rPr>
                <a:t/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 smtClean="0">
                  <a:solidFill>
                    <a:srgbClr val="000000"/>
                  </a:solidFill>
                </a:rPr>
                <a:t>               </a:t>
              </a:r>
              <a:r>
                <a:rPr lang="en-US" sz="1200" dirty="0" smtClean="0">
                  <a:solidFill>
                    <a:srgbClr val="000096"/>
                  </a:solidFill>
                </a:rPr>
                <a:t>&lt;/</a:t>
              </a:r>
              <a:r>
                <a:rPr lang="en-US" sz="1200" dirty="0">
                  <a:solidFill>
                    <a:srgbClr val="000096"/>
                  </a:solidFill>
                </a:rPr>
                <a:t>premis:formatRegistry&gt;</a:t>
              </a:r>
              <a:r>
                <a:rPr lang="en-US" sz="1200" dirty="0">
                  <a:solidFill>
                    <a:srgbClr val="000000"/>
                  </a:solidFill>
                </a:rPr>
                <a:t/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 smtClean="0">
                  <a:solidFill>
                    <a:srgbClr val="000000"/>
                  </a:solidFill>
                </a:rPr>
                <a:t>          </a:t>
              </a:r>
              <a:r>
                <a:rPr lang="en-US" sz="1200" dirty="0" smtClean="0">
                  <a:solidFill>
                    <a:srgbClr val="000096"/>
                  </a:solidFill>
                </a:rPr>
                <a:t>&lt;/</a:t>
              </a:r>
              <a:r>
                <a:rPr lang="en-US" sz="1200" dirty="0">
                  <a:solidFill>
                    <a:srgbClr val="000096"/>
                  </a:solidFill>
                </a:rPr>
                <a:t>premis:format&gt;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88089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30200" y="1028700"/>
            <a:ext cx="8229600" cy="5276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200" dirty="0" smtClean="0">
                <a:solidFill>
                  <a:srgbClr val="000096"/>
                </a:solidFill>
              </a:rPr>
              <a:t>&lt;mets:mets…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200" dirty="0" smtClean="0">
                <a:solidFill>
                  <a:srgbClr val="000096"/>
                </a:solidFill>
              </a:rPr>
              <a:t>  &lt;mets:dmdSec</a:t>
            </a:r>
            <a:r>
              <a:rPr lang="en-US" sz="1200" dirty="0" smtClean="0">
                <a:solidFill>
                  <a:srgbClr val="F5844C"/>
                </a:solidFill>
              </a:rPr>
              <a:t> ID</a:t>
            </a:r>
            <a:r>
              <a:rPr lang="en-US" sz="1200" dirty="0" smtClean="0">
                <a:solidFill>
                  <a:srgbClr val="FF8040"/>
                </a:solidFill>
              </a:rPr>
              <a:t>=</a:t>
            </a:r>
            <a:r>
              <a:rPr lang="en-US" sz="1200" dirty="0" smtClean="0">
                <a:solidFill>
                  <a:srgbClr val="993300"/>
                </a:solidFill>
              </a:rPr>
              <a:t>"DC"</a:t>
            </a:r>
            <a:r>
              <a:rPr lang="en-US" sz="1200" dirty="0" smtClean="0">
                <a:solidFill>
                  <a:srgbClr val="000096"/>
                </a:solidFill>
              </a:rPr>
              <a:t>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  </a:t>
            </a:r>
            <a:r>
              <a:rPr lang="en-US" sz="1200" dirty="0" smtClean="0">
                <a:solidFill>
                  <a:srgbClr val="000096"/>
                </a:solidFill>
              </a:rPr>
              <a:t>&lt;mets:mdWrap</a:t>
            </a:r>
            <a:r>
              <a:rPr lang="en-US" sz="1200" dirty="0" smtClean="0">
                <a:solidFill>
                  <a:srgbClr val="F5844C"/>
                </a:solidFill>
              </a:rPr>
              <a:t> MDTYPE</a:t>
            </a:r>
            <a:r>
              <a:rPr lang="en-US" sz="1200" dirty="0" smtClean="0">
                <a:solidFill>
                  <a:srgbClr val="FF8040"/>
                </a:solidFill>
              </a:rPr>
              <a:t>=</a:t>
            </a:r>
            <a:r>
              <a:rPr lang="en-US" sz="1200" dirty="0" smtClean="0">
                <a:solidFill>
                  <a:srgbClr val="993300"/>
                </a:solidFill>
              </a:rPr>
              <a:t>"DC"</a:t>
            </a:r>
            <a:r>
              <a:rPr lang="en-US" sz="1200" dirty="0" smtClean="0">
                <a:solidFill>
                  <a:srgbClr val="000096"/>
                </a:solidFill>
              </a:rPr>
              <a:t>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    </a:t>
            </a:r>
            <a:r>
              <a:rPr lang="en-US" sz="1200" dirty="0" smtClean="0">
                <a:solidFill>
                  <a:srgbClr val="000096"/>
                </a:solidFill>
              </a:rPr>
              <a:t>&lt;mets:xmlData&gt;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sz="1200" dirty="0" smtClean="0">
              <a:solidFill>
                <a:srgbClr val="000096"/>
              </a:solidFill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200" dirty="0" smtClean="0">
                <a:solidFill>
                  <a:srgbClr val="000096"/>
                </a:solidFill>
              </a:rPr>
              <a:t>      &lt;/mets:xmlData&gt;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  </a:t>
            </a:r>
            <a:r>
              <a:rPr lang="en-US" sz="1200" dirty="0" smtClean="0">
                <a:solidFill>
                  <a:srgbClr val="000096"/>
                </a:solidFill>
              </a:rPr>
              <a:t>&lt;/mets:mdWrap&gt;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</a:t>
            </a:r>
            <a:r>
              <a:rPr lang="en-US" sz="1200" dirty="0" smtClean="0">
                <a:solidFill>
                  <a:srgbClr val="000096"/>
                </a:solidFill>
              </a:rPr>
              <a:t>&lt;/mets:dmdSec&gt;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</a:t>
            </a:r>
            <a:r>
              <a:rPr lang="en-US" sz="1200" dirty="0" smtClean="0">
                <a:solidFill>
                  <a:srgbClr val="000096"/>
                </a:solidFill>
              </a:rPr>
              <a:t>&lt;mets:amdSec&gt;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200" dirty="0" smtClean="0">
                <a:solidFill>
                  <a:srgbClr val="000096"/>
                </a:solidFill>
              </a:rPr>
              <a:t>  &lt;mets:techMD</a:t>
            </a:r>
            <a:r>
              <a:rPr lang="en-US" sz="1200" dirty="0" smtClean="0">
                <a:solidFill>
                  <a:srgbClr val="F5844C"/>
                </a:solidFill>
              </a:rPr>
              <a:t> ID</a:t>
            </a:r>
            <a:r>
              <a:rPr lang="en-US" sz="1200" dirty="0" smtClean="0">
                <a:solidFill>
                  <a:srgbClr val="FF8040"/>
                </a:solidFill>
              </a:rPr>
              <a:t>=</a:t>
            </a:r>
            <a:r>
              <a:rPr lang="en-US" sz="1200" dirty="0" smtClean="0">
                <a:solidFill>
                  <a:srgbClr val="993300"/>
                </a:solidFill>
              </a:rPr>
              <a:t>"object1"</a:t>
            </a:r>
            <a:r>
              <a:rPr lang="en-US" sz="1200" dirty="0" smtClean="0">
                <a:solidFill>
                  <a:srgbClr val="000096"/>
                </a:solidFill>
              </a:rPr>
              <a:t>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  </a:t>
            </a:r>
            <a:r>
              <a:rPr lang="en-US" sz="1200" dirty="0" smtClean="0">
                <a:solidFill>
                  <a:srgbClr val="000096"/>
                </a:solidFill>
              </a:rPr>
              <a:t>&lt;mets:mdWrap</a:t>
            </a:r>
            <a:r>
              <a:rPr lang="en-US" sz="1200" dirty="0" smtClean="0">
                <a:solidFill>
                  <a:srgbClr val="F5844C"/>
                </a:solidFill>
              </a:rPr>
              <a:t> MDTYPE</a:t>
            </a:r>
            <a:r>
              <a:rPr lang="en-US" sz="1200" dirty="0" smtClean="0">
                <a:solidFill>
                  <a:srgbClr val="FF8040"/>
                </a:solidFill>
              </a:rPr>
              <a:t>=</a:t>
            </a:r>
            <a:r>
              <a:rPr lang="en-US" sz="1200" dirty="0" smtClean="0">
                <a:solidFill>
                  <a:srgbClr val="993300"/>
                </a:solidFill>
              </a:rPr>
              <a:t>"PREMIS:OBJECT"</a:t>
            </a:r>
            <a:r>
              <a:rPr lang="en-US" sz="1200" dirty="0" smtClean="0">
                <a:solidFill>
                  <a:srgbClr val="000096"/>
                </a:solidFill>
              </a:rPr>
              <a:t>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    </a:t>
            </a:r>
            <a:r>
              <a:rPr lang="en-US" sz="1200" dirty="0" smtClean="0">
                <a:solidFill>
                  <a:srgbClr val="000096"/>
                </a:solidFill>
              </a:rPr>
              <a:t>&lt;mets:xmlData&gt;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sz="1200" dirty="0" smtClean="0">
              <a:solidFill>
                <a:srgbClr val="000096"/>
              </a:solidFill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200" dirty="0" smtClean="0">
                <a:solidFill>
                  <a:srgbClr val="000096"/>
                </a:solidFill>
              </a:rPr>
              <a:t>      &lt;/mets:xmlData&gt;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  </a:t>
            </a:r>
            <a:r>
              <a:rPr lang="en-US" sz="1200" dirty="0" smtClean="0">
                <a:solidFill>
                  <a:srgbClr val="000096"/>
                </a:solidFill>
              </a:rPr>
              <a:t>&lt;/mets:mdWrap&gt;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</a:t>
            </a:r>
            <a:r>
              <a:rPr lang="en-US" sz="1200" dirty="0" smtClean="0">
                <a:solidFill>
                  <a:srgbClr val="000096"/>
                </a:solidFill>
              </a:rPr>
              <a:t>&lt;/mets:techMD&gt;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</a:t>
            </a:r>
            <a:r>
              <a:rPr lang="en-US" sz="1200" dirty="0" smtClean="0">
                <a:solidFill>
                  <a:srgbClr val="000096"/>
                </a:solidFill>
              </a:rPr>
              <a:t>&lt;mets:digiprovMD</a:t>
            </a:r>
            <a:r>
              <a:rPr lang="en-US" sz="1200" dirty="0" smtClean="0">
                <a:solidFill>
                  <a:srgbClr val="F5844C"/>
                </a:solidFill>
              </a:rPr>
              <a:t> ID</a:t>
            </a:r>
            <a:r>
              <a:rPr lang="en-US" sz="1200" dirty="0" smtClean="0">
                <a:solidFill>
                  <a:srgbClr val="FF8040"/>
                </a:solidFill>
              </a:rPr>
              <a:t>=</a:t>
            </a:r>
            <a:r>
              <a:rPr lang="en-US" sz="1200" dirty="0" smtClean="0">
                <a:solidFill>
                  <a:srgbClr val="993300"/>
                </a:solidFill>
              </a:rPr>
              <a:t>"event1"</a:t>
            </a:r>
            <a:r>
              <a:rPr lang="en-US" sz="1200" dirty="0" smtClean="0">
                <a:solidFill>
                  <a:srgbClr val="F5844C"/>
                </a:solidFill>
              </a:rPr>
              <a:t> </a:t>
            </a:r>
            <a:r>
              <a:rPr lang="en-US" sz="1200" dirty="0" smtClean="0">
                <a:solidFill>
                  <a:srgbClr val="000096"/>
                </a:solidFill>
              </a:rPr>
              <a:t>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  </a:t>
            </a:r>
            <a:r>
              <a:rPr lang="en-US" sz="1200" dirty="0" smtClean="0">
                <a:solidFill>
                  <a:srgbClr val="000096"/>
                </a:solidFill>
              </a:rPr>
              <a:t>&lt;mets:mdWrap</a:t>
            </a:r>
            <a:r>
              <a:rPr lang="en-US" sz="1200" dirty="0" smtClean="0">
                <a:solidFill>
                  <a:srgbClr val="F5844C"/>
                </a:solidFill>
              </a:rPr>
              <a:t> MDTYPE</a:t>
            </a:r>
            <a:r>
              <a:rPr lang="en-US" sz="1200" dirty="0" smtClean="0">
                <a:solidFill>
                  <a:srgbClr val="FF8040"/>
                </a:solidFill>
              </a:rPr>
              <a:t>=</a:t>
            </a:r>
            <a:r>
              <a:rPr lang="en-US" sz="1200" dirty="0" smtClean="0">
                <a:solidFill>
                  <a:srgbClr val="993300"/>
                </a:solidFill>
              </a:rPr>
              <a:t>"PREMIS:EVENT"</a:t>
            </a:r>
            <a:r>
              <a:rPr lang="en-US" sz="1200" dirty="0" smtClean="0">
                <a:solidFill>
                  <a:srgbClr val="000096"/>
                </a:solidFill>
              </a:rPr>
              <a:t>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    </a:t>
            </a:r>
            <a:r>
              <a:rPr lang="en-US" sz="1200" dirty="0" smtClean="0">
                <a:solidFill>
                  <a:srgbClr val="000096"/>
                </a:solidFill>
              </a:rPr>
              <a:t>&lt;mets:xmlData&gt;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sz="1200" dirty="0" smtClean="0">
              <a:solidFill>
                <a:srgbClr val="000096"/>
              </a:solidFill>
            </a:endParaRPr>
          </a:p>
          <a:p>
            <a:pPr marL="0" indent="0">
              <a:buFont typeface="Arial"/>
              <a:buNone/>
            </a:pPr>
            <a:r>
              <a:rPr lang="en-US" sz="1200" dirty="0" smtClean="0">
                <a:solidFill>
                  <a:srgbClr val="000096"/>
                </a:solidFill>
              </a:rPr>
              <a:t>      &lt;/mets:xmlData&gt;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  </a:t>
            </a:r>
            <a:r>
              <a:rPr lang="en-US" sz="1200" dirty="0" smtClean="0">
                <a:solidFill>
                  <a:srgbClr val="000096"/>
                </a:solidFill>
              </a:rPr>
              <a:t>&lt;/mets:mdWrap&gt;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</a:t>
            </a:r>
            <a:r>
              <a:rPr lang="en-US" sz="1200" dirty="0" smtClean="0">
                <a:solidFill>
                  <a:srgbClr val="000096"/>
                </a:solidFill>
              </a:rPr>
              <a:t>&lt;/mets:digiprovMD&gt;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</a:t>
            </a:r>
            <a:r>
              <a:rPr lang="en-US" sz="1200" dirty="0" smtClean="0">
                <a:solidFill>
                  <a:srgbClr val="000096"/>
                </a:solidFill>
              </a:rPr>
              <a:t>&lt;/mets:amdSec&gt;</a:t>
            </a:r>
          </a:p>
          <a:p>
            <a:pPr marL="0" indent="0">
              <a:buFont typeface="Arial"/>
              <a:buNone/>
            </a:pPr>
            <a:r>
              <a:rPr lang="en-US" sz="1200" dirty="0" smtClean="0">
                <a:solidFill>
                  <a:srgbClr val="000096"/>
                </a:solidFill>
              </a:rPr>
              <a:t>&lt;/mets:mets&gt;</a:t>
            </a:r>
            <a:endParaRPr lang="en-US" sz="1200" dirty="0"/>
          </a:p>
        </p:txBody>
      </p:sp>
      <p:grpSp>
        <p:nvGrpSpPr>
          <p:cNvPr id="3" name="Group 2"/>
          <p:cNvGrpSpPr/>
          <p:nvPr/>
        </p:nvGrpSpPr>
        <p:grpSpPr>
          <a:xfrm>
            <a:off x="1676400" y="2741473"/>
            <a:ext cx="7223465" cy="1754327"/>
            <a:chOff x="1676400" y="2741473"/>
            <a:chExt cx="7223465" cy="1754327"/>
          </a:xfrm>
        </p:grpSpPr>
        <p:sp>
          <p:nvSpPr>
            <p:cNvPr id="9" name="TextBox 8"/>
            <p:cNvSpPr txBox="1"/>
            <p:nvPr/>
          </p:nvSpPr>
          <p:spPr>
            <a:xfrm>
              <a:off x="3581400" y="2741473"/>
              <a:ext cx="5318465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0096"/>
                  </a:solidFill>
                </a:rPr>
                <a:t>&lt;premis:creatingApplication&gt;</a:t>
              </a:r>
              <a:r>
                <a:rPr lang="en-US" sz="1200" dirty="0">
                  <a:solidFill>
                    <a:srgbClr val="000000"/>
                  </a:solidFill>
                </a:rPr>
                <a:t/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>
                  <a:solidFill>
                    <a:srgbClr val="000096"/>
                  </a:solidFill>
                </a:rPr>
                <a:t>&lt;premis:creatingApplicationName&gt;</a:t>
              </a:r>
              <a:r>
                <a:rPr lang="en-US" sz="1200" dirty="0">
                  <a:solidFill>
                    <a:srgbClr val="000000"/>
                  </a:solidFill>
                </a:rPr>
                <a:t>Software used to create the file. Repeatable for multiple software used.</a:t>
              </a:r>
              <a:r>
                <a:rPr lang="en-US" sz="1200" dirty="0">
                  <a:solidFill>
                    <a:srgbClr val="000096"/>
                  </a:solidFill>
                </a:rPr>
                <a:t>&lt;/premis:creatingApplicationName&gt;</a:t>
              </a:r>
              <a:r>
                <a:rPr lang="en-US" sz="1200" dirty="0">
                  <a:solidFill>
                    <a:srgbClr val="000000"/>
                  </a:solidFill>
                </a:rPr>
                <a:t/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>
                  <a:solidFill>
                    <a:srgbClr val="000096"/>
                  </a:solidFill>
                </a:rPr>
                <a:t>&lt;premis:creatingApplicationVersion&gt;</a:t>
              </a:r>
              <a:r>
                <a:rPr lang="en-US" sz="1200" dirty="0">
                  <a:solidFill>
                    <a:srgbClr val="000000"/>
                  </a:solidFill>
                </a:rPr>
                <a:t>Software version</a:t>
              </a:r>
              <a:r>
                <a:rPr lang="en-US" sz="1200" dirty="0">
                  <a:solidFill>
                    <a:srgbClr val="000096"/>
                  </a:solidFill>
                </a:rPr>
                <a:t>&lt;/premis:creatingApplicationVersion</a:t>
              </a:r>
              <a:r>
                <a:rPr lang="en-US" sz="1200" dirty="0" smtClean="0">
                  <a:solidFill>
                    <a:srgbClr val="000096"/>
                  </a:solidFill>
                </a:rPr>
                <a:t>&gt;</a:t>
              </a:r>
            </a:p>
            <a:p>
              <a:r>
                <a:rPr lang="en-US" sz="1200" dirty="0" smtClean="0">
                  <a:solidFill>
                    <a:srgbClr val="000096"/>
                  </a:solidFill>
                </a:rPr>
                <a:t>&lt;</a:t>
              </a:r>
              <a:r>
                <a:rPr lang="en-US" sz="1200" dirty="0">
                  <a:solidFill>
                    <a:srgbClr val="000096"/>
                  </a:solidFill>
                </a:rPr>
                <a:t>premis:dateCreatedByApplication&gt;</a:t>
              </a:r>
              <a:r>
                <a:rPr lang="en-US" sz="1200" dirty="0">
                  <a:solidFill>
                    <a:srgbClr val="000000"/>
                  </a:solidFill>
                </a:rPr>
                <a:t>00000000</a:t>
              </a:r>
              <a:r>
                <a:rPr lang="en-US" sz="1200" dirty="0">
                  <a:solidFill>
                    <a:srgbClr val="000096"/>
                  </a:solidFill>
                </a:rPr>
                <a:t>&lt;/premis:dateCreatedByApplication&gt;</a:t>
              </a:r>
              <a:r>
                <a:rPr lang="en-US" sz="1200" dirty="0">
                  <a:solidFill>
                    <a:srgbClr val="000000"/>
                  </a:solidFill>
                </a:rPr>
                <a:t/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>
                  <a:solidFill>
                    <a:srgbClr val="000096"/>
                  </a:solidFill>
                </a:rPr>
                <a:t>&lt;/premis:creatingApplication</a:t>
              </a:r>
              <a:r>
                <a:rPr lang="en-US" sz="1200" dirty="0" smtClean="0">
                  <a:solidFill>
                    <a:srgbClr val="000096"/>
                  </a:solidFill>
                </a:rPr>
                <a:t>&gt;</a:t>
              </a:r>
            </a:p>
            <a:p>
              <a:endParaRPr lang="en-US" sz="1200" dirty="0" smtClean="0">
                <a:solidFill>
                  <a:srgbClr val="000096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76400" y="3200400"/>
              <a:ext cx="18415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Impact" pitchFamily="34" charset="0"/>
                </a:rPr>
                <a:t>Technical Metadata</a:t>
              </a:r>
              <a:endParaRPr lang="en-US" sz="1600" dirty="0">
                <a:latin typeface="Impac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5271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9749" y="762000"/>
            <a:ext cx="5143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30200" y="1028700"/>
            <a:ext cx="8229600" cy="5276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200" dirty="0" smtClean="0">
                <a:solidFill>
                  <a:srgbClr val="000096"/>
                </a:solidFill>
              </a:rPr>
              <a:t>&lt;mets:mets…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200" dirty="0" smtClean="0">
                <a:solidFill>
                  <a:srgbClr val="000096"/>
                </a:solidFill>
              </a:rPr>
              <a:t>  &lt;mets:dmdSec</a:t>
            </a:r>
            <a:r>
              <a:rPr lang="en-US" sz="1200" dirty="0" smtClean="0">
                <a:solidFill>
                  <a:srgbClr val="F5844C"/>
                </a:solidFill>
              </a:rPr>
              <a:t> ID</a:t>
            </a:r>
            <a:r>
              <a:rPr lang="en-US" sz="1200" dirty="0" smtClean="0">
                <a:solidFill>
                  <a:srgbClr val="FF8040"/>
                </a:solidFill>
              </a:rPr>
              <a:t>=</a:t>
            </a:r>
            <a:r>
              <a:rPr lang="en-US" sz="1200" dirty="0" smtClean="0">
                <a:solidFill>
                  <a:srgbClr val="993300"/>
                </a:solidFill>
              </a:rPr>
              <a:t>"DC"</a:t>
            </a:r>
            <a:r>
              <a:rPr lang="en-US" sz="1200" dirty="0" smtClean="0">
                <a:solidFill>
                  <a:srgbClr val="000096"/>
                </a:solidFill>
              </a:rPr>
              <a:t>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  </a:t>
            </a:r>
            <a:r>
              <a:rPr lang="en-US" sz="1200" dirty="0" smtClean="0">
                <a:solidFill>
                  <a:srgbClr val="000096"/>
                </a:solidFill>
              </a:rPr>
              <a:t>&lt;mets:mdWrap</a:t>
            </a:r>
            <a:r>
              <a:rPr lang="en-US" sz="1200" dirty="0" smtClean="0">
                <a:solidFill>
                  <a:srgbClr val="F5844C"/>
                </a:solidFill>
              </a:rPr>
              <a:t> MDTYPE</a:t>
            </a:r>
            <a:r>
              <a:rPr lang="en-US" sz="1200" dirty="0" smtClean="0">
                <a:solidFill>
                  <a:srgbClr val="FF8040"/>
                </a:solidFill>
              </a:rPr>
              <a:t>=</a:t>
            </a:r>
            <a:r>
              <a:rPr lang="en-US" sz="1200" dirty="0" smtClean="0">
                <a:solidFill>
                  <a:srgbClr val="993300"/>
                </a:solidFill>
              </a:rPr>
              <a:t>"DC"</a:t>
            </a:r>
            <a:r>
              <a:rPr lang="en-US" sz="1200" dirty="0" smtClean="0">
                <a:solidFill>
                  <a:srgbClr val="000096"/>
                </a:solidFill>
              </a:rPr>
              <a:t>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    </a:t>
            </a:r>
            <a:r>
              <a:rPr lang="en-US" sz="1200" dirty="0" smtClean="0">
                <a:solidFill>
                  <a:srgbClr val="000096"/>
                </a:solidFill>
              </a:rPr>
              <a:t>&lt;mets:xmlData&gt;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sz="1200" dirty="0" smtClean="0">
              <a:solidFill>
                <a:srgbClr val="000096"/>
              </a:solidFill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200" dirty="0" smtClean="0">
                <a:solidFill>
                  <a:srgbClr val="000096"/>
                </a:solidFill>
              </a:rPr>
              <a:t>      &lt;/mets:xmlData&gt;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  </a:t>
            </a:r>
            <a:r>
              <a:rPr lang="en-US" sz="1200" dirty="0" smtClean="0">
                <a:solidFill>
                  <a:srgbClr val="000096"/>
                </a:solidFill>
              </a:rPr>
              <a:t>&lt;/mets:mdWrap&gt;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</a:t>
            </a:r>
            <a:r>
              <a:rPr lang="en-US" sz="1200" dirty="0" smtClean="0">
                <a:solidFill>
                  <a:srgbClr val="000096"/>
                </a:solidFill>
              </a:rPr>
              <a:t>&lt;/mets:dmdSec&gt;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</a:t>
            </a:r>
            <a:r>
              <a:rPr lang="en-US" sz="1200" dirty="0" smtClean="0">
                <a:solidFill>
                  <a:srgbClr val="000096"/>
                </a:solidFill>
              </a:rPr>
              <a:t>&lt;mets:amdSec&gt;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200" dirty="0" smtClean="0">
                <a:solidFill>
                  <a:srgbClr val="000096"/>
                </a:solidFill>
              </a:rPr>
              <a:t>  &lt;mets:techMD</a:t>
            </a:r>
            <a:r>
              <a:rPr lang="en-US" sz="1200" dirty="0" smtClean="0">
                <a:solidFill>
                  <a:srgbClr val="F5844C"/>
                </a:solidFill>
              </a:rPr>
              <a:t> ID</a:t>
            </a:r>
            <a:r>
              <a:rPr lang="en-US" sz="1200" dirty="0" smtClean="0">
                <a:solidFill>
                  <a:srgbClr val="FF8040"/>
                </a:solidFill>
              </a:rPr>
              <a:t>=</a:t>
            </a:r>
            <a:r>
              <a:rPr lang="en-US" sz="1200" dirty="0" smtClean="0">
                <a:solidFill>
                  <a:srgbClr val="993300"/>
                </a:solidFill>
              </a:rPr>
              <a:t>"object1"</a:t>
            </a:r>
            <a:r>
              <a:rPr lang="en-US" sz="1200" dirty="0" smtClean="0">
                <a:solidFill>
                  <a:srgbClr val="000096"/>
                </a:solidFill>
              </a:rPr>
              <a:t>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  </a:t>
            </a:r>
            <a:r>
              <a:rPr lang="en-US" sz="1200" dirty="0" smtClean="0">
                <a:solidFill>
                  <a:srgbClr val="000096"/>
                </a:solidFill>
              </a:rPr>
              <a:t>&lt;mets:mdWrap</a:t>
            </a:r>
            <a:r>
              <a:rPr lang="en-US" sz="1200" dirty="0" smtClean="0">
                <a:solidFill>
                  <a:srgbClr val="F5844C"/>
                </a:solidFill>
              </a:rPr>
              <a:t> MDTYPE</a:t>
            </a:r>
            <a:r>
              <a:rPr lang="en-US" sz="1200" dirty="0" smtClean="0">
                <a:solidFill>
                  <a:srgbClr val="FF8040"/>
                </a:solidFill>
              </a:rPr>
              <a:t>=</a:t>
            </a:r>
            <a:r>
              <a:rPr lang="en-US" sz="1200" dirty="0" smtClean="0">
                <a:solidFill>
                  <a:srgbClr val="993300"/>
                </a:solidFill>
              </a:rPr>
              <a:t>"PREMIS:OBJECT"</a:t>
            </a:r>
            <a:r>
              <a:rPr lang="en-US" sz="1200" dirty="0" smtClean="0">
                <a:solidFill>
                  <a:srgbClr val="000096"/>
                </a:solidFill>
              </a:rPr>
              <a:t>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    </a:t>
            </a:r>
            <a:r>
              <a:rPr lang="en-US" sz="1200" dirty="0" smtClean="0">
                <a:solidFill>
                  <a:srgbClr val="000096"/>
                </a:solidFill>
              </a:rPr>
              <a:t>&lt;mets:xmlData&gt;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sz="1200" dirty="0" smtClean="0">
              <a:solidFill>
                <a:srgbClr val="000096"/>
              </a:solidFill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200" dirty="0" smtClean="0">
                <a:solidFill>
                  <a:srgbClr val="000096"/>
                </a:solidFill>
              </a:rPr>
              <a:t>      &lt;/mets:xmlData&gt;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  </a:t>
            </a:r>
            <a:r>
              <a:rPr lang="en-US" sz="1200" dirty="0" smtClean="0">
                <a:solidFill>
                  <a:srgbClr val="000096"/>
                </a:solidFill>
              </a:rPr>
              <a:t>&lt;/mets:mdWrap&gt;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</a:t>
            </a:r>
            <a:r>
              <a:rPr lang="en-US" sz="1200" dirty="0" smtClean="0">
                <a:solidFill>
                  <a:srgbClr val="000096"/>
                </a:solidFill>
              </a:rPr>
              <a:t>&lt;/mets:techMD&gt;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</a:t>
            </a:r>
            <a:r>
              <a:rPr lang="en-US" sz="1200" dirty="0" smtClean="0">
                <a:solidFill>
                  <a:srgbClr val="000096"/>
                </a:solidFill>
              </a:rPr>
              <a:t>&lt;mets:digiprovMD</a:t>
            </a:r>
            <a:r>
              <a:rPr lang="en-US" sz="1200" dirty="0" smtClean="0">
                <a:solidFill>
                  <a:srgbClr val="F5844C"/>
                </a:solidFill>
              </a:rPr>
              <a:t> ID</a:t>
            </a:r>
            <a:r>
              <a:rPr lang="en-US" sz="1200" dirty="0" smtClean="0">
                <a:solidFill>
                  <a:srgbClr val="FF8040"/>
                </a:solidFill>
              </a:rPr>
              <a:t>=</a:t>
            </a:r>
            <a:r>
              <a:rPr lang="en-US" sz="1200" dirty="0" smtClean="0">
                <a:solidFill>
                  <a:srgbClr val="993300"/>
                </a:solidFill>
              </a:rPr>
              <a:t>"event1"</a:t>
            </a:r>
            <a:r>
              <a:rPr lang="en-US" sz="1200" dirty="0" smtClean="0">
                <a:solidFill>
                  <a:srgbClr val="F5844C"/>
                </a:solidFill>
              </a:rPr>
              <a:t> </a:t>
            </a:r>
            <a:r>
              <a:rPr lang="en-US" sz="1200" dirty="0" smtClean="0">
                <a:solidFill>
                  <a:srgbClr val="000096"/>
                </a:solidFill>
              </a:rPr>
              <a:t>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  </a:t>
            </a:r>
            <a:r>
              <a:rPr lang="en-US" sz="1200" dirty="0" smtClean="0">
                <a:solidFill>
                  <a:srgbClr val="000096"/>
                </a:solidFill>
              </a:rPr>
              <a:t>&lt;mets:mdWrap</a:t>
            </a:r>
            <a:r>
              <a:rPr lang="en-US" sz="1200" dirty="0" smtClean="0">
                <a:solidFill>
                  <a:srgbClr val="F5844C"/>
                </a:solidFill>
              </a:rPr>
              <a:t> MDTYPE</a:t>
            </a:r>
            <a:r>
              <a:rPr lang="en-US" sz="1200" dirty="0" smtClean="0">
                <a:solidFill>
                  <a:srgbClr val="FF8040"/>
                </a:solidFill>
              </a:rPr>
              <a:t>=</a:t>
            </a:r>
            <a:r>
              <a:rPr lang="en-US" sz="1200" dirty="0" smtClean="0">
                <a:solidFill>
                  <a:srgbClr val="993300"/>
                </a:solidFill>
              </a:rPr>
              <a:t>"PREMIS:EVENT"</a:t>
            </a:r>
            <a:r>
              <a:rPr lang="en-US" sz="1200" dirty="0" smtClean="0">
                <a:solidFill>
                  <a:srgbClr val="000096"/>
                </a:solidFill>
              </a:rPr>
              <a:t>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    </a:t>
            </a:r>
            <a:r>
              <a:rPr lang="en-US" sz="1200" dirty="0" smtClean="0">
                <a:solidFill>
                  <a:srgbClr val="000096"/>
                </a:solidFill>
              </a:rPr>
              <a:t>&lt;mets:xmlData&gt;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sz="1200" dirty="0" smtClean="0">
              <a:solidFill>
                <a:srgbClr val="000096"/>
              </a:solidFill>
            </a:endParaRPr>
          </a:p>
          <a:p>
            <a:pPr marL="0" indent="0">
              <a:buFont typeface="Arial"/>
              <a:buNone/>
            </a:pPr>
            <a:r>
              <a:rPr lang="en-US" sz="1200" dirty="0" smtClean="0">
                <a:solidFill>
                  <a:srgbClr val="000096"/>
                </a:solidFill>
              </a:rPr>
              <a:t>      &lt;/mets:xmlData&gt;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  </a:t>
            </a:r>
            <a:r>
              <a:rPr lang="en-US" sz="1200" dirty="0" smtClean="0">
                <a:solidFill>
                  <a:srgbClr val="000096"/>
                </a:solidFill>
              </a:rPr>
              <a:t>&lt;/mets:mdWrap&gt;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</a:t>
            </a:r>
            <a:r>
              <a:rPr lang="en-US" sz="1200" dirty="0" smtClean="0">
                <a:solidFill>
                  <a:srgbClr val="000096"/>
                </a:solidFill>
              </a:rPr>
              <a:t>&lt;/mets:digiprovMD&gt;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</a:t>
            </a:r>
            <a:r>
              <a:rPr lang="en-US" sz="1200" dirty="0" smtClean="0">
                <a:solidFill>
                  <a:srgbClr val="000096"/>
                </a:solidFill>
              </a:rPr>
              <a:t>&lt;/mets:amdSec&gt;</a:t>
            </a:r>
          </a:p>
          <a:p>
            <a:pPr marL="0" indent="0">
              <a:buFont typeface="Arial"/>
              <a:buNone/>
            </a:pPr>
            <a:r>
              <a:rPr lang="en-US" sz="1200" dirty="0" smtClean="0">
                <a:solidFill>
                  <a:srgbClr val="000096"/>
                </a:solidFill>
              </a:rPr>
              <a:t>&lt;/mets:mets&gt;</a:t>
            </a:r>
            <a:endParaRPr lang="en-US" sz="1200" dirty="0"/>
          </a:p>
        </p:txBody>
      </p:sp>
      <p:grpSp>
        <p:nvGrpSpPr>
          <p:cNvPr id="6" name="Group 5"/>
          <p:cNvGrpSpPr/>
          <p:nvPr/>
        </p:nvGrpSpPr>
        <p:grpSpPr>
          <a:xfrm>
            <a:off x="1512873" y="1295400"/>
            <a:ext cx="7478727" cy="2862322"/>
            <a:chOff x="1512873" y="1295400"/>
            <a:chExt cx="7478727" cy="2862322"/>
          </a:xfrm>
        </p:grpSpPr>
        <p:sp>
          <p:nvSpPr>
            <p:cNvPr id="4" name="TextBox 3"/>
            <p:cNvSpPr txBox="1"/>
            <p:nvPr/>
          </p:nvSpPr>
          <p:spPr>
            <a:xfrm>
              <a:off x="1512873" y="3200400"/>
              <a:ext cx="1839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Impact" pitchFamily="34" charset="0"/>
                </a:rPr>
                <a:t>Technical Metadata</a:t>
              </a:r>
              <a:endParaRPr lang="en-US" sz="1600" dirty="0">
                <a:latin typeface="Impact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505200" y="1295400"/>
              <a:ext cx="5486400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tx2"/>
                  </a:solidFill>
                </a:rPr>
                <a:t>&lt;premis:hardware&gt;</a:t>
              </a:r>
              <a:br>
                <a:rPr lang="en-US" sz="1200" dirty="0">
                  <a:solidFill>
                    <a:schemeClr val="tx2"/>
                  </a:solidFill>
                </a:rPr>
              </a:br>
              <a:r>
                <a:rPr lang="en-US" sz="1200" dirty="0">
                  <a:solidFill>
                    <a:schemeClr val="tx2"/>
                  </a:solidFill>
                </a:rPr>
                <a:t>&lt;</a:t>
              </a:r>
              <a:r>
                <a:rPr lang="en-US" sz="1200" dirty="0" smtClean="0">
                  <a:solidFill>
                    <a:schemeClr val="tx2"/>
                  </a:solidFill>
                </a:rPr>
                <a:t>premis:hwName&gt;</a:t>
              </a:r>
              <a:r>
                <a:rPr lang="en-US" sz="1200" dirty="0" smtClean="0"/>
                <a:t>Name </a:t>
              </a:r>
              <a:r>
                <a:rPr lang="en-US" sz="1200" dirty="0"/>
                <a:t>of </a:t>
              </a:r>
              <a:r>
                <a:rPr lang="en-US" sz="1200" dirty="0" smtClean="0"/>
                <a:t>hardware</a:t>
              </a:r>
              <a:r>
                <a:rPr lang="en-US" sz="1200" dirty="0" smtClean="0">
                  <a:solidFill>
                    <a:schemeClr val="tx2"/>
                  </a:solidFill>
                </a:rPr>
                <a:t>&lt;/</a:t>
              </a:r>
              <a:r>
                <a:rPr lang="en-US" sz="1200" dirty="0">
                  <a:solidFill>
                    <a:schemeClr val="tx2"/>
                  </a:solidFill>
                </a:rPr>
                <a:t>premis:hwName&gt;</a:t>
              </a:r>
              <a:br>
                <a:rPr lang="en-US" sz="1200" dirty="0">
                  <a:solidFill>
                    <a:schemeClr val="tx2"/>
                  </a:solidFill>
                </a:rPr>
              </a:br>
              <a:r>
                <a:rPr lang="en-US" sz="1200" dirty="0">
                  <a:solidFill>
                    <a:schemeClr val="tx2"/>
                  </a:solidFill>
                </a:rPr>
                <a:t>&lt;</a:t>
              </a:r>
              <a:r>
                <a:rPr lang="en-US" sz="1200" dirty="0" smtClean="0">
                  <a:solidFill>
                    <a:schemeClr val="tx2"/>
                  </a:solidFill>
                </a:rPr>
                <a:t>premis:hwType&gt;</a:t>
              </a:r>
              <a:r>
                <a:rPr lang="en-US" sz="1200" dirty="0" smtClean="0"/>
                <a:t>Processor</a:t>
              </a:r>
              <a:r>
                <a:rPr lang="en-US" sz="1200" dirty="0" smtClean="0">
                  <a:solidFill>
                    <a:schemeClr val="tx2"/>
                  </a:solidFill>
                </a:rPr>
                <a:t>&lt;/</a:t>
              </a:r>
              <a:r>
                <a:rPr lang="en-US" sz="1200" dirty="0">
                  <a:solidFill>
                    <a:schemeClr val="tx2"/>
                  </a:solidFill>
                </a:rPr>
                <a:t>premis:hwType&gt;</a:t>
              </a:r>
              <a:br>
                <a:rPr lang="en-US" sz="1200" dirty="0">
                  <a:solidFill>
                    <a:schemeClr val="tx2"/>
                  </a:solidFill>
                </a:rPr>
              </a:br>
              <a:r>
                <a:rPr lang="en-US" sz="1200" dirty="0">
                  <a:solidFill>
                    <a:schemeClr val="tx2"/>
                  </a:solidFill>
                </a:rPr>
                <a:t>&lt;premis:hwOtherInformation</a:t>
              </a:r>
              <a:r>
                <a:rPr lang="en-US" sz="1200" dirty="0" smtClean="0">
                  <a:solidFill>
                    <a:schemeClr val="tx2"/>
                  </a:solidFill>
                </a:rPr>
                <a:t>&gt;</a:t>
              </a:r>
              <a:r>
                <a:rPr lang="en-US" sz="1200" dirty="0" smtClean="0"/>
                <a:t>(</a:t>
              </a:r>
              <a:r>
                <a:rPr lang="en-US" sz="1200" dirty="0"/>
                <a:t>e.g., 60 mhz minimum</a:t>
              </a:r>
              <a:r>
                <a:rPr lang="en-US" sz="1200" dirty="0" smtClean="0"/>
                <a:t>)</a:t>
              </a:r>
              <a:r>
                <a:rPr lang="en-US" sz="1200" dirty="0" smtClean="0">
                  <a:solidFill>
                    <a:schemeClr val="tx2"/>
                  </a:solidFill>
                </a:rPr>
                <a:t>&lt;/</a:t>
              </a:r>
              <a:r>
                <a:rPr lang="en-US" sz="1200" dirty="0">
                  <a:solidFill>
                    <a:schemeClr val="tx2"/>
                  </a:solidFill>
                </a:rPr>
                <a:t>premis:hwOtherInformation&gt;</a:t>
              </a:r>
              <a:br>
                <a:rPr lang="en-US" sz="1200" dirty="0">
                  <a:solidFill>
                    <a:schemeClr val="tx2"/>
                  </a:solidFill>
                </a:rPr>
              </a:br>
              <a:r>
                <a:rPr lang="en-US" sz="1200" dirty="0">
                  <a:solidFill>
                    <a:schemeClr val="tx2"/>
                  </a:solidFill>
                </a:rPr>
                <a:t>&lt;/premis:hardware&gt;</a:t>
              </a:r>
              <a:br>
                <a:rPr lang="en-US" sz="1200" dirty="0">
                  <a:solidFill>
                    <a:schemeClr val="tx2"/>
                  </a:solidFill>
                </a:rPr>
              </a:br>
              <a:r>
                <a:rPr lang="en-US" sz="1200" dirty="0">
                  <a:solidFill>
                    <a:schemeClr val="tx2"/>
                  </a:solidFill>
                </a:rPr>
                <a:t>&lt;premis:hardware&gt;</a:t>
              </a:r>
              <a:br>
                <a:rPr lang="en-US" sz="1200" dirty="0">
                  <a:solidFill>
                    <a:schemeClr val="tx2"/>
                  </a:solidFill>
                </a:rPr>
              </a:br>
              <a:r>
                <a:rPr lang="en-US" sz="1200" dirty="0">
                  <a:solidFill>
                    <a:schemeClr val="tx2"/>
                  </a:solidFill>
                </a:rPr>
                <a:t>&lt;premis:hwName</a:t>
              </a:r>
              <a:r>
                <a:rPr lang="en-US" sz="1200" dirty="0" smtClean="0">
                  <a:solidFill>
                    <a:schemeClr val="tx2"/>
                  </a:solidFill>
                </a:rPr>
                <a:t>&gt;</a:t>
              </a:r>
              <a:r>
                <a:rPr lang="en-US" sz="1200" dirty="0" smtClean="0"/>
                <a:t>(</a:t>
              </a:r>
              <a:r>
                <a:rPr lang="en-US" sz="1200" dirty="0"/>
                <a:t>e.g., 64 MB RAM</a:t>
              </a:r>
              <a:r>
                <a:rPr lang="en-US" sz="1200" dirty="0" smtClean="0"/>
                <a:t>)</a:t>
              </a:r>
              <a:r>
                <a:rPr lang="en-US" sz="1200" dirty="0" smtClean="0">
                  <a:solidFill>
                    <a:schemeClr val="tx2"/>
                  </a:solidFill>
                </a:rPr>
                <a:t>&lt;/</a:t>
              </a:r>
              <a:r>
                <a:rPr lang="en-US" sz="1200" dirty="0">
                  <a:solidFill>
                    <a:schemeClr val="tx2"/>
                  </a:solidFill>
                </a:rPr>
                <a:t>premis:hwName&gt;</a:t>
              </a:r>
              <a:br>
                <a:rPr lang="en-US" sz="1200" dirty="0">
                  <a:solidFill>
                    <a:schemeClr val="tx2"/>
                  </a:solidFill>
                </a:rPr>
              </a:br>
              <a:r>
                <a:rPr lang="en-US" sz="1200" dirty="0">
                  <a:solidFill>
                    <a:schemeClr val="tx2"/>
                  </a:solidFill>
                </a:rPr>
                <a:t>&lt;</a:t>
              </a:r>
              <a:r>
                <a:rPr lang="en-US" sz="1200" dirty="0" smtClean="0">
                  <a:solidFill>
                    <a:schemeClr val="tx2"/>
                  </a:solidFill>
                </a:rPr>
                <a:t>premis:hwType&gt;</a:t>
              </a:r>
              <a:r>
                <a:rPr lang="en-US" sz="1200" dirty="0" smtClean="0"/>
                <a:t>Memory</a:t>
              </a:r>
              <a:r>
                <a:rPr lang="en-US" sz="1200" dirty="0" smtClean="0">
                  <a:solidFill>
                    <a:schemeClr val="tx2"/>
                  </a:solidFill>
                </a:rPr>
                <a:t>&lt;/</a:t>
              </a:r>
              <a:r>
                <a:rPr lang="en-US" sz="1200" dirty="0">
                  <a:solidFill>
                    <a:schemeClr val="tx2"/>
                  </a:solidFill>
                </a:rPr>
                <a:t>premis:hwType&gt;</a:t>
              </a:r>
              <a:br>
                <a:rPr lang="en-US" sz="1200" dirty="0">
                  <a:solidFill>
                    <a:schemeClr val="tx2"/>
                  </a:solidFill>
                </a:rPr>
              </a:br>
              <a:r>
                <a:rPr lang="en-US" sz="1200" dirty="0">
                  <a:solidFill>
                    <a:schemeClr val="tx2"/>
                  </a:solidFill>
                </a:rPr>
                <a:t>&lt;premis:hwOtherInformation</a:t>
              </a:r>
              <a:r>
                <a:rPr lang="en-US" sz="1200" dirty="0" smtClean="0">
                  <a:solidFill>
                    <a:schemeClr val="tx2"/>
                  </a:solidFill>
                </a:rPr>
                <a:t>&gt;</a:t>
              </a:r>
              <a:r>
                <a:rPr lang="en-US" sz="1200" dirty="0" smtClean="0"/>
                <a:t>(</a:t>
              </a:r>
              <a:r>
                <a:rPr lang="en-US" sz="1200" dirty="0"/>
                <a:t>e.g., 32 MB minimum</a:t>
              </a:r>
              <a:r>
                <a:rPr lang="en-US" sz="1200" dirty="0" smtClean="0"/>
                <a:t>)</a:t>
              </a:r>
              <a:r>
                <a:rPr lang="en-US" sz="1200" dirty="0" smtClean="0">
                  <a:solidFill>
                    <a:schemeClr val="tx2"/>
                  </a:solidFill>
                </a:rPr>
                <a:t>&lt;/</a:t>
              </a:r>
              <a:r>
                <a:rPr lang="en-US" sz="1200" dirty="0">
                  <a:solidFill>
                    <a:schemeClr val="tx2"/>
                  </a:solidFill>
                </a:rPr>
                <a:t>premis:hwOtherInformation&gt;</a:t>
              </a:r>
              <a:br>
                <a:rPr lang="en-US" sz="1200" dirty="0">
                  <a:solidFill>
                    <a:schemeClr val="tx2"/>
                  </a:solidFill>
                </a:rPr>
              </a:br>
              <a:r>
                <a:rPr lang="en-US" sz="1200" dirty="0">
                  <a:solidFill>
                    <a:schemeClr val="tx2"/>
                  </a:solidFill>
                </a:rPr>
                <a:t>&lt;/premis:hardware&gt;</a:t>
              </a:r>
              <a:br>
                <a:rPr lang="en-US" sz="1200" dirty="0">
                  <a:solidFill>
                    <a:schemeClr val="tx2"/>
                  </a:solidFill>
                </a:rPr>
              </a:br>
              <a:r>
                <a:rPr lang="en-US" sz="1200" dirty="0">
                  <a:solidFill>
                    <a:schemeClr val="tx2"/>
                  </a:solidFill>
                </a:rPr>
                <a:t>&lt;premis:environmentExtension&gt;</a:t>
              </a:r>
              <a:br>
                <a:rPr lang="en-US" sz="1200" dirty="0">
                  <a:solidFill>
                    <a:schemeClr val="tx2"/>
                  </a:solidFill>
                </a:rPr>
              </a:br>
              <a:r>
                <a:rPr lang="en-US" sz="1200" dirty="0">
                  <a:solidFill>
                    <a:schemeClr val="tx2"/>
                  </a:solidFill>
                </a:rPr>
                <a:t>&lt;hardwareInformation/&gt;</a:t>
              </a:r>
              <a:br>
                <a:rPr lang="en-US" sz="1200" dirty="0">
                  <a:solidFill>
                    <a:schemeClr val="tx2"/>
                  </a:solidFill>
                </a:rPr>
              </a:br>
              <a:r>
                <a:rPr lang="en-US" sz="1200" dirty="0">
                  <a:solidFill>
                    <a:schemeClr val="tx2"/>
                  </a:solidFill>
                </a:rPr>
                <a:t>&lt;softwareInformation/&gt;</a:t>
              </a:r>
              <a:br>
                <a:rPr lang="en-US" sz="1200" dirty="0">
                  <a:solidFill>
                    <a:schemeClr val="tx2"/>
                  </a:solidFill>
                </a:rPr>
              </a:br>
              <a:r>
                <a:rPr lang="en-US" sz="1200" dirty="0">
                  <a:solidFill>
                    <a:schemeClr val="tx2"/>
                  </a:solidFill>
                </a:rPr>
                <a:t>&lt;/premis:environmentExtension&gt;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03466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6200" y="1028700"/>
            <a:ext cx="8305800" cy="5276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200" dirty="0" smtClean="0">
                <a:solidFill>
                  <a:srgbClr val="000096"/>
                </a:solidFill>
              </a:rPr>
              <a:t>&lt;mets:mets…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200" dirty="0" smtClean="0">
                <a:solidFill>
                  <a:srgbClr val="000096"/>
                </a:solidFill>
              </a:rPr>
              <a:t>  &lt;mets:dmdSec</a:t>
            </a:r>
            <a:r>
              <a:rPr lang="en-US" sz="1200" dirty="0" smtClean="0">
                <a:solidFill>
                  <a:srgbClr val="F5844C"/>
                </a:solidFill>
              </a:rPr>
              <a:t> ID</a:t>
            </a:r>
            <a:r>
              <a:rPr lang="en-US" sz="1200" dirty="0" smtClean="0">
                <a:solidFill>
                  <a:srgbClr val="FF8040"/>
                </a:solidFill>
              </a:rPr>
              <a:t>=</a:t>
            </a:r>
            <a:r>
              <a:rPr lang="en-US" sz="1200" dirty="0" smtClean="0">
                <a:solidFill>
                  <a:srgbClr val="993300"/>
                </a:solidFill>
              </a:rPr>
              <a:t>"DC"</a:t>
            </a:r>
            <a:r>
              <a:rPr lang="en-US" sz="1200" dirty="0" smtClean="0">
                <a:solidFill>
                  <a:srgbClr val="000096"/>
                </a:solidFill>
              </a:rPr>
              <a:t>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  </a:t>
            </a:r>
            <a:r>
              <a:rPr lang="en-US" sz="1200" dirty="0" smtClean="0">
                <a:solidFill>
                  <a:srgbClr val="000096"/>
                </a:solidFill>
              </a:rPr>
              <a:t>&lt;mets:mdWrap</a:t>
            </a:r>
            <a:r>
              <a:rPr lang="en-US" sz="1200" dirty="0" smtClean="0">
                <a:solidFill>
                  <a:srgbClr val="F5844C"/>
                </a:solidFill>
              </a:rPr>
              <a:t> MDTYPE</a:t>
            </a:r>
            <a:r>
              <a:rPr lang="en-US" sz="1200" dirty="0" smtClean="0">
                <a:solidFill>
                  <a:srgbClr val="FF8040"/>
                </a:solidFill>
              </a:rPr>
              <a:t>=</a:t>
            </a:r>
            <a:r>
              <a:rPr lang="en-US" sz="1200" dirty="0" smtClean="0">
                <a:solidFill>
                  <a:srgbClr val="993300"/>
                </a:solidFill>
              </a:rPr>
              <a:t>"DC"</a:t>
            </a:r>
            <a:r>
              <a:rPr lang="en-US" sz="1200" dirty="0" smtClean="0">
                <a:solidFill>
                  <a:srgbClr val="000096"/>
                </a:solidFill>
              </a:rPr>
              <a:t>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    </a:t>
            </a:r>
            <a:r>
              <a:rPr lang="en-US" sz="1200" dirty="0" smtClean="0">
                <a:solidFill>
                  <a:srgbClr val="000096"/>
                </a:solidFill>
              </a:rPr>
              <a:t>&lt;mets:xmlData&gt;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sz="1200" dirty="0" smtClean="0">
              <a:solidFill>
                <a:srgbClr val="000096"/>
              </a:solidFill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200" dirty="0" smtClean="0">
                <a:solidFill>
                  <a:srgbClr val="000096"/>
                </a:solidFill>
              </a:rPr>
              <a:t>      &lt;/mets:xmlData&gt;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  </a:t>
            </a:r>
            <a:r>
              <a:rPr lang="en-US" sz="1200" dirty="0" smtClean="0">
                <a:solidFill>
                  <a:srgbClr val="000096"/>
                </a:solidFill>
              </a:rPr>
              <a:t>&lt;/mets:mdWrap&gt;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</a:t>
            </a:r>
            <a:r>
              <a:rPr lang="en-US" sz="1200" dirty="0" smtClean="0">
                <a:solidFill>
                  <a:srgbClr val="000096"/>
                </a:solidFill>
              </a:rPr>
              <a:t>&lt;/mets:dmdSec&gt;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</a:t>
            </a:r>
            <a:r>
              <a:rPr lang="en-US" sz="1200" dirty="0" smtClean="0">
                <a:solidFill>
                  <a:srgbClr val="000096"/>
                </a:solidFill>
              </a:rPr>
              <a:t>&lt;mets:amdSec&gt;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200" dirty="0" smtClean="0">
                <a:solidFill>
                  <a:srgbClr val="000096"/>
                </a:solidFill>
              </a:rPr>
              <a:t>  &lt;mets:techMD</a:t>
            </a:r>
            <a:r>
              <a:rPr lang="en-US" sz="1200" dirty="0" smtClean="0">
                <a:solidFill>
                  <a:srgbClr val="F5844C"/>
                </a:solidFill>
              </a:rPr>
              <a:t> ID</a:t>
            </a:r>
            <a:r>
              <a:rPr lang="en-US" sz="1200" dirty="0" smtClean="0">
                <a:solidFill>
                  <a:srgbClr val="FF8040"/>
                </a:solidFill>
              </a:rPr>
              <a:t>=</a:t>
            </a:r>
            <a:r>
              <a:rPr lang="en-US" sz="1200" dirty="0" smtClean="0">
                <a:solidFill>
                  <a:srgbClr val="993300"/>
                </a:solidFill>
              </a:rPr>
              <a:t>"object1"</a:t>
            </a:r>
            <a:r>
              <a:rPr lang="en-US" sz="1200" dirty="0" smtClean="0">
                <a:solidFill>
                  <a:srgbClr val="000096"/>
                </a:solidFill>
              </a:rPr>
              <a:t>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  </a:t>
            </a:r>
            <a:r>
              <a:rPr lang="en-US" sz="1200" dirty="0" smtClean="0">
                <a:solidFill>
                  <a:srgbClr val="000096"/>
                </a:solidFill>
              </a:rPr>
              <a:t>&lt;mets:mdWrap</a:t>
            </a:r>
            <a:r>
              <a:rPr lang="en-US" sz="1200" dirty="0" smtClean="0">
                <a:solidFill>
                  <a:srgbClr val="F5844C"/>
                </a:solidFill>
              </a:rPr>
              <a:t> MDTYPE</a:t>
            </a:r>
            <a:r>
              <a:rPr lang="en-US" sz="1200" dirty="0" smtClean="0">
                <a:solidFill>
                  <a:srgbClr val="FF8040"/>
                </a:solidFill>
              </a:rPr>
              <a:t>=</a:t>
            </a:r>
            <a:r>
              <a:rPr lang="en-US" sz="1200" dirty="0" smtClean="0">
                <a:solidFill>
                  <a:srgbClr val="993300"/>
                </a:solidFill>
              </a:rPr>
              <a:t>"PREMIS:OBJECT"</a:t>
            </a:r>
            <a:r>
              <a:rPr lang="en-US" sz="1200" dirty="0" smtClean="0">
                <a:solidFill>
                  <a:srgbClr val="000096"/>
                </a:solidFill>
              </a:rPr>
              <a:t>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    </a:t>
            </a:r>
            <a:r>
              <a:rPr lang="en-US" sz="1200" dirty="0" smtClean="0">
                <a:solidFill>
                  <a:srgbClr val="000096"/>
                </a:solidFill>
              </a:rPr>
              <a:t>&lt;mets:xmlData&gt;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sz="1200" dirty="0" smtClean="0">
              <a:solidFill>
                <a:srgbClr val="000096"/>
              </a:solidFill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200" dirty="0" smtClean="0">
                <a:solidFill>
                  <a:srgbClr val="000096"/>
                </a:solidFill>
              </a:rPr>
              <a:t>      &lt;/mets:xmlData&gt;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  </a:t>
            </a:r>
            <a:r>
              <a:rPr lang="en-US" sz="1200" dirty="0" smtClean="0">
                <a:solidFill>
                  <a:srgbClr val="000096"/>
                </a:solidFill>
              </a:rPr>
              <a:t>&lt;/mets:mdWrap&gt;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</a:t>
            </a:r>
            <a:r>
              <a:rPr lang="en-US" sz="1200" dirty="0" smtClean="0">
                <a:solidFill>
                  <a:srgbClr val="000096"/>
                </a:solidFill>
              </a:rPr>
              <a:t>&lt;/mets:techMD&gt;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</a:t>
            </a:r>
            <a:r>
              <a:rPr lang="en-US" sz="1200" dirty="0" smtClean="0">
                <a:solidFill>
                  <a:srgbClr val="000096"/>
                </a:solidFill>
              </a:rPr>
              <a:t>&lt;mets:digiprovMD</a:t>
            </a:r>
            <a:r>
              <a:rPr lang="en-US" sz="1200" dirty="0" smtClean="0">
                <a:solidFill>
                  <a:srgbClr val="F5844C"/>
                </a:solidFill>
              </a:rPr>
              <a:t> ID</a:t>
            </a:r>
            <a:r>
              <a:rPr lang="en-US" sz="1200" dirty="0" smtClean="0">
                <a:solidFill>
                  <a:srgbClr val="FF8040"/>
                </a:solidFill>
              </a:rPr>
              <a:t>=</a:t>
            </a:r>
            <a:r>
              <a:rPr lang="en-US" sz="1200" dirty="0" smtClean="0">
                <a:solidFill>
                  <a:srgbClr val="993300"/>
                </a:solidFill>
              </a:rPr>
              <a:t>"event1"</a:t>
            </a:r>
            <a:r>
              <a:rPr lang="en-US" sz="1200" dirty="0" smtClean="0">
                <a:solidFill>
                  <a:srgbClr val="F5844C"/>
                </a:solidFill>
              </a:rPr>
              <a:t> </a:t>
            </a:r>
            <a:r>
              <a:rPr lang="en-US" sz="1200" dirty="0" smtClean="0">
                <a:solidFill>
                  <a:srgbClr val="000096"/>
                </a:solidFill>
              </a:rPr>
              <a:t>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  </a:t>
            </a:r>
            <a:r>
              <a:rPr lang="en-US" sz="1200" dirty="0" smtClean="0">
                <a:solidFill>
                  <a:srgbClr val="000096"/>
                </a:solidFill>
              </a:rPr>
              <a:t>&lt;mets:mdWrap</a:t>
            </a:r>
            <a:r>
              <a:rPr lang="en-US" sz="1200" dirty="0" smtClean="0">
                <a:solidFill>
                  <a:srgbClr val="F5844C"/>
                </a:solidFill>
              </a:rPr>
              <a:t> MDTYPE</a:t>
            </a:r>
            <a:r>
              <a:rPr lang="en-US" sz="1200" dirty="0" smtClean="0">
                <a:solidFill>
                  <a:srgbClr val="FF8040"/>
                </a:solidFill>
              </a:rPr>
              <a:t>=</a:t>
            </a:r>
            <a:r>
              <a:rPr lang="en-US" sz="1200" dirty="0" smtClean="0">
                <a:solidFill>
                  <a:srgbClr val="993300"/>
                </a:solidFill>
              </a:rPr>
              <a:t>"PREMIS:EVENT"</a:t>
            </a:r>
            <a:r>
              <a:rPr lang="en-US" sz="1200" dirty="0" smtClean="0">
                <a:solidFill>
                  <a:srgbClr val="000096"/>
                </a:solidFill>
              </a:rPr>
              <a:t>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    </a:t>
            </a:r>
            <a:r>
              <a:rPr lang="en-US" sz="1200" dirty="0" smtClean="0">
                <a:solidFill>
                  <a:srgbClr val="000096"/>
                </a:solidFill>
              </a:rPr>
              <a:t>&lt;mets:xmlData&gt;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sz="1200" dirty="0" smtClean="0">
              <a:solidFill>
                <a:srgbClr val="000096"/>
              </a:solidFill>
            </a:endParaRPr>
          </a:p>
          <a:p>
            <a:pPr marL="0" indent="0">
              <a:buFont typeface="Arial"/>
              <a:buNone/>
            </a:pPr>
            <a:r>
              <a:rPr lang="en-US" sz="1200" dirty="0" smtClean="0">
                <a:solidFill>
                  <a:srgbClr val="000096"/>
                </a:solidFill>
              </a:rPr>
              <a:t>      &lt;/mets:xmlData&gt;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  </a:t>
            </a:r>
            <a:r>
              <a:rPr lang="en-US" sz="1200" dirty="0" smtClean="0">
                <a:solidFill>
                  <a:srgbClr val="000096"/>
                </a:solidFill>
              </a:rPr>
              <a:t>&lt;/mets:mdWrap&gt;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</a:t>
            </a:r>
            <a:r>
              <a:rPr lang="en-US" sz="1200" dirty="0" smtClean="0">
                <a:solidFill>
                  <a:srgbClr val="000096"/>
                </a:solidFill>
              </a:rPr>
              <a:t>&lt;/mets:digiprovMD&gt;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</a:t>
            </a:r>
            <a:r>
              <a:rPr lang="en-US" sz="1200" dirty="0" smtClean="0">
                <a:solidFill>
                  <a:srgbClr val="000096"/>
                </a:solidFill>
              </a:rPr>
              <a:t>&lt;/mets:amdSec&gt;</a:t>
            </a:r>
          </a:p>
          <a:p>
            <a:pPr marL="0" indent="0">
              <a:buFont typeface="Arial"/>
              <a:buNone/>
            </a:pPr>
            <a:r>
              <a:rPr lang="en-US" sz="1200" dirty="0" smtClean="0">
                <a:solidFill>
                  <a:srgbClr val="000096"/>
                </a:solidFill>
              </a:rPr>
              <a:t>&lt;/mets:mets&gt;</a:t>
            </a:r>
            <a:endParaRPr lang="en-US" sz="1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055673" y="1981200"/>
            <a:ext cx="8122513" cy="2862322"/>
            <a:chOff x="1055673" y="1981200"/>
            <a:chExt cx="8122513" cy="2862322"/>
          </a:xfrm>
        </p:grpSpPr>
        <p:sp>
          <p:nvSpPr>
            <p:cNvPr id="7" name="TextBox 6"/>
            <p:cNvSpPr txBox="1"/>
            <p:nvPr/>
          </p:nvSpPr>
          <p:spPr>
            <a:xfrm>
              <a:off x="2859934" y="1981200"/>
              <a:ext cx="6318252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0096"/>
                  </a:solidFill>
                </a:rPr>
                <a:t>&lt;premis:eventType&gt;</a:t>
              </a:r>
              <a:r>
                <a:rPr lang="en-US" sz="1200" dirty="0">
                  <a:solidFill>
                    <a:srgbClr val="000000"/>
                  </a:solidFill>
                </a:rPr>
                <a:t>validation</a:t>
              </a:r>
              <a:r>
                <a:rPr lang="en-US" sz="1200" dirty="0">
                  <a:solidFill>
                    <a:srgbClr val="000096"/>
                  </a:solidFill>
                </a:rPr>
                <a:t>&lt;/premis:eventType&gt;</a:t>
              </a:r>
              <a:r>
                <a:rPr lang="en-US" sz="1200" dirty="0">
                  <a:solidFill>
                    <a:srgbClr val="000000"/>
                  </a:solidFill>
                </a:rPr>
                <a:t/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>
                  <a:solidFill>
                    <a:srgbClr val="000096"/>
                  </a:solidFill>
                </a:rPr>
                <a:t>&lt;premis:eventDateTime&gt;</a:t>
              </a:r>
              <a:r>
                <a:rPr lang="en-US" sz="1200" dirty="0">
                  <a:solidFill>
                    <a:srgbClr val="000000"/>
                  </a:solidFill>
                </a:rPr>
                <a:t>2006-06-06T00:00:00.001</a:t>
              </a:r>
              <a:r>
                <a:rPr lang="en-US" sz="1200" dirty="0">
                  <a:solidFill>
                    <a:srgbClr val="000096"/>
                  </a:solidFill>
                </a:rPr>
                <a:t>&lt;/premis:eventDateTime&gt;</a:t>
              </a:r>
              <a:r>
                <a:rPr lang="en-US" sz="1200" dirty="0">
                  <a:solidFill>
                    <a:srgbClr val="000000"/>
                  </a:solidFill>
                </a:rPr>
                <a:t/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>
                  <a:solidFill>
                    <a:srgbClr val="000096"/>
                  </a:solidFill>
                </a:rPr>
                <a:t>&lt;premis:eventDetail&gt;</a:t>
              </a:r>
              <a:r>
                <a:rPr lang="en-US" sz="1200" dirty="0">
                  <a:solidFill>
                    <a:srgbClr val="000000"/>
                  </a:solidFill>
                </a:rPr>
                <a:t>jhove1_1e - validation software</a:t>
              </a:r>
              <a:r>
                <a:rPr lang="en-US" sz="1200" dirty="0">
                  <a:solidFill>
                    <a:srgbClr val="000096"/>
                  </a:solidFill>
                </a:rPr>
                <a:t>&lt;/premis:eventDetail&gt;</a:t>
              </a:r>
              <a:r>
                <a:rPr lang="en-US" sz="1200" dirty="0">
                  <a:solidFill>
                    <a:srgbClr val="000000"/>
                  </a:solidFill>
                </a:rPr>
                <a:t/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 smtClean="0">
                  <a:solidFill>
                    <a:srgbClr val="000000"/>
                  </a:solidFill>
                </a:rPr>
                <a:t>  </a:t>
              </a:r>
              <a:r>
                <a:rPr lang="en-US" sz="1200" dirty="0" smtClean="0">
                  <a:solidFill>
                    <a:srgbClr val="000096"/>
                  </a:solidFill>
                </a:rPr>
                <a:t>&lt;</a:t>
              </a:r>
              <a:r>
                <a:rPr lang="en-US" sz="1200" dirty="0">
                  <a:solidFill>
                    <a:srgbClr val="000096"/>
                  </a:solidFill>
                </a:rPr>
                <a:t>premis:eventOutcomeInformation&gt;</a:t>
              </a:r>
              <a:r>
                <a:rPr lang="en-US" sz="1200" dirty="0">
                  <a:solidFill>
                    <a:srgbClr val="000000"/>
                  </a:solidFill>
                </a:rPr>
                <a:t/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 smtClean="0">
                  <a:solidFill>
                    <a:srgbClr val="000000"/>
                  </a:solidFill>
                </a:rPr>
                <a:t>    </a:t>
              </a:r>
              <a:r>
                <a:rPr lang="en-US" sz="1200" dirty="0" smtClean="0">
                  <a:solidFill>
                    <a:srgbClr val="000096"/>
                  </a:solidFill>
                </a:rPr>
                <a:t>&lt;</a:t>
              </a:r>
              <a:r>
                <a:rPr lang="en-US" sz="1200" dirty="0">
                  <a:solidFill>
                    <a:srgbClr val="000096"/>
                  </a:solidFill>
                </a:rPr>
                <a:t>premis:eventOutcome&gt;</a:t>
              </a:r>
              <a:r>
                <a:rPr lang="en-US" sz="1200" dirty="0">
                  <a:solidFill>
                    <a:srgbClr val="000000"/>
                  </a:solidFill>
                </a:rPr>
                <a:t>successful</a:t>
              </a:r>
              <a:r>
                <a:rPr lang="en-US" sz="1200" dirty="0">
                  <a:solidFill>
                    <a:srgbClr val="000096"/>
                  </a:solidFill>
                </a:rPr>
                <a:t>&lt;/premis:eventOutcome&gt;</a:t>
              </a:r>
              <a:r>
                <a:rPr lang="en-US" sz="1200" dirty="0">
                  <a:solidFill>
                    <a:srgbClr val="000000"/>
                  </a:solidFill>
                </a:rPr>
                <a:t/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 smtClean="0">
                  <a:solidFill>
                    <a:srgbClr val="000000"/>
                  </a:solidFill>
                </a:rPr>
                <a:t>     </a:t>
              </a:r>
              <a:r>
                <a:rPr lang="en-US" sz="1200" dirty="0" smtClean="0">
                  <a:solidFill>
                    <a:srgbClr val="000096"/>
                  </a:solidFill>
                </a:rPr>
                <a:t>&lt;</a:t>
              </a:r>
              <a:r>
                <a:rPr lang="en-US" sz="1200" dirty="0">
                  <a:solidFill>
                    <a:srgbClr val="000096"/>
                  </a:solidFill>
                </a:rPr>
                <a:t>premis:eventOutcomeDetail&gt;</a:t>
              </a:r>
              <a:r>
                <a:rPr lang="en-US" sz="1200" dirty="0">
                  <a:solidFill>
                    <a:srgbClr val="000000"/>
                  </a:solidFill>
                </a:rPr>
                <a:t/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 smtClean="0">
                  <a:solidFill>
                    <a:srgbClr val="000000"/>
                  </a:solidFill>
                </a:rPr>
                <a:t>        </a:t>
              </a:r>
              <a:r>
                <a:rPr lang="en-US" sz="1200" dirty="0" smtClean="0">
                  <a:solidFill>
                    <a:srgbClr val="000096"/>
                  </a:solidFill>
                </a:rPr>
                <a:t>&lt;</a:t>
              </a:r>
              <a:r>
                <a:rPr lang="en-US" sz="1200" dirty="0">
                  <a:solidFill>
                    <a:srgbClr val="000096"/>
                  </a:solidFill>
                </a:rPr>
                <a:t>premis:eventOutcomeDetailNote&gt;</a:t>
              </a:r>
              <a:r>
                <a:rPr lang="en-US" sz="1200" dirty="0">
                  <a:solidFill>
                    <a:srgbClr val="000000"/>
                  </a:solidFill>
                </a:rPr>
                <a:t>Well-formed </a:t>
              </a:r>
              <a:r>
                <a:rPr lang="en-US" sz="1200" dirty="0" smtClean="0">
                  <a:solidFill>
                    <a:srgbClr val="000000"/>
                  </a:solidFill>
                </a:rPr>
                <a:t>and valid</a:t>
              </a:r>
              <a:r>
                <a:rPr lang="en-US" sz="1200" dirty="0">
                  <a:solidFill>
                    <a:srgbClr val="000096"/>
                  </a:solidFill>
                </a:rPr>
                <a:t>&lt;/premis:eventOutcomeDetailNote&gt;</a:t>
              </a:r>
              <a:r>
                <a:rPr lang="en-US" sz="1200" dirty="0">
                  <a:solidFill>
                    <a:srgbClr val="000000"/>
                  </a:solidFill>
                </a:rPr>
                <a:t/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 smtClean="0">
                  <a:solidFill>
                    <a:srgbClr val="000000"/>
                  </a:solidFill>
                </a:rPr>
                <a:t>        </a:t>
              </a:r>
              <a:r>
                <a:rPr lang="en-US" sz="1200" dirty="0" smtClean="0">
                  <a:solidFill>
                    <a:srgbClr val="000096"/>
                  </a:solidFill>
                </a:rPr>
                <a:t>&lt;</a:t>
              </a:r>
              <a:r>
                <a:rPr lang="en-US" sz="1200" dirty="0">
                  <a:solidFill>
                    <a:srgbClr val="000096"/>
                  </a:solidFill>
                </a:rPr>
                <a:t>premis:eventOutcomeDetailExtension&gt;</a:t>
              </a:r>
              <a:r>
                <a:rPr lang="en-US" sz="1200" dirty="0">
                  <a:solidFill>
                    <a:srgbClr val="000000"/>
                  </a:solidFill>
                </a:rPr>
                <a:t/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 smtClean="0">
                  <a:solidFill>
                    <a:srgbClr val="000000"/>
                  </a:solidFill>
                </a:rPr>
                <a:t>          </a:t>
              </a:r>
              <a:r>
                <a:rPr lang="en-US" sz="1200" dirty="0" smtClean="0">
                  <a:solidFill>
                    <a:srgbClr val="000096"/>
                  </a:solidFill>
                </a:rPr>
                <a:t>&lt;</a:t>
              </a:r>
              <a:r>
                <a:rPr lang="en-US" sz="1200" dirty="0">
                  <a:solidFill>
                    <a:srgbClr val="000096"/>
                  </a:solidFill>
                </a:rPr>
                <a:t>logfileInfo&gt;</a:t>
              </a:r>
              <a:r>
                <a:rPr lang="en-US" sz="1200" dirty="0">
                  <a:solidFill>
                    <a:srgbClr val="000000"/>
                  </a:solidFill>
                </a:rPr>
                <a:t/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 smtClean="0">
                  <a:solidFill>
                    <a:srgbClr val="000000"/>
                  </a:solidFill>
                </a:rPr>
                <a:t>            </a:t>
              </a:r>
              <a:r>
                <a:rPr lang="en-US" sz="1200" dirty="0" smtClean="0">
                  <a:solidFill>
                    <a:srgbClr val="000096"/>
                  </a:solidFill>
                </a:rPr>
                <a:t>&lt;</a:t>
              </a:r>
              <a:r>
                <a:rPr lang="en-US" sz="1200" dirty="0">
                  <a:solidFill>
                    <a:srgbClr val="000096"/>
                  </a:solidFill>
                </a:rPr>
                <a:t>in/&gt;</a:t>
              </a:r>
              <a:r>
                <a:rPr lang="en-US" sz="1200" dirty="0">
                  <a:solidFill>
                    <a:srgbClr val="000000"/>
                  </a:solidFill>
                </a:rPr>
                <a:t/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 smtClean="0">
                  <a:solidFill>
                    <a:srgbClr val="000000"/>
                  </a:solidFill>
                </a:rPr>
                <a:t>            </a:t>
              </a:r>
              <a:r>
                <a:rPr lang="en-US" sz="1200" dirty="0" smtClean="0">
                  <a:solidFill>
                    <a:srgbClr val="000096"/>
                  </a:solidFill>
                </a:rPr>
                <a:t>&lt;</a:t>
              </a:r>
              <a:r>
                <a:rPr lang="en-US" sz="1200" dirty="0">
                  <a:solidFill>
                    <a:srgbClr val="000096"/>
                  </a:solidFill>
                </a:rPr>
                <a:t>out/&gt;</a:t>
              </a:r>
              <a:r>
                <a:rPr lang="en-US" sz="1200" dirty="0">
                  <a:solidFill>
                    <a:srgbClr val="000000"/>
                  </a:solidFill>
                </a:rPr>
                <a:t/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 smtClean="0">
                  <a:solidFill>
                    <a:srgbClr val="000000"/>
                  </a:solidFill>
                </a:rPr>
                <a:t>          </a:t>
              </a:r>
              <a:r>
                <a:rPr lang="en-US" sz="1200" dirty="0" smtClean="0">
                  <a:solidFill>
                    <a:srgbClr val="000096"/>
                  </a:solidFill>
                </a:rPr>
                <a:t>&lt;/</a:t>
              </a:r>
              <a:r>
                <a:rPr lang="en-US" sz="1200" dirty="0">
                  <a:solidFill>
                    <a:srgbClr val="000096"/>
                  </a:solidFill>
                </a:rPr>
                <a:t>logfileInfo&gt;</a:t>
              </a:r>
              <a:r>
                <a:rPr lang="en-US" sz="1200" dirty="0">
                  <a:solidFill>
                    <a:srgbClr val="000000"/>
                  </a:solidFill>
                </a:rPr>
                <a:t/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 smtClean="0">
                  <a:solidFill>
                    <a:srgbClr val="000000"/>
                  </a:solidFill>
                </a:rPr>
                <a:t>        </a:t>
              </a:r>
              <a:r>
                <a:rPr lang="en-US" sz="1200" dirty="0" smtClean="0">
                  <a:solidFill>
                    <a:srgbClr val="000096"/>
                  </a:solidFill>
                </a:rPr>
                <a:t>&lt;/</a:t>
              </a:r>
              <a:r>
                <a:rPr lang="en-US" sz="1200" dirty="0">
                  <a:solidFill>
                    <a:srgbClr val="000096"/>
                  </a:solidFill>
                </a:rPr>
                <a:t>premis:eventOutcomeDetailExtension&gt;</a:t>
              </a:r>
              <a:r>
                <a:rPr lang="en-US" sz="1200" dirty="0">
                  <a:solidFill>
                    <a:srgbClr val="000000"/>
                  </a:solidFill>
                </a:rPr>
                <a:t/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 smtClean="0">
                  <a:solidFill>
                    <a:srgbClr val="000000"/>
                  </a:solidFill>
                </a:rPr>
                <a:t>     </a:t>
              </a:r>
              <a:r>
                <a:rPr lang="en-US" sz="1200" dirty="0" smtClean="0">
                  <a:solidFill>
                    <a:srgbClr val="000096"/>
                  </a:solidFill>
                </a:rPr>
                <a:t>&lt;/</a:t>
              </a:r>
              <a:r>
                <a:rPr lang="en-US" sz="1200" dirty="0">
                  <a:solidFill>
                    <a:srgbClr val="000096"/>
                  </a:solidFill>
                </a:rPr>
                <a:t>premis:eventOutcomeDetail&gt;</a:t>
              </a:r>
              <a:r>
                <a:rPr lang="en-US" sz="1200" dirty="0">
                  <a:solidFill>
                    <a:srgbClr val="000000"/>
                  </a:solidFill>
                </a:rPr>
                <a:t/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 smtClean="0">
                  <a:solidFill>
                    <a:srgbClr val="000000"/>
                  </a:solidFill>
                </a:rPr>
                <a:t>  </a:t>
              </a:r>
              <a:r>
                <a:rPr lang="en-US" sz="1200" dirty="0" smtClean="0">
                  <a:solidFill>
                    <a:srgbClr val="000096"/>
                  </a:solidFill>
                </a:rPr>
                <a:t>&lt;/</a:t>
              </a:r>
              <a:r>
                <a:rPr lang="en-US" sz="1200" dirty="0">
                  <a:solidFill>
                    <a:srgbClr val="000096"/>
                  </a:solidFill>
                </a:rPr>
                <a:t>premis:eventOutcomeInformation&gt;</a:t>
              </a:r>
              <a:endParaRPr lang="en-US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55673" y="3200400"/>
              <a:ext cx="20510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Impact" pitchFamily="34" charset="0"/>
                </a:rPr>
                <a:t>Provenance  Metadata</a:t>
              </a:r>
              <a:endParaRPr lang="en-US" sz="1600" dirty="0">
                <a:latin typeface="Impac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05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76200" y="1028700"/>
            <a:ext cx="8305800" cy="5276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200" dirty="0" smtClean="0">
                <a:solidFill>
                  <a:srgbClr val="000096"/>
                </a:solidFill>
              </a:rPr>
              <a:t>&lt;mets:mets…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200" dirty="0" smtClean="0">
                <a:solidFill>
                  <a:srgbClr val="000096"/>
                </a:solidFill>
              </a:rPr>
              <a:t>  &lt;mets:dmdSec</a:t>
            </a:r>
            <a:r>
              <a:rPr lang="en-US" sz="1200" dirty="0" smtClean="0">
                <a:solidFill>
                  <a:srgbClr val="F5844C"/>
                </a:solidFill>
              </a:rPr>
              <a:t> ID</a:t>
            </a:r>
            <a:r>
              <a:rPr lang="en-US" sz="1200" dirty="0" smtClean="0">
                <a:solidFill>
                  <a:srgbClr val="FF8040"/>
                </a:solidFill>
              </a:rPr>
              <a:t>=</a:t>
            </a:r>
            <a:r>
              <a:rPr lang="en-US" sz="1200" dirty="0" smtClean="0">
                <a:solidFill>
                  <a:srgbClr val="993300"/>
                </a:solidFill>
              </a:rPr>
              <a:t>"DC"</a:t>
            </a:r>
            <a:r>
              <a:rPr lang="en-US" sz="1200" dirty="0" smtClean="0">
                <a:solidFill>
                  <a:srgbClr val="000096"/>
                </a:solidFill>
              </a:rPr>
              <a:t>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  </a:t>
            </a:r>
            <a:r>
              <a:rPr lang="en-US" sz="1200" dirty="0" smtClean="0">
                <a:solidFill>
                  <a:srgbClr val="000096"/>
                </a:solidFill>
              </a:rPr>
              <a:t>&lt;mets:mdWrap</a:t>
            </a:r>
            <a:r>
              <a:rPr lang="en-US" sz="1200" dirty="0" smtClean="0">
                <a:solidFill>
                  <a:srgbClr val="F5844C"/>
                </a:solidFill>
              </a:rPr>
              <a:t> MDTYPE</a:t>
            </a:r>
            <a:r>
              <a:rPr lang="en-US" sz="1200" dirty="0" smtClean="0">
                <a:solidFill>
                  <a:srgbClr val="FF8040"/>
                </a:solidFill>
              </a:rPr>
              <a:t>=</a:t>
            </a:r>
            <a:r>
              <a:rPr lang="en-US" sz="1200" dirty="0" smtClean="0">
                <a:solidFill>
                  <a:srgbClr val="993300"/>
                </a:solidFill>
              </a:rPr>
              <a:t>"DC"</a:t>
            </a:r>
            <a:r>
              <a:rPr lang="en-US" sz="1200" dirty="0" smtClean="0">
                <a:solidFill>
                  <a:srgbClr val="000096"/>
                </a:solidFill>
              </a:rPr>
              <a:t>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    </a:t>
            </a:r>
            <a:r>
              <a:rPr lang="en-US" sz="1200" dirty="0" smtClean="0">
                <a:solidFill>
                  <a:srgbClr val="000096"/>
                </a:solidFill>
              </a:rPr>
              <a:t>&lt;mets:xmlData&gt;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sz="1200" dirty="0" smtClean="0">
              <a:solidFill>
                <a:srgbClr val="000096"/>
              </a:solidFill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200" dirty="0" smtClean="0">
                <a:solidFill>
                  <a:srgbClr val="000096"/>
                </a:solidFill>
              </a:rPr>
              <a:t>      &lt;/mets:xmlData&gt;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  </a:t>
            </a:r>
            <a:r>
              <a:rPr lang="en-US" sz="1200" dirty="0" smtClean="0">
                <a:solidFill>
                  <a:srgbClr val="000096"/>
                </a:solidFill>
              </a:rPr>
              <a:t>&lt;/mets:mdWrap&gt;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</a:t>
            </a:r>
            <a:r>
              <a:rPr lang="en-US" sz="1200" dirty="0" smtClean="0">
                <a:solidFill>
                  <a:srgbClr val="000096"/>
                </a:solidFill>
              </a:rPr>
              <a:t>&lt;/mets:dmdSec&gt;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</a:t>
            </a:r>
            <a:r>
              <a:rPr lang="en-US" sz="1200" dirty="0" smtClean="0">
                <a:solidFill>
                  <a:srgbClr val="000096"/>
                </a:solidFill>
              </a:rPr>
              <a:t>&lt;mets:amdSec&gt;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200" dirty="0" smtClean="0">
                <a:solidFill>
                  <a:srgbClr val="000096"/>
                </a:solidFill>
              </a:rPr>
              <a:t>  &lt;mets:techMD</a:t>
            </a:r>
            <a:r>
              <a:rPr lang="en-US" sz="1200" dirty="0" smtClean="0">
                <a:solidFill>
                  <a:srgbClr val="F5844C"/>
                </a:solidFill>
              </a:rPr>
              <a:t> ID</a:t>
            </a:r>
            <a:r>
              <a:rPr lang="en-US" sz="1200" dirty="0" smtClean="0">
                <a:solidFill>
                  <a:srgbClr val="FF8040"/>
                </a:solidFill>
              </a:rPr>
              <a:t>=</a:t>
            </a:r>
            <a:r>
              <a:rPr lang="en-US" sz="1200" dirty="0" smtClean="0">
                <a:solidFill>
                  <a:srgbClr val="993300"/>
                </a:solidFill>
              </a:rPr>
              <a:t>"object1"</a:t>
            </a:r>
            <a:r>
              <a:rPr lang="en-US" sz="1200" dirty="0" smtClean="0">
                <a:solidFill>
                  <a:srgbClr val="000096"/>
                </a:solidFill>
              </a:rPr>
              <a:t>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  </a:t>
            </a:r>
            <a:r>
              <a:rPr lang="en-US" sz="1200" dirty="0" smtClean="0">
                <a:solidFill>
                  <a:srgbClr val="000096"/>
                </a:solidFill>
              </a:rPr>
              <a:t>&lt;mets:mdWrap</a:t>
            </a:r>
            <a:r>
              <a:rPr lang="en-US" sz="1200" dirty="0" smtClean="0">
                <a:solidFill>
                  <a:srgbClr val="F5844C"/>
                </a:solidFill>
              </a:rPr>
              <a:t> MDTYPE</a:t>
            </a:r>
            <a:r>
              <a:rPr lang="en-US" sz="1200" dirty="0" smtClean="0">
                <a:solidFill>
                  <a:srgbClr val="FF8040"/>
                </a:solidFill>
              </a:rPr>
              <a:t>=</a:t>
            </a:r>
            <a:r>
              <a:rPr lang="en-US" sz="1200" dirty="0" smtClean="0">
                <a:solidFill>
                  <a:srgbClr val="993300"/>
                </a:solidFill>
              </a:rPr>
              <a:t>"PREMIS:OBJECT"</a:t>
            </a:r>
            <a:r>
              <a:rPr lang="en-US" sz="1200" dirty="0" smtClean="0">
                <a:solidFill>
                  <a:srgbClr val="000096"/>
                </a:solidFill>
              </a:rPr>
              <a:t>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    </a:t>
            </a:r>
            <a:r>
              <a:rPr lang="en-US" sz="1200" dirty="0" smtClean="0">
                <a:solidFill>
                  <a:srgbClr val="000096"/>
                </a:solidFill>
              </a:rPr>
              <a:t>&lt;mets:xmlData&gt;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sz="1200" dirty="0" smtClean="0">
              <a:solidFill>
                <a:srgbClr val="000096"/>
              </a:solidFill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200" dirty="0" smtClean="0">
                <a:solidFill>
                  <a:srgbClr val="000096"/>
                </a:solidFill>
              </a:rPr>
              <a:t>      &lt;/mets:xmlData&gt;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  </a:t>
            </a:r>
            <a:r>
              <a:rPr lang="en-US" sz="1200" dirty="0" smtClean="0">
                <a:solidFill>
                  <a:srgbClr val="000096"/>
                </a:solidFill>
              </a:rPr>
              <a:t>&lt;/mets:mdWrap&gt;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</a:t>
            </a:r>
            <a:r>
              <a:rPr lang="en-US" sz="1200" dirty="0" smtClean="0">
                <a:solidFill>
                  <a:srgbClr val="000096"/>
                </a:solidFill>
              </a:rPr>
              <a:t>&lt;/mets:techMD&gt;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</a:t>
            </a:r>
            <a:r>
              <a:rPr lang="en-US" sz="1200" dirty="0" smtClean="0">
                <a:solidFill>
                  <a:srgbClr val="000096"/>
                </a:solidFill>
              </a:rPr>
              <a:t>&lt;mets:digiprovMD</a:t>
            </a:r>
            <a:r>
              <a:rPr lang="en-US" sz="1200" dirty="0" smtClean="0">
                <a:solidFill>
                  <a:srgbClr val="F5844C"/>
                </a:solidFill>
              </a:rPr>
              <a:t> ID</a:t>
            </a:r>
            <a:r>
              <a:rPr lang="en-US" sz="1200" dirty="0" smtClean="0">
                <a:solidFill>
                  <a:srgbClr val="FF8040"/>
                </a:solidFill>
              </a:rPr>
              <a:t>=</a:t>
            </a:r>
            <a:r>
              <a:rPr lang="en-US" sz="1200" dirty="0" smtClean="0">
                <a:solidFill>
                  <a:srgbClr val="993300"/>
                </a:solidFill>
              </a:rPr>
              <a:t>"event1"</a:t>
            </a:r>
            <a:r>
              <a:rPr lang="en-US" sz="1200" dirty="0" smtClean="0">
                <a:solidFill>
                  <a:srgbClr val="F5844C"/>
                </a:solidFill>
              </a:rPr>
              <a:t> </a:t>
            </a:r>
            <a:r>
              <a:rPr lang="en-US" sz="1200" dirty="0" smtClean="0">
                <a:solidFill>
                  <a:srgbClr val="000096"/>
                </a:solidFill>
              </a:rPr>
              <a:t>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  </a:t>
            </a:r>
            <a:r>
              <a:rPr lang="en-US" sz="1200" dirty="0" smtClean="0">
                <a:solidFill>
                  <a:srgbClr val="000096"/>
                </a:solidFill>
              </a:rPr>
              <a:t>&lt;mets:mdWrap</a:t>
            </a:r>
            <a:r>
              <a:rPr lang="en-US" sz="1200" dirty="0" smtClean="0">
                <a:solidFill>
                  <a:srgbClr val="F5844C"/>
                </a:solidFill>
              </a:rPr>
              <a:t> MDTYPE</a:t>
            </a:r>
            <a:r>
              <a:rPr lang="en-US" sz="1200" dirty="0" smtClean="0">
                <a:solidFill>
                  <a:srgbClr val="FF8040"/>
                </a:solidFill>
              </a:rPr>
              <a:t>=</a:t>
            </a:r>
            <a:r>
              <a:rPr lang="en-US" sz="1200" dirty="0" smtClean="0">
                <a:solidFill>
                  <a:srgbClr val="993300"/>
                </a:solidFill>
              </a:rPr>
              <a:t>"PREMIS:EVENT"</a:t>
            </a:r>
            <a:r>
              <a:rPr lang="en-US" sz="1200" dirty="0" smtClean="0">
                <a:solidFill>
                  <a:srgbClr val="000096"/>
                </a:solidFill>
              </a:rPr>
              <a:t>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    </a:t>
            </a:r>
            <a:r>
              <a:rPr lang="en-US" sz="1200" dirty="0" smtClean="0">
                <a:solidFill>
                  <a:srgbClr val="000096"/>
                </a:solidFill>
              </a:rPr>
              <a:t>&lt;mets:xmlData&gt;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sz="1200" dirty="0" smtClean="0">
              <a:solidFill>
                <a:srgbClr val="000096"/>
              </a:solidFill>
            </a:endParaRPr>
          </a:p>
          <a:p>
            <a:pPr marL="0" indent="0">
              <a:buFont typeface="Arial"/>
              <a:buNone/>
            </a:pPr>
            <a:r>
              <a:rPr lang="en-US" sz="1200" dirty="0" smtClean="0">
                <a:solidFill>
                  <a:srgbClr val="000096"/>
                </a:solidFill>
              </a:rPr>
              <a:t>      &lt;/mets:xmlData&gt;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  </a:t>
            </a:r>
            <a:r>
              <a:rPr lang="en-US" sz="1200" dirty="0" smtClean="0">
                <a:solidFill>
                  <a:srgbClr val="000096"/>
                </a:solidFill>
              </a:rPr>
              <a:t>&lt;/mets:mdWrap&gt;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</a:t>
            </a:r>
            <a:r>
              <a:rPr lang="en-US" sz="1200" dirty="0" smtClean="0">
                <a:solidFill>
                  <a:srgbClr val="000096"/>
                </a:solidFill>
              </a:rPr>
              <a:t>&lt;/mets:digiprovMD&gt;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  </a:t>
            </a:r>
            <a:r>
              <a:rPr lang="en-US" sz="1200" dirty="0" smtClean="0">
                <a:solidFill>
                  <a:srgbClr val="000096"/>
                </a:solidFill>
              </a:rPr>
              <a:t>&lt;/mets:amdSec&gt;</a:t>
            </a:r>
          </a:p>
          <a:p>
            <a:pPr marL="0" indent="0">
              <a:buFont typeface="Arial"/>
              <a:buNone/>
            </a:pPr>
            <a:r>
              <a:rPr lang="en-US" sz="1200" dirty="0" smtClean="0">
                <a:solidFill>
                  <a:srgbClr val="000096"/>
                </a:solidFill>
              </a:rPr>
              <a:t>&lt;/mets:mets&gt;</a:t>
            </a:r>
            <a:endParaRPr lang="en-US" sz="1200" dirty="0"/>
          </a:p>
        </p:txBody>
      </p:sp>
      <p:grpSp>
        <p:nvGrpSpPr>
          <p:cNvPr id="4" name="Group 3"/>
          <p:cNvGrpSpPr/>
          <p:nvPr/>
        </p:nvGrpSpPr>
        <p:grpSpPr>
          <a:xfrm>
            <a:off x="762000" y="2133600"/>
            <a:ext cx="8382000" cy="3747195"/>
            <a:chOff x="762000" y="2133600"/>
            <a:chExt cx="8382000" cy="3747195"/>
          </a:xfrm>
        </p:grpSpPr>
        <p:sp>
          <p:nvSpPr>
            <p:cNvPr id="5" name="TextBox 4"/>
            <p:cNvSpPr txBox="1"/>
            <p:nvPr/>
          </p:nvSpPr>
          <p:spPr>
            <a:xfrm>
              <a:off x="3428665" y="4495800"/>
              <a:ext cx="5715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0096"/>
                  </a:solidFill>
                </a:rPr>
                <a:t>&lt;premis:eventType&gt;</a:t>
              </a:r>
              <a:r>
                <a:rPr lang="en-US" sz="1200" dirty="0">
                  <a:solidFill>
                    <a:srgbClr val="000000"/>
                  </a:solidFill>
                </a:rPr>
                <a:t>migration</a:t>
              </a:r>
              <a:r>
                <a:rPr lang="en-US" sz="1200" dirty="0">
                  <a:solidFill>
                    <a:srgbClr val="000096"/>
                  </a:solidFill>
                </a:rPr>
                <a:t>&lt;/premis:eventType&gt;</a:t>
              </a:r>
              <a:r>
                <a:rPr lang="en-US" sz="1200" dirty="0">
                  <a:solidFill>
                    <a:srgbClr val="000000"/>
                  </a:solidFill>
                </a:rPr>
                <a:t/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>
                  <a:solidFill>
                    <a:srgbClr val="000096"/>
                  </a:solidFill>
                </a:rPr>
                <a:t>&lt;premis:eventDateTime&gt;</a:t>
              </a:r>
              <a:r>
                <a:rPr lang="en-US" sz="1200" dirty="0">
                  <a:solidFill>
                    <a:srgbClr val="000000"/>
                  </a:solidFill>
                </a:rPr>
                <a:t>2006-07-06T00:00:00.006</a:t>
              </a:r>
              <a:r>
                <a:rPr lang="en-US" sz="1200" dirty="0">
                  <a:solidFill>
                    <a:srgbClr val="000096"/>
                  </a:solidFill>
                </a:rPr>
                <a:t>&lt;/premis:eventDateTime&gt;</a:t>
              </a:r>
              <a:r>
                <a:rPr lang="en-US" sz="1200" dirty="0">
                  <a:solidFill>
                    <a:srgbClr val="000000"/>
                  </a:solidFill>
                </a:rPr>
                <a:t/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>
                  <a:solidFill>
                    <a:srgbClr val="000096"/>
                  </a:solidFill>
                </a:rPr>
                <a:t>&lt;premis:eventDetail&gt;</a:t>
              </a:r>
              <a:r>
                <a:rPr lang="en-US" sz="1200" dirty="0">
                  <a:solidFill>
                    <a:srgbClr val="000000"/>
                  </a:solidFill>
                </a:rPr>
                <a:t>Name of software used to migrate version (e.g., Adobe Acrobat v. 9) </a:t>
              </a:r>
              <a:r>
                <a:rPr lang="en-US" sz="1200" dirty="0">
                  <a:solidFill>
                    <a:srgbClr val="000096"/>
                  </a:solidFill>
                </a:rPr>
                <a:t>&lt;/premis:eventDetail&gt;</a:t>
              </a:r>
              <a:r>
                <a:rPr lang="en-US" sz="1200" dirty="0">
                  <a:solidFill>
                    <a:srgbClr val="000000"/>
                  </a:solidFill>
                </a:rPr>
                <a:t/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>
                  <a:solidFill>
                    <a:srgbClr val="000096"/>
                  </a:solidFill>
                </a:rPr>
                <a:t>&lt;premis:eventOutcomeInformation&gt;</a:t>
              </a:r>
              <a:r>
                <a:rPr lang="en-US" sz="1200" dirty="0">
                  <a:solidFill>
                    <a:srgbClr val="000000"/>
                  </a:solidFill>
                </a:rPr>
                <a:t/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>
                  <a:solidFill>
                    <a:srgbClr val="000096"/>
                  </a:solidFill>
                </a:rPr>
                <a:t>&lt;premis:eventOutcome&gt;</a:t>
              </a:r>
              <a:r>
                <a:rPr lang="en-US" sz="1200" dirty="0">
                  <a:solidFill>
                    <a:srgbClr val="000000"/>
                  </a:solidFill>
                </a:rPr>
                <a:t>successful</a:t>
              </a:r>
              <a:r>
                <a:rPr lang="en-US" sz="1200" dirty="0">
                  <a:solidFill>
                    <a:srgbClr val="000096"/>
                  </a:solidFill>
                </a:rPr>
                <a:t>&lt;/premis:eventOutcome&gt;</a:t>
              </a:r>
              <a:r>
                <a:rPr lang="en-US" sz="1200" dirty="0">
                  <a:solidFill>
                    <a:srgbClr val="000000"/>
                  </a:solidFill>
                </a:rPr>
                <a:t/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>
                  <a:solidFill>
                    <a:srgbClr val="000096"/>
                  </a:solidFill>
                </a:rPr>
                <a:t>&lt;/premis:eventOutcomeInformation&gt;</a:t>
              </a:r>
              <a:endParaRPr lang="en-US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2000" y="4495800"/>
              <a:ext cx="20606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Impact" pitchFamily="34" charset="0"/>
                </a:rPr>
                <a:t>Provenance Metadata</a:t>
              </a:r>
              <a:endParaRPr lang="en-US" sz="1600" dirty="0">
                <a:latin typeface="Impact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9000" y="2133600"/>
              <a:ext cx="481965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0096"/>
                  </a:solidFill>
                </a:rPr>
                <a:t>&lt;premis:eventType&gt;</a:t>
              </a:r>
              <a:r>
                <a:rPr lang="en-US" sz="1200" dirty="0">
                  <a:solidFill>
                    <a:srgbClr val="000000"/>
                  </a:solidFill>
                </a:rPr>
                <a:t>ingestion</a:t>
              </a:r>
              <a:r>
                <a:rPr lang="en-US" sz="1200" dirty="0">
                  <a:solidFill>
                    <a:srgbClr val="000096"/>
                  </a:solidFill>
                </a:rPr>
                <a:t>&lt;/premis:eventType&gt;</a:t>
              </a:r>
              <a:r>
                <a:rPr lang="en-US" sz="1200" dirty="0">
                  <a:solidFill>
                    <a:srgbClr val="000000"/>
                  </a:solidFill>
                </a:rPr>
                <a:t/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>
                  <a:solidFill>
                    <a:srgbClr val="000096"/>
                  </a:solidFill>
                </a:rPr>
                <a:t>&lt;premis:eventDateTime&gt;</a:t>
              </a:r>
              <a:r>
                <a:rPr lang="en-US" sz="1200" dirty="0">
                  <a:solidFill>
                    <a:srgbClr val="000000"/>
                  </a:solidFill>
                </a:rPr>
                <a:t>2006-06-06T00:00:00.002</a:t>
              </a:r>
              <a:r>
                <a:rPr lang="en-US" sz="1200" dirty="0">
                  <a:solidFill>
                    <a:srgbClr val="000096"/>
                  </a:solidFill>
                </a:rPr>
                <a:t>&lt;/premis:eventDateTime&gt;</a:t>
              </a:r>
              <a:r>
                <a:rPr lang="en-US" sz="1200" dirty="0">
                  <a:solidFill>
                    <a:srgbClr val="000000"/>
                  </a:solidFill>
                </a:rPr>
                <a:t/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>
                  <a:solidFill>
                    <a:srgbClr val="000096"/>
                  </a:solidFill>
                </a:rPr>
                <a:t>&lt;premis:eventDetail&gt;</a:t>
              </a:r>
              <a:r>
                <a:rPr lang="en-US" sz="1200" dirty="0">
                  <a:solidFill>
                    <a:srgbClr val="000000"/>
                  </a:solidFill>
                </a:rPr>
                <a:t>Ingest tool/software (e.g., ingester1_0.exe)</a:t>
              </a:r>
              <a:r>
                <a:rPr lang="en-US" sz="1200" dirty="0">
                  <a:solidFill>
                    <a:srgbClr val="000096"/>
                  </a:solidFill>
                </a:rPr>
                <a:t>&lt;/premis:eventDetail&gt;</a:t>
              </a:r>
              <a:r>
                <a:rPr lang="en-US" sz="1200" dirty="0">
                  <a:solidFill>
                    <a:srgbClr val="000000"/>
                  </a:solidFill>
                </a:rPr>
                <a:t/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>
                  <a:solidFill>
                    <a:srgbClr val="000096"/>
                  </a:solidFill>
                </a:rPr>
                <a:t>&lt;premis:eventOutcomeInformation&gt;</a:t>
              </a:r>
              <a:r>
                <a:rPr lang="en-US" sz="1200" dirty="0">
                  <a:solidFill>
                    <a:srgbClr val="000000"/>
                  </a:solidFill>
                </a:rPr>
                <a:t/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>
                  <a:solidFill>
                    <a:srgbClr val="000096"/>
                  </a:solidFill>
                </a:rPr>
                <a:t>&lt;premis:eventOutcome&gt;</a:t>
              </a:r>
              <a:r>
                <a:rPr lang="en-US" sz="1200" dirty="0">
                  <a:solidFill>
                    <a:srgbClr val="000000"/>
                  </a:solidFill>
                </a:rPr>
                <a:t>successful</a:t>
              </a:r>
              <a:r>
                <a:rPr lang="en-US" sz="1200" dirty="0">
                  <a:solidFill>
                    <a:srgbClr val="000096"/>
                  </a:solidFill>
                </a:rPr>
                <a:t>&lt;/premis:eventOutcome&gt;</a:t>
              </a:r>
              <a:r>
                <a:rPr lang="en-US" sz="1200" dirty="0">
                  <a:solidFill>
                    <a:srgbClr val="000000"/>
                  </a:solidFill>
                </a:rPr>
                <a:t/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>
                  <a:solidFill>
                    <a:srgbClr val="000096"/>
                  </a:solidFill>
                </a:rPr>
                <a:t>&lt;/premis:eventOutcomeInformation&gt;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7888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8997" y="4108132"/>
            <a:ext cx="2371725" cy="1781175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0175" y="1927225"/>
            <a:ext cx="3810000" cy="3810000"/>
          </a:xfrm>
        </p:spPr>
      </p:pic>
      <p:sp>
        <p:nvSpPr>
          <p:cNvPr id="4" name="TextBox 3"/>
          <p:cNvSpPr txBox="1"/>
          <p:nvPr/>
        </p:nvSpPr>
        <p:spPr>
          <a:xfrm>
            <a:off x="61506" y="358914"/>
            <a:ext cx="74830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</a:rPr>
              <a:t>Archival Information Package (AIP)</a:t>
            </a:r>
            <a:endParaRPr 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913976" y="3709154"/>
            <a:ext cx="1311578" cy="2159585"/>
            <a:chOff x="3913976" y="3709154"/>
            <a:chExt cx="1311578" cy="2159585"/>
          </a:xfrm>
        </p:grpSpPr>
        <p:sp>
          <p:nvSpPr>
            <p:cNvPr id="5" name="TextBox 4"/>
            <p:cNvSpPr txBox="1"/>
            <p:nvPr/>
          </p:nvSpPr>
          <p:spPr>
            <a:xfrm>
              <a:off x="4218776" y="3709154"/>
              <a:ext cx="718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PURR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13976" y="5591740"/>
              <a:ext cx="13115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Puuuurrrrrrrrrrr….</a:t>
              </a:r>
              <a:endParaRPr lang="en-US" sz="1200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886" y="918213"/>
            <a:ext cx="3558540" cy="2270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8520" y="1085853"/>
            <a:ext cx="2870200" cy="2133600"/>
          </a:xfrm>
          <a:prstGeom prst="rect">
            <a:avLst/>
          </a:prstGeom>
        </p:spPr>
      </p:pic>
      <p:sp>
        <p:nvSpPr>
          <p:cNvPr id="9" name="Circular Arrow 8"/>
          <p:cNvSpPr/>
          <p:nvPr/>
        </p:nvSpPr>
        <p:spPr>
          <a:xfrm>
            <a:off x="2080260" y="1417320"/>
            <a:ext cx="3078480" cy="43967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134490"/>
              <a:gd name="adj5" fmla="val 1626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ircular Arrow 9"/>
          <p:cNvSpPr/>
          <p:nvPr/>
        </p:nvSpPr>
        <p:spPr>
          <a:xfrm rot="5400000">
            <a:off x="4289530" y="1310640"/>
            <a:ext cx="3078480" cy="417442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134490"/>
              <a:gd name="adj5" fmla="val 1626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9700" y="1085853"/>
            <a:ext cx="2870200" cy="2133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17280" y="3322320"/>
            <a:ext cx="3489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Dissemination Information Package</a:t>
            </a:r>
          </a:p>
          <a:p>
            <a:pPr algn="ctr"/>
            <a:r>
              <a:rPr lang="en-US" dirty="0" smtClean="0"/>
              <a:t> (DIP)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027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3" grpId="0"/>
      <p:bldP spid="13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320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b="1" dirty="0" smtClean="0"/>
              <a:t>Searchable – within PURR</a:t>
            </a:r>
          </a:p>
          <a:p>
            <a:pPr marL="0" indent="0" algn="ctr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800" b="1" dirty="0" smtClean="0"/>
              <a:t>Discoverable – through other systems…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048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</a:rPr>
              <a:t>Dissemination Information Package (DIP</a:t>
            </a:r>
            <a:r>
              <a:rPr lang="en-US" sz="4400" dirty="0" smtClean="0">
                <a:solidFill>
                  <a:schemeClr val="bg1"/>
                </a:solidFill>
                <a:latin typeface="Impact" pitchFamily="34" charset="0"/>
              </a:rPr>
              <a:t>)</a:t>
            </a:r>
            <a:endParaRPr lang="en-US" sz="44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734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OAI-PMH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762000" y="5334000"/>
            <a:ext cx="6113667" cy="556817"/>
          </a:xfrm>
        </p:spPr>
        <p:txBody>
          <a:bodyPr/>
          <a:lstStyle/>
          <a:p>
            <a:r>
              <a:rPr lang="en-US" dirty="0"/>
              <a:t>Open Archives Initiative Protocol for Metadata Harvesting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828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OAI-PMH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Open Archives Initiative Protocol for Metadata </a:t>
            </a:r>
            <a:r>
              <a:rPr lang="en-US" dirty="0" smtClean="0"/>
              <a:t>Harvesting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2"/>
          </p:nvPr>
        </p:nvSpPr>
        <p:spPr>
          <a:xfrm>
            <a:off x="450851" y="1384807"/>
            <a:ext cx="8235949" cy="2246231"/>
          </a:xfrm>
        </p:spPr>
        <p:txBody>
          <a:bodyPr/>
          <a:lstStyle/>
          <a:p>
            <a:pPr lvl="0"/>
            <a:r>
              <a:rPr lang="en-US" dirty="0"/>
              <a:t>A</a:t>
            </a:r>
            <a:r>
              <a:rPr lang="en-US" dirty="0" smtClean="0"/>
              <a:t>pplication-independent framework </a:t>
            </a:r>
            <a:r>
              <a:rPr lang="en-US" dirty="0"/>
              <a:t>based on metadata harvesting. There are two classes of participants in the OAI-PMH framework:</a:t>
            </a:r>
            <a:endParaRPr lang="en-US" dirty="0" smtClean="0"/>
          </a:p>
          <a:p>
            <a:pPr lvl="0"/>
            <a:endParaRPr lang="en-US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dirty="0" smtClean="0"/>
              <a:t>Data </a:t>
            </a:r>
            <a:r>
              <a:rPr lang="en-US" b="1" dirty="0"/>
              <a:t>Providers</a:t>
            </a:r>
            <a:r>
              <a:rPr lang="en-US" dirty="0"/>
              <a:t> administer systems that support the OAI-PMH as a means of exposing metadata; </a:t>
            </a:r>
            <a:r>
              <a:rPr lang="en-US" dirty="0" smtClean="0"/>
              <a:t>and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dirty="0"/>
              <a:t>Service Providers</a:t>
            </a:r>
            <a:r>
              <a:rPr lang="en-US" dirty="0"/>
              <a:t> use metadata harvested via the OAI-PMH as a basis for building value-added services.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8137" y="2326509"/>
            <a:ext cx="7385585" cy="570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633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OAI-PMH XML Output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 smtClean="0"/>
              <a:t>Hubname.org/?</a:t>
            </a:r>
            <a:r>
              <a:rPr lang="en-US" dirty="0"/>
              <a:t>option=com_oaipmh&amp;verb=ListRecords&amp;metadataPrefix=oai_dc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5250" y="1350082"/>
            <a:ext cx="6416913" cy="543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392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Preserve?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Scholarly research necessitates ability to refer back, or build upon, previous work—without preservation, this becomes impossible over time.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Items accessible today are not guaranteed to be accessible tomorrow.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Obsolescence, technology failures, disasters, etc. can damage or destroy—effective preservation mitigates that eventuality.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7193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Thank you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Neal Harmeyer – Digital Archivist – </a:t>
            </a:r>
            <a:r>
              <a:rPr lang="en-US" dirty="0" smtClean="0">
                <a:hlinkClick r:id="rId2"/>
              </a:rPr>
              <a:t>harmeyna@purdue.edu</a:t>
            </a:r>
            <a:endParaRPr lang="en-US" dirty="0" smtClean="0"/>
          </a:p>
          <a:p>
            <a:r>
              <a:rPr lang="en-US" dirty="0" smtClean="0"/>
              <a:t>Amy Hatfield – Metadata Specialist – </a:t>
            </a:r>
            <a:r>
              <a:rPr lang="en-US" dirty="0" smtClean="0">
                <a:hlinkClick r:id="rId3"/>
              </a:rPr>
              <a:t>hatfiea@purdue.edu</a:t>
            </a:r>
            <a:endParaRPr lang="en-US" dirty="0" smtClean="0"/>
          </a:p>
          <a:p>
            <a:r>
              <a:rPr lang="en-US" dirty="0" smtClean="0"/>
              <a:t>Brandon Beatty – PURR Software Developer – </a:t>
            </a:r>
            <a:r>
              <a:rPr lang="en-US" dirty="0" smtClean="0">
                <a:hlinkClick r:id="rId4"/>
              </a:rPr>
              <a:t>bbeatty@purdue.edu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033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PURR Digital Preservation Policy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The PURR Digital Preservation Policy is a guiding document for the management of content within the repository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The Policy </a:t>
            </a:r>
            <a:r>
              <a:rPr lang="en-US" sz="2000" dirty="0" smtClean="0"/>
              <a:t>states </a:t>
            </a:r>
            <a:r>
              <a:rPr lang="en-US" sz="2000" dirty="0"/>
              <a:t>that a focused attention to preservation is an “essential component of PURR services as it enables long-term access, and as such it requires attention throughout the data management process</a:t>
            </a:r>
            <a:r>
              <a:rPr lang="en-US" sz="2000" dirty="0" smtClean="0"/>
              <a:t>.”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Development </a:t>
            </a:r>
            <a:r>
              <a:rPr lang="en-US" sz="2000" dirty="0"/>
              <a:t>of long-term preservation strategies, strategic plans, and actions are taken from this foundational document</a:t>
            </a:r>
            <a:r>
              <a:rPr lang="en-US" sz="2000" dirty="0" smtClean="0"/>
              <a:t>.</a:t>
            </a:r>
          </a:p>
          <a:p>
            <a:pPr marL="1028700" lvl="1">
              <a:buFont typeface="Arial" pitchFamily="34" charset="0"/>
              <a:buChar char="•"/>
            </a:pPr>
            <a:r>
              <a:rPr lang="en-US" dirty="0"/>
              <a:t>The Libraries is committed to preserving and maintaining all PURR content for at least a period of ten years after it is published within the repository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9818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From Policy to Trustworthiness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Via the </a:t>
            </a:r>
            <a:r>
              <a:rPr lang="en-US" sz="2000" dirty="0" smtClean="0"/>
              <a:t>mandate </a:t>
            </a:r>
            <a:r>
              <a:rPr lang="en-US" sz="2000" dirty="0"/>
              <a:t>of the PURR Digital Preservation Policy, a robust preservation system must be implemented.  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Stringent </a:t>
            </a:r>
            <a:r>
              <a:rPr lang="en-US" sz="2000" dirty="0"/>
              <a:t>preservation planning should come from an internationally </a:t>
            </a:r>
            <a:r>
              <a:rPr lang="en-US" sz="2000" dirty="0" smtClean="0"/>
              <a:t>recognized </a:t>
            </a:r>
            <a:r>
              <a:rPr lang="en-US" sz="2000" dirty="0"/>
              <a:t>standard.  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ISO </a:t>
            </a:r>
            <a:r>
              <a:rPr lang="en-US" sz="2000" dirty="0"/>
              <a:t>16363, Audit and Certification of Trustworthy Digital Repositories, </a:t>
            </a:r>
            <a:r>
              <a:rPr lang="en-US" sz="2000" dirty="0" smtClean="0"/>
              <a:t>provides </a:t>
            </a:r>
            <a:r>
              <a:rPr lang="en-US" sz="2000" dirty="0"/>
              <a:t>metrics designed to establish a functional and reliable digital preservation environment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8413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4218"/>
            <a:ext cx="8235950" cy="748782"/>
          </a:xfrm>
        </p:spPr>
        <p:txBody>
          <a:bodyPr>
            <a:normAutofit/>
          </a:bodyPr>
          <a:lstStyle/>
          <a:p>
            <a:r>
              <a:rPr lang="en-US" sz="3900" dirty="0" smtClean="0"/>
              <a:t>Documentation – Plan and Strategies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2000" dirty="0"/>
              <a:t>Preservation Strategic </a:t>
            </a:r>
            <a:r>
              <a:rPr lang="en-US" sz="2000" dirty="0" smtClean="0"/>
              <a:t>Plan</a:t>
            </a:r>
          </a:p>
          <a:p>
            <a:pPr lvl="1"/>
            <a:r>
              <a:rPr lang="en-US" dirty="0" smtClean="0"/>
              <a:t>Lays out overall objectives</a:t>
            </a:r>
          </a:p>
          <a:p>
            <a:pPr lvl="1"/>
            <a:r>
              <a:rPr lang="en-US" dirty="0" smtClean="0"/>
              <a:t>Lists imperative preservation </a:t>
            </a:r>
            <a:r>
              <a:rPr lang="en-US" dirty="0"/>
              <a:t>a</a:t>
            </a:r>
            <a:r>
              <a:rPr lang="en-US" dirty="0" smtClean="0"/>
              <a:t>ctivities</a:t>
            </a:r>
            <a:endParaRPr lang="en-US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/>
              <a:t>Preservation </a:t>
            </a:r>
            <a:r>
              <a:rPr lang="en-US" sz="2000" dirty="0" smtClean="0"/>
              <a:t>Strategies</a:t>
            </a:r>
          </a:p>
          <a:p>
            <a:pPr lvl="1"/>
            <a:r>
              <a:rPr lang="en-US" dirty="0" smtClean="0"/>
              <a:t>Determines specific strategies for preservation of digital objects </a:t>
            </a:r>
          </a:p>
          <a:p>
            <a:pPr lvl="1"/>
            <a:r>
              <a:rPr lang="en-US" dirty="0" smtClean="0"/>
              <a:t>Lists preservation actions necessary for long-term preservation and access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5055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 - OAIS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The Open Archival Information System (OAIS) Reference Model is a standard in digital preservation.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Various preservation planning aspects – ingest, data management, archival storage, and access – are modeled.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The goal is to create a trustworthy system from producer to consumer.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3886200"/>
            <a:ext cx="484822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7982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4218"/>
            <a:ext cx="8235950" cy="748782"/>
          </a:xfrm>
        </p:spPr>
        <p:txBody>
          <a:bodyPr>
            <a:normAutofit/>
          </a:bodyPr>
          <a:lstStyle/>
          <a:p>
            <a:r>
              <a:rPr lang="en-US" sz="3800" dirty="0" smtClean="0"/>
              <a:t>Documentation – Fixity and Formats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Digital objects must undergo fixity checks on a regular basis.</a:t>
            </a:r>
          </a:p>
          <a:p>
            <a:pPr lvl="1"/>
            <a:r>
              <a:rPr lang="en-US" dirty="0" smtClean="0"/>
              <a:t>At </a:t>
            </a:r>
            <a:r>
              <a:rPr lang="en-US" dirty="0"/>
              <a:t>ingest, a cryptographic hash is created for each object.</a:t>
            </a:r>
            <a:endParaRPr lang="en-US" dirty="0" smtClean="0"/>
          </a:p>
          <a:p>
            <a:pPr lvl="1"/>
            <a:r>
              <a:rPr lang="en-US" dirty="0" smtClean="0"/>
              <a:t>On a set schedule, the current hash is compared to preservation hash to check fixity.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File formats must be determined and validated to ensure long-term preservation techniques are appropriately applied.</a:t>
            </a:r>
          </a:p>
          <a:p>
            <a:pPr lvl="1"/>
            <a:r>
              <a:rPr lang="en-US" dirty="0" smtClean="0"/>
              <a:t>Files are checked against a format registry database at submission.</a:t>
            </a:r>
          </a:p>
          <a:p>
            <a:pPr lvl="1"/>
            <a:r>
              <a:rPr lang="en-US" dirty="0" smtClean="0"/>
              <a:t>Preservation strategies and actions are determined by file format.</a:t>
            </a:r>
          </a:p>
          <a:p>
            <a:pPr lvl="1"/>
            <a:r>
              <a:rPr lang="en-US" dirty="0" smtClean="0"/>
              <a:t>Formats are normalized to archival standards.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As archival best practices change, preservation actions will change.</a:t>
            </a:r>
          </a:p>
        </p:txBody>
      </p:sp>
    </p:spTree>
    <p:extLst>
      <p:ext uri="{BB962C8B-B14F-4D97-AF65-F5344CB8AC3E}">
        <p14:creationId xmlns="" xmlns:p14="http://schemas.microsoft.com/office/powerpoint/2010/main" val="61480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4218"/>
            <a:ext cx="8235950" cy="74878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Documentation – Information Packages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An information package is a group of digital objects within a preservation system.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There are three types of information packages.</a:t>
            </a:r>
          </a:p>
          <a:p>
            <a:pPr lvl="1"/>
            <a:r>
              <a:rPr lang="en-US" dirty="0" smtClean="0"/>
              <a:t>Submission Information Package (SIP)</a:t>
            </a:r>
          </a:p>
          <a:p>
            <a:pPr lvl="2"/>
            <a:r>
              <a:rPr lang="en-US" sz="1400" dirty="0" smtClean="0"/>
              <a:t>Delivered by producer and initiated when user creates a project</a:t>
            </a:r>
          </a:p>
          <a:p>
            <a:pPr lvl="2"/>
            <a:r>
              <a:rPr lang="en-US" sz="1400" dirty="0" smtClean="0"/>
              <a:t>Includes: digital object(s), descriptive information (</a:t>
            </a:r>
            <a:r>
              <a:rPr lang="en-US" sz="1400" dirty="0" smtClean="0">
                <a:solidFill>
                  <a:srgbClr val="FF0000"/>
                </a:solidFill>
              </a:rPr>
              <a:t>metadata</a:t>
            </a:r>
            <a:r>
              <a:rPr lang="en-US" sz="1400" dirty="0" smtClean="0"/>
              <a:t>)</a:t>
            </a:r>
          </a:p>
          <a:p>
            <a:pPr lvl="1"/>
            <a:r>
              <a:rPr lang="en-US" dirty="0" smtClean="0"/>
              <a:t>Archival Information Package (AIP)</a:t>
            </a:r>
          </a:p>
          <a:p>
            <a:pPr lvl="2"/>
            <a:r>
              <a:rPr lang="en-US" sz="1400" dirty="0" smtClean="0"/>
              <a:t>Created from SIP</a:t>
            </a:r>
          </a:p>
          <a:p>
            <a:pPr lvl="2"/>
            <a:r>
              <a:rPr lang="en-US" sz="1400" dirty="0" smtClean="0"/>
              <a:t>Contains digital object(s) and Preservation Descriptive Information (</a:t>
            </a:r>
            <a:r>
              <a:rPr lang="en-US" sz="1400" dirty="0" smtClean="0">
                <a:solidFill>
                  <a:srgbClr val="FF0000"/>
                </a:solidFill>
              </a:rPr>
              <a:t>more metadata</a:t>
            </a:r>
            <a:r>
              <a:rPr lang="en-US" sz="1400" dirty="0" smtClean="0"/>
              <a:t>)</a:t>
            </a:r>
          </a:p>
          <a:p>
            <a:pPr lvl="1"/>
            <a:r>
              <a:rPr lang="en-US" dirty="0" smtClean="0"/>
              <a:t>Dissemination Information Package (DIP)</a:t>
            </a:r>
          </a:p>
          <a:p>
            <a:pPr lvl="2"/>
            <a:r>
              <a:rPr lang="en-US" sz="1400" dirty="0" smtClean="0"/>
              <a:t>Derived from AIP</a:t>
            </a:r>
          </a:p>
          <a:p>
            <a:pPr lvl="2"/>
            <a:r>
              <a:rPr lang="en-US" sz="1400" dirty="0"/>
              <a:t>A</a:t>
            </a:r>
            <a:r>
              <a:rPr lang="en-US" sz="1400" dirty="0" smtClean="0"/>
              <a:t>ccess piece for consumer upon request</a:t>
            </a:r>
          </a:p>
        </p:txBody>
      </p:sp>
    </p:spTree>
    <p:extLst>
      <p:ext uri="{BB962C8B-B14F-4D97-AF65-F5344CB8AC3E}">
        <p14:creationId xmlns="" xmlns:p14="http://schemas.microsoft.com/office/powerpoint/2010/main" val="23529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2 PP v2 Master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 PP v2 Master Slides</Template>
  <TotalTime>388</TotalTime>
  <Words>1359</Words>
  <Application>Microsoft Office PowerPoint</Application>
  <PresentationFormat>On-screen Show (4:3)</PresentationFormat>
  <Paragraphs>207</Paragraphs>
  <Slides>30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2012 PP v2 Master Slides</vt:lpstr>
      <vt:lpstr>ISO 16363  &amp; OAI-PMH </vt:lpstr>
      <vt:lpstr>Preservation         by neal harmeyer</vt:lpstr>
      <vt:lpstr>Why Preserve?</vt:lpstr>
      <vt:lpstr>PURR Digital Preservation Policy</vt:lpstr>
      <vt:lpstr>From Policy to Trustworthiness</vt:lpstr>
      <vt:lpstr>Documentation – Plan and Strategies</vt:lpstr>
      <vt:lpstr>Documentation - OAIS Model</vt:lpstr>
      <vt:lpstr>Documentation – Fixity and Formats</vt:lpstr>
      <vt:lpstr>Documentation – Information Packages</vt:lpstr>
      <vt:lpstr>Metadata</vt:lpstr>
      <vt:lpstr>Slide 11</vt:lpstr>
      <vt:lpstr>Slide 12</vt:lpstr>
      <vt:lpstr>Slide 13</vt:lpstr>
      <vt:lpstr>Dublin Core</vt:lpstr>
      <vt:lpstr>Qualified Dublin Core Schema dcterms name space </vt:lpstr>
      <vt:lpstr>Implementation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OAI-PMH</vt:lpstr>
      <vt:lpstr>OAI-PMH</vt:lpstr>
      <vt:lpstr>OAI-PMH XML Output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PURR Preservation – A Strategic Plan (and many other items)</dc:title>
  <dc:creator>Administrator</dc:creator>
  <cp:lastModifiedBy>Neal</cp:lastModifiedBy>
  <cp:revision>69</cp:revision>
  <cp:lastPrinted>2012-09-21T18:00:33Z</cp:lastPrinted>
  <dcterms:created xsi:type="dcterms:W3CDTF">2012-08-16T16:41:01Z</dcterms:created>
  <dcterms:modified xsi:type="dcterms:W3CDTF">2012-09-24T03:27:49Z</dcterms:modified>
</cp:coreProperties>
</file>