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71" r:id="rId2"/>
    <p:sldId id="350" r:id="rId3"/>
    <p:sldId id="287" r:id="rId4"/>
    <p:sldId id="288" r:id="rId5"/>
    <p:sldId id="317" r:id="rId6"/>
    <p:sldId id="363" r:id="rId7"/>
    <p:sldId id="351" r:id="rId8"/>
    <p:sldId id="368" r:id="rId9"/>
    <p:sldId id="361" r:id="rId10"/>
    <p:sldId id="325" r:id="rId11"/>
    <p:sldId id="333" r:id="rId12"/>
    <p:sldId id="330" r:id="rId13"/>
    <p:sldId id="331" r:id="rId14"/>
    <p:sldId id="332" r:id="rId15"/>
    <p:sldId id="334" r:id="rId16"/>
    <p:sldId id="337" r:id="rId17"/>
    <p:sldId id="335" r:id="rId18"/>
    <p:sldId id="336" r:id="rId19"/>
    <p:sldId id="362" r:id="rId20"/>
    <p:sldId id="352" r:id="rId21"/>
    <p:sldId id="353" r:id="rId22"/>
    <p:sldId id="354" r:id="rId23"/>
    <p:sldId id="355" r:id="rId24"/>
    <p:sldId id="356" r:id="rId25"/>
    <p:sldId id="357" r:id="rId26"/>
    <p:sldId id="358" r:id="rId27"/>
    <p:sldId id="359" r:id="rId28"/>
    <p:sldId id="360" r:id="rId29"/>
    <p:sldId id="364" r:id="rId30"/>
    <p:sldId id="365" r:id="rId31"/>
    <p:sldId id="369" r:id="rId32"/>
    <p:sldId id="367" r:id="rId33"/>
    <p:sldId id="366" r:id="rId34"/>
    <p:sldId id="329" r:id="rId35"/>
    <p:sldId id="327" r:id="rId36"/>
    <p:sldId id="328" r:id="rId37"/>
    <p:sldId id="342" r:id="rId38"/>
    <p:sldId id="343" r:id="rId39"/>
    <p:sldId id="344" r:id="rId40"/>
    <p:sldId id="345" r:id="rId41"/>
    <p:sldId id="349" r:id="rId42"/>
    <p:sldId id="346" r:id="rId43"/>
    <p:sldId id="370" r:id="rId44"/>
    <p:sldId id="37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BF8"/>
    <a:srgbClr val="E4B61B"/>
    <a:srgbClr val="FF6600"/>
    <a:srgbClr val="DD7B1A"/>
    <a:srgbClr val="D6B07F"/>
    <a:srgbClr val="FFFF66"/>
    <a:srgbClr val="042061"/>
    <a:srgbClr val="111D61"/>
    <a:srgbClr val="00007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94660"/>
  </p:normalViewPr>
  <p:slideViewPr>
    <p:cSldViewPr snapToGrid="0" snapToObjects="1">
      <p:cViewPr>
        <p:scale>
          <a:sx n="75" d="100"/>
          <a:sy n="75" d="100"/>
        </p:scale>
        <p:origin x="-1312"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17613B-3D66-AC4E-B2B4-014174C6F0F7}" type="datetimeFigureOut">
              <a:rPr lang="en-US" smtClean="0"/>
              <a:pPr/>
              <a:t>9/23/12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3C2213-9E39-D546-9BD4-788111946C7E}" type="slidenum">
              <a:rPr lang="en-US" smtClean="0"/>
              <a:pPr/>
              <a:t>‹#›</a:t>
            </a:fld>
            <a:endParaRPr lang="en-US"/>
          </a:p>
        </p:txBody>
      </p:sp>
    </p:spTree>
    <p:extLst>
      <p:ext uri="{BB962C8B-B14F-4D97-AF65-F5344CB8AC3E}">
        <p14:creationId xmlns:p14="http://schemas.microsoft.com/office/powerpoint/2010/main" val="876679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0C9E10-3AAE-9344-AD1A-EF8F6949DDCB}" type="datetimeFigureOut">
              <a:rPr lang="en-US" smtClean="0"/>
              <a:pPr/>
              <a:t>9/23/12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E98560-E5BC-EF42-A84A-A7E6E6E18B9E}" type="slidenum">
              <a:rPr lang="en-US" smtClean="0"/>
              <a:pPr/>
              <a:t>‹#›</a:t>
            </a:fld>
            <a:endParaRPr lang="en-US"/>
          </a:p>
        </p:txBody>
      </p:sp>
    </p:spTree>
    <p:extLst>
      <p:ext uri="{BB962C8B-B14F-4D97-AF65-F5344CB8AC3E}">
        <p14:creationId xmlns:p14="http://schemas.microsoft.com/office/powerpoint/2010/main" val="33557849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16095"/>
            <a:ext cx="8229600" cy="782199"/>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586428"/>
            <a:ext cx="8229600" cy="50099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8019D5-4738-8140-A46F-AADAF6C14DF8}" type="datetimeFigureOut">
              <a:rPr lang="en-US" smtClean="0"/>
              <a:pPr/>
              <a:t>9/23/12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C9CC2D0-CF59-FF47-8A2E-49B4FA0C1F8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E2EBF8"/>
            </a:gs>
          </a:gsLst>
          <a:lin ang="16200000" scaled="0"/>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627017"/>
            <a:ext cx="9144000" cy="59693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Box 7"/>
          <p:cNvSpPr txBox="1"/>
          <p:nvPr userDrawn="1"/>
        </p:nvSpPr>
        <p:spPr>
          <a:xfrm>
            <a:off x="0" y="6596390"/>
            <a:ext cx="9144000" cy="261610"/>
          </a:xfrm>
          <a:prstGeom prst="rect">
            <a:avLst/>
          </a:prstGeom>
          <a:solidFill>
            <a:srgbClr val="042061"/>
          </a:solidFill>
        </p:spPr>
        <p:txBody>
          <a:bodyPr wrap="square" rtlCol="0">
            <a:spAutoFit/>
          </a:bodyPr>
          <a:lstStyle/>
          <a:p>
            <a:pPr algn="ctr"/>
            <a:r>
              <a:rPr lang="en-US" sz="1100" dirty="0" smtClean="0">
                <a:solidFill>
                  <a:srgbClr val="E4B61B"/>
                </a:solidFill>
              </a:rPr>
              <a:t>Center For Research Computing (CRC), University of Notre Dame, Indiana</a:t>
            </a:r>
            <a:endParaRPr lang="en-US" sz="1100" dirty="0">
              <a:solidFill>
                <a:srgbClr val="E4B61B"/>
              </a:solidFill>
            </a:endParaRPr>
          </a:p>
        </p:txBody>
      </p:sp>
      <p:sp>
        <p:nvSpPr>
          <p:cNvPr id="6" name="Slide Number Placeholder 5"/>
          <p:cNvSpPr>
            <a:spLocks noGrp="1"/>
          </p:cNvSpPr>
          <p:nvPr>
            <p:ph type="sldNum" sz="quarter" idx="4"/>
          </p:nvPr>
        </p:nvSpPr>
        <p:spPr>
          <a:xfrm>
            <a:off x="7597344" y="6596390"/>
            <a:ext cx="1546656" cy="261610"/>
          </a:xfrm>
          <a:prstGeom prst="rect">
            <a:avLst/>
          </a:prstGeom>
        </p:spPr>
        <p:txBody>
          <a:bodyPr vert="horz" lIns="91440" tIns="45720" rIns="91440" bIns="45720" rtlCol="0" anchor="ctr"/>
          <a:lstStyle>
            <a:lvl1pPr algn="r">
              <a:defRPr sz="1200">
                <a:solidFill>
                  <a:srgbClr val="E4B61B"/>
                </a:solidFill>
              </a:defRPr>
            </a:lvl1pPr>
          </a:lstStyle>
          <a:p>
            <a:fld id="{2C9CC2D0-CF59-FF47-8A2E-49B4FA0C1F85}" type="slidenum">
              <a:rPr lang="en-US" smtClean="0"/>
              <a:pPr/>
              <a:t>‹#›</a:t>
            </a:fld>
            <a:endParaRPr lang="en-US" dirty="0"/>
          </a:p>
        </p:txBody>
      </p:sp>
      <p:pic>
        <p:nvPicPr>
          <p:cNvPr id="10" name="Picture 9" descr="CRC_banner_gold_long.tif"/>
          <p:cNvPicPr>
            <a:picLocks noChangeAspect="1"/>
          </p:cNvPicPr>
          <p:nvPr userDrawn="1"/>
        </p:nvPicPr>
        <p:blipFill>
          <a:blip r:embed="rId13"/>
          <a:stretch>
            <a:fillRect/>
          </a:stretch>
        </p:blipFill>
        <p:spPr>
          <a:xfrm>
            <a:off x="0" y="0"/>
            <a:ext cx="9144000" cy="62701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neber@nd.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hyperlink" Target="https://v-dem.net/contact" TargetMode="External"/><Relationship Id="rId4" Type="http://schemas.openxmlformats.org/officeDocument/2006/relationships/hyperlink" Target="https://v-dem.net/international-advisory-board" TargetMode="External"/><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eoanalytics.renci.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http://www.luminarydigitalmedia.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nd.edu/~aftl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www.folger.ed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5338" y="2149963"/>
            <a:ext cx="7772400" cy="1470025"/>
          </a:xfrm>
        </p:spPr>
        <p:txBody>
          <a:bodyPr/>
          <a:lstStyle/>
          <a:p>
            <a:r>
              <a:rPr lang="en-US" sz="4000" dirty="0" smtClean="0"/>
              <a:t>Cyberinfrastructure and Scientific Portals at Notre Dame</a:t>
            </a:r>
            <a:r>
              <a:rPr lang="en-US" sz="4000" dirty="0" smtClean="0"/>
              <a:t/>
            </a:r>
            <a:br>
              <a:rPr lang="en-US" sz="4000" dirty="0" smtClean="0"/>
            </a:br>
            <a:r>
              <a:rPr lang="en-US" sz="4000" dirty="0" smtClean="0"/>
              <a:t/>
            </a:r>
            <a:br>
              <a:rPr lang="en-US" sz="4000" dirty="0" smtClean="0"/>
            </a:br>
            <a:r>
              <a:rPr lang="en-US" sz="2400" dirty="0" smtClean="0"/>
              <a:t>Jarek </a:t>
            </a:r>
            <a:r>
              <a:rPr lang="en-US" sz="2400" dirty="0" smtClean="0"/>
              <a:t>Nabrzyski</a:t>
            </a:r>
            <a:br>
              <a:rPr lang="en-US" sz="2400" dirty="0" smtClean="0"/>
            </a:br>
            <a:r>
              <a:rPr lang="en-US" sz="2400" dirty="0" smtClean="0"/>
              <a:t>Center for Research Computing</a:t>
            </a:r>
            <a:r>
              <a:rPr lang="en-US" sz="2400" dirty="0" smtClean="0"/>
              <a:t/>
            </a:r>
            <a:br>
              <a:rPr lang="en-US" sz="2400" dirty="0" smtClean="0"/>
            </a:br>
            <a:r>
              <a:rPr lang="en-US" sz="2400" dirty="0" smtClean="0">
                <a:hlinkClick r:id="rId2"/>
              </a:rPr>
              <a:t>naber</a:t>
            </a:r>
            <a:r>
              <a:rPr lang="en-US" sz="2400" dirty="0" smtClean="0">
                <a:hlinkClick r:id="rId2"/>
              </a:rPr>
              <a:t>@</a:t>
            </a:r>
            <a:r>
              <a:rPr lang="en-US" sz="2400" dirty="0" smtClean="0">
                <a:hlinkClick r:id="rId2"/>
              </a:rPr>
              <a:t>nd.edu</a:t>
            </a:r>
            <a:r>
              <a:rPr lang="en-US" sz="2400" dirty="0" smtClean="0"/>
              <a:t>, </a:t>
            </a:r>
            <a:r>
              <a:rPr lang="en-US" sz="2400" dirty="0"/>
              <a:t>http://</a:t>
            </a:r>
            <a:r>
              <a:rPr lang="en-US" sz="2400" dirty="0" err="1" smtClean="0"/>
              <a:t>crc.nd.edu</a:t>
            </a:r>
            <a:r>
              <a:rPr lang="en-US" sz="2400" dirty="0" smtClean="0"/>
              <a:t/>
            </a:r>
            <a:br>
              <a:rPr lang="en-US" sz="2400" dirty="0" smtClean="0"/>
            </a:br>
            <a:r>
              <a:rPr lang="en-US" sz="2400" dirty="0"/>
              <a:t/>
            </a:r>
            <a:br>
              <a:rPr lang="en-US" sz="2400" dirty="0"/>
            </a:br>
            <a:r>
              <a:rPr lang="en-US" sz="4000" dirty="0"/>
              <a:t/>
            </a:r>
            <a:br>
              <a:rPr lang="en-US" sz="4000" dirty="0"/>
            </a:br>
            <a:endParaRPr lang="en-US" sz="4000" dirty="0"/>
          </a:p>
        </p:txBody>
      </p:sp>
    </p:spTree>
    <p:extLst>
      <p:ext uri="{BB962C8B-B14F-4D97-AF65-F5344CB8AC3E}">
        <p14:creationId xmlns:p14="http://schemas.microsoft.com/office/powerpoint/2010/main" val="4203328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34" y="496245"/>
            <a:ext cx="8229600" cy="782199"/>
          </a:xfrm>
        </p:spPr>
        <p:txBody>
          <a:bodyPr/>
          <a:lstStyle/>
          <a:p>
            <a:r>
              <a:rPr lang="en-US" sz="4000" dirty="0" smtClean="0"/>
              <a:t>Peace </a:t>
            </a:r>
            <a:r>
              <a:rPr lang="en-US" sz="4000" dirty="0" smtClean="0"/>
              <a:t>Accords Matrix</a:t>
            </a:r>
          </a:p>
        </p:txBody>
      </p:sp>
      <p:sp>
        <p:nvSpPr>
          <p:cNvPr id="3" name="Content Placeholder 2"/>
          <p:cNvSpPr>
            <a:spLocks noGrp="1"/>
          </p:cNvSpPr>
          <p:nvPr>
            <p:ph idx="1"/>
          </p:nvPr>
        </p:nvSpPr>
        <p:spPr>
          <a:xfrm>
            <a:off x="457200" y="1586428"/>
            <a:ext cx="3467100" cy="5009961"/>
          </a:xfrm>
        </p:spPr>
        <p:txBody>
          <a:bodyPr>
            <a:normAutofit fontScale="55000" lnSpcReduction="20000"/>
          </a:bodyPr>
          <a:lstStyle/>
          <a:p>
            <a:r>
              <a:rPr lang="en-US" dirty="0" smtClean="0"/>
              <a:t>The Peace Accords Matrix (PAM) project serves as a good example of how a Web technology can bridge the gap between researchers and their data.  Here, the Kroc Institute for International Peace Studies engaged the CRC's ICE team to rapidly build a replacement for what was a malfunctioning and poorly designed Web/database system. </a:t>
            </a:r>
          </a:p>
          <a:p>
            <a:endParaRPr lang="en-US" dirty="0" smtClean="0"/>
          </a:p>
          <a:p>
            <a:r>
              <a:rPr lang="en-US" dirty="0" smtClean="0"/>
              <a:t>Although the original system required more than a year to build, the ICE team had one month to complete this project--nothing from the original project could be reused.</a:t>
            </a:r>
          </a:p>
        </p:txBody>
      </p:sp>
      <p:pic>
        <p:nvPicPr>
          <p:cNvPr id="4" name="Picture 3" descr="PAM_Homep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934" y="1278444"/>
            <a:ext cx="4332941" cy="5317945"/>
          </a:xfrm>
          <a:prstGeom prst="rect">
            <a:avLst/>
          </a:prstGeom>
        </p:spPr>
      </p:pic>
    </p:spTree>
    <p:extLst>
      <p:ext uri="{BB962C8B-B14F-4D97-AF65-F5344CB8AC3E}">
        <p14:creationId xmlns:p14="http://schemas.microsoft.com/office/powerpoint/2010/main" val="8086836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504724"/>
            <a:ext cx="8229600" cy="752603"/>
          </a:xfrm>
        </p:spPr>
        <p:txBody>
          <a:bodyPr>
            <a:normAutofit fontScale="90000"/>
          </a:bodyPr>
          <a:lstStyle/>
          <a:p>
            <a:r>
              <a:rPr lang="en-US" dirty="0" smtClean="0"/>
              <a:t>Varieties of Democracy (</a:t>
            </a:r>
            <a:r>
              <a:rPr lang="en-US" dirty="0" err="1" smtClean="0"/>
              <a:t>VoD</a:t>
            </a:r>
            <a:r>
              <a:rPr lang="en-US" dirty="0" smtClean="0"/>
              <a:t>)</a:t>
            </a:r>
            <a:endParaRPr lang="en-US" dirty="0"/>
          </a:p>
        </p:txBody>
      </p:sp>
      <p:pic>
        <p:nvPicPr>
          <p:cNvPr id="4" name="Picture 3" descr="VoD_Snap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628" y="1257327"/>
            <a:ext cx="5281532" cy="4678231"/>
          </a:xfrm>
          <a:prstGeom prst="rect">
            <a:avLst/>
          </a:prstGeom>
          <a:ln>
            <a:solidFill>
              <a:schemeClr val="tx1"/>
            </a:solidFill>
          </a:ln>
        </p:spPr>
      </p:pic>
      <p:sp>
        <p:nvSpPr>
          <p:cNvPr id="7" name="TextBox 6"/>
          <p:cNvSpPr txBox="1"/>
          <p:nvPr/>
        </p:nvSpPr>
        <p:spPr>
          <a:xfrm>
            <a:off x="2885366" y="6163848"/>
            <a:ext cx="3520336" cy="369332"/>
          </a:xfrm>
          <a:prstGeom prst="rect">
            <a:avLst/>
          </a:prstGeom>
          <a:noFill/>
        </p:spPr>
        <p:txBody>
          <a:bodyPr wrap="square" rtlCol="0">
            <a:spAutoFit/>
          </a:bodyPr>
          <a:lstStyle/>
          <a:p>
            <a:r>
              <a:rPr lang="en-US" dirty="0" err="1" smtClean="0"/>
              <a:t>VoD</a:t>
            </a:r>
            <a:r>
              <a:rPr lang="en-US" dirty="0" smtClean="0"/>
              <a:t> Home Page:  http://v-</a:t>
            </a:r>
            <a:r>
              <a:rPr lang="en-US" dirty="0" err="1" smtClean="0"/>
              <a:t>dem.net</a:t>
            </a:r>
            <a:endParaRPr lang="en-US" dirty="0"/>
          </a:p>
        </p:txBody>
      </p:sp>
      <p:sp>
        <p:nvSpPr>
          <p:cNvPr id="3" name="TextBox 2"/>
          <p:cNvSpPr txBox="1"/>
          <p:nvPr/>
        </p:nvSpPr>
        <p:spPr>
          <a:xfrm>
            <a:off x="304800" y="1930400"/>
            <a:ext cx="2980267" cy="2585323"/>
          </a:xfrm>
          <a:prstGeom prst="rect">
            <a:avLst/>
          </a:prstGeom>
          <a:noFill/>
        </p:spPr>
        <p:txBody>
          <a:bodyPr wrap="square" rtlCol="0">
            <a:spAutoFit/>
          </a:bodyPr>
          <a:lstStyle/>
          <a:p>
            <a:r>
              <a:rPr lang="en-US" dirty="0"/>
              <a:t>Varieties of Democracy aims to produce better indicators of </a:t>
            </a:r>
            <a:r>
              <a:rPr lang="en-US" dirty="0" smtClean="0"/>
              <a:t>Democracy </a:t>
            </a:r>
          </a:p>
          <a:p>
            <a:r>
              <a:rPr lang="en-US" dirty="0" smtClean="0"/>
              <a:t>Who: </a:t>
            </a:r>
            <a:r>
              <a:rPr lang="en-US" dirty="0" smtClean="0">
                <a:hlinkClick r:id="rId3"/>
              </a:rPr>
              <a:t>fifteen </a:t>
            </a:r>
            <a:r>
              <a:rPr lang="en-US" dirty="0">
                <a:hlinkClick r:id="rId3"/>
              </a:rPr>
              <a:t>social scientists on three </a:t>
            </a:r>
            <a:r>
              <a:rPr lang="en-US" dirty="0" smtClean="0">
                <a:hlinkClick r:id="rId3"/>
              </a:rPr>
              <a:t>continents who </a:t>
            </a:r>
            <a:r>
              <a:rPr lang="en-US" dirty="0">
                <a:hlinkClick r:id="rId3"/>
              </a:rPr>
              <a:t>work with hundreds of country experts and a truly global </a:t>
            </a:r>
            <a:r>
              <a:rPr lang="en-US" dirty="0">
                <a:hlinkClick r:id="rId4"/>
              </a:rPr>
              <a:t>International Advisory Board.</a:t>
            </a:r>
            <a:endParaRPr lang="en-US" dirty="0"/>
          </a:p>
        </p:txBody>
      </p:sp>
    </p:spTree>
    <p:extLst>
      <p:ext uri="{BB962C8B-B14F-4D97-AF65-F5344CB8AC3E}">
        <p14:creationId xmlns:p14="http://schemas.microsoft.com/office/powerpoint/2010/main" val="32437707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Varieties of Democracy (</a:t>
            </a:r>
            <a:r>
              <a:rPr lang="en-US" dirty="0" err="1" smtClean="0"/>
              <a:t>VoD</a:t>
            </a:r>
            <a:r>
              <a:rPr lang="en-US" dirty="0" smtClean="0"/>
              <a: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Objectives</a:t>
            </a:r>
          </a:p>
          <a:p>
            <a:pPr lvl="1"/>
            <a:r>
              <a:rPr lang="en-US" dirty="0" smtClean="0"/>
              <a:t>Survey, measure, and visualize degrees and types of democracy around the world</a:t>
            </a:r>
          </a:p>
          <a:p>
            <a:pPr lvl="1"/>
            <a:r>
              <a:rPr lang="en-US" dirty="0" smtClean="0"/>
              <a:t>Support a global community of researchers and survey coders (500 to 600 registered users; 100 visitors a day)</a:t>
            </a:r>
          </a:p>
          <a:p>
            <a:pPr lvl="1"/>
            <a:r>
              <a:rPr lang="en-US" dirty="0" smtClean="0"/>
              <a:t>CMS capabilities including strong workflow for content management</a:t>
            </a:r>
          </a:p>
          <a:p>
            <a:pPr lvl="1"/>
            <a:r>
              <a:rPr lang="en-US" dirty="0" smtClean="0"/>
              <a:t>Small, inexpensive server footprint</a:t>
            </a:r>
          </a:p>
          <a:p>
            <a:r>
              <a:rPr lang="en-US" dirty="0" smtClean="0"/>
              <a:t>Technology Choice</a:t>
            </a:r>
          </a:p>
          <a:p>
            <a:pPr lvl="1"/>
            <a:r>
              <a:rPr lang="en-US" dirty="0" err="1" smtClean="0"/>
              <a:t>Plone</a:t>
            </a:r>
            <a:r>
              <a:rPr lang="en-US" dirty="0" smtClean="0"/>
              <a:t> (version 4.1)</a:t>
            </a:r>
          </a:p>
          <a:p>
            <a:pPr lvl="1"/>
            <a:r>
              <a:rPr lang="en-US" dirty="0" err="1" smtClean="0"/>
              <a:t>PostgreSQL</a:t>
            </a:r>
            <a:r>
              <a:rPr lang="en-US" dirty="0" smtClean="0"/>
              <a:t> (version 8.4; currently storing 1.2 million rows)</a:t>
            </a:r>
          </a:p>
          <a:p>
            <a:pPr lvl="1"/>
            <a:r>
              <a:rPr lang="en-US" dirty="0" err="1" smtClean="0"/>
              <a:t>HighCharts</a:t>
            </a:r>
            <a:r>
              <a:rPr lang="en-US" dirty="0" smtClean="0"/>
              <a:t> (</a:t>
            </a:r>
            <a:r>
              <a:rPr lang="en-US" dirty="0" err="1" smtClean="0"/>
              <a:t>Javascript</a:t>
            </a:r>
            <a:r>
              <a:rPr lang="en-US" dirty="0" smtClean="0"/>
              <a:t> visualization library)</a:t>
            </a:r>
            <a:endParaRPr lang="en-US" dirty="0"/>
          </a:p>
        </p:txBody>
      </p:sp>
    </p:spTree>
    <p:extLst>
      <p:ext uri="{BB962C8B-B14F-4D97-AF65-F5344CB8AC3E}">
        <p14:creationId xmlns:p14="http://schemas.microsoft.com/office/powerpoint/2010/main" val="4731798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Varieties of Democracy (</a:t>
            </a:r>
            <a:r>
              <a:rPr lang="en-US" dirty="0" err="1" smtClean="0"/>
              <a:t>VoD</a:t>
            </a:r>
            <a:r>
              <a:rPr lang="en-US" dirty="0" smtClean="0"/>
              <a:t>)</a:t>
            </a:r>
            <a:endParaRPr lang="en-US" dirty="0"/>
          </a:p>
        </p:txBody>
      </p:sp>
      <p:sp>
        <p:nvSpPr>
          <p:cNvPr id="3" name="Content Placeholder 2"/>
          <p:cNvSpPr>
            <a:spLocks noGrp="1"/>
          </p:cNvSpPr>
          <p:nvPr>
            <p:ph idx="1"/>
          </p:nvPr>
        </p:nvSpPr>
        <p:spPr/>
        <p:txBody>
          <a:bodyPr/>
          <a:lstStyle/>
          <a:p>
            <a:r>
              <a:rPr lang="en-US" dirty="0" smtClean="0"/>
              <a:t>Why </a:t>
            </a:r>
            <a:r>
              <a:rPr lang="en-US" dirty="0" err="1" smtClean="0"/>
              <a:t>Plone</a:t>
            </a:r>
            <a:r>
              <a:rPr lang="en-US" dirty="0" smtClean="0"/>
              <a:t>?</a:t>
            </a:r>
          </a:p>
          <a:p>
            <a:pPr lvl="1"/>
            <a:r>
              <a:rPr lang="en-US" dirty="0" smtClean="0"/>
              <a:t>Open source (GPL)</a:t>
            </a:r>
          </a:p>
          <a:p>
            <a:pPr lvl="1"/>
            <a:r>
              <a:rPr lang="en-US" dirty="0" smtClean="0"/>
              <a:t>Python-based (CRC is largely a Python shop!)</a:t>
            </a:r>
          </a:p>
          <a:p>
            <a:pPr lvl="1"/>
            <a:r>
              <a:rPr lang="en-US" dirty="0" smtClean="0"/>
              <a:t>Mature (first release in 2001)</a:t>
            </a:r>
          </a:p>
          <a:p>
            <a:pPr lvl="1"/>
            <a:r>
              <a:rPr lang="en-US" dirty="0" smtClean="0"/>
              <a:t>Deployment base in thousands (roughly 2,283 sites, according to </a:t>
            </a:r>
            <a:r>
              <a:rPr lang="en-US" dirty="0" err="1" smtClean="0"/>
              <a:t>Plone.org</a:t>
            </a:r>
            <a:r>
              <a:rPr lang="en-US" dirty="0" smtClean="0"/>
              <a:t>); government, academic, and private sector</a:t>
            </a:r>
          </a:p>
          <a:p>
            <a:pPr lvl="1"/>
            <a:r>
              <a:rPr lang="en-US" dirty="0" smtClean="0"/>
              <a:t>Robust CMS and workflow out-of-the-box</a:t>
            </a:r>
          </a:p>
          <a:p>
            <a:pPr lvl="1"/>
            <a:r>
              <a:rPr lang="en-US" dirty="0" smtClean="0"/>
              <a:t>Extensible/customizable through </a:t>
            </a:r>
            <a:r>
              <a:rPr lang="en-US" dirty="0" err="1" smtClean="0"/>
              <a:t>Zope</a:t>
            </a:r>
            <a:endParaRPr lang="en-US" dirty="0" smtClean="0"/>
          </a:p>
          <a:p>
            <a:pPr lvl="1"/>
            <a:endParaRPr lang="en-US" dirty="0"/>
          </a:p>
        </p:txBody>
      </p:sp>
    </p:spTree>
    <p:extLst>
      <p:ext uri="{BB962C8B-B14F-4D97-AF65-F5344CB8AC3E}">
        <p14:creationId xmlns:p14="http://schemas.microsoft.com/office/powerpoint/2010/main" val="35027362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Varieties of Democracy (</a:t>
            </a:r>
            <a:r>
              <a:rPr lang="en-US" dirty="0" err="1" smtClean="0"/>
              <a:t>VoD</a:t>
            </a:r>
            <a:r>
              <a:rPr lang="en-US" dirty="0" smtClean="0"/>
              <a:t>)</a:t>
            </a:r>
            <a:endParaRPr lang="en-US" dirty="0"/>
          </a:p>
        </p:txBody>
      </p:sp>
      <p:sp>
        <p:nvSpPr>
          <p:cNvPr id="3" name="Content Placeholder 2"/>
          <p:cNvSpPr>
            <a:spLocks noGrp="1"/>
          </p:cNvSpPr>
          <p:nvPr>
            <p:ph idx="1"/>
          </p:nvPr>
        </p:nvSpPr>
        <p:spPr/>
        <p:txBody>
          <a:bodyPr/>
          <a:lstStyle/>
          <a:p>
            <a:r>
              <a:rPr lang="en-US" dirty="0" err="1" smtClean="0"/>
              <a:t>Plone</a:t>
            </a:r>
            <a:r>
              <a:rPr lang="en-US" dirty="0" smtClean="0"/>
              <a:t> does deliver on its promises, but….</a:t>
            </a:r>
          </a:p>
          <a:p>
            <a:pPr lvl="1"/>
            <a:r>
              <a:rPr lang="en-US" dirty="0" err="1" smtClean="0"/>
              <a:t>Zope</a:t>
            </a:r>
            <a:r>
              <a:rPr lang="en-US" dirty="0" smtClean="0"/>
              <a:t> (Python-based Web application server) is Byzantine and very complex; </a:t>
            </a:r>
            <a:r>
              <a:rPr lang="en-US" b="1" dirty="0" smtClean="0"/>
              <a:t>significant</a:t>
            </a:r>
            <a:r>
              <a:rPr lang="en-US" dirty="0" smtClean="0"/>
              <a:t> learning curve</a:t>
            </a:r>
          </a:p>
          <a:p>
            <a:pPr lvl="1"/>
            <a:r>
              <a:rPr lang="en-US" dirty="0" err="1" smtClean="0"/>
              <a:t>Zope</a:t>
            </a:r>
            <a:r>
              <a:rPr lang="en-US" dirty="0" smtClean="0"/>
              <a:t> is its own universe; its approach is unlike any other Python Web environment</a:t>
            </a:r>
          </a:p>
          <a:p>
            <a:pPr lvl="1"/>
            <a:r>
              <a:rPr lang="en-US" dirty="0" smtClean="0"/>
              <a:t>Development workflow (e.g., development</a:t>
            </a:r>
            <a:r>
              <a:rPr lang="en-US" dirty="0" smtClean="0">
                <a:sym typeface="Wingdings"/>
              </a:rPr>
              <a:t> QA  production) is made more difficult with </a:t>
            </a:r>
            <a:r>
              <a:rPr lang="en-US" dirty="0" err="1" smtClean="0">
                <a:sym typeface="Wingdings"/>
              </a:rPr>
              <a:t>Zope</a:t>
            </a:r>
            <a:r>
              <a:rPr lang="en-US" dirty="0" smtClean="0">
                <a:sym typeface="Wingdings"/>
              </a:rPr>
              <a:t>, though not impossible</a:t>
            </a:r>
            <a:endParaRPr lang="en-US" dirty="0"/>
          </a:p>
        </p:txBody>
      </p:sp>
    </p:spTree>
    <p:extLst>
      <p:ext uri="{BB962C8B-B14F-4D97-AF65-F5344CB8AC3E}">
        <p14:creationId xmlns:p14="http://schemas.microsoft.com/office/powerpoint/2010/main" val="33605756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Varieties of Democracy (</a:t>
            </a:r>
            <a:r>
              <a:rPr lang="en-US" dirty="0" err="1" smtClean="0"/>
              <a:t>VoD</a:t>
            </a:r>
            <a:r>
              <a:rPr lang="en-US" dirty="0" smtClean="0"/>
              <a:t>)</a:t>
            </a:r>
            <a:endParaRPr lang="en-US" dirty="0"/>
          </a:p>
        </p:txBody>
      </p:sp>
      <p:pic>
        <p:nvPicPr>
          <p:cNvPr id="3" name="Picture 2" descr="VoD_Snap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08" y="1638321"/>
            <a:ext cx="8612643" cy="4020842"/>
          </a:xfrm>
          <a:prstGeom prst="rect">
            <a:avLst/>
          </a:prstGeom>
          <a:ln>
            <a:solidFill>
              <a:schemeClr val="tx1"/>
            </a:solidFill>
          </a:ln>
        </p:spPr>
      </p:pic>
      <p:sp>
        <p:nvSpPr>
          <p:cNvPr id="5" name="TextBox 4"/>
          <p:cNvSpPr txBox="1"/>
          <p:nvPr/>
        </p:nvSpPr>
        <p:spPr>
          <a:xfrm>
            <a:off x="3454970" y="5929980"/>
            <a:ext cx="2297089" cy="369332"/>
          </a:xfrm>
          <a:prstGeom prst="rect">
            <a:avLst/>
          </a:prstGeom>
          <a:noFill/>
        </p:spPr>
        <p:txBody>
          <a:bodyPr wrap="square" rtlCol="0">
            <a:spAutoFit/>
          </a:bodyPr>
          <a:lstStyle/>
          <a:p>
            <a:r>
              <a:rPr lang="en-US" dirty="0" smtClean="0"/>
              <a:t>Example Survey Dialog</a:t>
            </a:r>
            <a:endParaRPr lang="en-US" dirty="0"/>
          </a:p>
        </p:txBody>
      </p:sp>
    </p:spTree>
    <p:extLst>
      <p:ext uri="{BB962C8B-B14F-4D97-AF65-F5344CB8AC3E}">
        <p14:creationId xmlns:p14="http://schemas.microsoft.com/office/powerpoint/2010/main" val="34966036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933" y="1327174"/>
            <a:ext cx="6561667" cy="508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122" name="Rectangle 2"/>
          <p:cNvSpPr>
            <a:spLocks/>
          </p:cNvSpPr>
          <p:nvPr/>
        </p:nvSpPr>
        <p:spPr bwMode="auto">
          <a:xfrm>
            <a:off x="3436938" y="490545"/>
            <a:ext cx="2391555"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pPr algn="l"/>
            <a:r>
              <a:rPr lang="en-US" sz="4400" dirty="0">
                <a:solidFill>
                  <a:schemeClr val="tx1"/>
                </a:solidFill>
                <a:latin typeface="Calibri" charset="0"/>
                <a:ea typeface="ＭＳ Ｐゴシック" charset="0"/>
                <a:cs typeface="Calibri" charset="0"/>
                <a:sym typeface="Calibri" charset="0"/>
              </a:rPr>
              <a:t>Cyber-</a:t>
            </a:r>
            <a:r>
              <a:rPr lang="en-US" sz="4400" dirty="0" smtClean="0">
                <a:solidFill>
                  <a:schemeClr val="tx1"/>
                </a:solidFill>
                <a:latin typeface="Calibri" charset="0"/>
                <a:ea typeface="ＭＳ Ｐゴシック" charset="0"/>
                <a:cs typeface="Calibri" charset="0"/>
                <a:sym typeface="Calibri" charset="0"/>
              </a:rPr>
              <a:t>Eye</a:t>
            </a:r>
            <a:endParaRPr lang="en-US" sz="4400" dirty="0">
              <a:solidFill>
                <a:schemeClr val="tx1"/>
              </a:solidFill>
              <a:latin typeface="Calibri" charset="0"/>
              <a:ea typeface="ＭＳ Ｐゴシック" charset="0"/>
              <a:cs typeface="Calibri" charset="0"/>
              <a:sym typeface="Calibri" charset="0"/>
            </a:endParaRPr>
          </a:p>
        </p:txBody>
      </p:sp>
    </p:spTree>
    <p:extLst>
      <p:ext uri="{BB962C8B-B14F-4D97-AF65-F5344CB8AC3E}">
        <p14:creationId xmlns:p14="http://schemas.microsoft.com/office/powerpoint/2010/main" val="1582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ph type="title"/>
          </p:nvPr>
        </p:nvSpPr>
        <p:spPr>
          <a:xfrm>
            <a:off x="457200" y="528633"/>
            <a:ext cx="8229600" cy="1473200"/>
          </a:xfrm>
          <a:ln/>
        </p:spPr>
        <p:txBody>
          <a:bodyPr/>
          <a:lstStyle/>
          <a:p>
            <a:r>
              <a:rPr lang="en-US" dirty="0"/>
              <a:t>Cyber-Eye Hurricane Situational Awareness Application</a:t>
            </a:r>
          </a:p>
        </p:txBody>
      </p:sp>
      <p:sp>
        <p:nvSpPr>
          <p:cNvPr id="3074" name="Rectangle 2"/>
          <p:cNvSpPr>
            <a:spLocks noChangeArrowheads="1"/>
          </p:cNvSpPr>
          <p:nvPr>
            <p:ph type="body" idx="1"/>
          </p:nvPr>
        </p:nvSpPr>
        <p:spPr>
          <a:xfrm>
            <a:off x="457200" y="1891222"/>
            <a:ext cx="8229600" cy="5009961"/>
          </a:xfrm>
          <a:ln/>
        </p:spPr>
        <p:txBody>
          <a:bodyPr/>
          <a:lstStyle/>
          <a:p>
            <a:pPr marL="304800" indent="-304800">
              <a:lnSpc>
                <a:spcPct val="90000"/>
              </a:lnSpc>
              <a:spcBef>
                <a:spcPct val="0"/>
              </a:spcBef>
            </a:pPr>
            <a:r>
              <a:rPr lang="en-US" sz="2900" dirty="0"/>
              <a:t>Objectives</a:t>
            </a:r>
          </a:p>
          <a:p>
            <a:pPr lvl="1">
              <a:lnSpc>
                <a:spcPct val="90000"/>
              </a:lnSpc>
            </a:pPr>
            <a:r>
              <a:rPr lang="en-US" sz="2500" dirty="0"/>
              <a:t>Platform to provide Situational Awareness with respect to Hurricane events</a:t>
            </a:r>
          </a:p>
          <a:p>
            <a:pPr lvl="1">
              <a:lnSpc>
                <a:spcPct val="90000"/>
              </a:lnSpc>
            </a:pPr>
            <a:r>
              <a:rPr lang="en-US" sz="2500" dirty="0"/>
              <a:t>Provide Geospatial modeling and information</a:t>
            </a:r>
          </a:p>
          <a:p>
            <a:pPr lvl="1">
              <a:lnSpc>
                <a:spcPct val="90000"/>
              </a:lnSpc>
            </a:pPr>
            <a:r>
              <a:rPr lang="en-US" sz="2500" dirty="0"/>
              <a:t>Provide a modular environment where custom Web 2.0 apps could be created</a:t>
            </a:r>
          </a:p>
          <a:p>
            <a:pPr lvl="1">
              <a:lnSpc>
                <a:spcPct val="90000"/>
              </a:lnSpc>
            </a:pPr>
            <a:r>
              <a:rPr lang="en-US" sz="2500" dirty="0"/>
              <a:t>Small, inexpensive server footprint</a:t>
            </a:r>
          </a:p>
          <a:p>
            <a:pPr marL="304800" indent="-304800">
              <a:lnSpc>
                <a:spcPct val="90000"/>
              </a:lnSpc>
            </a:pPr>
            <a:r>
              <a:rPr lang="en-US" sz="2900" dirty="0"/>
              <a:t>Technology Choice</a:t>
            </a:r>
          </a:p>
          <a:p>
            <a:pPr lvl="1">
              <a:lnSpc>
                <a:spcPct val="90000"/>
              </a:lnSpc>
            </a:pPr>
            <a:r>
              <a:rPr lang="en-US" sz="2500" dirty="0" err="1" smtClean="0"/>
              <a:t>GeoAnalytics</a:t>
            </a:r>
            <a:r>
              <a:rPr lang="en-US" sz="2500" dirty="0" smtClean="0"/>
              <a:t> </a:t>
            </a:r>
            <a:r>
              <a:rPr lang="en-US" sz="2500" dirty="0"/>
              <a:t>(</a:t>
            </a:r>
            <a:r>
              <a:rPr lang="en-US" sz="2500" u="sng" dirty="0">
                <a:hlinkClick r:id="rId2"/>
              </a:rPr>
              <a:t>http://geoanalytics.renci.org/</a:t>
            </a:r>
            <a:r>
              <a:rPr lang="en-US" sz="2500" dirty="0" smtClean="0"/>
              <a:t>)</a:t>
            </a:r>
          </a:p>
          <a:p>
            <a:pPr lvl="1">
              <a:lnSpc>
                <a:spcPct val="90000"/>
              </a:lnSpc>
            </a:pPr>
            <a:r>
              <a:rPr lang="en-US" sz="2500" dirty="0" err="1"/>
              <a:t>Django</a:t>
            </a:r>
            <a:endParaRPr lang="en-US" sz="2500" dirty="0"/>
          </a:p>
          <a:p>
            <a:pPr marL="457200" lvl="1" indent="0">
              <a:lnSpc>
                <a:spcPct val="90000"/>
              </a:lnSpc>
              <a:buNone/>
            </a:pPr>
            <a:endParaRPr lang="en-US" sz="2500" dirty="0"/>
          </a:p>
        </p:txBody>
      </p:sp>
    </p:spTree>
    <p:extLst>
      <p:ext uri="{BB962C8B-B14F-4D97-AF65-F5344CB8AC3E}">
        <p14:creationId xmlns:p14="http://schemas.microsoft.com/office/powerpoint/2010/main" val="2845803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ph type="title"/>
          </p:nvPr>
        </p:nvSpPr>
        <p:spPr>
          <a:xfrm>
            <a:off x="457200" y="697963"/>
            <a:ext cx="8229600" cy="1473200"/>
          </a:xfrm>
          <a:ln/>
        </p:spPr>
        <p:txBody>
          <a:bodyPr/>
          <a:lstStyle/>
          <a:p>
            <a:r>
              <a:rPr lang="en-US" dirty="0"/>
              <a:t>Cyber-Eye</a:t>
            </a:r>
          </a:p>
        </p:txBody>
      </p:sp>
      <p:sp>
        <p:nvSpPr>
          <p:cNvPr id="4098" name="Rectangle 2"/>
          <p:cNvSpPr>
            <a:spLocks noChangeArrowheads="1"/>
          </p:cNvSpPr>
          <p:nvPr>
            <p:ph type="body" idx="1"/>
          </p:nvPr>
        </p:nvSpPr>
        <p:spPr>
          <a:ln/>
        </p:spPr>
        <p:txBody>
          <a:bodyPr>
            <a:normAutofit/>
          </a:bodyPr>
          <a:lstStyle/>
          <a:p>
            <a:pPr marL="304800" indent="-304800">
              <a:lnSpc>
                <a:spcPct val="90000"/>
              </a:lnSpc>
              <a:spcBef>
                <a:spcPct val="0"/>
              </a:spcBef>
            </a:pPr>
            <a:r>
              <a:rPr lang="en-US" sz="3600" dirty="0"/>
              <a:t>Why </a:t>
            </a:r>
            <a:r>
              <a:rPr lang="en-US" sz="3600" dirty="0" err="1"/>
              <a:t>GeoAnalytics</a:t>
            </a:r>
            <a:r>
              <a:rPr lang="en-US" sz="3600" dirty="0"/>
              <a:t>?</a:t>
            </a:r>
          </a:p>
          <a:p>
            <a:pPr lvl="1">
              <a:lnSpc>
                <a:spcPct val="90000"/>
              </a:lnSpc>
            </a:pPr>
            <a:r>
              <a:rPr lang="en-US" sz="3200" dirty="0"/>
              <a:t>Modular, lightweight framework  for GIS</a:t>
            </a:r>
          </a:p>
          <a:p>
            <a:pPr lvl="1">
              <a:lnSpc>
                <a:spcPct val="90000"/>
              </a:lnSpc>
            </a:pPr>
            <a:r>
              <a:rPr lang="en-US" sz="3200" dirty="0"/>
              <a:t>Provides Python and </a:t>
            </a:r>
            <a:r>
              <a:rPr lang="en-US" sz="3200" dirty="0" err="1"/>
              <a:t>Django</a:t>
            </a:r>
            <a:r>
              <a:rPr lang="en-US" sz="3200" dirty="0"/>
              <a:t> integration</a:t>
            </a:r>
          </a:p>
          <a:p>
            <a:pPr lvl="1">
              <a:lnSpc>
                <a:spcPct val="90000"/>
              </a:lnSpc>
            </a:pPr>
            <a:r>
              <a:rPr lang="en-US" sz="3200" dirty="0"/>
              <a:t>Integrates mature tools (</a:t>
            </a:r>
            <a:r>
              <a:rPr lang="en-US" sz="3200" dirty="0" err="1" smtClean="0"/>
              <a:t>PostGIS</a:t>
            </a:r>
            <a:r>
              <a:rPr lang="en-US" sz="3200" dirty="0" smtClean="0"/>
              <a:t>, </a:t>
            </a:r>
            <a:r>
              <a:rPr lang="en-US" sz="3200" dirty="0" err="1"/>
              <a:t>GeoDjango</a:t>
            </a:r>
            <a:r>
              <a:rPr lang="en-US" sz="3200" dirty="0"/>
              <a:t>, </a:t>
            </a:r>
            <a:r>
              <a:rPr lang="en-US" sz="3200" dirty="0" err="1"/>
              <a:t>OpenLayers</a:t>
            </a:r>
            <a:r>
              <a:rPr lang="en-US" sz="3200" dirty="0"/>
              <a:t>, Grass)</a:t>
            </a:r>
          </a:p>
          <a:p>
            <a:pPr lvl="1">
              <a:lnSpc>
                <a:spcPct val="90000"/>
              </a:lnSpc>
            </a:pPr>
            <a:r>
              <a:rPr lang="en-US" sz="3200" dirty="0" smtClean="0"/>
              <a:t>Provides attractive </a:t>
            </a:r>
            <a:r>
              <a:rPr lang="ja-JP" altLang="en-US" sz="3200" dirty="0">
                <a:latin typeface="Arial"/>
              </a:rPr>
              <a:t>“</a:t>
            </a:r>
            <a:r>
              <a:rPr lang="en-US" sz="3200" dirty="0" err="1"/>
              <a:t>BigBoard</a:t>
            </a:r>
            <a:r>
              <a:rPr lang="ja-JP" altLang="en-US" sz="3200" dirty="0">
                <a:latin typeface="Arial"/>
              </a:rPr>
              <a:t>”</a:t>
            </a:r>
            <a:r>
              <a:rPr lang="en-US" sz="3200" dirty="0"/>
              <a:t> Web 2.0 based GIS collaborative application </a:t>
            </a:r>
          </a:p>
        </p:txBody>
      </p:sp>
    </p:spTree>
    <p:extLst>
      <p:ext uri="{BB962C8B-B14F-4D97-AF65-F5344CB8AC3E}">
        <p14:creationId xmlns:p14="http://schemas.microsoft.com/office/powerpoint/2010/main" val="4101680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Geoanalytics</a:t>
            </a:r>
            <a:r>
              <a:rPr lang="en-US" dirty="0" smtClean="0"/>
              <a:t> (collaboration with RENCI)</a:t>
            </a:r>
            <a:endParaRPr lang="en-US" dirty="0"/>
          </a:p>
        </p:txBody>
      </p:sp>
      <p:pic>
        <p:nvPicPr>
          <p:cNvPr id="4" name="Picture 3" descr="GA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2192867"/>
            <a:ext cx="8606979" cy="4163291"/>
          </a:xfrm>
          <a:prstGeom prst="rect">
            <a:avLst/>
          </a:prstGeom>
        </p:spPr>
      </p:pic>
    </p:spTree>
    <p:extLst>
      <p:ext uri="{BB962C8B-B14F-4D97-AF65-F5344CB8AC3E}">
        <p14:creationId xmlns:p14="http://schemas.microsoft.com/office/powerpoint/2010/main" val="39843262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Research Computing</a:t>
            </a:r>
            <a:endParaRPr lang="en-US" dirty="0"/>
          </a:p>
        </p:txBody>
      </p:sp>
      <p:sp>
        <p:nvSpPr>
          <p:cNvPr id="3" name="Content Placeholder 2"/>
          <p:cNvSpPr>
            <a:spLocks noGrp="1"/>
          </p:cNvSpPr>
          <p:nvPr>
            <p:ph idx="1"/>
          </p:nvPr>
        </p:nvSpPr>
        <p:spPr>
          <a:xfrm>
            <a:off x="457200" y="1472588"/>
            <a:ext cx="8229600" cy="5009961"/>
          </a:xfrm>
        </p:spPr>
        <p:txBody>
          <a:bodyPr>
            <a:normAutofit lnSpcReduction="10000"/>
          </a:bodyPr>
          <a:lstStyle/>
          <a:p>
            <a:r>
              <a:rPr lang="en-US" dirty="0" smtClean="0"/>
              <a:t>Established in 2006, HPC operations and user support.</a:t>
            </a:r>
          </a:p>
          <a:p>
            <a:r>
              <a:rPr lang="en-US" dirty="0" smtClean="0"/>
              <a:t>I arrived in 2009 to see that 7 staff members run HPC operations (~20 small clusters in ~20+ small cabinets/closets on campus, 250 users total)</a:t>
            </a:r>
          </a:p>
          <a:p>
            <a:r>
              <a:rPr lang="en-US" dirty="0" smtClean="0"/>
              <a:t> My goal is to build a new model for the center</a:t>
            </a:r>
          </a:p>
          <a:p>
            <a:pPr lvl="1"/>
            <a:r>
              <a:rPr lang="en-US" dirty="0" smtClean="0"/>
              <a:t>Grow computational science</a:t>
            </a:r>
          </a:p>
          <a:p>
            <a:pPr lvl="1"/>
            <a:r>
              <a:rPr lang="en-US" dirty="0" smtClean="0"/>
              <a:t>Grow cyberinfrastructure development</a:t>
            </a:r>
          </a:p>
        </p:txBody>
      </p:sp>
    </p:spTree>
    <p:extLst>
      <p:ext uri="{BB962C8B-B14F-4D97-AF65-F5344CB8AC3E}">
        <p14:creationId xmlns:p14="http://schemas.microsoft.com/office/powerpoint/2010/main" val="31973165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1867" y="2238916"/>
            <a:ext cx="8246533" cy="1470025"/>
          </a:xfrm>
        </p:spPr>
        <p:txBody>
          <a:bodyPr>
            <a:normAutofit fontScale="90000"/>
          </a:bodyPr>
          <a:lstStyle/>
          <a:p>
            <a:r>
              <a:rPr lang="en-US" b="1" dirty="0"/>
              <a:t>SPACES - Niche Modeling Framework</a:t>
            </a:r>
            <a:br>
              <a:rPr lang="en-US" b="1" dirty="0"/>
            </a:br>
            <a:r>
              <a:rPr lang="en-US" b="1" dirty="0" smtClean="0"/>
              <a:t/>
            </a:r>
            <a:br>
              <a:rPr lang="en-US" b="1" dirty="0" smtClean="0"/>
            </a:br>
            <a:r>
              <a:rPr lang="en-US" b="1" dirty="0" smtClean="0"/>
              <a:t>Spatial </a:t>
            </a:r>
            <a:r>
              <a:rPr lang="en-US" b="1" dirty="0"/>
              <a:t>Portal for Analysis of Change in Environment on </a:t>
            </a:r>
            <a:r>
              <a:rPr lang="en-US" b="1" dirty="0" smtClean="0"/>
              <a:t>Species</a:t>
            </a:r>
            <a:endParaRPr lang="en-US" dirty="0"/>
          </a:p>
        </p:txBody>
      </p:sp>
    </p:spTree>
    <p:extLst>
      <p:ext uri="{BB962C8B-B14F-4D97-AF65-F5344CB8AC3E}">
        <p14:creationId xmlns:p14="http://schemas.microsoft.com/office/powerpoint/2010/main" val="15535230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SPACES</a:t>
            </a:r>
            <a:endParaRPr lang="en-US" dirty="0"/>
          </a:p>
        </p:txBody>
      </p:sp>
      <p:sp>
        <p:nvSpPr>
          <p:cNvPr id="3" name="Content Placeholder 2"/>
          <p:cNvSpPr>
            <a:spLocks noGrp="1"/>
          </p:cNvSpPr>
          <p:nvPr>
            <p:ph idx="1"/>
          </p:nvPr>
        </p:nvSpPr>
        <p:spPr>
          <a:xfrm>
            <a:off x="457200" y="1295400"/>
            <a:ext cx="8229600" cy="5334000"/>
          </a:xfrm>
        </p:spPr>
        <p:txBody>
          <a:bodyPr>
            <a:normAutofit fontScale="70000" lnSpcReduction="20000"/>
          </a:bodyPr>
          <a:lstStyle/>
          <a:p>
            <a:r>
              <a:rPr lang="en-US" dirty="0" smtClean="0"/>
              <a:t>A </a:t>
            </a:r>
            <a:r>
              <a:rPr lang="en-US" b="1" dirty="0" smtClean="0"/>
              <a:t>Modeling </a:t>
            </a:r>
            <a:r>
              <a:rPr lang="en-US" b="1" dirty="0"/>
              <a:t>Framework </a:t>
            </a:r>
            <a:r>
              <a:rPr lang="en-US" dirty="0"/>
              <a:t>to serve the niche modeling community by providing a dozen or so Species Distribution Model (SDM) </a:t>
            </a:r>
            <a:r>
              <a:rPr lang="en-US" dirty="0" smtClean="0"/>
              <a:t>algorithms</a:t>
            </a:r>
            <a:r>
              <a:rPr lang="en-US" dirty="0"/>
              <a:t> </a:t>
            </a:r>
            <a:r>
              <a:rPr lang="en-US" dirty="0" smtClean="0"/>
              <a:t>alongside </a:t>
            </a:r>
            <a:r>
              <a:rPr lang="en-US" b="1" dirty="0" smtClean="0"/>
              <a:t>a </a:t>
            </a:r>
            <a:r>
              <a:rPr lang="en-US" b="1" dirty="0"/>
              <a:t>vast amount of formatted spatial data available through user selection and integrated with projected climate scenarios, projected land-cover/land-use, and other non-climate data to capture all the attributes pertaining to the species' realized niche.</a:t>
            </a:r>
            <a:endParaRPr lang="en-US" dirty="0"/>
          </a:p>
          <a:p>
            <a:r>
              <a:rPr lang="en-US" dirty="0" smtClean="0"/>
              <a:t>Utilizes </a:t>
            </a:r>
            <a:r>
              <a:rPr lang="en-US" dirty="0"/>
              <a:t>open source software in combination with spatial and species information, remote sensing technologies, data- and knowledge-management tools, and other cyberinfrastructure components. </a:t>
            </a:r>
          </a:p>
          <a:p>
            <a:r>
              <a:rPr lang="en-US" dirty="0" smtClean="0"/>
              <a:t>Provides the </a:t>
            </a:r>
            <a:r>
              <a:rPr lang="en-US" dirty="0"/>
              <a:t>means to compare, contrast, and analyze output maps pertaining to different SDM algorithms using a raster </a:t>
            </a:r>
            <a:r>
              <a:rPr lang="en-US" dirty="0" smtClean="0"/>
              <a:t>output calculator, thereby allowing the comparison of the </a:t>
            </a:r>
            <a:r>
              <a:rPr lang="en-US" dirty="0"/>
              <a:t>spatial extent of species' realized </a:t>
            </a:r>
            <a:r>
              <a:rPr lang="en-US" dirty="0" smtClean="0"/>
              <a:t>niches </a:t>
            </a:r>
            <a:r>
              <a:rPr lang="en-US" dirty="0"/>
              <a:t>across multiple </a:t>
            </a:r>
            <a:r>
              <a:rPr lang="en-US" dirty="0" smtClean="0"/>
              <a:t>SDMs.</a:t>
            </a:r>
            <a:endParaRPr lang="en-US" dirty="0"/>
          </a:p>
          <a:p>
            <a:endParaRPr lang="en-US" dirty="0"/>
          </a:p>
        </p:txBody>
      </p:sp>
    </p:spTree>
    <p:extLst>
      <p:ext uri="{BB962C8B-B14F-4D97-AF65-F5344CB8AC3E}">
        <p14:creationId xmlns:p14="http://schemas.microsoft.com/office/powerpoint/2010/main" val="40114109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Enables </a:t>
            </a:r>
            <a:r>
              <a:rPr lang="en-US" dirty="0"/>
              <a:t>biologists to take advantage of massive quantities of spatial data while freeing them from the </a:t>
            </a:r>
            <a:r>
              <a:rPr lang="en-US" dirty="0" smtClean="0"/>
              <a:t>time-consuming</a:t>
            </a:r>
            <a:r>
              <a:rPr lang="en-US" dirty="0"/>
              <a:t>, laborious, and  error-prone conversion </a:t>
            </a:r>
            <a:r>
              <a:rPr lang="en-US" dirty="0" smtClean="0"/>
              <a:t>process.</a:t>
            </a:r>
          </a:p>
          <a:p>
            <a:r>
              <a:rPr lang="en-US" dirty="0" smtClean="0"/>
              <a:t>Makes </a:t>
            </a:r>
            <a:r>
              <a:rPr lang="en-US" dirty="0"/>
              <a:t>available many </a:t>
            </a:r>
            <a:r>
              <a:rPr lang="en-US" dirty="0" smtClean="0"/>
              <a:t>otherwise-inaccessible </a:t>
            </a:r>
            <a:r>
              <a:rPr lang="en-US" dirty="0"/>
              <a:t>collections of spatial </a:t>
            </a:r>
            <a:r>
              <a:rPr lang="en-US" dirty="0" smtClean="0"/>
              <a:t>information.</a:t>
            </a:r>
          </a:p>
          <a:p>
            <a:r>
              <a:rPr lang="en-US" dirty="0" smtClean="0"/>
              <a:t>Avoids </a:t>
            </a:r>
            <a:r>
              <a:rPr lang="en-US" dirty="0"/>
              <a:t>duplicate storage of massive spatial </a:t>
            </a:r>
            <a:r>
              <a:rPr lang="en-US" dirty="0" smtClean="0"/>
              <a:t>datasets. </a:t>
            </a:r>
          </a:p>
          <a:p>
            <a:r>
              <a:rPr lang="en-US" dirty="0" smtClean="0"/>
              <a:t>Provides a virtual </a:t>
            </a:r>
            <a:r>
              <a:rPr lang="en-US" dirty="0"/>
              <a:t>high-performance computing facility </a:t>
            </a:r>
            <a:r>
              <a:rPr lang="en-US" dirty="0" smtClean="0"/>
              <a:t>to people from developing countries.</a:t>
            </a:r>
          </a:p>
          <a:p>
            <a:r>
              <a:rPr lang="en-US" dirty="0" smtClean="0"/>
              <a:t>Builds </a:t>
            </a:r>
            <a:r>
              <a:rPr lang="en-US" dirty="0"/>
              <a:t>documentation that is not </a:t>
            </a:r>
            <a:r>
              <a:rPr lang="en-US" dirty="0" smtClean="0"/>
              <a:t>currently available. </a:t>
            </a:r>
          </a:p>
          <a:p>
            <a:r>
              <a:rPr lang="en-US" dirty="0" smtClean="0"/>
              <a:t>Creates and manages </a:t>
            </a:r>
            <a:r>
              <a:rPr lang="en-US" dirty="0"/>
              <a:t>a platform for a virtual </a:t>
            </a:r>
            <a:r>
              <a:rPr lang="en-US" dirty="0" smtClean="0"/>
              <a:t>community.</a:t>
            </a:r>
          </a:p>
          <a:p>
            <a:r>
              <a:rPr lang="en-US" dirty="0" smtClean="0"/>
              <a:t>Makes </a:t>
            </a:r>
            <a:r>
              <a:rPr lang="en-US" dirty="0"/>
              <a:t>spatial data accessible in a format that is standardized with respect to spatial extent and </a:t>
            </a:r>
            <a:r>
              <a:rPr lang="en-US" dirty="0" smtClean="0"/>
              <a:t>resolution.</a:t>
            </a:r>
          </a:p>
          <a:p>
            <a:r>
              <a:rPr lang="en-US" dirty="0" smtClean="0"/>
              <a:t>Permits </a:t>
            </a:r>
            <a:r>
              <a:rPr lang="en-US" dirty="0"/>
              <a:t>the direct comparison of model results with respect to the spatial </a:t>
            </a:r>
            <a:r>
              <a:rPr lang="en-US" dirty="0" smtClean="0"/>
              <a:t>extents.  </a:t>
            </a:r>
          </a:p>
        </p:txBody>
      </p:sp>
    </p:spTree>
    <p:extLst>
      <p:ext uri="{BB962C8B-B14F-4D97-AF65-F5344CB8AC3E}">
        <p14:creationId xmlns:p14="http://schemas.microsoft.com/office/powerpoint/2010/main" val="40402629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129"/>
            <a:ext cx="9144000" cy="5439875"/>
          </a:xfrm>
          <a:prstGeom prst="rect">
            <a:avLst/>
          </a:prstGeom>
          <a:noFill/>
        </p:spPr>
      </p:pic>
      <p:cxnSp>
        <p:nvCxnSpPr>
          <p:cNvPr id="4" name="Straight Connector 3"/>
          <p:cNvCxnSpPr/>
          <p:nvPr/>
        </p:nvCxnSpPr>
        <p:spPr>
          <a:xfrm>
            <a:off x="2286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124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648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44172" y="1198546"/>
            <a:ext cx="4608056" cy="769441"/>
          </a:xfrm>
          <a:prstGeom prst="rect">
            <a:avLst/>
          </a:prstGeom>
          <a:noFill/>
        </p:spPr>
        <p:txBody>
          <a:bodyPr wrap="none" rtlCol="0">
            <a:spAutoFit/>
          </a:bodyPr>
          <a:lstStyle/>
          <a:p>
            <a:r>
              <a:rPr lang="en-US" sz="4400" dirty="0" smtClean="0"/>
              <a:t>SPACES experiment</a:t>
            </a:r>
            <a:endParaRPr lang="en-US" sz="4400" dirty="0"/>
          </a:p>
        </p:txBody>
      </p:sp>
      <p:sp>
        <p:nvSpPr>
          <p:cNvPr id="8" name="Oval Callout 7"/>
          <p:cNvSpPr/>
          <p:nvPr/>
        </p:nvSpPr>
        <p:spPr>
          <a:xfrm>
            <a:off x="7848600" y="2819400"/>
            <a:ext cx="1066800" cy="914400"/>
          </a:xfrm>
          <a:prstGeom prst="wedgeEllipseCallout">
            <a:avLst>
              <a:gd name="adj1" fmla="val -56547"/>
              <a:gd name="adj2" fmla="val 434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40212" y="3124200"/>
            <a:ext cx="816249" cy="338554"/>
          </a:xfrm>
          <a:prstGeom prst="rect">
            <a:avLst/>
          </a:prstGeom>
          <a:noFill/>
        </p:spPr>
        <p:txBody>
          <a:bodyPr wrap="none" rtlCol="0">
            <a:spAutoFit/>
          </a:bodyPr>
          <a:lstStyle/>
          <a:p>
            <a:r>
              <a:rPr lang="en-US" sz="1600" b="1" dirty="0" smtClean="0"/>
              <a:t>Species</a:t>
            </a:r>
            <a:endParaRPr lang="en-US" sz="1600" b="1" dirty="0"/>
          </a:p>
        </p:txBody>
      </p:sp>
      <p:sp>
        <p:nvSpPr>
          <p:cNvPr id="10" name="Oval Callout 9"/>
          <p:cNvSpPr/>
          <p:nvPr/>
        </p:nvSpPr>
        <p:spPr>
          <a:xfrm>
            <a:off x="8001000" y="4038600"/>
            <a:ext cx="1066800" cy="914400"/>
          </a:xfrm>
          <a:prstGeom prst="wedgeEllipseCallout">
            <a:avLst>
              <a:gd name="adj1" fmla="val -56547"/>
              <a:gd name="adj2" fmla="val 434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129641" y="4203412"/>
            <a:ext cx="809517" cy="584775"/>
          </a:xfrm>
          <a:prstGeom prst="rect">
            <a:avLst/>
          </a:prstGeom>
          <a:noFill/>
        </p:spPr>
        <p:txBody>
          <a:bodyPr wrap="none" rtlCol="0">
            <a:spAutoFit/>
          </a:bodyPr>
          <a:lstStyle/>
          <a:p>
            <a:r>
              <a:rPr lang="en-US" sz="1600" b="1" dirty="0" smtClean="0"/>
              <a:t>Spatial </a:t>
            </a:r>
          </a:p>
          <a:p>
            <a:r>
              <a:rPr lang="en-US" sz="1600" b="1" dirty="0" smtClean="0"/>
              <a:t>Layers</a:t>
            </a:r>
            <a:endParaRPr lang="en-US" sz="1600" b="1" dirty="0"/>
          </a:p>
        </p:txBody>
      </p:sp>
    </p:spTree>
    <p:extLst>
      <p:ext uri="{BB962C8B-B14F-4D97-AF65-F5344CB8AC3E}">
        <p14:creationId xmlns:p14="http://schemas.microsoft.com/office/powerpoint/2010/main" val="28296254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9062"/>
            <a:ext cx="9144000" cy="5439875"/>
          </a:xfrm>
          <a:prstGeom prst="rect">
            <a:avLst/>
          </a:prstGeom>
        </p:spPr>
      </p:pic>
      <p:cxnSp>
        <p:nvCxnSpPr>
          <p:cNvPr id="3" name="Straight Connector 2"/>
          <p:cNvCxnSpPr/>
          <p:nvPr/>
        </p:nvCxnSpPr>
        <p:spPr>
          <a:xfrm>
            <a:off x="2286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124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648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Callout 5"/>
          <p:cNvSpPr/>
          <p:nvPr/>
        </p:nvSpPr>
        <p:spPr>
          <a:xfrm>
            <a:off x="7848599" y="2819400"/>
            <a:ext cx="1186399" cy="1066800"/>
          </a:xfrm>
          <a:prstGeom prst="wedgeEllipseCallout">
            <a:avLst>
              <a:gd name="adj1" fmla="val -56547"/>
              <a:gd name="adj2" fmla="val 434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940212" y="2865995"/>
            <a:ext cx="1094787" cy="830997"/>
          </a:xfrm>
          <a:prstGeom prst="rect">
            <a:avLst/>
          </a:prstGeom>
          <a:noFill/>
        </p:spPr>
        <p:txBody>
          <a:bodyPr wrap="none" rtlCol="0">
            <a:spAutoFit/>
          </a:bodyPr>
          <a:lstStyle/>
          <a:p>
            <a:r>
              <a:rPr lang="en-US" sz="1600" b="1" dirty="0" smtClean="0"/>
              <a:t>Select </a:t>
            </a:r>
          </a:p>
          <a:p>
            <a:r>
              <a:rPr lang="en-US" sz="1600" b="1" dirty="0" smtClean="0"/>
              <a:t>SDM </a:t>
            </a:r>
          </a:p>
          <a:p>
            <a:r>
              <a:rPr lang="en-US" sz="1600" b="1" dirty="0" smtClean="0"/>
              <a:t>algorithms</a:t>
            </a:r>
            <a:endParaRPr lang="en-US" sz="1600" b="1" dirty="0"/>
          </a:p>
        </p:txBody>
      </p:sp>
    </p:spTree>
    <p:extLst>
      <p:ext uri="{BB962C8B-B14F-4D97-AF65-F5344CB8AC3E}">
        <p14:creationId xmlns:p14="http://schemas.microsoft.com/office/powerpoint/2010/main" val="10898614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9062"/>
            <a:ext cx="9144000" cy="5439875"/>
          </a:xfrm>
          <a:prstGeom prst="rect">
            <a:avLst/>
          </a:prstGeom>
        </p:spPr>
      </p:pic>
      <p:cxnSp>
        <p:nvCxnSpPr>
          <p:cNvPr id="3" name="Straight Connector 2"/>
          <p:cNvCxnSpPr/>
          <p:nvPr/>
        </p:nvCxnSpPr>
        <p:spPr>
          <a:xfrm>
            <a:off x="2286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124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648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0391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9062"/>
            <a:ext cx="9144000" cy="5439875"/>
          </a:xfrm>
          <a:prstGeom prst="rect">
            <a:avLst/>
          </a:prstGeom>
        </p:spPr>
      </p:pic>
      <p:cxnSp>
        <p:nvCxnSpPr>
          <p:cNvPr id="3" name="Straight Connector 2"/>
          <p:cNvCxnSpPr/>
          <p:nvPr/>
        </p:nvCxnSpPr>
        <p:spPr>
          <a:xfrm>
            <a:off x="2286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124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648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38400" y="304800"/>
            <a:ext cx="3971921" cy="369332"/>
          </a:xfrm>
          <a:prstGeom prst="rect">
            <a:avLst/>
          </a:prstGeom>
          <a:noFill/>
        </p:spPr>
        <p:txBody>
          <a:bodyPr wrap="none" rtlCol="0">
            <a:spAutoFit/>
          </a:bodyPr>
          <a:lstStyle/>
          <a:p>
            <a:r>
              <a:rPr lang="en-US" dirty="0" smtClean="0"/>
              <a:t>Results: SDM algorithm : Envelope Score</a:t>
            </a:r>
            <a:endParaRPr lang="en-US" dirty="0"/>
          </a:p>
        </p:txBody>
      </p:sp>
    </p:spTree>
    <p:extLst>
      <p:ext uri="{BB962C8B-B14F-4D97-AF65-F5344CB8AC3E}">
        <p14:creationId xmlns:p14="http://schemas.microsoft.com/office/powerpoint/2010/main" val="34638776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9062"/>
            <a:ext cx="9144000" cy="5439875"/>
          </a:xfrm>
          <a:prstGeom prst="rect">
            <a:avLst/>
          </a:prstGeom>
        </p:spPr>
      </p:pic>
      <p:cxnSp>
        <p:nvCxnSpPr>
          <p:cNvPr id="3" name="Straight Connector 2"/>
          <p:cNvCxnSpPr/>
          <p:nvPr/>
        </p:nvCxnSpPr>
        <p:spPr>
          <a:xfrm>
            <a:off x="2286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124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648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38400" y="304800"/>
            <a:ext cx="3888180" cy="369332"/>
          </a:xfrm>
          <a:prstGeom prst="rect">
            <a:avLst/>
          </a:prstGeom>
          <a:noFill/>
        </p:spPr>
        <p:txBody>
          <a:bodyPr wrap="none" rtlCol="0">
            <a:spAutoFit/>
          </a:bodyPr>
          <a:lstStyle/>
          <a:p>
            <a:r>
              <a:rPr lang="en-US" dirty="0" smtClean="0"/>
              <a:t>Results: SDM algorithm : Desktop GARP</a:t>
            </a:r>
            <a:endParaRPr lang="en-US" dirty="0"/>
          </a:p>
        </p:txBody>
      </p:sp>
    </p:spTree>
    <p:extLst>
      <p:ext uri="{BB962C8B-B14F-4D97-AF65-F5344CB8AC3E}">
        <p14:creationId xmlns:p14="http://schemas.microsoft.com/office/powerpoint/2010/main" val="39723943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9062"/>
            <a:ext cx="9144000" cy="5439875"/>
          </a:xfrm>
          <a:prstGeom prst="rect">
            <a:avLst/>
          </a:prstGeom>
        </p:spPr>
      </p:pic>
      <p:cxnSp>
        <p:nvCxnSpPr>
          <p:cNvPr id="4" name="Straight Connector 3"/>
          <p:cNvCxnSpPr/>
          <p:nvPr/>
        </p:nvCxnSpPr>
        <p:spPr>
          <a:xfrm>
            <a:off x="2286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124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648200" y="914400"/>
            <a:ext cx="10668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38400" y="304800"/>
            <a:ext cx="4763355" cy="369332"/>
          </a:xfrm>
          <a:prstGeom prst="rect">
            <a:avLst/>
          </a:prstGeom>
          <a:noFill/>
        </p:spPr>
        <p:txBody>
          <a:bodyPr wrap="none" rtlCol="0">
            <a:spAutoFit/>
          </a:bodyPr>
          <a:lstStyle/>
          <a:p>
            <a:r>
              <a:rPr lang="en-US" dirty="0" smtClean="0"/>
              <a:t>Results: SDM algorithm : Environmental Distance</a:t>
            </a:r>
            <a:endParaRPr lang="en-US" dirty="0"/>
          </a:p>
        </p:txBody>
      </p:sp>
    </p:spTree>
    <p:extLst>
      <p:ext uri="{BB962C8B-B14F-4D97-AF65-F5344CB8AC3E}">
        <p14:creationId xmlns:p14="http://schemas.microsoft.com/office/powerpoint/2010/main" val="39239388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b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82133"/>
            <a:ext cx="8594800" cy="5498781"/>
          </a:xfrm>
          <a:prstGeom prst="rect">
            <a:avLst/>
          </a:prstGeom>
        </p:spPr>
      </p:pic>
    </p:spTree>
    <p:extLst>
      <p:ext uri="{BB962C8B-B14F-4D97-AF65-F5344CB8AC3E}">
        <p14:creationId xmlns:p14="http://schemas.microsoft.com/office/powerpoint/2010/main" val="16863774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49922"/>
            <a:ext cx="8229600" cy="1143000"/>
          </a:xfrm>
        </p:spPr>
        <p:txBody>
          <a:bodyPr/>
          <a:lstStyle/>
          <a:p>
            <a:r>
              <a:rPr lang="en-US" dirty="0" smtClean="0"/>
              <a:t>Mission</a:t>
            </a:r>
            <a:endParaRPr lang="en-US" dirty="0"/>
          </a:p>
        </p:txBody>
      </p:sp>
      <p:sp>
        <p:nvSpPr>
          <p:cNvPr id="6" name="Content Placeholder 5"/>
          <p:cNvSpPr>
            <a:spLocks noGrp="1"/>
          </p:cNvSpPr>
          <p:nvPr>
            <p:ph idx="1"/>
          </p:nvPr>
        </p:nvSpPr>
        <p:spPr>
          <a:xfrm>
            <a:off x="457200" y="2086957"/>
            <a:ext cx="8229600" cy="4556550"/>
          </a:xfrm>
        </p:spPr>
        <p:txBody>
          <a:bodyPr>
            <a:normAutofit/>
          </a:bodyPr>
          <a:lstStyle/>
          <a:p>
            <a:pPr marL="0" indent="0" algn="just">
              <a:lnSpc>
                <a:spcPct val="150000"/>
              </a:lnSpc>
              <a:buNone/>
            </a:pPr>
            <a:r>
              <a:rPr lang="en-US" sz="2400" dirty="0"/>
              <a:t>The University of Notre Dame’s Center for Research Computing (CRC) engages in computational science, fosters multidisciplinary research and provides advanced computational tools and services.  The CRC works to facilitate discoveries across science, engineering, arts, humanities, social sciences, business and other disciplines. </a:t>
            </a:r>
          </a:p>
        </p:txBody>
      </p:sp>
    </p:spTree>
    <p:extLst>
      <p:ext uri="{BB962C8B-B14F-4D97-AF65-F5344CB8AC3E}">
        <p14:creationId xmlns:p14="http://schemas.microsoft.com/office/powerpoint/2010/main" val="35953730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b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0443"/>
          </a:xfrm>
          <a:prstGeom prst="rect">
            <a:avLst/>
          </a:prstGeom>
        </p:spPr>
      </p:pic>
    </p:spTree>
    <p:extLst>
      <p:ext uri="{BB962C8B-B14F-4D97-AF65-F5344CB8AC3E}">
        <p14:creationId xmlns:p14="http://schemas.microsoft.com/office/powerpoint/2010/main" val="40059011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8399" y="814401"/>
            <a:ext cx="3148744" cy="369332"/>
          </a:xfrm>
          <a:prstGeom prst="rect">
            <a:avLst/>
          </a:prstGeom>
          <a:noFill/>
        </p:spPr>
        <p:txBody>
          <a:bodyPr wrap="none" rtlCol="0">
            <a:spAutoFit/>
          </a:bodyPr>
          <a:lstStyle/>
          <a:p>
            <a:r>
              <a:rPr lang="en-US" dirty="0" smtClean="0"/>
              <a:t>Malaria Projects at Notre Dame</a:t>
            </a:r>
            <a:endParaRPr lang="en-US" dirty="0"/>
          </a:p>
        </p:txBody>
      </p:sp>
      <p:pic>
        <p:nvPicPr>
          <p:cNvPr id="3" name="Picture 2" descr="Screen Shot 2012-09-25 at 8.05.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55" y="1354667"/>
            <a:ext cx="3702877" cy="2722482"/>
          </a:xfrm>
          <a:prstGeom prst="rect">
            <a:avLst/>
          </a:prstGeom>
        </p:spPr>
      </p:pic>
      <p:pic>
        <p:nvPicPr>
          <p:cNvPr id="4" name="Picture 3" descr="Screen Shot 2012-09-25 at 8.06.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561" y="3254166"/>
            <a:ext cx="3299676" cy="3101611"/>
          </a:xfrm>
          <a:prstGeom prst="rect">
            <a:avLst/>
          </a:prstGeom>
        </p:spPr>
      </p:pic>
      <p:pic>
        <p:nvPicPr>
          <p:cNvPr id="5" name="Picture 4" descr="EMOD dem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4435" y="1674800"/>
            <a:ext cx="3810090" cy="4043047"/>
          </a:xfrm>
          <a:prstGeom prst="rect">
            <a:avLst/>
          </a:prstGeom>
        </p:spPr>
      </p:pic>
    </p:spTree>
    <p:extLst>
      <p:ext uri="{BB962C8B-B14F-4D97-AF65-F5344CB8AC3E}">
        <p14:creationId xmlns:p14="http://schemas.microsoft.com/office/powerpoint/2010/main" val="30817726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aptM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300"/>
            <a:ext cx="9144000" cy="5183453"/>
          </a:xfrm>
          <a:prstGeom prst="rect">
            <a:avLst/>
          </a:prstGeom>
        </p:spPr>
      </p:pic>
    </p:spTree>
    <p:extLst>
      <p:ext uri="{BB962C8B-B14F-4D97-AF65-F5344CB8AC3E}">
        <p14:creationId xmlns:p14="http://schemas.microsoft.com/office/powerpoint/2010/main" val="21078905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166" y="1926166"/>
            <a:ext cx="8826500" cy="4699000"/>
          </a:xfrm>
          <a:prstGeom prst="rect">
            <a:avLst/>
          </a:prstGeom>
        </p:spPr>
      </p:pic>
      <p:sp>
        <p:nvSpPr>
          <p:cNvPr id="4" name="TextBox 3"/>
          <p:cNvSpPr txBox="1"/>
          <p:nvPr/>
        </p:nvSpPr>
        <p:spPr>
          <a:xfrm>
            <a:off x="270933" y="694267"/>
            <a:ext cx="8348134" cy="1477328"/>
          </a:xfrm>
          <a:prstGeom prst="rect">
            <a:avLst/>
          </a:prstGeom>
          <a:noFill/>
        </p:spPr>
        <p:txBody>
          <a:bodyPr wrap="square" rtlCol="0">
            <a:spAutoFit/>
          </a:bodyPr>
          <a:lstStyle/>
          <a:p>
            <a:r>
              <a:rPr lang="en-US" b="1" dirty="0"/>
              <a:t>Collaboratory is a virtual organization relying on cyber infrastructure for data sharing and modeling, shared computational resources, networking, community building, expert advise and to pursue pioneering inter- disciplinary integration and sound policy development. </a:t>
            </a:r>
            <a:endParaRPr lang="en-US" dirty="0"/>
          </a:p>
          <a:p>
            <a:endParaRPr lang="en-US" dirty="0"/>
          </a:p>
        </p:txBody>
      </p:sp>
    </p:spTree>
    <p:extLst>
      <p:ext uri="{BB962C8B-B14F-4D97-AF65-F5344CB8AC3E}">
        <p14:creationId xmlns:p14="http://schemas.microsoft.com/office/powerpoint/2010/main" val="64256282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2014458"/>
            <a:ext cx="3784600" cy="357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122" name="Rectangle 2"/>
          <p:cNvSpPr>
            <a:spLocks noChangeArrowheads="1"/>
          </p:cNvSpPr>
          <p:nvPr>
            <p:ph type="body" idx="1"/>
          </p:nvPr>
        </p:nvSpPr>
        <p:spPr>
          <a:xfrm>
            <a:off x="1222375" y="5817393"/>
            <a:ext cx="7024158" cy="804863"/>
          </a:xfrm>
          <a:ln/>
        </p:spPr>
        <p:txBody>
          <a:bodyPr>
            <a:normAutofit/>
          </a:bodyPr>
          <a:lstStyle/>
          <a:p>
            <a:pPr marL="0" indent="0" algn="ctr">
              <a:spcBef>
                <a:spcPct val="0"/>
              </a:spcBef>
              <a:buNone/>
            </a:pPr>
            <a:r>
              <a:rPr lang="en-US" u="sng" dirty="0">
                <a:hlinkClick r:id="rId3"/>
              </a:rPr>
              <a:t>http://www.luminarydigitalmedia.com</a:t>
            </a:r>
            <a:endParaRPr lang="en-US" u="sng" dirty="0"/>
          </a:p>
        </p:txBody>
      </p:sp>
      <p:sp>
        <p:nvSpPr>
          <p:cNvPr id="5123" name="Rectangle 3"/>
          <p:cNvSpPr>
            <a:spLocks/>
          </p:cNvSpPr>
          <p:nvPr/>
        </p:nvSpPr>
        <p:spPr bwMode="auto">
          <a:xfrm>
            <a:off x="1391705" y="770982"/>
            <a:ext cx="56403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pPr algn="l"/>
            <a:r>
              <a:rPr lang="en-US" sz="4400" dirty="0">
                <a:solidFill>
                  <a:schemeClr val="tx1"/>
                </a:solidFill>
                <a:latin typeface="Calibri" charset="0"/>
                <a:ea typeface="ＭＳ Ｐゴシック" charset="0"/>
                <a:cs typeface="Calibri" charset="0"/>
                <a:sym typeface="Calibri" charset="0"/>
              </a:rPr>
              <a:t>Tempest </a:t>
            </a:r>
            <a:r>
              <a:rPr lang="en-US" sz="4400" dirty="0" err="1">
                <a:solidFill>
                  <a:schemeClr val="tx1"/>
                </a:solidFill>
                <a:latin typeface="Calibri" charset="0"/>
                <a:ea typeface="ＭＳ Ｐゴシック" charset="0"/>
                <a:cs typeface="Calibri" charset="0"/>
                <a:sym typeface="Calibri" charset="0"/>
              </a:rPr>
              <a:t>iOS</a:t>
            </a:r>
            <a:r>
              <a:rPr lang="en-US" sz="4400" dirty="0">
                <a:solidFill>
                  <a:schemeClr val="tx1"/>
                </a:solidFill>
                <a:latin typeface="Calibri" charset="0"/>
                <a:ea typeface="ＭＳ Ｐゴシック" charset="0"/>
                <a:cs typeface="Calibri" charset="0"/>
                <a:sym typeface="Calibri" charset="0"/>
              </a:rPr>
              <a:t> Application</a:t>
            </a:r>
          </a:p>
        </p:txBody>
      </p:sp>
    </p:spTree>
    <p:extLst>
      <p:ext uri="{BB962C8B-B14F-4D97-AF65-F5344CB8AC3E}">
        <p14:creationId xmlns:p14="http://schemas.microsoft.com/office/powerpoint/2010/main" val="3469568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ph type="title"/>
          </p:nvPr>
        </p:nvSpPr>
        <p:spPr>
          <a:ln/>
        </p:spPr>
        <p:txBody>
          <a:bodyPr/>
          <a:lstStyle/>
          <a:p>
            <a:r>
              <a:rPr lang="en-US" dirty="0"/>
              <a:t>Tempest </a:t>
            </a:r>
            <a:r>
              <a:rPr lang="en-US" dirty="0" err="1"/>
              <a:t>iOS</a:t>
            </a:r>
            <a:r>
              <a:rPr lang="en-US" dirty="0"/>
              <a:t> Application</a:t>
            </a:r>
          </a:p>
        </p:txBody>
      </p:sp>
      <p:sp>
        <p:nvSpPr>
          <p:cNvPr id="3074" name="Rectangle 2"/>
          <p:cNvSpPr>
            <a:spLocks noChangeArrowheads="1"/>
          </p:cNvSpPr>
          <p:nvPr>
            <p:ph type="body" idx="1"/>
          </p:nvPr>
        </p:nvSpPr>
        <p:spPr>
          <a:ln/>
        </p:spPr>
        <p:txBody>
          <a:bodyPr/>
          <a:lstStyle/>
          <a:p>
            <a:pPr marL="304800" indent="-304800">
              <a:lnSpc>
                <a:spcPct val="90000"/>
              </a:lnSpc>
              <a:spcBef>
                <a:spcPct val="0"/>
              </a:spcBef>
            </a:pPr>
            <a:r>
              <a:rPr lang="en-US" sz="2900" dirty="0"/>
              <a:t>Objectives</a:t>
            </a:r>
          </a:p>
          <a:p>
            <a:pPr lvl="1">
              <a:lnSpc>
                <a:spcPct val="90000"/>
              </a:lnSpc>
            </a:pPr>
            <a:r>
              <a:rPr lang="en-US" sz="2500" dirty="0" smtClean="0"/>
              <a:t>Interactive, social networking eBook</a:t>
            </a:r>
          </a:p>
          <a:p>
            <a:pPr lvl="1">
              <a:lnSpc>
                <a:spcPct val="90000"/>
              </a:lnSpc>
            </a:pPr>
            <a:r>
              <a:rPr lang="en-US" sz="2500" dirty="0" smtClean="0"/>
              <a:t>A platform </a:t>
            </a:r>
            <a:r>
              <a:rPr lang="en-US" sz="2500" dirty="0"/>
              <a:t>for </a:t>
            </a:r>
            <a:r>
              <a:rPr lang="en-US" sz="2500" dirty="0" smtClean="0"/>
              <a:t>users to </a:t>
            </a:r>
            <a:r>
              <a:rPr lang="en-US" sz="2500" dirty="0"/>
              <a:t>create and share </a:t>
            </a:r>
            <a:r>
              <a:rPr lang="en-US" sz="2500" dirty="0" smtClean="0"/>
              <a:t>commentary on text</a:t>
            </a:r>
            <a:endParaRPr lang="en-US" sz="2500" dirty="0"/>
          </a:p>
          <a:p>
            <a:pPr lvl="1">
              <a:lnSpc>
                <a:spcPct val="90000"/>
              </a:lnSpc>
            </a:pPr>
            <a:r>
              <a:rPr lang="en-US" sz="2500" dirty="0" smtClean="0"/>
              <a:t>Tutorials </a:t>
            </a:r>
            <a:r>
              <a:rPr lang="en-US" sz="2500" dirty="0"/>
              <a:t>and </a:t>
            </a:r>
            <a:r>
              <a:rPr lang="en-US" sz="2500" dirty="0" smtClean="0"/>
              <a:t>multimedia materials </a:t>
            </a:r>
            <a:r>
              <a:rPr lang="en-US" sz="2500" dirty="0"/>
              <a:t>for app users</a:t>
            </a:r>
          </a:p>
          <a:p>
            <a:pPr lvl="1">
              <a:lnSpc>
                <a:spcPct val="90000"/>
              </a:lnSpc>
            </a:pPr>
            <a:r>
              <a:rPr lang="en-US" sz="2500" dirty="0"/>
              <a:t>P</a:t>
            </a:r>
            <a:r>
              <a:rPr lang="en-US" sz="2500" dirty="0" smtClean="0"/>
              <a:t>latform </a:t>
            </a:r>
            <a:r>
              <a:rPr lang="en-US" sz="2500" dirty="0"/>
              <a:t>for </a:t>
            </a:r>
            <a:r>
              <a:rPr lang="en-US" sz="2500" dirty="0" smtClean="0"/>
              <a:t>users to </a:t>
            </a:r>
            <a:r>
              <a:rPr lang="en-US" sz="2500" dirty="0"/>
              <a:t>create and share</a:t>
            </a:r>
          </a:p>
          <a:p>
            <a:pPr lvl="1">
              <a:lnSpc>
                <a:spcPct val="90000"/>
              </a:lnSpc>
            </a:pPr>
            <a:r>
              <a:rPr lang="en-US" sz="2500" dirty="0"/>
              <a:t>Small, inexpensive server footprint</a:t>
            </a:r>
          </a:p>
          <a:p>
            <a:pPr marL="304800" indent="-304800">
              <a:lnSpc>
                <a:spcPct val="90000"/>
              </a:lnSpc>
            </a:pPr>
            <a:r>
              <a:rPr lang="en-US" sz="2900" dirty="0"/>
              <a:t>Technology Choice</a:t>
            </a:r>
          </a:p>
          <a:p>
            <a:pPr lvl="1">
              <a:lnSpc>
                <a:spcPct val="90000"/>
              </a:lnSpc>
            </a:pPr>
            <a:r>
              <a:rPr lang="en-US" sz="2500" dirty="0" err="1" smtClean="0"/>
              <a:t>Joomla</a:t>
            </a:r>
            <a:r>
              <a:rPr lang="en-US" sz="2500" dirty="0" smtClean="0"/>
              <a:t>!</a:t>
            </a:r>
            <a:endParaRPr lang="en-US" sz="2500" dirty="0"/>
          </a:p>
          <a:p>
            <a:pPr lvl="1">
              <a:lnSpc>
                <a:spcPct val="90000"/>
              </a:lnSpc>
            </a:pPr>
            <a:r>
              <a:rPr lang="en-US" sz="2500" dirty="0" err="1"/>
              <a:t>PostgreSQL</a:t>
            </a:r>
            <a:endParaRPr lang="en-US" sz="2500" dirty="0"/>
          </a:p>
        </p:txBody>
      </p:sp>
    </p:spTree>
    <p:extLst>
      <p:ext uri="{BB962C8B-B14F-4D97-AF65-F5344CB8AC3E}">
        <p14:creationId xmlns:p14="http://schemas.microsoft.com/office/powerpoint/2010/main" val="2995961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1204913"/>
            <a:ext cx="7281863"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098" name="Rectangle 2"/>
          <p:cNvSpPr>
            <a:spLocks/>
          </p:cNvSpPr>
          <p:nvPr/>
        </p:nvSpPr>
        <p:spPr bwMode="auto">
          <a:xfrm>
            <a:off x="1709738" y="442913"/>
            <a:ext cx="5641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pPr algn="l"/>
            <a:r>
              <a:rPr lang="en-US" sz="4400" dirty="0">
                <a:solidFill>
                  <a:schemeClr val="tx1"/>
                </a:solidFill>
                <a:latin typeface="Calibri" charset="0"/>
                <a:ea typeface="ＭＳ Ｐゴシック" charset="0"/>
                <a:cs typeface="Calibri" charset="0"/>
                <a:sym typeface="Calibri" charset="0"/>
              </a:rPr>
              <a:t>Tempest </a:t>
            </a:r>
            <a:r>
              <a:rPr lang="en-US" sz="4400" dirty="0" err="1">
                <a:solidFill>
                  <a:schemeClr val="tx1"/>
                </a:solidFill>
                <a:latin typeface="Calibri" charset="0"/>
                <a:ea typeface="ＭＳ Ｐゴシック" charset="0"/>
                <a:cs typeface="Calibri" charset="0"/>
                <a:sym typeface="Calibri" charset="0"/>
              </a:rPr>
              <a:t>iOS</a:t>
            </a:r>
            <a:r>
              <a:rPr lang="en-US" sz="4400" dirty="0">
                <a:solidFill>
                  <a:schemeClr val="tx1"/>
                </a:solidFill>
                <a:latin typeface="Calibri" charset="0"/>
                <a:ea typeface="ＭＳ Ｐゴシック" charset="0"/>
                <a:cs typeface="Calibri" charset="0"/>
                <a:sym typeface="Calibri" charset="0"/>
              </a:rPr>
              <a:t> Application</a:t>
            </a:r>
          </a:p>
        </p:txBody>
      </p:sp>
    </p:spTree>
    <p:extLst>
      <p:ext uri="{BB962C8B-B14F-4D97-AF65-F5344CB8AC3E}">
        <p14:creationId xmlns:p14="http://schemas.microsoft.com/office/powerpoint/2010/main" val="69633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605" y="728132"/>
            <a:ext cx="4416969" cy="5774267"/>
          </a:xfrm>
          <a:prstGeom prst="rect">
            <a:avLst/>
          </a:prstGeom>
        </p:spPr>
      </p:pic>
      <p:sp>
        <p:nvSpPr>
          <p:cNvPr id="3" name="TextBox 2"/>
          <p:cNvSpPr txBox="1"/>
          <p:nvPr/>
        </p:nvSpPr>
        <p:spPr>
          <a:xfrm>
            <a:off x="5554133" y="1744140"/>
            <a:ext cx="2794000" cy="3785652"/>
          </a:xfrm>
          <a:prstGeom prst="rect">
            <a:avLst/>
          </a:prstGeom>
          <a:noFill/>
        </p:spPr>
        <p:txBody>
          <a:bodyPr wrap="square" rtlCol="0">
            <a:spAutoFit/>
          </a:bodyPr>
          <a:lstStyle/>
          <a:p>
            <a:r>
              <a:rPr lang="en-US" sz="2400" dirty="0"/>
              <a:t>Much more than a digital book, The Tempest for </a:t>
            </a:r>
            <a:r>
              <a:rPr lang="en-US" sz="2400" dirty="0" err="1"/>
              <a:t>iPad</a:t>
            </a:r>
            <a:r>
              <a:rPr lang="en-US" sz="2400" dirty="0"/>
              <a:t> is designed for social reading, authoring, and sharing, for all readers from students to professional scholars.</a:t>
            </a:r>
            <a:endParaRPr lang="en-US" sz="2400" dirty="0"/>
          </a:p>
        </p:txBody>
      </p:sp>
    </p:spTree>
    <p:extLst>
      <p:ext uri="{BB962C8B-B14F-4D97-AF65-F5344CB8AC3E}">
        <p14:creationId xmlns:p14="http://schemas.microsoft.com/office/powerpoint/2010/main" val="26283928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45066"/>
            <a:ext cx="6189452" cy="4521201"/>
          </a:xfrm>
          <a:prstGeom prst="rect">
            <a:avLst/>
          </a:prstGeom>
        </p:spPr>
      </p:pic>
      <p:sp>
        <p:nvSpPr>
          <p:cNvPr id="3" name="TextBox 2"/>
          <p:cNvSpPr txBox="1"/>
          <p:nvPr/>
        </p:nvSpPr>
        <p:spPr>
          <a:xfrm>
            <a:off x="6383866" y="1269989"/>
            <a:ext cx="2556934" cy="3785652"/>
          </a:xfrm>
          <a:prstGeom prst="rect">
            <a:avLst/>
          </a:prstGeom>
          <a:noFill/>
        </p:spPr>
        <p:txBody>
          <a:bodyPr wrap="square" rtlCol="0">
            <a:spAutoFit/>
          </a:bodyPr>
          <a:lstStyle/>
          <a:p>
            <a:r>
              <a:rPr lang="en-US" sz="2000" dirty="0"/>
              <a:t>Enjoy a full-length audio performance from the </a:t>
            </a:r>
            <a:r>
              <a:rPr lang="en-US" sz="2000" dirty="0"/>
              <a:t>noted company </a:t>
            </a:r>
            <a:r>
              <a:rPr lang="en-US" sz="2000" dirty="0">
                <a:hlinkClick r:id="rId3"/>
              </a:rPr>
              <a:t>Actors From the London Stage. Play text scrolls as you listen. Additional audio takes provide alternative performances of key passages.</a:t>
            </a:r>
            <a:endParaRPr lang="en-US" sz="2000" dirty="0"/>
          </a:p>
        </p:txBody>
      </p:sp>
    </p:spTree>
    <p:extLst>
      <p:ext uri="{BB962C8B-B14F-4D97-AF65-F5344CB8AC3E}">
        <p14:creationId xmlns:p14="http://schemas.microsoft.com/office/powerpoint/2010/main" val="26283928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8129" y="728134"/>
            <a:ext cx="4391063" cy="5740400"/>
          </a:xfrm>
          <a:prstGeom prst="rect">
            <a:avLst/>
          </a:prstGeom>
        </p:spPr>
      </p:pic>
      <p:sp>
        <p:nvSpPr>
          <p:cNvPr id="3" name="TextBox 2"/>
          <p:cNvSpPr txBox="1"/>
          <p:nvPr/>
        </p:nvSpPr>
        <p:spPr>
          <a:xfrm>
            <a:off x="5418668" y="1286932"/>
            <a:ext cx="3081866" cy="1815882"/>
          </a:xfrm>
          <a:prstGeom prst="rect">
            <a:avLst/>
          </a:prstGeom>
          <a:noFill/>
        </p:spPr>
        <p:txBody>
          <a:bodyPr wrap="square" rtlCol="0">
            <a:spAutoFit/>
          </a:bodyPr>
          <a:lstStyle/>
          <a:p>
            <a:r>
              <a:rPr lang="en-US" sz="2800" dirty="0"/>
              <a:t>Share your notes immediately to a Facebook discussion </a:t>
            </a:r>
            <a:r>
              <a:rPr lang="en-US" sz="2800" dirty="0" smtClean="0"/>
              <a:t>group</a:t>
            </a:r>
            <a:endParaRPr lang="en-US" sz="2800" dirty="0"/>
          </a:p>
        </p:txBody>
      </p:sp>
    </p:spTree>
    <p:extLst>
      <p:ext uri="{BB962C8B-B14F-4D97-AF65-F5344CB8AC3E}">
        <p14:creationId xmlns:p14="http://schemas.microsoft.com/office/powerpoint/2010/main" val="26283928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62622"/>
            <a:ext cx="8229600" cy="1143000"/>
          </a:xfrm>
        </p:spPr>
        <p:txBody>
          <a:bodyPr/>
          <a:lstStyle/>
          <a:p>
            <a:r>
              <a:rPr lang="en-US" dirty="0" smtClean="0"/>
              <a:t>Vision</a:t>
            </a:r>
            <a:endParaRPr lang="en-US" dirty="0"/>
          </a:p>
        </p:txBody>
      </p:sp>
      <p:sp>
        <p:nvSpPr>
          <p:cNvPr id="6" name="Content Placeholder 5"/>
          <p:cNvSpPr>
            <a:spLocks noGrp="1"/>
          </p:cNvSpPr>
          <p:nvPr>
            <p:ph idx="1"/>
          </p:nvPr>
        </p:nvSpPr>
        <p:spPr>
          <a:xfrm>
            <a:off x="457200" y="1778005"/>
            <a:ext cx="8229600" cy="4899368"/>
          </a:xfrm>
        </p:spPr>
        <p:txBody>
          <a:bodyPr>
            <a:noAutofit/>
          </a:bodyPr>
          <a:lstStyle/>
          <a:p>
            <a:pPr marL="0" indent="0" algn="just">
              <a:lnSpc>
                <a:spcPct val="150000"/>
              </a:lnSpc>
              <a:buNone/>
            </a:pPr>
            <a:r>
              <a:rPr lang="en-US" dirty="0">
                <a:solidFill>
                  <a:srgbClr val="000000"/>
                </a:solidFill>
              </a:rPr>
              <a:t>To become an internationally recognized multidisciplinary research computing center based upon our reputation for facilitating and accelerating discovery through effective and novel applications of </a:t>
            </a:r>
            <a:r>
              <a:rPr lang="en-US" dirty="0" err="1">
                <a:solidFill>
                  <a:srgbClr val="000000"/>
                </a:solidFill>
              </a:rPr>
              <a:t>cyberinfrastructure</a:t>
            </a:r>
            <a:r>
              <a:rPr lang="en-US" dirty="0">
                <a:solidFill>
                  <a:srgbClr val="000000"/>
                </a:solidFill>
              </a:rPr>
              <a:t>.</a:t>
            </a:r>
          </a:p>
        </p:txBody>
      </p:sp>
    </p:spTree>
    <p:extLst>
      <p:ext uri="{BB962C8B-B14F-4D97-AF65-F5344CB8AC3E}">
        <p14:creationId xmlns:p14="http://schemas.microsoft.com/office/powerpoint/2010/main" val="190833698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67" y="1219199"/>
            <a:ext cx="6437564" cy="4702439"/>
          </a:xfrm>
          <a:prstGeom prst="rect">
            <a:avLst/>
          </a:prstGeom>
        </p:spPr>
      </p:pic>
      <p:sp>
        <p:nvSpPr>
          <p:cNvPr id="3" name="TextBox 2"/>
          <p:cNvSpPr txBox="1"/>
          <p:nvPr/>
        </p:nvSpPr>
        <p:spPr>
          <a:xfrm>
            <a:off x="7196667" y="2032000"/>
            <a:ext cx="1727200" cy="2862323"/>
          </a:xfrm>
          <a:prstGeom prst="rect">
            <a:avLst/>
          </a:prstGeom>
          <a:noFill/>
        </p:spPr>
        <p:txBody>
          <a:bodyPr wrap="square" rtlCol="0">
            <a:spAutoFit/>
          </a:bodyPr>
          <a:lstStyle/>
          <a:p>
            <a:r>
              <a:rPr lang="en-US" dirty="0"/>
              <a:t>Create your own play text. Select key passages you like, annotate them, and share with friends, colleagues, and readers worldwide.</a:t>
            </a:r>
            <a:endParaRPr lang="en-US" dirty="0"/>
          </a:p>
        </p:txBody>
      </p:sp>
    </p:spTree>
    <p:extLst>
      <p:ext uri="{BB962C8B-B14F-4D97-AF65-F5344CB8AC3E}">
        <p14:creationId xmlns:p14="http://schemas.microsoft.com/office/powerpoint/2010/main" val="26283928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88455"/>
            <a:ext cx="6620933" cy="4836384"/>
          </a:xfrm>
          <a:prstGeom prst="rect">
            <a:avLst/>
          </a:prstGeom>
        </p:spPr>
      </p:pic>
      <p:sp>
        <p:nvSpPr>
          <p:cNvPr id="3" name="TextBox 2"/>
          <p:cNvSpPr txBox="1"/>
          <p:nvPr/>
        </p:nvSpPr>
        <p:spPr>
          <a:xfrm>
            <a:off x="7145867" y="2031999"/>
            <a:ext cx="1710266" cy="3139321"/>
          </a:xfrm>
          <a:prstGeom prst="rect">
            <a:avLst/>
          </a:prstGeom>
          <a:noFill/>
        </p:spPr>
        <p:txBody>
          <a:bodyPr wrap="square" rtlCol="0">
            <a:spAutoFit/>
          </a:bodyPr>
          <a:lstStyle/>
          <a:p>
            <a:r>
              <a:rPr lang="en-US" dirty="0"/>
              <a:t>Illustrations, podcasts and video from </a:t>
            </a:r>
            <a:r>
              <a:rPr lang="en-US" dirty="0">
                <a:hlinkClick r:id="rId3"/>
              </a:rPr>
              <a:t>The Folger Shakespeare Library's collection bring alive Renaissance English culture and theater.</a:t>
            </a:r>
            <a:endParaRPr lang="en-US" dirty="0"/>
          </a:p>
        </p:txBody>
      </p:sp>
    </p:spTree>
    <p:extLst>
      <p:ext uri="{BB962C8B-B14F-4D97-AF65-F5344CB8AC3E}">
        <p14:creationId xmlns:p14="http://schemas.microsoft.com/office/powerpoint/2010/main" val="3776529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5870" y="965200"/>
            <a:ext cx="3859990" cy="5046133"/>
          </a:xfrm>
          <a:prstGeom prst="rect">
            <a:avLst/>
          </a:prstGeom>
        </p:spPr>
      </p:pic>
      <p:sp>
        <p:nvSpPr>
          <p:cNvPr id="5" name="TextBox 4"/>
          <p:cNvSpPr txBox="1"/>
          <p:nvPr/>
        </p:nvSpPr>
        <p:spPr>
          <a:xfrm>
            <a:off x="5418667" y="1761066"/>
            <a:ext cx="2760134" cy="2246769"/>
          </a:xfrm>
          <a:prstGeom prst="rect">
            <a:avLst/>
          </a:prstGeom>
          <a:noFill/>
        </p:spPr>
        <p:txBody>
          <a:bodyPr wrap="square" rtlCol="0">
            <a:spAutoFit/>
          </a:bodyPr>
          <a:lstStyle/>
          <a:p>
            <a:r>
              <a:rPr lang="en-US" sz="2800" dirty="0"/>
              <a:t>Customize your experience. Quiet when you need it, social when you want it.</a:t>
            </a:r>
            <a:endParaRPr lang="en-US" sz="2800" dirty="0"/>
          </a:p>
        </p:txBody>
      </p:sp>
    </p:spTree>
    <p:extLst>
      <p:ext uri="{BB962C8B-B14F-4D97-AF65-F5344CB8AC3E}">
        <p14:creationId xmlns:p14="http://schemas.microsoft.com/office/powerpoint/2010/main" val="1982229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Many lessons learned, many mistakes</a:t>
            </a:r>
          </a:p>
          <a:p>
            <a:pPr lvl="1"/>
            <a:r>
              <a:rPr lang="en-US" dirty="0" smtClean="0"/>
              <a:t>E.g. now need to integrate SPACES and COLLABORATORY, and it is not easy</a:t>
            </a:r>
          </a:p>
          <a:p>
            <a:r>
              <a:rPr lang="en-US" dirty="0" smtClean="0"/>
              <a:t>To HUB or not to HUB? – very often asked question at the CRC</a:t>
            </a:r>
          </a:p>
          <a:p>
            <a:pPr lvl="1"/>
            <a:r>
              <a:rPr lang="en-US" dirty="0" smtClean="0"/>
              <a:t>If community building and collaborative tools are important – YES</a:t>
            </a:r>
          </a:p>
          <a:p>
            <a:pPr lvl="1"/>
            <a:r>
              <a:rPr lang="en-US" dirty="0" smtClean="0"/>
              <a:t>If just data access and sharing – not necessary, there are more lightweight solutions.</a:t>
            </a:r>
          </a:p>
          <a:p>
            <a:r>
              <a:rPr lang="en-US" dirty="0" smtClean="0"/>
              <a:t>“You go to a war with the army you have”</a:t>
            </a:r>
          </a:p>
        </p:txBody>
      </p:sp>
    </p:spTree>
    <p:extLst>
      <p:ext uri="{BB962C8B-B14F-4D97-AF65-F5344CB8AC3E}">
        <p14:creationId xmlns:p14="http://schemas.microsoft.com/office/powerpoint/2010/main" val="17811970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5658"/>
            <a:ext cx="8229600" cy="782199"/>
          </a:xfrm>
        </p:spPr>
        <p:txBody>
          <a:bodyPr/>
          <a:lstStyle/>
          <a:p>
            <a:r>
              <a:rPr lang="en-US" dirty="0" smtClean="0"/>
              <a:t>Thank you!</a:t>
            </a:r>
            <a:endParaRPr lang="en-US" dirty="0"/>
          </a:p>
        </p:txBody>
      </p:sp>
    </p:spTree>
    <p:extLst>
      <p:ext uri="{BB962C8B-B14F-4D97-AF65-F5344CB8AC3E}">
        <p14:creationId xmlns:p14="http://schemas.microsoft.com/office/powerpoint/2010/main" val="980167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133" y="880543"/>
            <a:ext cx="8500534" cy="4893647"/>
          </a:xfrm>
          <a:prstGeom prst="rect">
            <a:avLst/>
          </a:prstGeom>
          <a:noFill/>
        </p:spPr>
        <p:txBody>
          <a:bodyPr wrap="square" rtlCol="0">
            <a:spAutoFit/>
          </a:bodyPr>
          <a:lstStyle/>
          <a:p>
            <a:r>
              <a:rPr lang="en-US" sz="2400" dirty="0" err="1" smtClean="0"/>
              <a:t>Jarek’s</a:t>
            </a:r>
            <a:r>
              <a:rPr lang="en-US" sz="2400" dirty="0" smtClean="0"/>
              <a:t> thoughts (May-August 2009):</a:t>
            </a:r>
          </a:p>
          <a:p>
            <a:endParaRPr lang="en-US" sz="2400" dirty="0" smtClean="0"/>
          </a:p>
          <a:p>
            <a:pPr marL="342900" indent="-342900">
              <a:buFont typeface="Arial"/>
              <a:buChar char="•"/>
            </a:pPr>
            <a:r>
              <a:rPr lang="en-US" sz="2400" dirty="0" smtClean="0"/>
              <a:t>“Nice vision, but how we get there?”</a:t>
            </a:r>
          </a:p>
          <a:p>
            <a:pPr marL="342900" indent="-342900">
              <a:buFont typeface="Arial"/>
              <a:buChar char="•"/>
            </a:pPr>
            <a:r>
              <a:rPr lang="en-US" sz="2400" dirty="0" smtClean="0"/>
              <a:t>“What should we do first?”</a:t>
            </a:r>
            <a:endParaRPr lang="en-US" sz="3600" dirty="0" smtClean="0"/>
          </a:p>
          <a:p>
            <a:pPr marL="342900" indent="-342900">
              <a:buFont typeface="Arial"/>
              <a:buChar char="•"/>
            </a:pPr>
            <a:r>
              <a:rPr lang="en-US" sz="2400" dirty="0" smtClean="0"/>
              <a:t>“Users should tell us what they need…”</a:t>
            </a:r>
          </a:p>
          <a:p>
            <a:pPr marL="342900" indent="-342900">
              <a:buFont typeface="Arial"/>
              <a:buChar char="•"/>
            </a:pPr>
            <a:r>
              <a:rPr lang="en-US" sz="2400" dirty="0" smtClean="0"/>
              <a:t>“HPC works fine, so let’s focus on CI Development…”</a:t>
            </a:r>
            <a:endParaRPr lang="en-US" sz="2400" dirty="0"/>
          </a:p>
          <a:p>
            <a:pPr marL="342900" indent="-342900">
              <a:buFont typeface="Arial"/>
              <a:buChar char="•"/>
            </a:pPr>
            <a:r>
              <a:rPr lang="en-US" sz="2400" dirty="0" smtClean="0"/>
              <a:t>“We need PORTALS and other collaborative environments”</a:t>
            </a:r>
          </a:p>
          <a:p>
            <a:pPr marL="342900" indent="-342900">
              <a:buFont typeface="Arial"/>
              <a:buChar char="•"/>
            </a:pPr>
            <a:r>
              <a:rPr lang="en-US" sz="2400" dirty="0" smtClean="0"/>
              <a:t>“We need good user support, and good, straight resource usage policies”</a:t>
            </a:r>
          </a:p>
          <a:p>
            <a:pPr marL="342900" indent="-342900">
              <a:buFont typeface="Arial"/>
              <a:buChar char="•"/>
            </a:pPr>
            <a:r>
              <a:rPr lang="en-US" sz="2400" dirty="0" smtClean="0"/>
              <a:t>“We need CI and HPC teams working together”</a:t>
            </a:r>
            <a:endParaRPr lang="en-US" sz="2400" dirty="0"/>
          </a:p>
          <a:p>
            <a:pPr marL="342900" indent="-342900">
              <a:buFont typeface="Arial"/>
              <a:buChar char="•"/>
            </a:pPr>
            <a:r>
              <a:rPr lang="en-US" sz="2400" dirty="0" smtClean="0"/>
              <a:t>“How do we fund all these with very limited resources?”</a:t>
            </a:r>
            <a:endParaRPr lang="en-US" sz="2400" dirty="0"/>
          </a:p>
          <a:p>
            <a:pPr marL="342900" indent="-342900">
              <a:buFont typeface="Arial"/>
              <a:buChar char="•"/>
            </a:pPr>
            <a:r>
              <a:rPr lang="en-US" sz="2400" dirty="0" smtClean="0"/>
              <a:t>“What is available out there?</a:t>
            </a:r>
          </a:p>
          <a:p>
            <a:pPr marL="342900" indent="-342900">
              <a:buFont typeface="Arial"/>
              <a:buChar char="•"/>
            </a:pPr>
            <a:r>
              <a:rPr lang="en-US" sz="2400" dirty="0" smtClean="0"/>
              <a:t>And so on…</a:t>
            </a:r>
            <a:endParaRPr lang="en-US" sz="2400" dirty="0"/>
          </a:p>
        </p:txBody>
      </p:sp>
    </p:spTree>
    <p:extLst>
      <p:ext uri="{BB962C8B-B14F-4D97-AF65-F5344CB8AC3E}">
        <p14:creationId xmlns:p14="http://schemas.microsoft.com/office/powerpoint/2010/main" val="37976315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a:t>
            </a:r>
            <a:endParaRPr lang="en-US" dirty="0"/>
          </a:p>
        </p:txBody>
      </p:sp>
      <p:sp>
        <p:nvSpPr>
          <p:cNvPr id="3" name="Content Placeholder 2"/>
          <p:cNvSpPr>
            <a:spLocks noGrp="1"/>
          </p:cNvSpPr>
          <p:nvPr>
            <p:ph idx="1"/>
          </p:nvPr>
        </p:nvSpPr>
        <p:spPr/>
        <p:txBody>
          <a:bodyPr/>
          <a:lstStyle/>
          <a:p>
            <a:pPr marL="0" indent="0">
              <a:buNone/>
            </a:pPr>
            <a:r>
              <a:rPr lang="en-US" dirty="0" smtClean="0"/>
              <a:t>Take the risk and hire people first -&gt; train people -&gt; generate / bring projects -&gt; assign people to projects and focus on getting more projects and more people -&gt; etc...</a:t>
            </a:r>
          </a:p>
          <a:p>
            <a:pPr marL="0" indent="0">
              <a:buNone/>
            </a:pPr>
            <a:r>
              <a:rPr lang="en-US" dirty="0" smtClean="0"/>
              <a:t>-&gt; if not successful then exit, i.e. quit </a:t>
            </a:r>
            <a:r>
              <a:rPr lang="en-US" dirty="0" smtClean="0">
                <a:sym typeface="Wingdings"/>
              </a:rPr>
              <a:t></a:t>
            </a:r>
          </a:p>
          <a:p>
            <a:pPr marL="0" indent="0">
              <a:buNone/>
            </a:pPr>
            <a:r>
              <a:rPr lang="en-US" dirty="0" smtClean="0"/>
              <a:t>  </a:t>
            </a:r>
          </a:p>
          <a:p>
            <a:pPr marL="0" indent="0">
              <a:buNone/>
            </a:pPr>
            <a:r>
              <a:rPr lang="en-US" dirty="0" smtClean="0"/>
              <a:t>Fortunately, we had many projects, mostly science gateway projects of various kinds and difficulty.</a:t>
            </a:r>
            <a:endParaRPr lang="en-US" dirty="0"/>
          </a:p>
        </p:txBody>
      </p:sp>
    </p:spTree>
    <p:extLst>
      <p:ext uri="{BB962C8B-B14F-4D97-AF65-F5344CB8AC3E}">
        <p14:creationId xmlns:p14="http://schemas.microsoft.com/office/powerpoint/2010/main" val="6134688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Cyberinfrastructure Group</a:t>
            </a:r>
            <a:endParaRPr lang="en-US" dirty="0"/>
          </a:p>
        </p:txBody>
      </p:sp>
      <p:sp>
        <p:nvSpPr>
          <p:cNvPr id="3" name="Content Placeholder 2"/>
          <p:cNvSpPr>
            <a:spLocks noGrp="1"/>
          </p:cNvSpPr>
          <p:nvPr>
            <p:ph idx="1"/>
          </p:nvPr>
        </p:nvSpPr>
        <p:spPr/>
        <p:txBody>
          <a:bodyPr/>
          <a:lstStyle/>
          <a:p>
            <a:r>
              <a:rPr lang="en-US" dirty="0" smtClean="0"/>
              <a:t>15 programmers (and need more…)</a:t>
            </a:r>
          </a:p>
          <a:p>
            <a:r>
              <a:rPr lang="en-US" dirty="0" smtClean="0"/>
              <a:t>7 computational scientists (and need more…)</a:t>
            </a:r>
          </a:p>
          <a:p>
            <a:r>
              <a:rPr lang="en-US" dirty="0" smtClean="0"/>
              <a:t>ICE group (Interactive and Collaborative Environments) and Computational Frameworks Group</a:t>
            </a:r>
          </a:p>
          <a:p>
            <a:r>
              <a:rPr lang="en-US" dirty="0" smtClean="0"/>
              <a:t>ICE heavily involved in portal/science gateways development</a:t>
            </a:r>
          </a:p>
          <a:p>
            <a:r>
              <a:rPr lang="en-US" dirty="0" smtClean="0"/>
              <a:t>~30 different science gateways projects of various size since 2010 </a:t>
            </a:r>
          </a:p>
          <a:p>
            <a:pPr marL="0" indent="0">
              <a:buNone/>
            </a:pPr>
            <a:endParaRPr lang="en-US" dirty="0"/>
          </a:p>
        </p:txBody>
      </p:sp>
    </p:spTree>
    <p:extLst>
      <p:ext uri="{BB962C8B-B14F-4D97-AF65-F5344CB8AC3E}">
        <p14:creationId xmlns:p14="http://schemas.microsoft.com/office/powerpoint/2010/main" val="8229872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times … (oh, I miss them)</a:t>
            </a:r>
            <a:endParaRPr lang="en-US" dirty="0"/>
          </a:p>
        </p:txBody>
      </p:sp>
      <p:sp>
        <p:nvSpPr>
          <p:cNvPr id="3" name="Content Placeholder 2"/>
          <p:cNvSpPr>
            <a:spLocks noGrp="1"/>
          </p:cNvSpPr>
          <p:nvPr>
            <p:ph idx="1"/>
          </p:nvPr>
        </p:nvSpPr>
        <p:spPr/>
        <p:txBody>
          <a:bodyPr/>
          <a:lstStyle/>
          <a:p>
            <a:r>
              <a:rPr lang="en-US" dirty="0" smtClean="0"/>
              <a:t>GridSphere </a:t>
            </a:r>
            <a:r>
              <a:rPr lang="en-US" dirty="0" err="1" smtClean="0"/>
              <a:t>Portlet</a:t>
            </a:r>
            <a:r>
              <a:rPr lang="en-US" dirty="0" smtClean="0"/>
              <a:t> Framework (abandoned, although used broadly worldwide)</a:t>
            </a:r>
          </a:p>
          <a:p>
            <a:r>
              <a:rPr lang="en-US" dirty="0" err="1" smtClean="0"/>
              <a:t>VineToolkit</a:t>
            </a:r>
            <a:r>
              <a:rPr lang="en-US" dirty="0" smtClean="0"/>
              <a:t> (still exists)</a:t>
            </a:r>
          </a:p>
          <a:p>
            <a:pPr lvl="1"/>
            <a:r>
              <a:rPr lang="en-US" dirty="0" smtClean="0"/>
              <a:t>Tools (portal APIs) that connected users to bunch of grid / distributed infrastructures, including Globus, Condor, national grid infrastructures, etc.</a:t>
            </a:r>
          </a:p>
          <a:p>
            <a:r>
              <a:rPr lang="en-US" dirty="0" smtClean="0"/>
              <a:t>No CMS though</a:t>
            </a:r>
          </a:p>
          <a:p>
            <a:r>
              <a:rPr lang="en-US" dirty="0" err="1" smtClean="0"/>
              <a:t>LifeRay</a:t>
            </a:r>
            <a:r>
              <a:rPr lang="en-US" dirty="0" smtClean="0"/>
              <a:t> was a strong competitor (still doing well).</a:t>
            </a:r>
            <a:endParaRPr lang="en-US" dirty="0"/>
          </a:p>
        </p:txBody>
      </p:sp>
    </p:spTree>
    <p:extLst>
      <p:ext uri="{BB962C8B-B14F-4D97-AF65-F5344CB8AC3E}">
        <p14:creationId xmlns:p14="http://schemas.microsoft.com/office/powerpoint/2010/main" val="28025779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normAutofit lnSpcReduction="10000"/>
          </a:bodyPr>
          <a:lstStyle/>
          <a:p>
            <a:r>
              <a:rPr lang="en-US" dirty="0" smtClean="0"/>
              <a:t>‘War’ between </a:t>
            </a:r>
            <a:r>
              <a:rPr lang="en-US" dirty="0" err="1" smtClean="0"/>
              <a:t>Joomla</a:t>
            </a:r>
            <a:r>
              <a:rPr lang="en-US" dirty="0" smtClean="0"/>
              <a:t>!, Drupal, </a:t>
            </a:r>
            <a:r>
              <a:rPr lang="en-US" dirty="0" err="1" smtClean="0"/>
              <a:t>Plone</a:t>
            </a:r>
            <a:r>
              <a:rPr lang="en-US" dirty="0" smtClean="0"/>
              <a:t>, </a:t>
            </a:r>
            <a:r>
              <a:rPr lang="en-US" dirty="0" err="1" smtClean="0"/>
              <a:t>WordPress</a:t>
            </a:r>
            <a:r>
              <a:rPr lang="en-US" dirty="0" smtClean="0"/>
              <a:t>… you name it…</a:t>
            </a:r>
            <a:endParaRPr lang="en-US" dirty="0"/>
          </a:p>
          <a:p>
            <a:r>
              <a:rPr lang="en-US" dirty="0" smtClean="0"/>
              <a:t>Java, vs. </a:t>
            </a:r>
            <a:r>
              <a:rPr lang="en-US" dirty="0" err="1" smtClean="0"/>
              <a:t>Django</a:t>
            </a:r>
            <a:r>
              <a:rPr lang="en-US" dirty="0" smtClean="0"/>
              <a:t> vs.  Ruby, etc.</a:t>
            </a:r>
          </a:p>
          <a:p>
            <a:r>
              <a:rPr lang="en-US" dirty="0" smtClean="0"/>
              <a:t>Users very often have their pilot projects developed in “something”</a:t>
            </a:r>
          </a:p>
          <a:p>
            <a:r>
              <a:rPr lang="en-US" dirty="0" smtClean="0"/>
              <a:t>Shall we let users decide? Shall we impose a solution/technology on them?</a:t>
            </a:r>
          </a:p>
          <a:p>
            <a:r>
              <a:rPr lang="en-US" dirty="0" smtClean="0"/>
              <a:t>How do we build teams? Do we need to know all the web technologies or use just one or two? Is it a good investment? </a:t>
            </a:r>
          </a:p>
          <a:p>
            <a:endParaRPr lang="en-US" dirty="0"/>
          </a:p>
        </p:txBody>
      </p:sp>
    </p:spTree>
    <p:extLst>
      <p:ext uri="{BB962C8B-B14F-4D97-AF65-F5344CB8AC3E}">
        <p14:creationId xmlns:p14="http://schemas.microsoft.com/office/powerpoint/2010/main" val="3449864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RC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CRCTemplate.potx</Template>
  <TotalTime>18841</TotalTime>
  <Words>1542</Words>
  <Application>Microsoft Macintosh PowerPoint</Application>
  <PresentationFormat>On-screen Show (4:3)</PresentationFormat>
  <Paragraphs>149</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CRCTemplate</vt:lpstr>
      <vt:lpstr>Cyberinfrastructure and Scientific Portals at Notre Dame  Jarek Nabrzyski Center for Research Computing naber@nd.edu, http://crc.nd.edu   </vt:lpstr>
      <vt:lpstr>Center for Research Computing</vt:lpstr>
      <vt:lpstr>Mission</vt:lpstr>
      <vt:lpstr>Vision</vt:lpstr>
      <vt:lpstr>PowerPoint Presentation</vt:lpstr>
      <vt:lpstr>Workflow</vt:lpstr>
      <vt:lpstr>Cyberinfrastructure Group</vt:lpstr>
      <vt:lpstr>Old times … (oh, I miss them)</vt:lpstr>
      <vt:lpstr>Today…</vt:lpstr>
      <vt:lpstr>Peace Accords Matrix</vt:lpstr>
      <vt:lpstr>Varieties of Democracy (VoD)</vt:lpstr>
      <vt:lpstr>Varieties of Democracy (VoD)</vt:lpstr>
      <vt:lpstr>Varieties of Democracy (VoD)</vt:lpstr>
      <vt:lpstr>Varieties of Democracy (VoD)</vt:lpstr>
      <vt:lpstr>Varieties of Democracy (VoD)</vt:lpstr>
      <vt:lpstr>PowerPoint Presentation</vt:lpstr>
      <vt:lpstr>Cyber-Eye Hurricane Situational Awareness Application</vt:lpstr>
      <vt:lpstr>Cyber-Eye</vt:lpstr>
      <vt:lpstr>Geoanalytics (collaboration with RENCI)</vt:lpstr>
      <vt:lpstr>SPACES - Niche Modeling Framework  Spatial Portal for Analysis of Change in Environment on Species</vt:lpstr>
      <vt:lpstr>SPACES</vt:lpstr>
      <vt:lpstr>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Tempest iOS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vector>
  </TitlesOfParts>
  <Company>University of Notre Dame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Stitt</dc:creator>
  <cp:lastModifiedBy>Jaroslaw Nabrzyski</cp:lastModifiedBy>
  <cp:revision>152</cp:revision>
  <cp:lastPrinted>2010-09-07T18:54:19Z</cp:lastPrinted>
  <dcterms:created xsi:type="dcterms:W3CDTF">2011-06-03T18:36:39Z</dcterms:created>
  <dcterms:modified xsi:type="dcterms:W3CDTF">2012-09-27T18:47:26Z</dcterms:modified>
</cp:coreProperties>
</file>