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6" r:id="rId3"/>
    <p:sldId id="276" r:id="rId4"/>
    <p:sldId id="288" r:id="rId5"/>
    <p:sldId id="285" r:id="rId6"/>
    <p:sldId id="277" r:id="rId7"/>
    <p:sldId id="278" r:id="rId8"/>
    <p:sldId id="280" r:id="rId9"/>
    <p:sldId id="295" r:id="rId10"/>
    <p:sldId id="296" r:id="rId11"/>
    <p:sldId id="297" r:id="rId12"/>
    <p:sldId id="281" r:id="rId13"/>
    <p:sldId id="282" r:id="rId14"/>
    <p:sldId id="289" r:id="rId15"/>
    <p:sldId id="291" r:id="rId16"/>
    <p:sldId id="292" r:id="rId17"/>
    <p:sldId id="293" r:id="rId18"/>
    <p:sldId id="294" r:id="rId19"/>
    <p:sldId id="283" r:id="rId20"/>
    <p:sldId id="298" r:id="rId21"/>
    <p:sldId id="299" r:id="rId22"/>
    <p:sldId id="259" r:id="rId23"/>
    <p:sldId id="264" r:id="rId24"/>
    <p:sldId id="265" r:id="rId25"/>
    <p:sldId id="266" r:id="rId26"/>
    <p:sldId id="267" r:id="rId27"/>
    <p:sldId id="273" r:id="rId28"/>
    <p:sldId id="30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141029-2D73-3C41-9F3C-D552E2539CB8}">
          <p14:sldIdLst>
            <p14:sldId id="256"/>
            <p14:sldId id="286"/>
            <p14:sldId id="276"/>
            <p14:sldId id="288"/>
            <p14:sldId id="285"/>
            <p14:sldId id="277"/>
            <p14:sldId id="278"/>
            <p14:sldId id="280"/>
            <p14:sldId id="295"/>
            <p14:sldId id="296"/>
            <p14:sldId id="297"/>
            <p14:sldId id="281"/>
            <p14:sldId id="282"/>
            <p14:sldId id="289"/>
            <p14:sldId id="291"/>
            <p14:sldId id="292"/>
            <p14:sldId id="293"/>
            <p14:sldId id="294"/>
            <p14:sldId id="283"/>
            <p14:sldId id="298"/>
            <p14:sldId id="299"/>
            <p14:sldId id="259"/>
            <p14:sldId id="264"/>
            <p14:sldId id="265"/>
            <p14:sldId id="266"/>
            <p14:sldId id="267"/>
            <p14:sldId id="273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38" autoAdjust="0"/>
  </p:normalViewPr>
  <p:slideViewPr>
    <p:cSldViewPr snapToGrid="0" snapToObjects="1">
      <p:cViewPr varScale="1">
        <p:scale>
          <a:sx n="79" d="100"/>
          <a:sy n="79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B9DD0-7D16-B54A-81E5-DC5AFD091085}" type="datetimeFigureOut">
              <a:rPr lang="en-US" smtClean="0"/>
              <a:t>9/20/12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9C9E6-E859-284D-86E8-9D76A3B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2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74602-BC68-412D-A743-3E2D6C9EB752}" type="datetimeFigureOut">
              <a:rPr lang="en-US" smtClean="0"/>
              <a:t>9/20/12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7226-1859-4213-873E-6BB164B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865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477CC-2E3D-4977-87D1-DFEDFEE11F76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C2AC65-6103-F448-896B-07BE614EB092}" type="slidenum">
              <a:rPr lang="en-US">
                <a:latin typeface="Calibri" charset="0"/>
              </a:rPr>
              <a:pPr eaLnBrk="1" hangingPunct="1"/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7226-1859-4213-873E-6BB164B8F9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22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7226-1859-4213-873E-6BB164B8F9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8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2317C3-50A2-0C46-AF05-A4098EC23D8A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Most popular these days is CIPRES- Phylogeny  (Mark Miller)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DBB47A-4A31-9544-B48B-60410E48BC96}" type="slidenum">
              <a:rPr lang="en-US">
                <a:latin typeface="Calibri" charset="0"/>
              </a:rPr>
              <a:pPr eaLnBrk="1" hangingPunct="1"/>
              <a:t>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see who’s using the system here</a:t>
            </a:r>
          </a:p>
          <a:p>
            <a:endParaRPr lang="en-US" dirty="0" smtClean="0"/>
          </a:p>
          <a:p>
            <a:r>
              <a:rPr lang="en-US" dirty="0" smtClean="0"/>
              <a:t>Actively pursuing European</a:t>
            </a:r>
            <a:r>
              <a:rPr lang="en-US" baseline="0" dirty="0" smtClean="0"/>
              <a:t> computing resources for the back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0D988-AECB-2D4C-B015-0DD39FCD14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9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4DE9B0-A9D8-A74A-837D-6382BFE31C92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634A43-CCA8-0345-AB90-78756FC671A3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NSF TeraGrid Review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January 10, 2006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Charlie Catlett (cec@uchicago.edu)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9155ED-BADB-8B41-834C-C0A4BEB63396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6850BB-FA3B-E440-9070-0319704E7771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14857-804F-0040-B45C-B49567571EE2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6482"/>
            <a:ext cx="7772400" cy="2511238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9682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AB4DB3-1268-534D-BE05-09256DD0B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6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7" y="492374"/>
            <a:ext cx="8229600" cy="933014"/>
          </a:xfrm>
        </p:spPr>
        <p:txBody>
          <a:bodyPr anchor="b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411"/>
            <a:ext cx="8229600" cy="4769598"/>
          </a:xfrm>
          <a:ln>
            <a:noFill/>
          </a:ln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1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8154"/>
            <a:ext cx="4038600" cy="49981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8154"/>
            <a:ext cx="4038600" cy="49981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0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1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92471" y="6302562"/>
            <a:ext cx="4303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AB4DB3-1268-534D-BE05-09256DD0B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6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92471" y="6302562"/>
            <a:ext cx="4303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AB4DB3-1268-534D-BE05-09256DD0B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6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AB4DB3-1268-534D-BE05-09256DD0B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3" Type="http://schemas.openxmlformats.org/officeDocument/2006/relationships/image" Target="../media/image2.pn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8600" y="274638"/>
            <a:ext cx="8659906" cy="6341315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647" y="301069"/>
            <a:ext cx="8229600" cy="8037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7982"/>
            <a:ext cx="8229600" cy="46848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83" y="5880184"/>
            <a:ext cx="1617923" cy="735769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Screen shot 2012-09-12 at 11.15.06 AM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5816687"/>
            <a:ext cx="1969100" cy="799266"/>
          </a:xfrm>
          <a:prstGeom prst="rect">
            <a:avLst/>
          </a:prstGeom>
        </p:spPr>
      </p:pic>
      <p:pic>
        <p:nvPicPr>
          <p:cNvPr id="6" name="Picture 5" descr="SDSClogo-plusname-black.jpe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413" y="6090734"/>
            <a:ext cx="2100876" cy="5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6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accent6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.uchicago.edu/research/files/sidgrid.mov" TargetMode="External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png"/><Relationship Id="rId21" Type="http://schemas.openxmlformats.org/officeDocument/2006/relationships/image" Target="../media/image25.jpe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28" Type="http://schemas.openxmlformats.org/officeDocument/2006/relationships/image" Target="../media/image32.png"/><Relationship Id="rId29" Type="http://schemas.openxmlformats.org/officeDocument/2006/relationships/image" Target="../media/image33.png"/><Relationship Id="rId30" Type="http://schemas.openxmlformats.org/officeDocument/2006/relationships/image" Target="../media/image34.png"/><Relationship Id="rId31" Type="http://schemas.openxmlformats.org/officeDocument/2006/relationships/image" Target="../media/image35.png"/><Relationship Id="rId32" Type="http://schemas.openxmlformats.org/officeDocument/2006/relationships/image" Target="../media/image36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jpe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Science Gateways and their Democratization and Acceleration of Science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Nancy Wilkins-Diehr</a:t>
            </a:r>
          </a:p>
          <a:p>
            <a:r>
              <a:rPr lang="en-US" dirty="0" err="1" smtClean="0"/>
              <a:t>wilkinsn@sdsc.edu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48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/>
          <a:lstStyle/>
          <a:p>
            <a:r>
              <a:rPr lang="en-US" dirty="0" smtClean="0"/>
              <a:t>CIPRES on NSF’s front page today!</a:t>
            </a:r>
            <a:endParaRPr lang="en-US" dirty="0"/>
          </a:p>
        </p:txBody>
      </p:sp>
      <p:pic>
        <p:nvPicPr>
          <p:cNvPr id="6" name="Content Placeholder 5" descr="Screen shot 2012-07-15 at 8.36.4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762000"/>
            <a:ext cx="6256139" cy="5561013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21920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0730478E-6D64-4143-AFFF-16C3D5C26B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93291" y="1226190"/>
            <a:ext cx="4060633" cy="499819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Application of high-end </a:t>
            </a:r>
            <a:r>
              <a:rPr lang="en-US" dirty="0" err="1" smtClean="0"/>
              <a:t>cyberinfrastructure</a:t>
            </a:r>
            <a:r>
              <a:rPr lang="en-US" dirty="0" smtClean="0"/>
              <a:t> to GIS</a:t>
            </a:r>
          </a:p>
          <a:p>
            <a:r>
              <a:rPr lang="en-US" dirty="0" smtClean="0"/>
              <a:t>Influence on multiple domains</a:t>
            </a:r>
          </a:p>
          <a:p>
            <a:r>
              <a:rPr lang="en-US" dirty="0" smtClean="0"/>
              <a:t>Improved decision support</a:t>
            </a:r>
          </a:p>
          <a:p>
            <a:r>
              <a:rPr lang="en-US" dirty="0" smtClean="0"/>
              <a:t>Spatial joins, layers of multiple datasets at different resolutions</a:t>
            </a:r>
          </a:p>
          <a:p>
            <a:r>
              <a:rPr lang="en-US" dirty="0" smtClean="0"/>
              <a:t>Goal is core set of </a:t>
            </a:r>
            <a:r>
              <a:rPr lang="en-US" dirty="0" err="1" smtClean="0"/>
              <a:t>composable</a:t>
            </a:r>
            <a:r>
              <a:rPr lang="en-US" dirty="0" smtClean="0"/>
              <a:t>, interoperable, manageable, and reusable software elements</a:t>
            </a:r>
          </a:p>
          <a:p>
            <a:r>
              <a:rPr lang="en-US" dirty="0" smtClean="0"/>
              <a:t>Collaborative geospatial problem solving environment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0647" y="554443"/>
            <a:ext cx="8229600" cy="803711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CyberGIS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/>
              <a:t>Software Integration for Sustained Geospatial Innovation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9" name="Content Placeholder 8" descr="cg-pidw-temp-1.jpe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-566" b="20573"/>
          <a:stretch/>
        </p:blipFill>
        <p:spPr>
          <a:xfrm>
            <a:off x="4253925" y="1721055"/>
            <a:ext cx="4890075" cy="3353159"/>
          </a:xfrm>
        </p:spPr>
      </p:pic>
    </p:spTree>
    <p:extLst>
      <p:ext uri="{BB962C8B-B14F-4D97-AF65-F5344CB8AC3E}">
        <p14:creationId xmlns:p14="http://schemas.microsoft.com/office/powerpoint/2010/main" val="9634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mtClean="0"/>
              <a:t>Samples from researchers all over the world</a:t>
            </a:r>
          </a:p>
          <a:p>
            <a:pPr lvl="1"/>
            <a:r>
              <a:rPr lang="en-US" smtClean="0"/>
              <a:t>Some (Germany, Australia) have their own ultracentrifuges and use only the analysis capabilities, others send samples to UT to spin</a:t>
            </a:r>
          </a:p>
          <a:p>
            <a:r>
              <a:rPr lang="en-US" smtClean="0"/>
              <a:t>Spin the samples at high speeds, learn about macromolecule properties</a:t>
            </a:r>
          </a:p>
          <a:p>
            <a:r>
              <a:rPr lang="en-US" smtClean="0"/>
              <a:t>Monte Carlo simulations</a:t>
            </a:r>
          </a:p>
          <a:p>
            <a:r>
              <a:rPr lang="en-US" smtClean="0"/>
              <a:t>Observations are electronically digitized and stored for further mathematical analysis</a:t>
            </a:r>
            <a:endParaRPr lang="en-US" dirty="0" smtClean="0"/>
          </a:p>
        </p:txBody>
      </p:sp>
      <p:pic>
        <p:nvPicPr>
          <p:cNvPr id="5124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3" b="3781"/>
          <a:stretch/>
        </p:blipFill>
        <p:spPr>
          <a:xfrm>
            <a:off x="4419600" y="1215403"/>
            <a:ext cx="4038600" cy="874261"/>
          </a:xfr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Analytical Ultracentrifugation:</a:t>
            </a:r>
            <a:br>
              <a:rPr lang="en-US" dirty="0" smtClean="0"/>
            </a:br>
            <a:r>
              <a:rPr lang="en-US" dirty="0" smtClean="0"/>
              <a:t>Emerging computational tool for the study of proteins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0730478E-6D64-4143-AFFF-16C3D5C26B3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3718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474133" y="5729288"/>
            <a:ext cx="1905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/>
                <a:cs typeface="Times New Roman"/>
              </a:rPr>
              <a:t>Source: Suresh </a:t>
            </a:r>
            <a:r>
              <a:rPr lang="en-US" sz="1200" b="1" dirty="0" err="1">
                <a:latin typeface="Times New Roman"/>
                <a:cs typeface="Times New Roman"/>
              </a:rPr>
              <a:t>Marru</a:t>
            </a:r>
            <a:r>
              <a:rPr lang="en-US" sz="1200" b="1" dirty="0">
                <a:latin typeface="Times New Roman"/>
                <a:cs typeface="Times New Roman"/>
              </a:rPr>
              <a:t>, IU</a:t>
            </a:r>
          </a:p>
        </p:txBody>
      </p:sp>
      <p:sp>
        <p:nvSpPr>
          <p:cNvPr id="5128" name="TextBox 12"/>
          <p:cNvSpPr txBox="1">
            <a:spLocks noChangeArrowheads="1"/>
          </p:cNvSpPr>
          <p:nvPr/>
        </p:nvSpPr>
        <p:spPr bwMode="auto">
          <a:xfrm>
            <a:off x="4419600" y="2209800"/>
            <a:ext cx="45127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The Center for Analytical Ultracentrifugation of </a:t>
            </a:r>
          </a:p>
          <a:p>
            <a:pPr algn="ctr"/>
            <a:r>
              <a:rPr lang="en-US" sz="1600" b="1" dirty="0"/>
              <a:t>Macromolecular Assemblies, UT Health </a:t>
            </a:r>
            <a:r>
              <a:rPr lang="en-US" sz="1600" b="1" dirty="0" smtClean="0"/>
              <a:t>Sciences,</a:t>
            </a:r>
          </a:p>
          <a:p>
            <a:pPr algn="ctr"/>
            <a:r>
              <a:rPr lang="en-US" sz="1600" b="1" dirty="0" smtClean="0"/>
              <a:t>Borries Demeler, PI </a:t>
            </a:r>
            <a:endParaRPr lang="en-US" sz="1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70647" y="129982"/>
            <a:ext cx="8229600" cy="933014"/>
          </a:xfrm>
        </p:spPr>
        <p:txBody>
          <a:bodyPr/>
          <a:lstStyle/>
          <a:p>
            <a:r>
              <a:rPr lang="en-US" sz="2800" dirty="0" err="1" smtClean="0"/>
              <a:t>Ultrascan</a:t>
            </a:r>
            <a:r>
              <a:rPr lang="en-US" sz="2800" dirty="0" smtClean="0"/>
              <a:t> provides a comprehensive data analysis environment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92100" y="1016000"/>
            <a:ext cx="8534400" cy="5181600"/>
          </a:xfrm>
        </p:spPr>
        <p:txBody>
          <a:bodyPr/>
          <a:lstStyle/>
          <a:p>
            <a:r>
              <a:rPr lang="en-US" sz="2400" dirty="0" smtClean="0"/>
              <a:t>Management of analytical ultracentrifugation data for single users or entire facilities</a:t>
            </a:r>
          </a:p>
          <a:p>
            <a:r>
              <a:rPr lang="en-US" sz="2400" dirty="0" smtClean="0"/>
              <a:t>Support for storage, editing, sharing and analysis of data</a:t>
            </a:r>
          </a:p>
          <a:p>
            <a:pPr lvl="1"/>
            <a:r>
              <a:rPr lang="en-US" sz="2000" dirty="0" smtClean="0"/>
              <a:t>HPC facilities used for 2-D spectrum analysis and genetic algorithm analysis</a:t>
            </a:r>
          </a:p>
          <a:p>
            <a:pPr lvl="2"/>
            <a:r>
              <a:rPr lang="en-US" sz="1800" dirty="0" smtClean="0"/>
              <a:t>XSEDE</a:t>
            </a:r>
          </a:p>
          <a:p>
            <a:pPr lvl="2"/>
            <a:r>
              <a:rPr lang="en-US" sz="1800" dirty="0" err="1" smtClean="0"/>
              <a:t>Technische</a:t>
            </a:r>
            <a:r>
              <a:rPr lang="en-US" sz="1800" dirty="0" smtClean="0"/>
              <a:t> University of Munich</a:t>
            </a:r>
          </a:p>
          <a:p>
            <a:pPr lvl="2"/>
            <a:r>
              <a:rPr lang="en-US" sz="1800" dirty="0" err="1" smtClean="0"/>
              <a:t>Juelich</a:t>
            </a:r>
            <a:r>
              <a:rPr lang="en-US" sz="1800" dirty="0" smtClean="0"/>
              <a:t> Supercomputing Center </a:t>
            </a:r>
          </a:p>
          <a:p>
            <a:r>
              <a:rPr lang="en-US" sz="2400" dirty="0" smtClean="0"/>
              <a:t>Portable graphical user interface</a:t>
            </a:r>
          </a:p>
          <a:p>
            <a:r>
              <a:rPr lang="en-US" sz="2400" dirty="0" smtClean="0"/>
              <a:t>MySQL database backend for data management</a:t>
            </a:r>
          </a:p>
          <a:p>
            <a:r>
              <a:rPr lang="en-US" sz="2400" dirty="0" smtClean="0"/>
              <a:t>Over 30 active institutions</a:t>
            </a:r>
          </a:p>
        </p:txBody>
      </p:sp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6248400" y="5529262"/>
            <a:ext cx="1905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/>
                <a:cs typeface="Times New Roman"/>
              </a:rPr>
              <a:t>Source: Suresh </a:t>
            </a:r>
            <a:r>
              <a:rPr lang="en-US" sz="1200" b="1" dirty="0" err="1">
                <a:latin typeface="Times New Roman"/>
                <a:cs typeface="Times New Roman"/>
              </a:rPr>
              <a:t>Marru</a:t>
            </a:r>
            <a:r>
              <a:rPr lang="en-US" sz="1200" b="1" dirty="0">
                <a:latin typeface="Times New Roman"/>
                <a:cs typeface="Times New Roman"/>
              </a:rPr>
              <a:t>, IU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21920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1B8E93C4-041F-CA4F-9FF8-0B14C60F8D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Gateways in the marketplace</a:t>
            </a:r>
            <a:br>
              <a:rPr lang="en-US" smtClean="0"/>
            </a:br>
            <a:r>
              <a:rPr lang="en-US" sz="2400" smtClean="0"/>
              <a:t>Kids control telescopes and share images</a:t>
            </a:r>
            <a:endParaRPr lang="en-US" smtClean="0"/>
          </a:p>
        </p:txBody>
      </p:sp>
      <p:sp>
        <p:nvSpPr>
          <p:cNvPr id="29698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2200">
                <a:latin typeface="Calibri" charset="0"/>
                <a:ea typeface="ＭＳ Ｐゴシック" charset="0"/>
              </a:rPr>
              <a:t>“</a:t>
            </a:r>
            <a:r>
              <a:rPr lang="en-US" altLang="ja-JP" sz="2200">
                <a:latin typeface="Calibri" charset="0"/>
                <a:ea typeface="ＭＳ Ｐゴシック" charset="0"/>
              </a:rPr>
              <a:t>In seconds my computer screen was transformed into a live telescopic view</a:t>
            </a:r>
            <a:r>
              <a:rPr lang="ja-JP" altLang="en-US" sz="2200">
                <a:latin typeface="Calibri" charset="0"/>
                <a:ea typeface="ＭＳ Ｐゴシック" charset="0"/>
              </a:rPr>
              <a:t>”</a:t>
            </a:r>
            <a:endParaRPr lang="en-US" altLang="ja-JP" sz="220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ja-JP" altLang="en-US" sz="1900">
                <a:latin typeface="Calibri" charset="0"/>
                <a:ea typeface="ＭＳ Ｐゴシック" charset="0"/>
              </a:rPr>
              <a:t>“</a:t>
            </a:r>
            <a:r>
              <a:rPr lang="en-US" altLang="ja-JP" sz="1900">
                <a:latin typeface="Calibri" charset="0"/>
                <a:ea typeface="ＭＳ Ｐゴシック" charset="0"/>
              </a:rPr>
              <a:t>Slooh's users include newbies and professional astronomers in 70 countries</a:t>
            </a:r>
            <a:r>
              <a:rPr lang="ja-JP" altLang="en-US" sz="1900">
                <a:latin typeface="Calibri" charset="0"/>
                <a:ea typeface="ＭＳ Ｐゴシック" charset="0"/>
              </a:rPr>
              <a:t>”</a:t>
            </a:r>
            <a:endParaRPr lang="en-US" altLang="ja-JP" sz="190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2200">
                <a:latin typeface="Calibri" charset="0"/>
                <a:ea typeface="ＭＳ Ｐゴシック" charset="0"/>
              </a:rPr>
              <a:t>Observatories in the Canary Islands and Chile, Australia coming soon </a:t>
            </a:r>
          </a:p>
          <a:p>
            <a:pPr eaLnBrk="1" hangingPunct="1">
              <a:lnSpc>
                <a:spcPct val="9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5000 images/month since 2003</a:t>
            </a:r>
          </a:p>
          <a:p>
            <a:pPr eaLnBrk="1" hangingPunct="1">
              <a:lnSpc>
                <a:spcPct val="90000"/>
              </a:lnSpc>
            </a:pPr>
            <a:r>
              <a:rPr lang="en-US" sz="2200">
                <a:latin typeface="Calibri" charset="0"/>
                <a:ea typeface="ＭＳ Ｐゴシック" charset="0"/>
              </a:rPr>
              <a:t>Increases public support for investment in these facilities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810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800" y="1143000"/>
            <a:ext cx="1314450" cy="1905000"/>
          </a:xfrm>
        </p:spPr>
      </p:pic>
    </p:spTree>
    <p:extLst>
      <p:ext uri="{BB962C8B-B14F-4D97-AF65-F5344CB8AC3E}">
        <p14:creationId xmlns:p14="http://schemas.microsoft.com/office/powerpoint/2010/main" val="291581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200">
                <a:latin typeface="Arial" charset="0"/>
                <a:ea typeface="ＭＳ Ｐゴシック" charset="0"/>
              </a:rPr>
              <a:t>Linked Environments for Atmospheric Discovery</a:t>
            </a:r>
            <a:r>
              <a:rPr lang="en-US" sz="2500">
                <a:latin typeface="Arial" charset="0"/>
                <a:ea typeface="ＭＳ Ｐゴシック" charset="0"/>
              </a:rPr>
              <a:t/>
            </a:r>
            <a:br>
              <a:rPr lang="en-US" sz="2500">
                <a:latin typeface="Arial" charset="0"/>
                <a:ea typeface="ＭＳ Ｐゴシック" charset="0"/>
              </a:rPr>
            </a:br>
            <a:r>
              <a:rPr lang="en-US" sz="2500">
                <a:latin typeface="Arial" charset="0"/>
                <a:ea typeface="ＭＳ Ｐゴシック" charset="0"/>
              </a:rPr>
              <a:t>LEAD</a:t>
            </a:r>
          </a:p>
        </p:txBody>
      </p:sp>
      <p:pic>
        <p:nvPicPr>
          <p:cNvPr id="33794" name="Picture 3" descr="portal-lead-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2959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portal-workflow-compo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4267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lead-adas-demo-workf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343400"/>
            <a:ext cx="2781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portal-id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4290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228600" y="1219200"/>
            <a:ext cx="53054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cs typeface="Arial" charset="0"/>
              </a:rPr>
              <a:t>Providing tools that are needed to make accurate </a:t>
            </a:r>
          </a:p>
          <a:p>
            <a:pPr eaLnBrk="1" hangingPunct="1"/>
            <a:r>
              <a:rPr lang="en-US" sz="1800">
                <a:cs typeface="Arial" charset="0"/>
              </a:rPr>
              <a:t>predictions of tornados and hurricanes</a:t>
            </a:r>
          </a:p>
          <a:p>
            <a:pPr eaLnBrk="1" hangingPunct="1">
              <a:buFontTx/>
              <a:buChar char="•"/>
            </a:pPr>
            <a:r>
              <a:rPr lang="en-US" sz="1800">
                <a:cs typeface="Arial" charset="0"/>
              </a:rPr>
              <a:t>Data exploration and Grid workflow </a:t>
            </a:r>
          </a:p>
        </p:txBody>
      </p:sp>
    </p:spTree>
    <p:extLst>
      <p:ext uri="{BB962C8B-B14F-4D97-AF65-F5344CB8AC3E}">
        <p14:creationId xmlns:p14="http://schemas.microsoft.com/office/powerpoint/2010/main" val="274080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Social Informatics Data Grid</a:t>
            </a:r>
            <a:br>
              <a:rPr lang="en-US" smtClean="0"/>
            </a:br>
            <a:r>
              <a:rPr lang="en-US" smtClean="0"/>
              <a:t>Collaborative access to large, complex datasets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err="1" smtClean="0">
                <a:cs typeface="+mn-cs"/>
              </a:rPr>
              <a:t>SIDGrid</a:t>
            </a:r>
            <a:r>
              <a:rPr lang="en-US" dirty="0" smtClean="0">
                <a:cs typeface="+mn-cs"/>
              </a:rPr>
              <a:t> is unique among social science data archive projects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n-US" dirty="0" smtClean="0"/>
              <a:t>Streaming data which change over time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 smtClean="0"/>
              <a:t>Voice, video, images (e.g. fMRI), text, numerical (e.g. heart rate, eye movement)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n-US" dirty="0" smtClean="0"/>
              <a:t>Investigate multiple datasets, collected at different time scales, simultaneously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 smtClean="0"/>
              <a:t>Large data requirements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 smtClean="0"/>
              <a:t>Sophisticated analysis tools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Especially valuable for  multi-disciplinary course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n-US" dirty="0" smtClean="0"/>
              <a:t>Computer science, linguistics, psychology</a:t>
            </a:r>
          </a:p>
        </p:txBody>
      </p:sp>
      <p:pic>
        <p:nvPicPr>
          <p:cNvPr id="35843" name="Picture 2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4300" y="823913"/>
            <a:ext cx="3276600" cy="3671887"/>
          </a:xfrm>
        </p:spPr>
      </p:pic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5105400" y="5105400"/>
            <a:ext cx="3505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/>
              </a:rPr>
              <a:t>http://www.ci.uchicago.edu/research/files/sidgrid.mov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911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Viewing multimodal data like a symphony conductor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1910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ja-JP" altLang="en-US" sz="1900">
                <a:latin typeface="Calibri" charset="0"/>
                <a:ea typeface="ＭＳ Ｐゴシック" charset="0"/>
              </a:rPr>
              <a:t>“</a:t>
            </a:r>
            <a:r>
              <a:rPr lang="en-US" altLang="ja-JP" sz="1900">
                <a:latin typeface="Calibri" charset="0"/>
                <a:ea typeface="ＭＳ Ｐゴシック" charset="0"/>
              </a:rPr>
              <a:t>Music-score</a:t>
            </a:r>
            <a:r>
              <a:rPr lang="ja-JP" altLang="en-US" sz="1900">
                <a:latin typeface="Calibri" charset="0"/>
                <a:ea typeface="ＭＳ Ｐゴシック" charset="0"/>
              </a:rPr>
              <a:t>”</a:t>
            </a:r>
            <a:r>
              <a:rPr lang="en-US" altLang="ja-JP" sz="1900">
                <a:latin typeface="Calibri" charset="0"/>
                <a:ea typeface="ＭＳ Ｐゴシック" charset="0"/>
              </a:rPr>
              <a:t> display and synchronized playback of video and audio files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Pitch tracks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Text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Head nods, pause, gesture references</a:t>
            </a:r>
          </a:p>
          <a:p>
            <a:pPr eaLnBrk="1" hangingPunct="1">
              <a:lnSpc>
                <a:spcPct val="80000"/>
              </a:lnSpc>
            </a:pPr>
            <a:r>
              <a:rPr lang="en-US" sz="1900">
                <a:latin typeface="Calibri" charset="0"/>
                <a:ea typeface="ＭＳ Ｐゴシック" charset="0"/>
              </a:rPr>
              <a:t>Central archive of multi-modal data, annotations, and analyses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Distributed annotation efforts by multiple researchers working on a common data set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>
                <a:latin typeface="Calibri" charset="0"/>
                <a:ea typeface="ＭＳ Ｐゴシック" charset="0"/>
              </a:rPr>
              <a:t>History of updates</a:t>
            </a:r>
          </a:p>
          <a:p>
            <a:pPr eaLnBrk="1" hangingPunct="1">
              <a:lnSpc>
                <a:spcPct val="80000"/>
              </a:lnSpc>
            </a:pPr>
            <a:r>
              <a:rPr lang="en-US" sz="1900">
                <a:latin typeface="Calibri" charset="0"/>
                <a:ea typeface="ＭＳ Ｐゴシック" charset="0"/>
              </a:rPr>
              <a:t>Computational tools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Distributed acoustic analysis using Praat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Statistical analysis using 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>
                <a:latin typeface="Calibri" charset="0"/>
                <a:ea typeface="ＭＳ Ｐゴシック" charset="0"/>
              </a:rPr>
              <a:t>Matrix computations using Matlab and Octave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4800" y="1600200"/>
            <a:ext cx="5029200" cy="3349625"/>
          </a:xfrm>
        </p:spPr>
      </p:pic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3887788" y="5562600"/>
            <a:ext cx="5026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Source: Studying Discourse and Dialog with SIDGrid, Levow, 2008</a:t>
            </a:r>
          </a:p>
        </p:txBody>
      </p:sp>
    </p:spTree>
    <p:extLst>
      <p:ext uri="{BB962C8B-B14F-4D97-AF65-F5344CB8AC3E}">
        <p14:creationId xmlns:p14="http://schemas.microsoft.com/office/powerpoint/2010/main" val="165063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Arial" charset="0"/>
              </a:rPr>
              <a:t>Gateways democratize access to high end resources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Almost anyone can investigate scientific questions using high end resources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Not just those in high profile research groups 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Gateways allow anyone with a web browser to explore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Foster new ideas, cross-disciplinary approaches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Encourage students to experiment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But used in production, too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Significant number of papers resulting from gateways, including GridChem, nanoHUB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Scientists can focus on challenging science problems rather than challenging infrastructure problems</a:t>
            </a:r>
          </a:p>
        </p:txBody>
      </p:sp>
    </p:spTree>
    <p:extLst>
      <p:ext uri="{BB962C8B-B14F-4D97-AF65-F5344CB8AC3E}">
        <p14:creationId xmlns:p14="http://schemas.microsoft.com/office/powerpoint/2010/main" val="211368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Gateway Sustainability Study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With Dr. Katherine Lawrence, U Michigan School of Information</a:t>
            </a:r>
            <a:endParaRPr lang="en-US" sz="2800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91000" cy="5181600"/>
          </a:xfrm>
        </p:spPr>
        <p:txBody>
          <a:bodyPr/>
          <a:lstStyle/>
          <a:p>
            <a:r>
              <a:rPr lang="en-US" sz="1800" dirty="0" smtClean="0"/>
              <a:t>Characteristics of short funding cycles</a:t>
            </a:r>
          </a:p>
          <a:p>
            <a:pPr lvl="1"/>
            <a:r>
              <a:rPr lang="en-US" sz="1600" dirty="0" smtClean="0"/>
              <a:t>Build exciting prototypes with input from scientists</a:t>
            </a:r>
          </a:p>
          <a:p>
            <a:pPr lvl="1"/>
            <a:r>
              <a:rPr lang="en-US" sz="1600" dirty="0" smtClean="0"/>
              <a:t>Work with early adopters to extend capabilities</a:t>
            </a:r>
          </a:p>
          <a:p>
            <a:pPr lvl="1"/>
            <a:r>
              <a:rPr lang="en-US" sz="1600" dirty="0" smtClean="0"/>
              <a:t>Tools are publicized, more scientists interested</a:t>
            </a:r>
          </a:p>
          <a:p>
            <a:pPr lvl="1"/>
            <a:r>
              <a:rPr lang="en-US" sz="1600" dirty="0" smtClean="0"/>
              <a:t>Funding ends</a:t>
            </a:r>
          </a:p>
          <a:p>
            <a:pPr lvl="1"/>
            <a:r>
              <a:rPr lang="en-US" sz="1600" dirty="0" smtClean="0"/>
              <a:t>Scientists who invested their time to use new tools are disillusioned</a:t>
            </a:r>
          </a:p>
          <a:p>
            <a:pPr lvl="2"/>
            <a:r>
              <a:rPr lang="en-US" sz="1400" dirty="0" smtClean="0"/>
              <a:t>Less likely to try something new again</a:t>
            </a:r>
          </a:p>
          <a:p>
            <a:pPr lvl="1"/>
            <a:r>
              <a:rPr lang="en-US" sz="1600" dirty="0" smtClean="0"/>
              <a:t>Start again on new short-term project</a:t>
            </a:r>
          </a:p>
          <a:p>
            <a:r>
              <a:rPr lang="en-US" sz="1800" dirty="0" smtClean="0"/>
              <a:t>Need to break this cycle</a:t>
            </a:r>
          </a:p>
          <a:p>
            <a:r>
              <a:rPr lang="en-US" sz="1800" dirty="0" smtClean="0"/>
              <a:t>Small grant to look at characteristics of successful gateways and domain areas where a gateway could have a big impact</a:t>
            </a:r>
          </a:p>
        </p:txBody>
      </p:sp>
      <p:pic>
        <p:nvPicPr>
          <p:cNvPr id="29701" name="Content Placeholder 5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371600"/>
            <a:ext cx="4191000" cy="3330575"/>
          </a:xfrm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5029200" y="4953000"/>
            <a:ext cx="39312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4 focus group meetings over 2 years</a:t>
            </a:r>
          </a:p>
          <a:p>
            <a:pPr lvl="1"/>
            <a:r>
              <a:rPr lang="en-US" sz="1400" dirty="0"/>
              <a:t>First 2 held June, </a:t>
            </a:r>
            <a:r>
              <a:rPr lang="en-US" sz="1400" dirty="0" smtClean="0"/>
              <a:t>2010</a:t>
            </a:r>
          </a:p>
          <a:p>
            <a:pPr lvl="1"/>
            <a:r>
              <a:rPr lang="en-US" sz="1400" dirty="0" smtClean="0"/>
              <a:t>Final 3 held June, 2011</a:t>
            </a:r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www.sciencegateways.org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21920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0730478E-6D64-4143-AFFF-16C3D5C26B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title"/>
          </p:nvPr>
        </p:nvSpPr>
        <p:spPr>
          <a:xfrm>
            <a:off x="304800" y="174625"/>
            <a:ext cx="8534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dirty="0" smtClean="0"/>
              <a:t>Gateways:</a:t>
            </a:r>
            <a:br>
              <a:rPr lang="en-US" sz="2400" dirty="0" smtClean="0"/>
            </a:br>
            <a:r>
              <a:rPr lang="en-US" sz="2400" dirty="0" smtClean="0"/>
              <a:t>A natural result of the impact of the internet on worldwide communication and information retrieval</a:t>
            </a:r>
            <a:endParaRPr lang="en-US" sz="2000" i="1" dirty="0" smtClean="0"/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04800" y="1495425"/>
            <a:ext cx="85344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Implications on the conduct of science are still evolving</a:t>
            </a:r>
          </a:p>
          <a:p>
            <a:pPr lvl="1" eaLnBrk="1" hangingPunct="1">
              <a:defRPr/>
            </a:pPr>
            <a:r>
              <a:rPr lang="en-US" sz="1600" dirty="0" smtClean="0"/>
              <a:t>1980’s, Early gateways, National Center for Biotechnology Information BLAST server, search results sent by email, still a working portal today</a:t>
            </a:r>
          </a:p>
          <a:p>
            <a:pPr lvl="1" eaLnBrk="1" hangingPunct="1">
              <a:defRPr/>
            </a:pPr>
            <a:r>
              <a:rPr lang="en-US" sz="1600" dirty="0" smtClean="0"/>
              <a:t>1989 World Wide Web developed at CERN</a:t>
            </a:r>
          </a:p>
          <a:p>
            <a:pPr lvl="1" eaLnBrk="1" hangingPunct="1">
              <a:defRPr/>
            </a:pPr>
            <a:r>
              <a:rPr lang="en-US" sz="1600" dirty="0" smtClean="0"/>
              <a:t>1992 Mosaic web browser developed</a:t>
            </a:r>
          </a:p>
          <a:p>
            <a:pPr lvl="1" eaLnBrk="1" hangingPunct="1">
              <a:defRPr/>
            </a:pPr>
            <a:r>
              <a:rPr lang="en-US" sz="1600" dirty="0" smtClean="0"/>
              <a:t>1995 “International Protein Data Bank Enhanced by Computer Browser”</a:t>
            </a:r>
          </a:p>
          <a:p>
            <a:pPr lvl="1" eaLnBrk="1" hangingPunct="1">
              <a:defRPr/>
            </a:pPr>
            <a:r>
              <a:rPr lang="en-US" sz="1600" dirty="0" smtClean="0"/>
              <a:t>2004 TeraGrid project director Rick Stevens recognized growth in scientific portal development and proposed the Science Gateway Program</a:t>
            </a:r>
          </a:p>
          <a:p>
            <a:pPr lvl="1" eaLnBrk="1" hangingPunct="1">
              <a:defRPr/>
            </a:pPr>
            <a:r>
              <a:rPr lang="en-US" sz="1600" dirty="0" smtClean="0"/>
              <a:t>Today, Web 3.0 and programmatic exchange of data between web pages </a:t>
            </a:r>
          </a:p>
          <a:p>
            <a:pPr eaLnBrk="1" hangingPunct="1">
              <a:defRPr/>
            </a:pPr>
            <a:r>
              <a:rPr lang="en-US" sz="2800" dirty="0" smtClean="0"/>
              <a:t>Simultaneous explosion of digital information</a:t>
            </a:r>
          </a:p>
          <a:p>
            <a:pPr lvl="1" eaLnBrk="1" hangingPunct="1">
              <a:defRPr/>
            </a:pPr>
            <a:r>
              <a:rPr lang="en-US" sz="1600" dirty="0" smtClean="0"/>
              <a:t>Growing analysis needs in many, many scientific areas</a:t>
            </a:r>
            <a:endParaRPr lang="en-US" sz="1600" strike="sngStrike" dirty="0" smtClean="0">
              <a:solidFill>
                <a:srgbClr val="C00000"/>
              </a:solidFill>
            </a:endParaRPr>
          </a:p>
          <a:p>
            <a:pPr lvl="1" eaLnBrk="1" hangingPunct="1">
              <a:defRPr/>
            </a:pPr>
            <a:r>
              <a:rPr lang="en-US" sz="1600" dirty="0" smtClean="0"/>
              <a:t>Sensors, telescopes, satellites, digital images, video, genome sequencers</a:t>
            </a:r>
          </a:p>
          <a:p>
            <a:pPr lvl="1" eaLnBrk="1" hangingPunct="1">
              <a:defRPr/>
            </a:pPr>
            <a:r>
              <a:rPr lang="en-US" sz="1600" dirty="0" smtClean="0"/>
              <a:t>#1 machine on Top500 today over 10,000x more powerful than </a:t>
            </a:r>
            <a:r>
              <a:rPr lang="en-US" sz="1600" i="1" dirty="0" smtClean="0"/>
              <a:t>all combined </a:t>
            </a:r>
            <a:r>
              <a:rPr lang="en-US" sz="1600" dirty="0" smtClean="0"/>
              <a:t>entries on the first list in 1993</a:t>
            </a: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914400" y="1165225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i="1" dirty="0" smtClean="0">
                <a:latin typeface="Verdana" pitchFamily="34" charset="0"/>
              </a:rPr>
              <a:t>Only 20 </a:t>
            </a:r>
            <a:r>
              <a:rPr lang="en-US" b="1" i="1" dirty="0">
                <a:latin typeface="Verdana" pitchFamily="34" charset="0"/>
              </a:rPr>
              <a:t>years since the release of Mosaic</a:t>
            </a:r>
            <a:r>
              <a:rPr lang="en-US" sz="2000" b="1" i="1" dirty="0">
                <a:latin typeface="Verdana" pitchFamily="34" charset="0"/>
              </a:rPr>
              <a:t>!</a:t>
            </a:r>
            <a:endParaRPr lang="en-US" sz="2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0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After reading stacks of reports, we wanted to capture our findings in a memorable way</a:t>
            </a:r>
            <a:endParaRPr lang="en-US" dirty="0"/>
          </a:p>
        </p:txBody>
      </p:sp>
      <p:pic>
        <p:nvPicPr>
          <p:cNvPr id="6" name="Science Gateway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1546225"/>
            <a:ext cx="6361113" cy="4770438"/>
          </a:xfrm>
        </p:spPr>
      </p:pic>
    </p:spTree>
    <p:extLst>
      <p:ext uri="{BB962C8B-B14F-4D97-AF65-F5344CB8AC3E}">
        <p14:creationId xmlns:p14="http://schemas.microsoft.com/office/powerpoint/2010/main" val="82776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findings lead nicely into NSF’s Scientific Software Innovation Institutes (S2I2)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Cyberinfrastructure</a:t>
            </a:r>
            <a:r>
              <a:rPr lang="en-US" dirty="0" smtClean="0"/>
              <a:t> Framework for the 21</a:t>
            </a:r>
            <a:r>
              <a:rPr lang="en-US" baseline="30000" dirty="0" smtClean="0"/>
              <a:t>st</a:t>
            </a:r>
            <a:r>
              <a:rPr lang="en-US" dirty="0" smtClean="0"/>
              <a:t> Century Science and Engineering (CIF21) vision</a:t>
            </a:r>
          </a:p>
          <a:p>
            <a:r>
              <a:rPr lang="en-US" dirty="0" smtClean="0"/>
              <a:t>Software as integral enabler of computation, experiment and theory</a:t>
            </a:r>
          </a:p>
          <a:p>
            <a:r>
              <a:rPr lang="en-US" dirty="0" smtClean="0"/>
              <a:t>NSF expects that software investment will result in robust, reliable, usable, sustainable software infrastructure</a:t>
            </a:r>
          </a:p>
          <a:p>
            <a:r>
              <a:rPr lang="en-US" b="1" dirty="0" smtClean="0"/>
              <a:t>S2I2 institutes are viewed as long-term hubs of excellence that serve communities of substantial size and disciplinary breadth</a:t>
            </a:r>
          </a:p>
        </p:txBody>
      </p:sp>
    </p:spTree>
    <p:extLst>
      <p:ext uri="{BB962C8B-B14F-4D97-AF65-F5344CB8AC3E}">
        <p14:creationId xmlns:p14="http://schemas.microsoft.com/office/powerpoint/2010/main" val="2571541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Gateway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One of several 1-year conceptualization grants awarded this past summer</a:t>
            </a:r>
          </a:p>
          <a:p>
            <a:r>
              <a:rPr lang="en-US" dirty="0" smtClean="0"/>
              <a:t>Collaboration involves</a:t>
            </a:r>
          </a:p>
          <a:p>
            <a:pPr lvl="1"/>
            <a:r>
              <a:rPr lang="en-US" dirty="0" smtClean="0"/>
              <a:t>SDSC, Elizabeth City State, Indiana, Purdue, U Michigan, U Texas</a:t>
            </a:r>
          </a:p>
          <a:p>
            <a:r>
              <a:rPr lang="en-US" dirty="0" smtClean="0"/>
              <a:t>Gathering community feedback on Institute offerings this year</a:t>
            </a:r>
          </a:p>
          <a:p>
            <a:pPr lvl="1"/>
            <a:r>
              <a:rPr lang="en-US" dirty="0" smtClean="0"/>
              <a:t>Incubator service</a:t>
            </a:r>
          </a:p>
          <a:p>
            <a:pPr lvl="1"/>
            <a:r>
              <a:rPr lang="en-US" dirty="0" smtClean="0"/>
              <a:t>Extended support services</a:t>
            </a:r>
          </a:p>
          <a:p>
            <a:pPr lvl="1"/>
            <a:r>
              <a:rPr lang="en-US" dirty="0" smtClean="0"/>
              <a:t>Gateway forum</a:t>
            </a:r>
          </a:p>
          <a:p>
            <a:pPr lvl="1"/>
            <a:r>
              <a:rPr lang="en-US" dirty="0" smtClean="0"/>
              <a:t>Gateway framework</a:t>
            </a:r>
          </a:p>
          <a:p>
            <a:pPr lvl="1"/>
            <a:r>
              <a:rPr lang="en-US" dirty="0" smtClean="0"/>
              <a:t>Workforce development</a:t>
            </a:r>
          </a:p>
          <a:p>
            <a:pPr lvl="1"/>
            <a:r>
              <a:rPr lang="en-US" dirty="0" smtClean="0"/>
              <a:t>Community engagement</a:t>
            </a:r>
          </a:p>
        </p:txBody>
      </p:sp>
    </p:spTree>
    <p:extLst>
      <p:ext uri="{BB962C8B-B14F-4D97-AF65-F5344CB8AC3E}">
        <p14:creationId xmlns:p14="http://schemas.microsoft.com/office/powerpoint/2010/main" val="2834816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13298"/>
            <a:ext cx="4038600" cy="47430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Business plan development and review</a:t>
            </a:r>
          </a:p>
          <a:p>
            <a:r>
              <a:rPr lang="en-US" dirty="0" smtClean="0"/>
              <a:t>Development environment, consulting, documentation and software recommendations</a:t>
            </a:r>
          </a:p>
          <a:p>
            <a:r>
              <a:rPr lang="en-US" dirty="0" smtClean="0"/>
              <a:t>Software repositories</a:t>
            </a:r>
          </a:p>
          <a:p>
            <a:r>
              <a:rPr lang="en-US" dirty="0" smtClean="0"/>
              <a:t>Software engineering facilities</a:t>
            </a:r>
          </a:p>
          <a:p>
            <a:r>
              <a:rPr lang="en-US" dirty="0" smtClean="0"/>
              <a:t>Software assessment services</a:t>
            </a:r>
          </a:p>
          <a:p>
            <a:pPr lvl="1"/>
            <a:r>
              <a:rPr lang="en-US" dirty="0" smtClean="0"/>
              <a:t>like Open Source Software Advisory Service, Apache assessment service, Software Sustainability Institute (UK)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3298"/>
            <a:ext cx="4038600" cy="4743052"/>
          </a:xfrm>
        </p:spPr>
        <p:txBody>
          <a:bodyPr/>
          <a:lstStyle/>
          <a:p>
            <a:r>
              <a:rPr lang="en-US" sz="2400" dirty="0" smtClean="0"/>
              <a:t>Build-and-test facilities</a:t>
            </a:r>
          </a:p>
          <a:p>
            <a:r>
              <a:rPr lang="en-US" sz="2400" dirty="0" smtClean="0"/>
              <a:t>Hosting service</a:t>
            </a:r>
          </a:p>
          <a:p>
            <a:r>
              <a:rPr lang="en-US" sz="2400" dirty="0" smtClean="0"/>
              <a:t>Offering gateways expertise in the following areas:</a:t>
            </a:r>
            <a:endParaRPr lang="en-US" dirty="0" smtClean="0"/>
          </a:p>
          <a:p>
            <a:pPr lvl="1"/>
            <a:r>
              <a:rPr lang="en-US" sz="2000" dirty="0" smtClean="0"/>
              <a:t>Usability assessment</a:t>
            </a:r>
          </a:p>
          <a:p>
            <a:pPr lvl="1"/>
            <a:r>
              <a:rPr lang="en-US" sz="2000" dirty="0" smtClean="0"/>
              <a:t>Licensing </a:t>
            </a:r>
          </a:p>
          <a:p>
            <a:pPr lvl="1"/>
            <a:r>
              <a:rPr lang="en-US" sz="2000" dirty="0" smtClean="0"/>
              <a:t>Sustainability </a:t>
            </a:r>
          </a:p>
          <a:p>
            <a:pPr lvl="1"/>
            <a:r>
              <a:rPr lang="en-US" sz="2000" dirty="0" smtClean="0"/>
              <a:t>Project management</a:t>
            </a:r>
          </a:p>
          <a:p>
            <a:pPr lvl="1"/>
            <a:r>
              <a:rPr lang="en-US" sz="2000" dirty="0" smtClean="0"/>
              <a:t>Security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Incubator Service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0647" y="1090078"/>
            <a:ext cx="6700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Assist with the entire lifecycle of a gateway:</a:t>
            </a:r>
          </a:p>
        </p:txBody>
      </p:sp>
    </p:spTree>
    <p:extLst>
      <p:ext uri="{BB962C8B-B14F-4D97-AF65-F5344CB8AC3E}">
        <p14:creationId xmlns:p14="http://schemas.microsoft.com/office/powerpoint/2010/main" val="1542545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Extended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Peer-reviewed request process open to all</a:t>
            </a:r>
          </a:p>
          <a:p>
            <a:r>
              <a:rPr lang="en-US" smtClean="0"/>
              <a:t>Institute staff assigned to a project for months, up to a year </a:t>
            </a:r>
          </a:p>
          <a:p>
            <a:pPr lvl="1"/>
            <a:r>
              <a:rPr lang="en-US" smtClean="0"/>
              <a:t>Assist with gateway development</a:t>
            </a:r>
          </a:p>
          <a:p>
            <a:pPr lvl="1"/>
            <a:r>
              <a:rPr lang="en-US" smtClean="0"/>
              <a:t>Teach research teams what it takes to build, enhance, operate, and maintain gateways after support ends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9447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Gateway Forum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mtClean="0"/>
              <a:t>Gathering place for scientific web developers across NSF directorates, agencies, and international boundaries</a:t>
            </a:r>
          </a:p>
          <a:p>
            <a:r>
              <a:rPr lang="en-US" smtClean="0"/>
              <a:t>Social forums, white papers, blogs, testimonials and user stories</a:t>
            </a:r>
          </a:p>
          <a:p>
            <a:r>
              <a:rPr lang="en-US" smtClean="0"/>
              <a:t>Annual conference</a:t>
            </a:r>
          </a:p>
          <a:p>
            <a:r>
              <a:rPr lang="en-US" smtClean="0"/>
              <a:t>Broad and engaging symposium series</a:t>
            </a:r>
          </a:p>
          <a:p>
            <a:r>
              <a:rPr lang="en-US" smtClean="0"/>
              <a:t>Gateway training program</a:t>
            </a:r>
          </a:p>
          <a:p>
            <a:pPr lvl="1"/>
            <a:r>
              <a:rPr lang="en-US" smtClean="0"/>
              <a:t>Synchronous and asynchronous, video tutorials</a:t>
            </a:r>
          </a:p>
          <a:p>
            <a:pPr lvl="1"/>
            <a:r>
              <a:rPr lang="en-US" smtClean="0"/>
              <a:t>Best practices, case studies</a:t>
            </a:r>
          </a:p>
          <a:p>
            <a:r>
              <a:rPr lang="en-US" smtClean="0"/>
              <a:t>Showcase of successful projects</a:t>
            </a:r>
          </a:p>
          <a:p>
            <a:r>
              <a:rPr lang="en-US" smtClean="0"/>
              <a:t>Environment that enables continuous community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3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Gateway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Modular, layered approach</a:t>
            </a:r>
          </a:p>
          <a:p>
            <a:pPr lvl="1"/>
            <a:r>
              <a:rPr lang="en-US" dirty="0" smtClean="0"/>
              <a:t>Supports community contributions </a:t>
            </a:r>
          </a:p>
          <a:p>
            <a:pPr lvl="1"/>
            <a:r>
              <a:rPr lang="en-US" dirty="0" smtClean="0"/>
              <a:t>Grocery store approach allows developers to pick and choose the components they need</a:t>
            </a:r>
          </a:p>
          <a:p>
            <a:r>
              <a:rPr lang="en-US" dirty="0" smtClean="0"/>
              <a:t>4 levels of architecture</a:t>
            </a:r>
          </a:p>
          <a:p>
            <a:pPr lvl="1"/>
            <a:r>
              <a:rPr lang="en-US" dirty="0" smtClean="0"/>
              <a:t>Value-added services such as a publication channel for delivering content to a wider audience, information repositories for good design practices, and information/code samples for best practices in user-interface and user-experience design</a:t>
            </a:r>
          </a:p>
          <a:p>
            <a:pPr lvl="1"/>
            <a:r>
              <a:rPr lang="en-US" dirty="0" smtClean="0"/>
              <a:t>Core web framework which includes hosted site creation and content management</a:t>
            </a:r>
          </a:p>
          <a:p>
            <a:pPr lvl="1"/>
            <a:r>
              <a:rPr lang="en-US" dirty="0" smtClean="0"/>
              <a:t>Platform API to provide a cohesive set of </a:t>
            </a:r>
            <a:r>
              <a:rPr lang="en-US" dirty="0" err="1" smtClean="0"/>
              <a:t>RESTful</a:t>
            </a:r>
            <a:r>
              <a:rPr lang="en-US" dirty="0" smtClean="0"/>
              <a:t> web services upon which the previous two layers rely</a:t>
            </a:r>
          </a:p>
          <a:p>
            <a:pPr lvl="1"/>
            <a:r>
              <a:rPr lang="en-US" dirty="0" smtClean="0"/>
              <a:t>Systems layer where the hardware and low-level middleware reside</a:t>
            </a:r>
          </a:p>
          <a:p>
            <a:pPr lvl="2"/>
            <a:r>
              <a:rPr lang="en-US" dirty="0" smtClean="0"/>
              <a:t>Clouds and cloud services, HPC systems, grid middleware, data warehouses, databases, instrumentation, and distributed data stores </a:t>
            </a:r>
          </a:p>
        </p:txBody>
      </p:sp>
    </p:spTree>
    <p:extLst>
      <p:ext uri="{BB962C8B-B14F-4D97-AF65-F5344CB8AC3E}">
        <p14:creationId xmlns:p14="http://schemas.microsoft.com/office/powerpoint/2010/main" val="251026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821" y="697434"/>
            <a:ext cx="6546188" cy="5355034"/>
            <a:chOff x="0" y="0"/>
            <a:chExt cx="3925190" cy="33053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06981" cy="2933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 Box 3"/>
            <p:cNvSpPr txBox="1"/>
            <p:nvPr/>
          </p:nvSpPr>
          <p:spPr>
            <a:xfrm>
              <a:off x="23750" y="2968831"/>
              <a:ext cx="3901440" cy="3365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srgbClr val="000000"/>
                  </a:solidFill>
                  <a:effectLst/>
                  <a:latin typeface="Arial"/>
                  <a:ea typeface="Arial"/>
                  <a:cs typeface="Arial"/>
                </a:rPr>
                <a:t>Figure 1. High-level architecture of software offerings and value-added services provided by the institute.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7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community input session this afternoon!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Lightning talks highlighting gateways from 1:30-4, 5-5:30</a:t>
            </a:r>
          </a:p>
          <a:p>
            <a:r>
              <a:rPr lang="en-US" dirty="0" smtClean="0"/>
              <a:t>Live polling and interactive session on what would be of value in an institute from 4-5</a:t>
            </a:r>
          </a:p>
          <a:p>
            <a:r>
              <a:rPr lang="en-US" dirty="0" smtClean="0"/>
              <a:t>Hope to see some of you this afternoon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Thank you for your attention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755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85591"/>
            <a:ext cx="4038600" cy="4998196"/>
          </a:xfrm>
        </p:spPr>
        <p:txBody>
          <a:bodyPr/>
          <a:lstStyle/>
          <a:p>
            <a:r>
              <a:rPr lang="en-US" dirty="0" smtClean="0"/>
              <a:t>Interfaces </a:t>
            </a:r>
            <a:r>
              <a:rPr lang="en-US" dirty="0"/>
              <a:t>to supercomputers haven’t changed much in the last 20 </a:t>
            </a:r>
            <a:r>
              <a:rPr lang="en-US" dirty="0" smtClean="0"/>
              <a:t>years</a:t>
            </a:r>
          </a:p>
          <a:p>
            <a:r>
              <a:rPr lang="en-US" dirty="0"/>
              <a:t>vt100 in the 1980s and a login window on </a:t>
            </a:r>
            <a:r>
              <a:rPr lang="en-US" dirty="0" smtClean="0"/>
              <a:t>the Ranger system at TACC </a:t>
            </a:r>
            <a:r>
              <a:rPr lang="en-US" dirty="0"/>
              <a:t>today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My experiences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Science Gateways and high performance computing</a:t>
            </a:r>
            <a:endParaRPr lang="en-US" sz="40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447" y="1630581"/>
            <a:ext cx="3527601" cy="436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3399" y="1570412"/>
            <a:ext cx="6032500" cy="44259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38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70647" y="263089"/>
            <a:ext cx="8229600" cy="803711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Why are gateways worth the effort?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</a:rPr>
              <a:t>Increasing range of expertise needed to tackle the most challenging scientific problems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How many details do you want each individual scientist to need to know?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PBS, RSL, Condor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Coupling multi-scale codes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Assembling data from multiple sources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Collaboration frameworks</a:t>
            </a:r>
          </a:p>
        </p:txBody>
      </p:sp>
      <p:sp>
        <p:nvSpPr>
          <p:cNvPr id="21507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67200" y="1066800"/>
            <a:ext cx="3268663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600"/>
              <a:t>#! /bin/sh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#PBS -q dque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#PBS -l nodes=1:ppn=2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#PBS -l walltime=00:02:00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#PBS -o pbs.out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#PBS -e pbs.err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#PBS -V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cd /users/wilkinsn/tutorial/exercise_3</a:t>
            </a:r>
          </a:p>
          <a:p>
            <a:pPr eaLnBrk="1" hangingPunct="1">
              <a:lnSpc>
                <a:spcPct val="80000"/>
              </a:lnSpc>
            </a:pPr>
            <a:r>
              <a:rPr lang="en-US" sz="1600"/>
              <a:t>../bin/mcell nmj_recon.main.mdl</a:t>
            </a:r>
            <a:endParaRPr lang="en-US" sz="18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3429000"/>
            <a:ext cx="4419600" cy="1865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+(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&amp;(resourceManagerContact="tg-login1.sdsc.teragrid.org/jobmanager-pbs")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(executable="/users/birnbaum/tutorial/bin/mcell")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(arguments=nmj_recon.main.mdl)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(count=128)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(hostCount=10)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(maxtime=2)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(directory="/users/birnbaum/tutorial/exercise_3")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(stdout="/users/birnbaum/tutorial/exercise_3/globus.out")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        (stderr="/users/birnbaum/tutorial/exercise_3/globus.err")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/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3914" y="835864"/>
            <a:ext cx="3429086" cy="139422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=======</a:t>
            </a:r>
          </a:p>
          <a:p>
            <a:pPr eaLnBrk="1" hangingPunct="1"/>
            <a:r>
              <a:rPr lang="en-US" sz="1800" dirty="0"/>
              <a:t># Full path to executable</a:t>
            </a:r>
          </a:p>
          <a:p>
            <a:pPr eaLnBrk="1" hangingPunct="1"/>
            <a:r>
              <a:rPr lang="en-US" sz="1800" dirty="0"/>
              <a:t>executable=/users/</a:t>
            </a:r>
            <a:r>
              <a:rPr lang="en-US" sz="1800" dirty="0" err="1"/>
              <a:t>wilkinsn</a:t>
            </a:r>
            <a:r>
              <a:rPr lang="en-US" sz="1800" dirty="0"/>
              <a:t>/tutorial/bin/</a:t>
            </a:r>
            <a:r>
              <a:rPr lang="en-US" sz="1800" dirty="0" err="1"/>
              <a:t>mcell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Working directory, where Condor-G will write </a:t>
            </a:r>
          </a:p>
          <a:p>
            <a:pPr eaLnBrk="1" hangingPunct="1"/>
            <a:r>
              <a:rPr lang="en-US" sz="1800" dirty="0"/>
              <a:t># its output and error files on the local machine.</a:t>
            </a:r>
          </a:p>
          <a:p>
            <a:pPr eaLnBrk="1" hangingPunct="1"/>
            <a:r>
              <a:rPr lang="en-US" sz="1800" dirty="0" err="1"/>
              <a:t>initialdir</a:t>
            </a:r>
            <a:r>
              <a:rPr lang="en-US" sz="1800" dirty="0"/>
              <a:t>=/users/</a:t>
            </a:r>
            <a:r>
              <a:rPr lang="en-US" sz="1800" dirty="0" err="1"/>
              <a:t>wilkinsn</a:t>
            </a:r>
            <a:r>
              <a:rPr lang="en-US" sz="1800" dirty="0"/>
              <a:t>/tutorial/exercise_3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To set the working directory of the remote job, we</a:t>
            </a:r>
          </a:p>
          <a:p>
            <a:pPr eaLnBrk="1" hangingPunct="1"/>
            <a:r>
              <a:rPr lang="en-US" sz="1800" dirty="0"/>
              <a:t># specify it in this </a:t>
            </a:r>
            <a:r>
              <a:rPr lang="en-US" sz="1800" dirty="0" err="1"/>
              <a:t>globus</a:t>
            </a:r>
            <a:r>
              <a:rPr lang="en-US" sz="1800" dirty="0"/>
              <a:t> RSL, which will be appended</a:t>
            </a:r>
          </a:p>
          <a:p>
            <a:pPr eaLnBrk="1" hangingPunct="1"/>
            <a:r>
              <a:rPr lang="en-US" sz="1800" dirty="0"/>
              <a:t># to the RSL that Condor-G generates</a:t>
            </a:r>
          </a:p>
          <a:p>
            <a:pPr eaLnBrk="1" hangingPunct="1"/>
            <a:r>
              <a:rPr lang="en-US" sz="1800" dirty="0" err="1"/>
              <a:t>globusrsl</a:t>
            </a:r>
            <a:r>
              <a:rPr lang="en-US" sz="1800" dirty="0"/>
              <a:t>=(directory='/users/</a:t>
            </a:r>
            <a:r>
              <a:rPr lang="en-US" sz="1800" dirty="0" err="1"/>
              <a:t>wilkinsn</a:t>
            </a:r>
            <a:r>
              <a:rPr lang="en-US" sz="1800" dirty="0"/>
              <a:t>/tutorial/exercise_3')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Arguments to pass to executable.</a:t>
            </a:r>
          </a:p>
          <a:p>
            <a:pPr eaLnBrk="1" hangingPunct="1"/>
            <a:r>
              <a:rPr lang="en-US" sz="1800" dirty="0"/>
              <a:t>arguments=</a:t>
            </a:r>
            <a:r>
              <a:rPr lang="en-US" sz="1800" dirty="0" err="1"/>
              <a:t>nmj_recon.main.mdl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Condor-G can stage the executable</a:t>
            </a:r>
          </a:p>
          <a:p>
            <a:pPr eaLnBrk="1" hangingPunct="1"/>
            <a:r>
              <a:rPr lang="en-US" sz="1800" dirty="0" err="1"/>
              <a:t>transfer_executable</a:t>
            </a:r>
            <a:r>
              <a:rPr lang="en-US" sz="1800" dirty="0"/>
              <a:t>=false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Specify the </a:t>
            </a:r>
            <a:r>
              <a:rPr lang="en-US" sz="1800" dirty="0" err="1"/>
              <a:t>globus</a:t>
            </a:r>
            <a:r>
              <a:rPr lang="en-US" sz="1800" dirty="0"/>
              <a:t> resource to execute the job</a:t>
            </a:r>
          </a:p>
          <a:p>
            <a:pPr eaLnBrk="1" hangingPunct="1"/>
            <a:r>
              <a:rPr lang="en-US" sz="1800" dirty="0" err="1"/>
              <a:t>globusscheduler</a:t>
            </a:r>
            <a:r>
              <a:rPr lang="en-US" sz="1800" dirty="0"/>
              <a:t>=tg-login1.sdsc.teragrid.org/</a:t>
            </a:r>
            <a:r>
              <a:rPr lang="en-US" sz="1800" dirty="0" err="1"/>
              <a:t>jobmanager-pbs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Condor has multiple universes, but Condor-G always uses </a:t>
            </a:r>
            <a:r>
              <a:rPr lang="en-US" sz="1800" dirty="0" err="1"/>
              <a:t>globus</a:t>
            </a:r>
            <a:endParaRPr lang="en-US" sz="1800" dirty="0"/>
          </a:p>
          <a:p>
            <a:pPr eaLnBrk="1" hangingPunct="1"/>
            <a:r>
              <a:rPr lang="en-US" sz="1800" dirty="0"/>
              <a:t>universe=</a:t>
            </a:r>
            <a:r>
              <a:rPr lang="en-US" sz="1800" dirty="0" err="1"/>
              <a:t>globus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Files to receive </a:t>
            </a:r>
            <a:r>
              <a:rPr lang="en-US" sz="1800" dirty="0" err="1"/>
              <a:t>sdout</a:t>
            </a:r>
            <a:r>
              <a:rPr lang="en-US" sz="1800" dirty="0"/>
              <a:t> and </a:t>
            </a:r>
            <a:r>
              <a:rPr lang="en-US" sz="1800" dirty="0" err="1"/>
              <a:t>stderr</a:t>
            </a:r>
            <a:r>
              <a:rPr lang="en-US" sz="1800" dirty="0"/>
              <a:t>.</a:t>
            </a:r>
          </a:p>
          <a:p>
            <a:pPr eaLnBrk="1" hangingPunct="1"/>
            <a:r>
              <a:rPr lang="en-US" sz="1800" dirty="0"/>
              <a:t>output=</a:t>
            </a:r>
            <a:r>
              <a:rPr lang="en-US" sz="1800" dirty="0" err="1"/>
              <a:t>condor.out</a:t>
            </a:r>
            <a:endParaRPr lang="en-US" sz="1800" dirty="0"/>
          </a:p>
          <a:p>
            <a:pPr eaLnBrk="1" hangingPunct="1"/>
            <a:r>
              <a:rPr lang="en-US" sz="1800" dirty="0"/>
              <a:t>error=</a:t>
            </a:r>
            <a:r>
              <a:rPr lang="en-US" sz="1800" dirty="0" err="1"/>
              <a:t>condor.err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# Specify the number of copies of the job to submit to the condor queue.</a:t>
            </a:r>
          </a:p>
          <a:p>
            <a:pPr eaLnBrk="1" hangingPunct="1"/>
            <a:r>
              <a:rPr lang="en-US" sz="1800" dirty="0"/>
              <a:t>queue 1</a:t>
            </a:r>
          </a:p>
        </p:txBody>
      </p:sp>
    </p:spTree>
    <p:extLst>
      <p:ext uri="{BB962C8B-B14F-4D97-AF65-F5344CB8AC3E}">
        <p14:creationId xmlns:p14="http://schemas.microsoft.com/office/powerpoint/2010/main" val="388090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3124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Supercomputers can be accessed through user-designed web interfaces as well as from the command line</a:t>
            </a:r>
          </a:p>
          <a:p>
            <a:r>
              <a:rPr lang="en-US" dirty="0" smtClean="0"/>
              <a:t>In 2011 40% of </a:t>
            </a:r>
            <a:r>
              <a:rPr lang="en-US" dirty="0" err="1" smtClean="0"/>
              <a:t>TeraGrid</a:t>
            </a:r>
            <a:r>
              <a:rPr lang="en-US" dirty="0" smtClean="0"/>
              <a:t> users came through the web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10356"/>
            <a:ext cx="607156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3196" y="2967335"/>
            <a:ext cx="4778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Arc 8"/>
          <p:cNvSpPr/>
          <p:nvPr/>
        </p:nvSpPr>
        <p:spPr>
          <a:xfrm>
            <a:off x="4095750" y="2966045"/>
            <a:ext cx="2390776" cy="572790"/>
          </a:xfrm>
          <a:prstGeom prst="arc">
            <a:avLst>
              <a:gd name="adj1" fmla="val 78728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6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Today, there are approximately 35 gateways using XSEDE</a:t>
            </a: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75" y="5348288"/>
            <a:ext cx="52514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75" y="4441825"/>
            <a:ext cx="18240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354388"/>
            <a:ext cx="17319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75" y="2214563"/>
            <a:ext cx="52514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675" y="1624013"/>
            <a:ext cx="52514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4025900"/>
            <a:ext cx="5251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2840038"/>
            <a:ext cx="50688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" y="3113088"/>
            <a:ext cx="36401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1454150"/>
            <a:ext cx="3327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1275" y="4595813"/>
            <a:ext cx="116681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Screen shot 2012-02-15 at 12.44.21 PM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1279525"/>
            <a:ext cx="3027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738" y="2279650"/>
            <a:ext cx="288448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016125"/>
            <a:ext cx="27352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738" y="4495800"/>
            <a:ext cx="2540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725" y="2627313"/>
            <a:ext cx="228917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588" y="3917950"/>
            <a:ext cx="52514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588" y="1879600"/>
            <a:ext cx="45958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275" y="4106863"/>
            <a:ext cx="4376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" y="1819275"/>
            <a:ext cx="37750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113" y="1966913"/>
            <a:ext cx="41576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763" y="3302000"/>
            <a:ext cx="364648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5724525"/>
            <a:ext cx="2032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025" y="1193800"/>
            <a:ext cx="52514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0" y="4954588"/>
            <a:ext cx="52514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975" y="2986088"/>
            <a:ext cx="16779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Screen shot 2012-02-15 at 12.51.30 PM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263" y="5267325"/>
            <a:ext cx="30384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4540250"/>
            <a:ext cx="15319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" y="1873250"/>
            <a:ext cx="5251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150" y="3227388"/>
            <a:ext cx="52514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Screen shot 2012-02-15 at 12.23.52 PM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288" y="5499100"/>
            <a:ext cx="18208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2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1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1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1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1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1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1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1001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1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1101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151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251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01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401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451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Most popular science gateway </a:t>
            </a:r>
          </a:p>
          <a:p>
            <a:pPr lvl="1"/>
            <a:r>
              <a:rPr lang="en-US" dirty="0" smtClean="0"/>
              <a:t>~25% of all XSEDE users</a:t>
            </a:r>
          </a:p>
          <a:p>
            <a:r>
              <a:rPr lang="en-US" dirty="0" smtClean="0"/>
              <a:t>In use on 6 continents</a:t>
            </a:r>
          </a:p>
          <a:p>
            <a:r>
              <a:rPr lang="en-US" dirty="0" smtClean="0"/>
              <a:t>Cited in major journals (Cell, Nature, PNAS)</a:t>
            </a:r>
          </a:p>
          <a:p>
            <a:r>
              <a:rPr lang="en-US" dirty="0" smtClean="0"/>
              <a:t>Used at major research institutions (Stanford, Harvard, Yale)</a:t>
            </a:r>
          </a:p>
          <a:p>
            <a:r>
              <a:rPr lang="en-US" dirty="0" smtClean="0"/>
              <a:t>Used by 57 researchers for curriculum delivery</a:t>
            </a:r>
          </a:p>
          <a:p>
            <a:r>
              <a:rPr lang="en-US" dirty="0" smtClean="0"/>
              <a:t>Used in 80% of </a:t>
            </a:r>
            <a:r>
              <a:rPr lang="en-US" dirty="0" err="1" smtClean="0"/>
              <a:t>EPSCoR</a:t>
            </a:r>
            <a:r>
              <a:rPr lang="en-US" dirty="0" smtClean="0"/>
              <a:t> states</a:t>
            </a:r>
          </a:p>
          <a:p>
            <a:r>
              <a:rPr lang="en-US" dirty="0" smtClean="0"/>
              <a:t>Recently used by a 15-year-old high school student who won the Massachusetts state science fair with no support from gateway staff</a:t>
            </a:r>
            <a:endParaRPr lang="en-US" dirty="0"/>
          </a:p>
        </p:txBody>
      </p:sp>
      <p:pic>
        <p:nvPicPr>
          <p:cNvPr id="6" name="Content Placeholder 5" descr="Screen shot 2012-05-18 at 9.25.38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Cyberinfrastructure for Phylogenetic Research (CIPRES)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1B8E93C4-041F-CA4F-9FF8-0B14C60F8D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0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2-05-17 at 3.35.27 P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267" y="685800"/>
            <a:ext cx="8229600" cy="4648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1920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1B8E93C4-041F-CA4F-9FF8-0B14C60F8D3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791200"/>
            <a:ext cx="382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www.phylo.org</a:t>
            </a:r>
            <a:r>
              <a:rPr lang="en-US" dirty="0"/>
              <a:t>/tools/</a:t>
            </a:r>
            <a:r>
              <a:rPr lang="en-US" dirty="0" err="1"/>
              <a:t>map.html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creen shot 2012-05-23 at 9.55.17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42" t="-1049" r="371" b="385"/>
          <a:stretch/>
        </p:blipFill>
        <p:spPr>
          <a:xfrm>
            <a:off x="63500" y="1282700"/>
            <a:ext cx="8926184" cy="3060700"/>
          </a:xfr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Arman</a:t>
            </a:r>
            <a:r>
              <a:rPr lang="en-US" dirty="0" smtClean="0"/>
              <a:t> Bilge, Lexington High School wins MA state science fair using CIPRES</a:t>
            </a:r>
            <a:endParaRPr lang="en-US" dirty="0"/>
          </a:p>
        </p:txBody>
      </p:sp>
      <p:pic>
        <p:nvPicPr>
          <p:cNvPr id="6" name="Content Placeholder 5" descr="Screen shot 2012-05-18 at 9.45.16 A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 b="-7471"/>
          <a:stretch/>
        </p:blipFill>
        <p:spPr>
          <a:xfrm>
            <a:off x="304800" y="3365501"/>
            <a:ext cx="4038600" cy="2387600"/>
          </a:xfr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219200" y="6351588"/>
            <a:ext cx="1219200" cy="365125"/>
          </a:xfrm>
          <a:prstGeom prst="rect">
            <a:avLst/>
          </a:prstGeom>
        </p:spPr>
        <p:txBody>
          <a:bodyPr/>
          <a:lstStyle/>
          <a:p>
            <a:fld id="{0730478E-6D64-4143-AFFF-16C3D5C26B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 descr="Screen shot 2012-05-18 at 9.52.15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760788"/>
            <a:ext cx="2676254" cy="2590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creen shot 2012-05-18 at 9.49.3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5564188"/>
            <a:ext cx="2870200" cy="787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130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20890</TotalTime>
  <Words>1970</Words>
  <Application>Microsoft Macintosh PowerPoint</Application>
  <PresentationFormat>On-screen Show (4:3)</PresentationFormat>
  <Paragraphs>270</Paragraphs>
  <Slides>28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Science Gateways and their Democratization and Acceleration of Science</vt:lpstr>
      <vt:lpstr>Gateways: A natural result of the impact of the internet on worldwide communication and information retrieval</vt:lpstr>
      <vt:lpstr>My experiences Science Gateways and high performance computing</vt:lpstr>
      <vt:lpstr>Why are gateways worth the effort?</vt:lpstr>
      <vt:lpstr>Did you know?</vt:lpstr>
      <vt:lpstr>Today, there are approximately 35 gateways using XSEDE</vt:lpstr>
      <vt:lpstr>Cyberinfrastructure for Phylogenetic Research (CIPRES)</vt:lpstr>
      <vt:lpstr>PowerPoint Presentation</vt:lpstr>
      <vt:lpstr>Arman Bilge, Lexington High School wins MA state science fair using CIPRES</vt:lpstr>
      <vt:lpstr>CIPRES on NSF’s front page today!</vt:lpstr>
      <vt:lpstr>CyberGIS Software Integration for Sustained Geospatial Innovation </vt:lpstr>
      <vt:lpstr>Analytical Ultracentrifugation: Emerging computational tool for the study of proteins</vt:lpstr>
      <vt:lpstr>Ultrascan provides a comprehensive data analysis environment</vt:lpstr>
      <vt:lpstr>Gateways in the marketplace Kids control telescopes and share images</vt:lpstr>
      <vt:lpstr>Linked Environments for Atmospheric Discovery LEAD</vt:lpstr>
      <vt:lpstr>Social Informatics Data Grid Collaborative access to large, complex datasets</vt:lpstr>
      <vt:lpstr>Viewing multimodal data like a symphony conductor</vt:lpstr>
      <vt:lpstr>Gateways democratize access to high end resources</vt:lpstr>
      <vt:lpstr>Gateway Sustainability Study With Dr. Katherine Lawrence, U Michigan School of Information</vt:lpstr>
      <vt:lpstr>After reading stacks of reports, we wanted to capture our findings in a memorable way</vt:lpstr>
      <vt:lpstr>These findings lead nicely into NSF’s Scientific Software Innovation Institutes (S2I2) program</vt:lpstr>
      <vt:lpstr>Science Gateway Institute</vt:lpstr>
      <vt:lpstr>Incubator Service</vt:lpstr>
      <vt:lpstr>Extended Support</vt:lpstr>
      <vt:lpstr>Gateway Forum</vt:lpstr>
      <vt:lpstr>Gateway Framework</vt:lpstr>
      <vt:lpstr>PowerPoint Presentation</vt:lpstr>
      <vt:lpstr>First community input session this afternoon!</vt:lpstr>
    </vt:vector>
  </TitlesOfParts>
  <Company>San Diego Supercomputer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Wilkins-Diehr</dc:creator>
  <cp:lastModifiedBy>Nancy Wilkins-Diehr</cp:lastModifiedBy>
  <cp:revision>60</cp:revision>
  <dcterms:created xsi:type="dcterms:W3CDTF">2012-08-21T21:48:22Z</dcterms:created>
  <dcterms:modified xsi:type="dcterms:W3CDTF">2012-09-25T03:32:27Z</dcterms:modified>
</cp:coreProperties>
</file>