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40"/>
  </p:notesMasterIdLst>
  <p:sldIdLst>
    <p:sldId id="573" r:id="rId2"/>
    <p:sldId id="930" r:id="rId3"/>
    <p:sldId id="929" r:id="rId4"/>
    <p:sldId id="894" r:id="rId5"/>
    <p:sldId id="897" r:id="rId6"/>
    <p:sldId id="934" r:id="rId7"/>
    <p:sldId id="900" r:id="rId8"/>
    <p:sldId id="901" r:id="rId9"/>
    <p:sldId id="902" r:id="rId10"/>
    <p:sldId id="904" r:id="rId11"/>
    <p:sldId id="931" r:id="rId12"/>
    <p:sldId id="908" r:id="rId13"/>
    <p:sldId id="932" r:id="rId14"/>
    <p:sldId id="936" r:id="rId15"/>
    <p:sldId id="910" r:id="rId16"/>
    <p:sldId id="892" r:id="rId17"/>
    <p:sldId id="906" r:id="rId18"/>
    <p:sldId id="923" r:id="rId19"/>
    <p:sldId id="922" r:id="rId20"/>
    <p:sldId id="921" r:id="rId21"/>
    <p:sldId id="924" r:id="rId22"/>
    <p:sldId id="926" r:id="rId23"/>
    <p:sldId id="928" r:id="rId24"/>
    <p:sldId id="862" r:id="rId25"/>
    <p:sldId id="863" r:id="rId26"/>
    <p:sldId id="864" r:id="rId27"/>
    <p:sldId id="866" r:id="rId28"/>
    <p:sldId id="868" r:id="rId29"/>
    <p:sldId id="872" r:id="rId30"/>
    <p:sldId id="877" r:id="rId31"/>
    <p:sldId id="937" r:id="rId32"/>
    <p:sldId id="874" r:id="rId33"/>
    <p:sldId id="875" r:id="rId34"/>
    <p:sldId id="832" r:id="rId35"/>
    <p:sldId id="927" r:id="rId36"/>
    <p:sldId id="935" r:id="rId37"/>
    <p:sldId id="933" r:id="rId38"/>
    <p:sldId id="938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66FF"/>
    <a:srgbClr val="6699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92034" autoAdjust="0"/>
  </p:normalViewPr>
  <p:slideViewPr>
    <p:cSldViewPr>
      <p:cViewPr varScale="1">
        <p:scale>
          <a:sx n="86" d="100"/>
          <a:sy n="86" d="100"/>
        </p:scale>
        <p:origin x="-2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8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CD4D8D-D14E-457A-9E26-27AC1563CEF6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00B94F-BD2E-4480-8460-9C7E5D7030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981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76A96449-3693-47F7-AFCD-0B0D86B1B89F}" type="slidenum">
              <a:rPr lang="en-US" sz="1200">
                <a:latin typeface="Calibri" pitchFamily="34" charset="0"/>
              </a:rPr>
              <a:pPr algn="r"/>
              <a:t>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AF578-2788-49C6-88F9-D0F618B1D51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AD725D-3C8B-4D09-886B-9C97CF22971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254752-2DBF-43A9-B77B-8EFE0D71571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235651-607F-40DB-A388-35EED71AB42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6E366C-56DC-DD4C-9E73-1C96B543756E}" type="slidenum">
              <a:rPr lang="en-GB"/>
              <a:pPr/>
              <a:t>14</a:t>
            </a:fld>
            <a:endParaRPr lang="en-GB"/>
          </a:p>
        </p:txBody>
      </p:sp>
      <p:sp>
        <p:nvSpPr>
          <p:cNvPr id="140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4642D2-B44D-4AB6-A016-317E1B30831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Data and Big Compute</a:t>
            </a:r>
            <a:r>
              <a:rPr lang="en-US" baseline="0" dirty="0" smtClean="0"/>
              <a:t> and Big Society!</a:t>
            </a:r>
            <a:endParaRPr lang="en-US" dirty="0" smtClean="0"/>
          </a:p>
          <a:p>
            <a:r>
              <a:rPr lang="en-US" dirty="0" smtClean="0"/>
              <a:t>Look at astronomy for example</a:t>
            </a:r>
          </a:p>
          <a:p>
            <a:r>
              <a:rPr lang="en-US" dirty="0" smtClean="0"/>
              <a:t>Different rates of progress along axes – one futurological theory says we need a lot more machine to assist because machines scale further than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124C6-104F-714D-8CD3-14650DA27D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83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00B94F-BD2E-4480-8460-9C7E5D7030A6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6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18570A63-FFD7-4D73-9223-ECF14F9724F0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D9C7EFE0-CDF6-4587-A836-B56CB20A2A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615B7F6-01C6-4E34-8291-02FAAEC20947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3CEDD95D-D555-43A7-BF81-E08D9230EB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9BFF87E-0D9F-4275-B138-52D743EC74F8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7704984A-13D1-4D6C-85D2-E7EDD5CCFF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572560" cy="514353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285720" y="274638"/>
            <a:ext cx="8572560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400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B37A4-D0D5-4CA7-84B8-53EA216CC7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548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14554"/>
            <a:ext cx="8572560" cy="41434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400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43BA2-FC1A-47A6-AAD1-B840EC904D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3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14554"/>
            <a:ext cx="8572560" cy="41434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400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B4F20-9B34-4D1B-A0DD-ECA097D1B2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0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14554"/>
            <a:ext cx="8572560" cy="41434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400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14C2A-9E3E-492D-9614-A3BED2BF7D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76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765CEC85-109B-4AA3-8375-B73E8FDB7ED5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1CDDF01F-6813-45DB-8DA7-2D509D73B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0DA329A6-F920-4DDA-BEB3-91A7E656982E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4F796EFF-CCB4-46E2-BB0F-89E4130C53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09245740-90D7-4CC7-B473-F15F56F4301B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6CE5BC9B-D53E-4F60-B798-3094EC167D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0C61E583-BAE2-44D7-A368-9C2C3768C48A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5D481A47-0DD2-40F2-8549-782BDA1B26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C5221B43-719C-4053-A484-C88DA114F8EF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75D13A65-3CC3-40E4-9ABC-A1289EF8BB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550F140E-202A-4C39-80AC-EFCFFA72CEEB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1596B28C-A3B9-45A7-9FC3-AAE969FC3C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EAF7247C-C0AD-4434-87E0-603CA5B5757B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C9BECC6E-1976-4570-9940-8A43AECFBF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2C470224-939B-4A3A-BE13-8D074BC543C9}" type="datetimeFigureOut">
              <a:rPr lang="en-GB"/>
              <a:pPr>
                <a:defRPr/>
              </a:pPr>
              <a:t>25/09/2012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DEA528A7-D424-47FA-B13B-075C3E74C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15EC0AF-F9DF-4127-A059-927229E30E62}" type="datetimeFigureOut">
              <a:rPr lang="en-GB">
                <a:cs typeface="+mn-cs"/>
              </a:rPr>
              <a:pPr>
                <a:defRPr/>
              </a:pPr>
              <a:t>25/09/2012</a:t>
            </a:fld>
            <a:endParaRPr lang="en-GB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AACE022-C1F2-46F1-987E-0D3D6CAA4CC0}" type="slidenum">
              <a:rPr lang="en-GB">
                <a:cs typeface="+mn-cs"/>
              </a:rPr>
              <a:pPr>
                <a:defRPr/>
              </a:pPr>
              <a:t>‹#›</a:t>
            </a:fld>
            <a:endParaRPr lang="en-GB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40" r:id="rId13"/>
    <p:sldLayoutId id="2147483742" r:id="rId14"/>
    <p:sldLayoutId id="214748374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41.pn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36.png"/><Relationship Id="rId15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5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s.nature.com/eresearch/" TargetMode="External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jpe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jpe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50.png"/><Relationship Id="rId15" Type="http://schemas.openxmlformats.org/officeDocument/2006/relationships/image" Target="../media/image51.jpeg"/><Relationship Id="rId16" Type="http://schemas.openxmlformats.org/officeDocument/2006/relationships/image" Target="../media/image52.png"/><Relationship Id="rId17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2.jpeg"/><Relationship Id="rId6" Type="http://schemas.openxmlformats.org/officeDocument/2006/relationships/image" Target="../media/image26.jpeg"/><Relationship Id="rId7" Type="http://schemas.openxmlformats.org/officeDocument/2006/relationships/image" Target="../media/image24.png"/><Relationship Id="rId8" Type="http://schemas.openxmlformats.org/officeDocument/2006/relationships/image" Target="../media/image30.jpeg"/><Relationship Id="rId9" Type="http://schemas.openxmlformats.org/officeDocument/2006/relationships/image" Target="../media/image28.png"/><Relationship Id="rId10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f4ever-project.org/" TargetMode="External"/><Relationship Id="rId4" Type="http://schemas.openxmlformats.org/officeDocument/2006/relationships/hyperlink" Target="http://force11.org/" TargetMode="External"/><Relationship Id="rId5" Type="http://schemas.openxmlformats.org/officeDocument/2006/relationships/hyperlink" Target="http://webscience.org/" TargetMode="External"/><Relationship Id="rId6" Type="http://schemas.openxmlformats.org/officeDocument/2006/relationships/hyperlink" Target="http://hubzero.org/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iki.myexperiment.org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OeR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9838" y="0"/>
            <a:ext cx="5364162" cy="39338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499992" y="3356992"/>
            <a:ext cx="4198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rgbClr val="800000"/>
                </a:solidFill>
              </a:rPr>
              <a:t>David De Roure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641480"/>
            <a:ext cx="8586981" cy="21523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4800" dirty="0" smtClean="0"/>
              <a:t>                           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the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       </a:t>
            </a:r>
            <a:r>
              <a:rPr lang="en-US" sz="5000" b="1" dirty="0" smtClean="0"/>
              <a:t>Rise of Social Machines</a:t>
            </a:r>
            <a:endParaRPr lang="en-US" sz="5000" b="1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085184"/>
            <a:ext cx="2805667" cy="134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4" cstate="print"/>
          <a:srcRect r="10411"/>
          <a:stretch>
            <a:fillRect/>
          </a:stretch>
        </p:blipFill>
        <p:spPr bwMode="auto">
          <a:xfrm>
            <a:off x="395536" y="976728"/>
            <a:ext cx="4556233" cy="8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096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f140ne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8"/>
          <a:stretch/>
        </p:blipFill>
        <p:spPr>
          <a:xfrm>
            <a:off x="-27596" y="1"/>
            <a:ext cx="917159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11676" y="2492896"/>
            <a:ext cx="1852612" cy="4608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6084168" y="635000"/>
            <a:ext cx="720725" cy="2968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16052"/>
            <a:ext cx="289040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www.myexperiment.org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11638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52703"/>
              </p:ext>
            </p:extLst>
          </p:nvPr>
        </p:nvGraphicFramePr>
        <p:xfrm>
          <a:off x="5005388" y="2690813"/>
          <a:ext cx="174625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Bitmap Image" r:id="rId4" imgW="1771429" imgH="1867161" progId="PBrush">
                  <p:embed/>
                </p:oleObj>
              </mc:Choice>
              <mc:Fallback>
                <p:oleObj name="Bitmap Image" r:id="rId4" imgW="1771429" imgH="186716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2690813"/>
                        <a:ext cx="1746250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214313"/>
            <a:ext cx="1643063" cy="212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5488" y="5543550"/>
            <a:ext cx="1944687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3463" y="4030663"/>
            <a:ext cx="1865312" cy="1624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3" name="Picture 9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5913" y="1785938"/>
            <a:ext cx="1844675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26" name="Object 96"/>
          <p:cNvGraphicFramePr>
            <a:graphicFrameLocks noChangeAspect="1"/>
          </p:cNvGraphicFramePr>
          <p:nvPr/>
        </p:nvGraphicFramePr>
        <p:xfrm>
          <a:off x="454025" y="4845050"/>
          <a:ext cx="1046163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Bitmap Image" r:id="rId10" imgW="1743318" imgH="3514286" progId="PBrush">
                  <p:embed/>
                </p:oleObj>
              </mc:Choice>
              <mc:Fallback>
                <p:oleObj name="Bitmap Image" r:id="rId10" imgW="1743318" imgH="351428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845050"/>
                        <a:ext cx="1046163" cy="1743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" name="Picture 9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5638" y="1366838"/>
            <a:ext cx="2447925" cy="1201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5" name="Text Box 113"/>
          <p:cNvSpPr txBox="1">
            <a:spLocks noChangeArrowheads="1"/>
          </p:cNvSpPr>
          <p:nvPr/>
        </p:nvSpPr>
        <p:spPr bwMode="auto">
          <a:xfrm>
            <a:off x="2928938" y="714375"/>
            <a:ext cx="1427162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Results</a:t>
            </a:r>
          </a:p>
        </p:txBody>
      </p:sp>
      <p:sp>
        <p:nvSpPr>
          <p:cNvPr id="1036" name="Text Box 115"/>
          <p:cNvSpPr txBox="1">
            <a:spLocks noChangeArrowheads="1"/>
          </p:cNvSpPr>
          <p:nvPr/>
        </p:nvSpPr>
        <p:spPr bwMode="auto">
          <a:xfrm>
            <a:off x="285750" y="3286125"/>
            <a:ext cx="998538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Logs</a:t>
            </a:r>
          </a:p>
        </p:txBody>
      </p:sp>
      <p:sp>
        <p:nvSpPr>
          <p:cNvPr id="1037" name="Text Box 118"/>
          <p:cNvSpPr txBox="1">
            <a:spLocks noChangeArrowheads="1"/>
          </p:cNvSpPr>
          <p:nvPr/>
        </p:nvSpPr>
        <p:spPr bwMode="auto">
          <a:xfrm>
            <a:off x="5940425" y="6237288"/>
            <a:ext cx="12858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Results</a:t>
            </a:r>
          </a:p>
        </p:txBody>
      </p:sp>
      <p:sp>
        <p:nvSpPr>
          <p:cNvPr id="1038" name="Text Box 119"/>
          <p:cNvSpPr txBox="1">
            <a:spLocks noChangeArrowheads="1"/>
          </p:cNvSpPr>
          <p:nvPr/>
        </p:nvSpPr>
        <p:spPr bwMode="auto">
          <a:xfrm>
            <a:off x="214313" y="4203700"/>
            <a:ext cx="1643062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Metadata</a:t>
            </a:r>
          </a:p>
        </p:txBody>
      </p:sp>
      <p:graphicFrame>
        <p:nvGraphicFramePr>
          <p:cNvPr id="1027" name="Object 124"/>
          <p:cNvGraphicFramePr>
            <a:graphicFrameLocks noChangeAspect="1"/>
          </p:cNvGraphicFramePr>
          <p:nvPr/>
        </p:nvGraphicFramePr>
        <p:xfrm>
          <a:off x="7572375" y="2643188"/>
          <a:ext cx="12414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Bitmap Image" r:id="rId13" imgW="1057423" imgH="1104762" progId="PBrush">
                  <p:embed/>
                </p:oleObj>
              </mc:Choice>
              <mc:Fallback>
                <p:oleObj name="Bitmap Image" r:id="rId13" imgW="1057423" imgH="110476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2643188"/>
                        <a:ext cx="1241425" cy="129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25"/>
          <p:cNvSpPr txBox="1">
            <a:spLocks noChangeArrowheads="1"/>
          </p:cNvSpPr>
          <p:nvPr/>
        </p:nvSpPr>
        <p:spPr bwMode="auto">
          <a:xfrm>
            <a:off x="7715250" y="4357688"/>
            <a:ext cx="1143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Paper</a:t>
            </a:r>
          </a:p>
        </p:txBody>
      </p:sp>
      <p:sp>
        <p:nvSpPr>
          <p:cNvPr id="1040" name="Text Box 127"/>
          <p:cNvSpPr txBox="1">
            <a:spLocks noChangeArrowheads="1"/>
          </p:cNvSpPr>
          <p:nvPr/>
        </p:nvSpPr>
        <p:spPr bwMode="auto">
          <a:xfrm>
            <a:off x="4892675" y="4308475"/>
            <a:ext cx="1427163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Slides</a:t>
            </a:r>
          </a:p>
        </p:txBody>
      </p:sp>
      <p:sp>
        <p:nvSpPr>
          <p:cNvPr id="2" name="Line 32"/>
          <p:cNvSpPr>
            <a:spLocks noChangeShapeType="1"/>
          </p:cNvSpPr>
          <p:nvPr/>
        </p:nvSpPr>
        <p:spPr bwMode="auto">
          <a:xfrm>
            <a:off x="3349625" y="2587625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1" name="Line 33"/>
          <p:cNvSpPr>
            <a:spLocks noChangeShapeType="1"/>
          </p:cNvSpPr>
          <p:nvPr/>
        </p:nvSpPr>
        <p:spPr bwMode="auto">
          <a:xfrm flipH="1">
            <a:off x="5673725" y="1436688"/>
            <a:ext cx="10080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2" name="Line 36"/>
          <p:cNvSpPr>
            <a:spLocks noChangeShapeType="1"/>
          </p:cNvSpPr>
          <p:nvPr/>
        </p:nvSpPr>
        <p:spPr bwMode="auto">
          <a:xfrm flipH="1" flipV="1">
            <a:off x="6643688" y="3286125"/>
            <a:ext cx="1285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3" name="Line 37"/>
          <p:cNvSpPr>
            <a:spLocks noChangeShapeType="1"/>
          </p:cNvSpPr>
          <p:nvPr/>
        </p:nvSpPr>
        <p:spPr bwMode="auto">
          <a:xfrm>
            <a:off x="7358063" y="2357438"/>
            <a:ext cx="714375" cy="500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4" name="Line 38"/>
          <p:cNvSpPr>
            <a:spLocks noChangeShapeType="1"/>
          </p:cNvSpPr>
          <p:nvPr/>
        </p:nvSpPr>
        <p:spPr bwMode="auto">
          <a:xfrm flipV="1">
            <a:off x="4168775" y="3668713"/>
            <a:ext cx="9366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5" name="Line 39"/>
          <p:cNvSpPr>
            <a:spLocks noChangeShapeType="1"/>
          </p:cNvSpPr>
          <p:nvPr/>
        </p:nvSpPr>
        <p:spPr bwMode="auto">
          <a:xfrm>
            <a:off x="5149850" y="2587625"/>
            <a:ext cx="1444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6" name="Line 40"/>
          <p:cNvSpPr>
            <a:spLocks noChangeShapeType="1"/>
          </p:cNvSpPr>
          <p:nvPr/>
        </p:nvSpPr>
        <p:spPr bwMode="auto">
          <a:xfrm>
            <a:off x="4168775" y="5037138"/>
            <a:ext cx="8636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7" name="Line 41"/>
          <p:cNvSpPr>
            <a:spLocks noChangeShapeType="1"/>
          </p:cNvSpPr>
          <p:nvPr/>
        </p:nvSpPr>
        <p:spPr bwMode="auto">
          <a:xfrm flipV="1">
            <a:off x="6302375" y="3786188"/>
            <a:ext cx="1698625" cy="175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8" name="Line 42"/>
          <p:cNvSpPr>
            <a:spLocks noChangeShapeType="1"/>
          </p:cNvSpPr>
          <p:nvPr/>
        </p:nvSpPr>
        <p:spPr bwMode="auto">
          <a:xfrm flipH="1">
            <a:off x="2143125" y="2071688"/>
            <a:ext cx="1071563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49" name="Text Box 43"/>
          <p:cNvSpPr txBox="1">
            <a:spLocks noChangeArrowheads="1"/>
          </p:cNvSpPr>
          <p:nvPr/>
        </p:nvSpPr>
        <p:spPr bwMode="auto">
          <a:xfrm>
            <a:off x="3357563" y="2857500"/>
            <a:ext cx="1214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Feeds into</a:t>
            </a:r>
          </a:p>
        </p:txBody>
      </p:sp>
      <p:sp>
        <p:nvSpPr>
          <p:cNvPr id="1050" name="Text Box 44"/>
          <p:cNvSpPr txBox="1">
            <a:spLocks noChangeArrowheads="1"/>
          </p:cNvSpPr>
          <p:nvPr/>
        </p:nvSpPr>
        <p:spPr bwMode="auto">
          <a:xfrm>
            <a:off x="1285875" y="3500438"/>
            <a:ext cx="1057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produces</a:t>
            </a:r>
          </a:p>
        </p:txBody>
      </p:sp>
      <p:sp>
        <p:nvSpPr>
          <p:cNvPr id="1051" name="Text Box 46"/>
          <p:cNvSpPr txBox="1">
            <a:spLocks noChangeArrowheads="1"/>
          </p:cNvSpPr>
          <p:nvPr/>
        </p:nvSpPr>
        <p:spPr bwMode="auto">
          <a:xfrm>
            <a:off x="2224088" y="1795463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Included in</a:t>
            </a:r>
          </a:p>
        </p:txBody>
      </p:sp>
      <p:sp>
        <p:nvSpPr>
          <p:cNvPr id="1052" name="Line 47"/>
          <p:cNvSpPr>
            <a:spLocks noChangeShapeType="1"/>
          </p:cNvSpPr>
          <p:nvPr/>
        </p:nvSpPr>
        <p:spPr bwMode="auto">
          <a:xfrm flipH="1" flipV="1">
            <a:off x="1857375" y="3143250"/>
            <a:ext cx="8445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53" name="Text Box 48"/>
          <p:cNvSpPr txBox="1">
            <a:spLocks noChangeArrowheads="1"/>
          </p:cNvSpPr>
          <p:nvPr/>
        </p:nvSpPr>
        <p:spPr bwMode="auto">
          <a:xfrm>
            <a:off x="4500563" y="5000625"/>
            <a:ext cx="1071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produces</a:t>
            </a:r>
          </a:p>
        </p:txBody>
      </p:sp>
      <p:sp>
        <p:nvSpPr>
          <p:cNvPr id="1054" name="Text Box 49"/>
          <p:cNvSpPr txBox="1">
            <a:spLocks noChangeArrowheads="1"/>
          </p:cNvSpPr>
          <p:nvPr/>
        </p:nvSpPr>
        <p:spPr bwMode="auto">
          <a:xfrm>
            <a:off x="6734175" y="5037138"/>
            <a:ext cx="1409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Published in</a:t>
            </a:r>
          </a:p>
        </p:txBody>
      </p:sp>
      <p:sp>
        <p:nvSpPr>
          <p:cNvPr id="1055" name="Text Box 50"/>
          <p:cNvSpPr txBox="1">
            <a:spLocks noChangeArrowheads="1"/>
          </p:cNvSpPr>
          <p:nvPr/>
        </p:nvSpPr>
        <p:spPr bwMode="auto">
          <a:xfrm>
            <a:off x="5643563" y="1223963"/>
            <a:ext cx="9906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produces</a:t>
            </a:r>
          </a:p>
        </p:txBody>
      </p:sp>
      <p:sp>
        <p:nvSpPr>
          <p:cNvPr id="1056" name="Text Box 51"/>
          <p:cNvSpPr txBox="1">
            <a:spLocks noChangeArrowheads="1"/>
          </p:cNvSpPr>
          <p:nvPr/>
        </p:nvSpPr>
        <p:spPr bwMode="auto">
          <a:xfrm>
            <a:off x="5294313" y="2587625"/>
            <a:ext cx="1277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Included in</a:t>
            </a:r>
          </a:p>
        </p:txBody>
      </p:sp>
      <p:sp>
        <p:nvSpPr>
          <p:cNvPr id="1057" name="Text Box 52"/>
          <p:cNvSpPr txBox="1">
            <a:spLocks noChangeArrowheads="1"/>
          </p:cNvSpPr>
          <p:nvPr/>
        </p:nvSpPr>
        <p:spPr bwMode="auto">
          <a:xfrm>
            <a:off x="4071938" y="3524250"/>
            <a:ext cx="1077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Included in</a:t>
            </a:r>
          </a:p>
        </p:txBody>
      </p:sp>
      <p:sp>
        <p:nvSpPr>
          <p:cNvPr id="1058" name="Text Box 53"/>
          <p:cNvSpPr txBox="1">
            <a:spLocks noChangeArrowheads="1"/>
          </p:cNvSpPr>
          <p:nvPr/>
        </p:nvSpPr>
        <p:spPr bwMode="auto">
          <a:xfrm>
            <a:off x="6734175" y="3500438"/>
            <a:ext cx="1195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Included in</a:t>
            </a:r>
          </a:p>
        </p:txBody>
      </p:sp>
      <p:sp>
        <p:nvSpPr>
          <p:cNvPr id="1059" name="Text Box 54"/>
          <p:cNvSpPr txBox="1">
            <a:spLocks noChangeArrowheads="1"/>
          </p:cNvSpPr>
          <p:nvPr/>
        </p:nvSpPr>
        <p:spPr bwMode="auto">
          <a:xfrm>
            <a:off x="7715250" y="2406650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Calibri" pitchFamily="34" charset="0"/>
              </a:rPr>
              <a:t>Published in</a:t>
            </a:r>
          </a:p>
        </p:txBody>
      </p:sp>
      <p:sp>
        <p:nvSpPr>
          <p:cNvPr id="1061" name="Text Box 112"/>
          <p:cNvSpPr txBox="1">
            <a:spLocks noChangeArrowheads="1"/>
          </p:cNvSpPr>
          <p:nvPr/>
        </p:nvSpPr>
        <p:spPr bwMode="auto">
          <a:xfrm>
            <a:off x="4643438" y="285750"/>
            <a:ext cx="19621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Workflow 16</a:t>
            </a:r>
          </a:p>
        </p:txBody>
      </p:sp>
      <p:sp>
        <p:nvSpPr>
          <p:cNvPr id="1062" name="Text Box 116"/>
          <p:cNvSpPr txBox="1">
            <a:spLocks noChangeArrowheads="1"/>
          </p:cNvSpPr>
          <p:nvPr/>
        </p:nvSpPr>
        <p:spPr bwMode="auto">
          <a:xfrm>
            <a:off x="2286000" y="6110288"/>
            <a:ext cx="1928813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Workflow 13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2255838" y="5734050"/>
            <a:ext cx="1939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Common pathways</a:t>
            </a:r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8358188" y="285750"/>
            <a:ext cx="58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QTL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14313" y="142875"/>
            <a:ext cx="2214562" cy="7858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Paul’s Pack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14313" y="142875"/>
            <a:ext cx="2214562" cy="1500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Paul’s Research Object</a:t>
            </a:r>
          </a:p>
        </p:txBody>
      </p:sp>
      <p:pic>
        <p:nvPicPr>
          <p:cNvPr id="43" name="Picture 7" descr="Screen Shot 2011-08-17 at 08.55.2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27" y="5373216"/>
            <a:ext cx="2241928" cy="10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34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1" grpId="0"/>
      <p:bldP spid="1052" grpId="0" animBg="1"/>
      <p:bldP spid="1053" grpId="0"/>
      <p:bldP spid="1054" grpId="0"/>
      <p:bldP spid="1055" grpId="0"/>
      <p:bldP spid="1056" grpId="0"/>
      <p:bldP spid="1057" grpId="0"/>
      <p:bldP spid="1058" grpId="0"/>
      <p:bldP spid="1059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564905"/>
            <a:ext cx="3888432" cy="3888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1348736"/>
            <a:ext cx="9144000" cy="5248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/>
              <a:t>Use URIs as names for </a:t>
            </a:r>
            <a:r>
              <a:rPr lang="en-US" sz="2800" dirty="0" smtClean="0"/>
              <a:t>things</a:t>
            </a:r>
            <a:endParaRPr lang="en-US" sz="28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/>
              <a:t>Use HTTP URIs so that </a:t>
            </a:r>
            <a:r>
              <a:rPr lang="en-US" sz="2800" dirty="0" smtClean="0"/>
              <a:t>people</a:t>
            </a:r>
            <a:br>
              <a:rPr lang="en-US" sz="2800" dirty="0" smtClean="0"/>
            </a:br>
            <a:r>
              <a:rPr lang="en-US" sz="2800" dirty="0" smtClean="0"/>
              <a:t>can</a:t>
            </a:r>
            <a:r>
              <a:rPr lang="en-US" sz="2800" dirty="0"/>
              <a:t> </a:t>
            </a:r>
            <a:r>
              <a:rPr lang="en-US" sz="2800" dirty="0" smtClean="0"/>
              <a:t>look up </a:t>
            </a:r>
            <a:r>
              <a:rPr lang="en-US" sz="2800" dirty="0"/>
              <a:t>those </a:t>
            </a:r>
            <a:r>
              <a:rPr lang="en-US" sz="2800" dirty="0" smtClean="0"/>
              <a:t>names</a:t>
            </a:r>
            <a:endParaRPr lang="en-US" sz="28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/>
              <a:t>When someone looks </a:t>
            </a:r>
            <a:r>
              <a:rPr lang="en-US" sz="2800" dirty="0" smtClean="0"/>
              <a:t>up</a:t>
            </a:r>
            <a:br>
              <a:rPr lang="en-US" sz="2800" dirty="0" smtClean="0"/>
            </a:br>
            <a:r>
              <a:rPr lang="en-US" sz="2800" dirty="0" smtClean="0"/>
              <a:t>a</a:t>
            </a:r>
            <a:r>
              <a:rPr lang="en-US" sz="2800" dirty="0"/>
              <a:t> </a:t>
            </a:r>
            <a:r>
              <a:rPr lang="en-US" sz="2800" dirty="0" smtClean="0"/>
              <a:t>URI, provide useful</a:t>
            </a:r>
            <a:br>
              <a:rPr lang="en-US" sz="2800" dirty="0" smtClean="0"/>
            </a:br>
            <a:r>
              <a:rPr lang="en-US" sz="2800" dirty="0" smtClean="0"/>
              <a:t>information, using the</a:t>
            </a:r>
            <a:br>
              <a:rPr lang="en-US" sz="2800" dirty="0" smtClean="0"/>
            </a:br>
            <a:r>
              <a:rPr lang="en-US" sz="2800" dirty="0" smtClean="0"/>
              <a:t>standards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/>
              <a:t>RDF*, SPARQL</a:t>
            </a:r>
            <a:r>
              <a:rPr lang="en-US" sz="2800" dirty="0" smtClean="0"/>
              <a:t>)</a:t>
            </a:r>
            <a:endParaRPr lang="en-US" sz="28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dirty="0"/>
              <a:t>Include links to other </a:t>
            </a:r>
            <a:r>
              <a:rPr lang="en-US" sz="2800" dirty="0" smtClean="0"/>
              <a:t>URIs</a:t>
            </a:r>
            <a:br>
              <a:rPr lang="en-US" sz="2800" dirty="0" smtClean="0"/>
            </a:br>
            <a:r>
              <a:rPr lang="en-US" sz="2800" dirty="0" smtClean="0"/>
              <a:t>so </a:t>
            </a:r>
            <a:r>
              <a:rPr lang="en-US" sz="2800" dirty="0"/>
              <a:t>that they can </a:t>
            </a:r>
            <a:r>
              <a:rPr lang="en-US" sz="2800" dirty="0" smtClean="0"/>
              <a:t>discover</a:t>
            </a:r>
            <a:br>
              <a:rPr lang="en-US" sz="2800" dirty="0" smtClean="0"/>
            </a:br>
            <a:r>
              <a:rPr lang="en-US" sz="2800" dirty="0" smtClean="0"/>
              <a:t>more things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214313" y="285750"/>
            <a:ext cx="4141663" cy="7858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tx1"/>
                </a:solidFill>
              </a:rPr>
              <a:t>Linked Data support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8024" y="332656"/>
            <a:ext cx="417574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66CC"/>
                </a:solidFill>
              </a:rPr>
              <a:t>rdf.myexperiment.org</a:t>
            </a:r>
            <a:endParaRPr lang="en-US" sz="32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packs-contrib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527" r="22178"/>
          <a:stretch/>
        </p:blipFill>
        <p:spPr>
          <a:xfrm>
            <a:off x="0" y="0"/>
            <a:ext cx="4644008" cy="6882047"/>
          </a:xfrm>
          <a:effectLst/>
        </p:spPr>
      </p:pic>
      <p:pic>
        <p:nvPicPr>
          <p:cNvPr id="5" name="Content Placeholder 4" descr="workflows-share-operations.csv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503" r="16332"/>
          <a:stretch/>
        </p:blipFill>
        <p:spPr bwMode="auto">
          <a:xfrm>
            <a:off x="4431939" y="0"/>
            <a:ext cx="47120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7544" y="4769857"/>
            <a:ext cx="3598252" cy="1323439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ea typeface="ＭＳ Ｐゴシック" charset="-128"/>
                <a:cs typeface="ＭＳ Ｐゴシック" charset="-128"/>
              </a:rPr>
              <a:t>SELECT?pack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contrib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WHERE {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?pack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rdf:type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mepack:Pack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?pack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ore:aggregates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?contrib.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7811" y="4437112"/>
            <a:ext cx="3680653" cy="2062103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ea typeface="ＭＳ Ｐゴシック" charset="-128"/>
                <a:cs typeface="ＭＳ Ｐゴシック" charset="-128"/>
              </a:rPr>
              <a:t>SELECT?wf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uri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WHERE {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wf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mebase:has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-current-version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v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 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v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mecomp:executes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-dataflow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d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d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mecomp:has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-component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c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c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rdf:type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mecomp:WSDLProcessor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c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mecomp:processor-uri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?</a:t>
            </a:r>
            <a:r>
              <a:rPr lang="en-US" sz="1600" dirty="0" err="1">
                <a:ea typeface="ＭＳ Ｐゴシック" charset="-128"/>
                <a:cs typeface="ＭＳ Ｐゴシック" charset="-128"/>
              </a:rPr>
              <a:t>uri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defRPr/>
            </a:pPr>
            <a:r>
              <a:rPr lang="en-US" sz="1600" dirty="0">
                <a:ea typeface="ＭＳ Ｐゴシック" charset="-128"/>
                <a:cs typeface="ＭＳ Ｐゴシック" charset="-128"/>
              </a:rPr>
              <a:t>}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92280" y="2420888"/>
            <a:ext cx="1943100" cy="4000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sz="2000" dirty="0" smtClean="0">
                <a:latin typeface="Calibri" pitchFamily="34" charset="0"/>
              </a:rPr>
              <a:t>Sean </a:t>
            </a:r>
            <a:r>
              <a:rPr lang="en-GB" sz="2000" dirty="0" err="1" smtClean="0">
                <a:latin typeface="Calibri" pitchFamily="34" charset="0"/>
              </a:rPr>
              <a:t>Bechhofer</a:t>
            </a:r>
            <a:endParaRPr lang="en-GB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2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400" y="188913"/>
            <a:ext cx="5435600" cy="1143000"/>
          </a:xfrm>
        </p:spPr>
        <p:txBody>
          <a:bodyPr/>
          <a:lstStyle/>
          <a:p>
            <a:r>
              <a:rPr lang="en-GB" sz="4000"/>
              <a:t>Research Objects</a:t>
            </a:r>
            <a:r>
              <a:rPr lang="en-GB" sz="2400"/>
              <a:t/>
            </a:r>
            <a:br>
              <a:rPr lang="en-GB" sz="2400"/>
            </a:br>
            <a:r>
              <a:rPr lang="en-GB" sz="2400"/>
              <a:t> Reproducibility, Integrated Publishing</a:t>
            </a:r>
          </a:p>
        </p:txBody>
      </p:sp>
      <p:sp>
        <p:nvSpPr>
          <p:cNvPr id="14049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4925" y="1439565"/>
            <a:ext cx="4537075" cy="51577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/>
              <a:t>Workflow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b="1" dirty="0">
                <a:solidFill>
                  <a:srgbClr val="FF0000"/>
                </a:solidFill>
              </a:rPr>
              <a:t>Provenance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Conservation &amp; Preservation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Executable Publication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/>
              <a:t>Human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b="1" dirty="0">
                <a:solidFill>
                  <a:srgbClr val="FF0000"/>
                </a:solidFill>
              </a:rPr>
              <a:t>Credit Tracking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Unit of Scholarship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Crowd management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dirty="0"/>
              <a:t>Semantics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b="1" dirty="0">
                <a:solidFill>
                  <a:srgbClr val="FF0000"/>
                </a:solidFill>
              </a:rPr>
              <a:t>Acquisition &amp; Publishing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GB" sz="2400" dirty="0"/>
              <a:t>Encoding, Encapsulation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en-GB" sz="2400" dirty="0"/>
              <a:t>    &amp; Annotation: OAI-ORE, AO…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11638" y="1628775"/>
            <a:ext cx="133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b="0">
                <a:ea typeface="+mn-ea"/>
                <a:cs typeface="+mn-cs"/>
              </a:rPr>
              <a:t>Distributed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75300" y="1635125"/>
            <a:ext cx="130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b="0">
                <a:ea typeface="+mn-ea"/>
                <a:cs typeface="+mn-cs"/>
              </a:rPr>
              <a:t>Third Party</a:t>
            </a:r>
          </a:p>
          <a:p>
            <a:pPr algn="ctr" eaLnBrk="0" hangingPunct="0">
              <a:defRPr/>
            </a:pPr>
            <a:r>
              <a:rPr lang="en-GB" b="0">
                <a:ea typeface="+mn-ea"/>
                <a:cs typeface="+mn-cs"/>
              </a:rPr>
              <a:t> Tenancy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164388" y="1628775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GB" b="0">
                <a:ea typeface="MS PGothic" charset="0"/>
                <a:cs typeface="MS PGothic" charset="0"/>
              </a:rPr>
              <a:t>Alien </a:t>
            </a:r>
          </a:p>
          <a:p>
            <a:pPr algn="ctr" eaLnBrk="0" hangingPunct="0"/>
            <a:r>
              <a:rPr lang="en-GB" b="0">
                <a:ea typeface="MS PGothic" charset="0"/>
                <a:cs typeface="MS PGothic" charset="0"/>
              </a:rPr>
              <a:t>Store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21014" y="5734050"/>
            <a:ext cx="2139950" cy="1008063"/>
            <a:chOff x="4203700" y="5734050"/>
            <a:chExt cx="2139950" cy="1008063"/>
          </a:xfrm>
        </p:grpSpPr>
        <p:pic>
          <p:nvPicPr>
            <p:cNvPr id="1404942" name="Picture 18" descr="320px-Computer-aj_aj_ashton_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734050"/>
              <a:ext cx="644525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4203700" y="6375400"/>
              <a:ext cx="2139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GB">
                  <a:ea typeface="+mn-ea"/>
                  <a:cs typeface="+mn-cs"/>
                </a:rPr>
                <a:t>Technical Objects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73490" y="5768975"/>
            <a:ext cx="1758950" cy="973138"/>
            <a:chOff x="7235825" y="5768975"/>
            <a:chExt cx="1758950" cy="973138"/>
          </a:xfrm>
        </p:grpSpPr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5" r="72102" b="50688"/>
            <a:stretch>
              <a:fillRect/>
            </a:stretch>
          </p:blipFill>
          <p:spPr bwMode="auto">
            <a:xfrm>
              <a:off x="7545388" y="5768975"/>
              <a:ext cx="387350" cy="684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4" r="49974" b="52354"/>
            <a:stretch>
              <a:fillRect/>
            </a:stretch>
          </p:blipFill>
          <p:spPr bwMode="auto">
            <a:xfrm>
              <a:off x="8015288" y="5840413"/>
              <a:ext cx="366712" cy="593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7235825" y="6375400"/>
              <a:ext cx="1758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GB">
                  <a:ea typeface="+mn-ea"/>
                  <a:cs typeface="+mn-cs"/>
                </a:rPr>
                <a:t>Social Objects</a:t>
              </a:r>
            </a:p>
          </p:txBody>
        </p:sp>
      </p:grpSp>
      <p:pic>
        <p:nvPicPr>
          <p:cNvPr id="1404945" name="Picture 17" descr="Two-ROs-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89138"/>
            <a:ext cx="4541838" cy="3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4948" name="Picture 6" descr="RO-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12875"/>
            <a:ext cx="1093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49" name="Line 21"/>
          <p:cNvSpPr>
            <a:spLocks noChangeShapeType="1"/>
          </p:cNvSpPr>
          <p:nvPr/>
        </p:nvSpPr>
        <p:spPr bwMode="auto">
          <a:xfrm flipH="1">
            <a:off x="8674100" y="2165350"/>
            <a:ext cx="215900" cy="255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04950" name="Picture 6" descr="RO-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759325"/>
            <a:ext cx="1093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4951" name="Line 23"/>
          <p:cNvSpPr>
            <a:spLocks noChangeShapeType="1"/>
          </p:cNvSpPr>
          <p:nvPr/>
        </p:nvSpPr>
        <p:spPr bwMode="auto">
          <a:xfrm flipH="1">
            <a:off x="5548313" y="4510088"/>
            <a:ext cx="3905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452320" y="5373216"/>
            <a:ext cx="1528763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Carole Goble</a:t>
            </a:r>
          </a:p>
        </p:txBody>
      </p:sp>
      <p:pic>
        <p:nvPicPr>
          <p:cNvPr id="22" name="Picture 7" descr="Screen Shot 2011-08-17 at 08.55.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664296" cy="11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9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7545" y="260648"/>
            <a:ext cx="3168351" cy="7858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/>
          <a:lstStyle/>
          <a:p>
            <a:pPr algn="l"/>
            <a:r>
              <a:rPr lang="en-GB" sz="3600" dirty="0" smtClean="0"/>
              <a:t>Product Family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5410944" cy="4968552"/>
          </a:xfrm>
        </p:spPr>
        <p:txBody>
          <a:bodyPr>
            <a:noAutofit/>
          </a:bodyPr>
          <a:lstStyle/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2800" dirty="0" smtClean="0"/>
              <a:t>The BioCatalogue</a:t>
            </a:r>
            <a:br>
              <a:rPr lang="en-GB" sz="2800" dirty="0" smtClean="0"/>
            </a:br>
            <a:r>
              <a:rPr lang="en-GB" sz="2800" i="1" dirty="0" smtClean="0"/>
              <a:t>Life Science Web Service Registry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b="1" dirty="0" smtClean="0"/>
              <a:t>www.biocatalogue.org</a:t>
            </a:r>
            <a:endParaRPr lang="en-GB" sz="2800" b="1" dirty="0" smtClean="0"/>
          </a:p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2800" dirty="0" err="1" smtClean="0"/>
              <a:t>MethodBox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i="1" dirty="0" smtClean="0"/>
              <a:t>Browse datasets, shop for variables and share knowledge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b="1" dirty="0" smtClean="0"/>
              <a:t>www.methodbox.org</a:t>
            </a:r>
            <a:endParaRPr lang="en-GB" sz="2800" b="1" dirty="0" smtClean="0"/>
          </a:p>
          <a:p>
            <a:pPr marL="269875" indent="-269875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en-GB" sz="2800" dirty="0" err="1" smtClean="0"/>
              <a:t>SysMO</a:t>
            </a:r>
            <a:r>
              <a:rPr lang="en-GB" sz="2800" dirty="0" smtClean="0"/>
              <a:t>-Seek</a:t>
            </a:r>
            <a:r>
              <a:rPr lang="en-GB" sz="2800" i="1" dirty="0" smtClean="0"/>
              <a:t/>
            </a:r>
            <a:br>
              <a:rPr lang="en-GB" sz="2800" i="1" dirty="0" smtClean="0"/>
            </a:br>
            <a:r>
              <a:rPr lang="en-GB" sz="2800" i="1" dirty="0" smtClean="0"/>
              <a:t>Find, share and exchange Data, Models and Processes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b="1" dirty="0" smtClean="0"/>
              <a:t>www.sysmo-db.org</a:t>
            </a:r>
            <a:endParaRPr lang="en-GB" sz="2800" b="1" dirty="0"/>
          </a:p>
        </p:txBody>
      </p:sp>
      <p:pic>
        <p:nvPicPr>
          <p:cNvPr id="12" name="Picture 10" descr="box_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992435"/>
            <a:ext cx="3024336" cy="1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entrypage"/>
          <p:cNvPicPr>
            <a:picLocks noChangeAspect="1" noChangeArrowheads="1"/>
          </p:cNvPicPr>
          <p:nvPr/>
        </p:nvPicPr>
        <p:blipFill>
          <a:blip r:embed="rId3" cstate="print"/>
          <a:srcRect l="12907" t="1915" r="66605" b="91402"/>
          <a:stretch>
            <a:fillRect/>
          </a:stretch>
        </p:blipFill>
        <p:spPr bwMode="auto">
          <a:xfrm>
            <a:off x="6012160" y="1644873"/>
            <a:ext cx="2877687" cy="7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sysmo-db.googlecode.com/hg/public/images/seek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9658" y="4581129"/>
            <a:ext cx="1768695" cy="151216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56689" y="332656"/>
            <a:ext cx="36637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www.mygrid.org.uk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80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74" y="260648"/>
            <a:ext cx="4154916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1" y="1611952"/>
            <a:ext cx="4144771" cy="1529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48"/>
            <a:ext cx="3572656" cy="1152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589240"/>
            <a:ext cx="2178968" cy="11348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10250"/>
            <a:ext cx="2160240" cy="2134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776" y="4286714"/>
            <a:ext cx="6425547" cy="1158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5643570"/>
            <a:ext cx="2664296" cy="1092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32" y="5661248"/>
            <a:ext cx="3250580" cy="1067639"/>
          </a:xfrm>
          <a:prstGeom prst="rect">
            <a:avLst/>
          </a:prstGeom>
        </p:spPr>
      </p:pic>
      <p:pic>
        <p:nvPicPr>
          <p:cNvPr id="26" name="Picture 25" descr="Screen Shot 2012-09-24 at 19.26.00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63" y="2787510"/>
            <a:ext cx="6553725" cy="15055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0072" y="1268760"/>
            <a:ext cx="373887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47838" y="506413"/>
            <a:ext cx="5857875" cy="5857875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00188" y="285750"/>
            <a:ext cx="3214687" cy="635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714500" y="500063"/>
            <a:ext cx="5857875" cy="58578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 bwMode="auto">
          <a:xfrm>
            <a:off x="3214688" y="487363"/>
            <a:ext cx="2928937" cy="2928937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4400" dirty="0"/>
          </a:p>
        </p:txBody>
      </p:sp>
      <p:sp>
        <p:nvSpPr>
          <p:cNvPr id="7" name="Oval 6"/>
          <p:cNvSpPr/>
          <p:nvPr/>
        </p:nvSpPr>
        <p:spPr bwMode="auto">
          <a:xfrm>
            <a:off x="3214688" y="3416300"/>
            <a:ext cx="2928937" cy="2928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14750" y="1628800"/>
            <a:ext cx="229741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Calibri" pitchFamily="34" charset="0"/>
              </a:rPr>
              <a:t>methods</a:t>
            </a:r>
            <a:endParaRPr lang="en-GB" sz="44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GB" sz="4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33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28 at 22.15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6444208" cy="4503022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Picture 4" descr="Screen Shot 2011-08-16 at 21.02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/>
          <a:stretch/>
        </p:blipFill>
        <p:spPr>
          <a:xfrm>
            <a:off x="1331640" y="980728"/>
            <a:ext cx="5652120" cy="420387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2" name="Picture 1" descr="Screen Shot 2011-12-05 at 23.18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2776"/>
            <a:ext cx="6226652" cy="406462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3" name="Picture 2" descr="Screen Shot 2011-11-28 at 22.10.5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7" r="1113"/>
          <a:stretch/>
        </p:blipFill>
        <p:spPr>
          <a:xfrm>
            <a:off x="4432257" y="1800200"/>
            <a:ext cx="5540343" cy="414908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sp>
        <p:nvSpPr>
          <p:cNvPr id="6" name="Rectangle 5"/>
          <p:cNvSpPr/>
          <p:nvPr/>
        </p:nvSpPr>
        <p:spPr>
          <a:xfrm>
            <a:off x="179512" y="630932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CC"/>
                </a:solidFill>
              </a:rPr>
              <a:t>http://force11.org/</a:t>
            </a:r>
          </a:p>
        </p:txBody>
      </p:sp>
    </p:spTree>
    <p:extLst>
      <p:ext uri="{BB962C8B-B14F-4D97-AF65-F5344CB8AC3E}">
        <p14:creationId xmlns:p14="http://schemas.microsoft.com/office/powerpoint/2010/main" val="96268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9388" y="146050"/>
            <a:ext cx="4392612" cy="649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79388" y="977900"/>
            <a:ext cx="4392612" cy="57213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400" b="1" i="1">
                <a:latin typeface="Calibri" charset="0"/>
              </a:rPr>
              <a:t>Reusable</a:t>
            </a:r>
            <a:r>
              <a:rPr lang="en-US" sz="2200">
                <a:latin typeface="Calibri" charset="0"/>
              </a:rPr>
              <a:t>. The key tenet of Research Objects is to support the sharing and reuse of data, methods and processes. </a:t>
            </a:r>
            <a:endParaRPr lang="en-GB" sz="220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2400" b="1" i="1">
                <a:latin typeface="Calibri" charset="0"/>
              </a:rPr>
              <a:t>Repurposeable</a:t>
            </a:r>
            <a:r>
              <a:rPr lang="en-US" sz="2200">
                <a:latin typeface="Calibri" charset="0"/>
              </a:rPr>
              <a:t>. Reuse may also involve the reuse of constituent parts of the Research Object. </a:t>
            </a:r>
            <a:endParaRPr lang="en-GB" sz="220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2400" b="1" i="1">
                <a:latin typeface="Calibri" charset="0"/>
              </a:rPr>
              <a:t>Repeatable</a:t>
            </a:r>
            <a:r>
              <a:rPr lang="en-US" sz="2200">
                <a:latin typeface="Calibri" charset="0"/>
              </a:rPr>
              <a:t>. There should be sufficient information in a Research Object to be able to repeat the study, perhaps years later. </a:t>
            </a:r>
            <a:endParaRPr lang="en-GB" sz="220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2400" b="1" i="1">
                <a:latin typeface="Calibri" charset="0"/>
              </a:rPr>
              <a:t>Reproducible</a:t>
            </a:r>
            <a:r>
              <a:rPr lang="en-US" sz="2200">
                <a:latin typeface="Calibri" charset="0"/>
              </a:rPr>
              <a:t>. A third party can start with the same inputs and methods and see if a prior result can be confirmed.</a:t>
            </a:r>
          </a:p>
        </p:txBody>
      </p:sp>
      <p:sp>
        <p:nvSpPr>
          <p:cNvPr id="32771" name="Content Placeholder 2"/>
          <p:cNvSpPr txBox="1">
            <a:spLocks/>
          </p:cNvSpPr>
          <p:nvPr/>
        </p:nvSpPr>
        <p:spPr bwMode="auto">
          <a:xfrm>
            <a:off x="4500563" y="938213"/>
            <a:ext cx="44640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b="1" i="1">
                <a:latin typeface="Calibri" charset="0"/>
              </a:rPr>
              <a:t>Replayable</a:t>
            </a:r>
            <a:r>
              <a:rPr lang="en-US" sz="2200">
                <a:latin typeface="Calibri" charset="0"/>
              </a:rPr>
              <a:t>. Studies might involve single investigations that happen in milliseconds or protracted processes that take years.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b="1" i="1">
                <a:latin typeface="Calibri" charset="0"/>
              </a:rPr>
              <a:t>Referenceable</a:t>
            </a:r>
            <a:r>
              <a:rPr lang="en-US" sz="2200">
                <a:latin typeface="Calibri" charset="0"/>
              </a:rPr>
              <a:t>. If research objects are to augment or replace traditional publication methods, then they must be referenceable or citeable.</a:t>
            </a:r>
            <a:endParaRPr lang="en-GB" sz="2200"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b="1" i="1">
                <a:latin typeface="Calibri" charset="0"/>
              </a:rPr>
              <a:t>Revealable</a:t>
            </a:r>
            <a:r>
              <a:rPr lang="en-US" sz="2200">
                <a:latin typeface="Calibri" charset="0"/>
              </a:rPr>
              <a:t>. Third parties must be able to audit the steps performed in the research in order to be convinced of the validity of results.</a:t>
            </a:r>
            <a:endParaRPr lang="en-GB" sz="2200"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b="1" i="1">
                <a:latin typeface="Calibri" charset="0"/>
              </a:rPr>
              <a:t>Respectful</a:t>
            </a:r>
            <a:r>
              <a:rPr lang="en-US" sz="2200">
                <a:latin typeface="Calibri" charset="0"/>
              </a:rPr>
              <a:t>. Explicit representations of the provenance, lineage and flow of intellectual property.</a:t>
            </a:r>
            <a:endParaRPr lang="en-GB" sz="2200">
              <a:latin typeface="Calibri" charset="0"/>
            </a:endParaRPr>
          </a:p>
        </p:txBody>
      </p:sp>
      <p:sp>
        <p:nvSpPr>
          <p:cNvPr id="3277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4321175" cy="836613"/>
          </a:xfrm>
        </p:spPr>
        <p:txBody>
          <a:bodyPr/>
          <a:lstStyle/>
          <a:p>
            <a:pPr algn="l" eaLnBrk="1" hangingPunct="1"/>
            <a:r>
              <a:rPr lang="en-US">
                <a:latin typeface="Calibri" charset="0"/>
              </a:rPr>
              <a:t>The R dimensions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63" y="6524625"/>
            <a:ext cx="912653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Replacing the Paper: The Twelve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Rs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 of the e-Research Record” on </a:t>
            </a:r>
            <a:r>
              <a:rPr lang="en-US" sz="1400" u="sng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  <a:hlinkClick r:id="rId2"/>
              </a:rPr>
              <a:t>http://blogs.nature.com/eresearch/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Arial" charset="0"/>
              </a:rPr>
              <a:t>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Arial" charset="0"/>
            </a:endParaRPr>
          </a:p>
        </p:txBody>
      </p:sp>
      <p:pic>
        <p:nvPicPr>
          <p:cNvPr id="32774" name="Picture 7" descr="Screen Shot 2011-08-17 at 08.55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116632"/>
            <a:ext cx="16017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80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507288" cy="4281339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2411491" y="357411"/>
            <a:ext cx="4248740" cy="695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83768" y="332656"/>
            <a:ext cx="4248471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Workflow of Talk</a:t>
            </a:r>
            <a:endParaRPr lang="en-GB" dirty="0"/>
          </a:p>
        </p:txBody>
      </p:sp>
      <p:sp>
        <p:nvSpPr>
          <p:cNvPr id="2" name="Rounded Rectangle 1"/>
          <p:cNvSpPr/>
          <p:nvPr/>
        </p:nvSpPr>
        <p:spPr>
          <a:xfrm>
            <a:off x="2159224" y="1772816"/>
            <a:ext cx="5004048" cy="10801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/>
              <a:t>The experiment that is myExperiment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67744" y="3609020"/>
            <a:ext cx="4788024" cy="10801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/>
              <a:t>Influences 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Research Ecosystem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1907704" y="5445224"/>
            <a:ext cx="5508104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3200" dirty="0"/>
              <a:t>The </a:t>
            </a:r>
            <a:r>
              <a:rPr lang="en-US" sz="3200" dirty="0" smtClean="0"/>
              <a:t>Rise </a:t>
            </a:r>
            <a:r>
              <a:rPr lang="en-US" sz="3200" dirty="0"/>
              <a:t>of Social Machines</a:t>
            </a:r>
          </a:p>
        </p:txBody>
      </p:sp>
      <p:cxnSp>
        <p:nvCxnSpPr>
          <p:cNvPr id="9" name="Straight Arrow Connector 8"/>
          <p:cNvCxnSpPr>
            <a:stCxn id="2" idx="2"/>
            <a:endCxn id="6" idx="0"/>
          </p:cNvCxnSpPr>
          <p:nvPr/>
        </p:nvCxnSpPr>
        <p:spPr>
          <a:xfrm>
            <a:off x="4661248" y="2852936"/>
            <a:ext cx="508" cy="756084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7" idx="0"/>
          </p:cNvCxnSpPr>
          <p:nvPr/>
        </p:nvCxnSpPr>
        <p:spPr>
          <a:xfrm>
            <a:off x="4661756" y="4689140"/>
            <a:ext cx="0" cy="756084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be 51"/>
          <p:cNvSpPr/>
          <p:nvPr/>
        </p:nvSpPr>
        <p:spPr>
          <a:xfrm>
            <a:off x="1187402" y="5716189"/>
            <a:ext cx="1595423" cy="731991"/>
          </a:xfrm>
          <a:prstGeom prst="cube">
            <a:avLst/>
          </a:prstGeom>
          <a:solidFill>
            <a:srgbClr val="C6D9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Machine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ube 3"/>
          <p:cNvSpPr/>
          <p:nvPr/>
        </p:nvSpPr>
        <p:spPr>
          <a:xfrm>
            <a:off x="1187600" y="1024740"/>
            <a:ext cx="1595423" cy="73199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Machine</a:t>
            </a:r>
            <a:endParaRPr lang="en-US" dirty="0"/>
          </a:p>
        </p:txBody>
      </p:sp>
      <p:sp>
        <p:nvSpPr>
          <p:cNvPr id="5" name="Curved Down Arrow 4"/>
          <p:cNvSpPr/>
          <p:nvPr/>
        </p:nvSpPr>
        <p:spPr>
          <a:xfrm flipH="1">
            <a:off x="808219" y="398608"/>
            <a:ext cx="2391666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989" y="463897"/>
            <a:ext cx="107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repeat</a:t>
            </a:r>
            <a:endParaRPr lang="en-US" sz="2800" i="1" dirty="0"/>
          </a:p>
        </p:txBody>
      </p:sp>
      <p:sp>
        <p:nvSpPr>
          <p:cNvPr id="10" name="Smiley Face 9"/>
          <p:cNvSpPr/>
          <p:nvPr/>
        </p:nvSpPr>
        <p:spPr>
          <a:xfrm>
            <a:off x="308710" y="1255677"/>
            <a:ext cx="491767" cy="464913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8195178" y="1189697"/>
            <a:ext cx="491767" cy="464913"/>
          </a:xfrm>
          <a:prstGeom prst="smileyFac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6469710" y="1045180"/>
            <a:ext cx="1365054" cy="731991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Machine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Notched Right Arrow 12"/>
          <p:cNvSpPr/>
          <p:nvPr/>
        </p:nvSpPr>
        <p:spPr>
          <a:xfrm>
            <a:off x="5282127" y="1470119"/>
            <a:ext cx="940173" cy="3363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rved Down Arrow 13"/>
          <p:cNvSpPr/>
          <p:nvPr/>
        </p:nvSpPr>
        <p:spPr>
          <a:xfrm>
            <a:off x="6222299" y="366924"/>
            <a:ext cx="2288733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4205" y="440798"/>
            <a:ext cx="107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repeat</a:t>
            </a:r>
            <a:endParaRPr lang="en-US" sz="3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11690" y="1988840"/>
            <a:ext cx="1544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REPRODUCE</a:t>
            </a:r>
            <a:endParaRPr lang="en-US" sz="2000" i="1" dirty="0"/>
          </a:p>
        </p:txBody>
      </p:sp>
      <p:sp>
        <p:nvSpPr>
          <p:cNvPr id="20" name="Cube 19"/>
          <p:cNvSpPr/>
          <p:nvPr/>
        </p:nvSpPr>
        <p:spPr>
          <a:xfrm>
            <a:off x="6473664" y="3288702"/>
            <a:ext cx="1365054" cy="731991"/>
          </a:xfrm>
          <a:prstGeom prst="cube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Machine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Cube 20"/>
          <p:cNvSpPr/>
          <p:nvPr/>
        </p:nvSpPr>
        <p:spPr>
          <a:xfrm>
            <a:off x="1191554" y="3317747"/>
            <a:ext cx="1595423" cy="731991"/>
          </a:xfrm>
          <a:prstGeom prst="cube">
            <a:avLst/>
          </a:prstGeom>
          <a:solidFill>
            <a:srgbClr val="C6D9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Machine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Cube 21"/>
          <p:cNvSpPr/>
          <p:nvPr/>
        </p:nvSpPr>
        <p:spPr>
          <a:xfrm>
            <a:off x="1187600" y="3016892"/>
            <a:ext cx="1595423" cy="73199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23" name="Curved Down Arrow 22"/>
          <p:cNvSpPr/>
          <p:nvPr/>
        </p:nvSpPr>
        <p:spPr>
          <a:xfrm flipH="1">
            <a:off x="808219" y="2545209"/>
            <a:ext cx="2391666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Notched Right Arrow 24"/>
          <p:cNvSpPr/>
          <p:nvPr/>
        </p:nvSpPr>
        <p:spPr>
          <a:xfrm>
            <a:off x="3282375" y="3462271"/>
            <a:ext cx="940173" cy="3363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64340" y="2828276"/>
            <a:ext cx="758735" cy="7122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paper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282375" y="160694"/>
            <a:ext cx="2217656" cy="1764198"/>
            <a:chOff x="3282375" y="-467642"/>
            <a:chExt cx="2217656" cy="2941989"/>
          </a:xfrm>
        </p:grpSpPr>
        <p:sp>
          <p:nvSpPr>
            <p:cNvPr id="7" name="Notched Right Arrow 6"/>
            <p:cNvSpPr/>
            <p:nvPr/>
          </p:nvSpPr>
          <p:spPr>
            <a:xfrm>
              <a:off x="3282375" y="1418636"/>
              <a:ext cx="940173" cy="560846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4340" y="973257"/>
              <a:ext cx="758735" cy="150109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paper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84973" y="-467642"/>
              <a:ext cx="1515058" cy="132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 smtClean="0"/>
                <a:t>Research</a:t>
              </a:r>
              <a:br>
                <a:rPr lang="en-US" sz="2800" dirty="0" smtClean="0"/>
              </a:br>
              <a:r>
                <a:rPr lang="en-US" sz="2800" dirty="0" smtClean="0"/>
                <a:t>Record</a:t>
              </a:r>
              <a:endParaRPr lang="en-US" sz="2800" dirty="0"/>
            </a:p>
          </p:txBody>
        </p:sp>
      </p:grpSp>
      <p:sp>
        <p:nvSpPr>
          <p:cNvPr id="28" name="Smiley Face 27"/>
          <p:cNvSpPr/>
          <p:nvPr/>
        </p:nvSpPr>
        <p:spPr>
          <a:xfrm>
            <a:off x="308710" y="3247829"/>
            <a:ext cx="491767" cy="464913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/>
          <p:cNvSpPr/>
          <p:nvPr/>
        </p:nvSpPr>
        <p:spPr>
          <a:xfrm>
            <a:off x="8195178" y="3181849"/>
            <a:ext cx="491767" cy="464913"/>
          </a:xfrm>
          <a:prstGeom prst="smileyFac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6469710" y="3037332"/>
            <a:ext cx="1365054" cy="731991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software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Notched Right Arrow 30"/>
          <p:cNvSpPr/>
          <p:nvPr/>
        </p:nvSpPr>
        <p:spPr>
          <a:xfrm>
            <a:off x="5282127" y="3462271"/>
            <a:ext cx="940173" cy="3363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Down Arrow 31"/>
          <p:cNvSpPr/>
          <p:nvPr/>
        </p:nvSpPr>
        <p:spPr>
          <a:xfrm>
            <a:off x="6222299" y="2513525"/>
            <a:ext cx="2288733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22548" y="3823099"/>
            <a:ext cx="1059579" cy="5318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Software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49562" y="4142930"/>
            <a:ext cx="2886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REPRODUCE OR REPEAT?</a:t>
            </a:r>
            <a:endParaRPr lang="en-US" sz="2000" i="1" dirty="0"/>
          </a:p>
        </p:txBody>
      </p:sp>
      <p:sp>
        <p:nvSpPr>
          <p:cNvPr id="39" name="Cube 38"/>
          <p:cNvSpPr/>
          <p:nvPr/>
        </p:nvSpPr>
        <p:spPr>
          <a:xfrm>
            <a:off x="1189478" y="5426501"/>
            <a:ext cx="1595423" cy="731991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40" name="Cube 39"/>
          <p:cNvSpPr/>
          <p:nvPr/>
        </p:nvSpPr>
        <p:spPr>
          <a:xfrm>
            <a:off x="1185524" y="5125647"/>
            <a:ext cx="1595423" cy="629870"/>
          </a:xfrm>
          <a:prstGeom prst="cub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41" name="Curved Down Arrow 40"/>
          <p:cNvSpPr/>
          <p:nvPr/>
        </p:nvSpPr>
        <p:spPr>
          <a:xfrm flipH="1">
            <a:off x="806143" y="4636802"/>
            <a:ext cx="2391666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3280299" y="5571025"/>
            <a:ext cx="940173" cy="3363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62264" y="4937030"/>
            <a:ext cx="758735" cy="4894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paper</a:t>
            </a:r>
            <a:endParaRPr lang="en-US" dirty="0"/>
          </a:p>
        </p:txBody>
      </p:sp>
      <p:sp>
        <p:nvSpPr>
          <p:cNvPr id="44" name="Smiley Face 43"/>
          <p:cNvSpPr/>
          <p:nvPr/>
        </p:nvSpPr>
        <p:spPr>
          <a:xfrm>
            <a:off x="306634" y="5356583"/>
            <a:ext cx="491767" cy="464913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iley Face 44"/>
          <p:cNvSpPr/>
          <p:nvPr/>
        </p:nvSpPr>
        <p:spPr>
          <a:xfrm>
            <a:off x="8193102" y="5290603"/>
            <a:ext cx="491767" cy="464913"/>
          </a:xfrm>
          <a:prstGeom prst="smileyFac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5280051" y="5571025"/>
            <a:ext cx="940173" cy="3363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rved Down Arrow 47"/>
          <p:cNvSpPr/>
          <p:nvPr/>
        </p:nvSpPr>
        <p:spPr>
          <a:xfrm>
            <a:off x="6220223" y="4605118"/>
            <a:ext cx="2288733" cy="3754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20472" y="6158491"/>
            <a:ext cx="1059579" cy="305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Software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394516" y="5518455"/>
            <a:ext cx="758735" cy="489471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wf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Cube 52"/>
          <p:cNvSpPr/>
          <p:nvPr/>
        </p:nvSpPr>
        <p:spPr>
          <a:xfrm>
            <a:off x="6471588" y="5680048"/>
            <a:ext cx="1595423" cy="731991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Machine</a:t>
            </a:r>
            <a:endParaRPr lang="en-US" dirty="0"/>
          </a:p>
        </p:txBody>
      </p:sp>
      <p:sp>
        <p:nvSpPr>
          <p:cNvPr id="54" name="Cube 53"/>
          <p:cNvSpPr/>
          <p:nvPr/>
        </p:nvSpPr>
        <p:spPr>
          <a:xfrm>
            <a:off x="6473664" y="5390360"/>
            <a:ext cx="1595423" cy="731991"/>
          </a:xfrm>
          <a:prstGeom prst="cub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55" name="Cube 54"/>
          <p:cNvSpPr/>
          <p:nvPr/>
        </p:nvSpPr>
        <p:spPr>
          <a:xfrm>
            <a:off x="6469710" y="5089505"/>
            <a:ext cx="1595423" cy="590543"/>
          </a:xfrm>
          <a:prstGeom prst="cub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57" name="Cube 56"/>
          <p:cNvSpPr/>
          <p:nvPr/>
        </p:nvSpPr>
        <p:spPr>
          <a:xfrm>
            <a:off x="6484798" y="3018122"/>
            <a:ext cx="1365054" cy="731991"/>
          </a:xfrm>
          <a:prstGeom prst="cub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software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2633" y="6488668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66CC"/>
                </a:solidFill>
              </a:rPr>
              <a:t>blogs.nature.com</a:t>
            </a:r>
            <a:r>
              <a:rPr lang="en-US" dirty="0">
                <a:solidFill>
                  <a:srgbClr val="0066CC"/>
                </a:solidFill>
              </a:rPr>
              <a:t>/</a:t>
            </a:r>
            <a:r>
              <a:rPr lang="en-US" dirty="0" err="1">
                <a:solidFill>
                  <a:srgbClr val="0066CC"/>
                </a:solidFill>
              </a:rPr>
              <a:t>eresearch</a:t>
            </a:r>
            <a:r>
              <a:rPr lang="en-US" dirty="0">
                <a:solidFill>
                  <a:srgbClr val="0066C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651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79512" y="260648"/>
            <a:ext cx="5940152" cy="119675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The Executable Thesis</a:t>
            </a:r>
          </a:p>
        </p:txBody>
      </p:sp>
      <p:pic>
        <p:nvPicPr>
          <p:cNvPr id="10245" name="Picture 2" descr="http://upload.wikimedia.org/wikipedia/commons/thumb/e/e2/Polonius.jpg/220px-Poloni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240" y="2268160"/>
            <a:ext cx="18780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Magnetic Disk 12"/>
          <p:cNvSpPr/>
          <p:nvPr/>
        </p:nvSpPr>
        <p:spPr>
          <a:xfrm>
            <a:off x="5044265" y="4644424"/>
            <a:ext cx="822960" cy="822960"/>
          </a:xfrm>
          <a:prstGeom prst="flowChartMagneticDisk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Magnetic Disk 3"/>
          <p:cNvSpPr/>
          <p:nvPr/>
        </p:nvSpPr>
        <p:spPr>
          <a:xfrm>
            <a:off x="4972257" y="2268160"/>
            <a:ext cx="914400" cy="61264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gnetic Disk 18"/>
          <p:cNvSpPr/>
          <p:nvPr/>
        </p:nvSpPr>
        <p:spPr>
          <a:xfrm>
            <a:off x="6196393" y="2268160"/>
            <a:ext cx="914400" cy="61264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agnetic Disk 19"/>
          <p:cNvSpPr/>
          <p:nvPr/>
        </p:nvSpPr>
        <p:spPr>
          <a:xfrm>
            <a:off x="5692337" y="2844224"/>
            <a:ext cx="914400" cy="61264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agnetic Disk 20"/>
          <p:cNvSpPr/>
          <p:nvPr/>
        </p:nvSpPr>
        <p:spPr>
          <a:xfrm>
            <a:off x="5764345" y="1764104"/>
            <a:ext cx="914400" cy="612648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tk19948boj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09" y="3492296"/>
            <a:ext cx="3560183" cy="22159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8281" y="2124144"/>
            <a:ext cx="19543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/>
              <a:t>n</a:t>
            </a:r>
            <a:r>
              <a:rPr lang="en-GB" sz="3200" i="1" dirty="0" smtClean="0"/>
              <a:t>ew data</a:t>
            </a:r>
            <a:endParaRPr lang="en-US" sz="3200" i="1" dirty="0"/>
          </a:p>
        </p:txBody>
      </p:sp>
      <p:sp>
        <p:nvSpPr>
          <p:cNvPr id="24" name="Rectangle 23"/>
          <p:cNvSpPr/>
          <p:nvPr/>
        </p:nvSpPr>
        <p:spPr>
          <a:xfrm>
            <a:off x="5280609" y="6084584"/>
            <a:ext cx="23608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i="1" dirty="0"/>
              <a:t>n</a:t>
            </a:r>
            <a:r>
              <a:rPr lang="en-GB" sz="3200" i="1" dirty="0" smtClean="0"/>
              <a:t>ew results</a:t>
            </a:r>
            <a:endParaRPr lang="en-US" sz="3200" i="1" dirty="0"/>
          </a:p>
        </p:txBody>
      </p:sp>
      <p:sp>
        <p:nvSpPr>
          <p:cNvPr id="25" name="Rectangle 24"/>
          <p:cNvSpPr/>
          <p:nvPr/>
        </p:nvSpPr>
        <p:spPr>
          <a:xfrm>
            <a:off x="5160196" y="3996352"/>
            <a:ext cx="21695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/>
              <a:t>executable</a:t>
            </a:r>
            <a:br>
              <a:rPr lang="en-GB" sz="3200" dirty="0" smtClean="0"/>
            </a:br>
            <a:r>
              <a:rPr lang="en-GB" sz="3200" dirty="0" smtClean="0"/>
              <a:t>thesis</a:t>
            </a:r>
            <a:endParaRPr lang="en-US" sz="3200" dirty="0"/>
          </a:p>
        </p:txBody>
      </p:sp>
      <p:sp>
        <p:nvSpPr>
          <p:cNvPr id="26" name="Rectangle 25"/>
          <p:cNvSpPr/>
          <p:nvPr/>
        </p:nvSpPr>
        <p:spPr>
          <a:xfrm>
            <a:off x="1331640" y="4788440"/>
            <a:ext cx="2220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/>
              <a:t>PhD Student</a:t>
            </a:r>
            <a:endParaRPr lang="en-US" sz="2800" dirty="0"/>
          </a:p>
        </p:txBody>
      </p:sp>
      <p:sp>
        <p:nvSpPr>
          <p:cNvPr id="23" name="Right Arrow 22"/>
          <p:cNvSpPr/>
          <p:nvPr/>
        </p:nvSpPr>
        <p:spPr>
          <a:xfrm rot="1830293">
            <a:off x="3667475" y="3996352"/>
            <a:ext cx="864096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8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879E-6 -6.69446E-7 C 0.03004 0.22052 0.06043 0.44197 -0.00296 0.52282 C -0.06617 0.60366 -0.31643 0.49178 -0.37896 0.48552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6" y="30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879E-6 -6.69446E-7 C 0.03004 0.22052 0.06043 0.44197 -0.00296 0.52282 C -0.06617 0.60366 -0.31643 0.49178 -0.37896 0.48552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6" y="30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-7.40741E-7 C -0.02899 0.2206 -0.04653 0.44282 -0.00833 0.52384 C 0.02986 0.60532 0.18212 0.49236 0.22101 0.48588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6 4.70002E-6 C 0.03803 0.26731 0.05557 0.53602 0.01962 0.634 C -0.01598 0.73245 -0.15683 0.59647 -0.19173 0.58883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4" y="3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8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448" y="45627"/>
            <a:ext cx="6525544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Notifications and automatic re-runs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6043935"/>
            <a:ext cx="6345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</a:rPr>
              <a:t>Machines are users too</a:t>
            </a:r>
            <a:endParaRPr lang="en-US" sz="4400" i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836712"/>
            <a:ext cx="2123498" cy="1257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Autonomic</a:t>
            </a:r>
          </a:p>
          <a:p>
            <a:pPr algn="ctr">
              <a:lnSpc>
                <a:spcPct val="120000"/>
              </a:lnSpc>
            </a:pPr>
            <a:r>
              <a:rPr lang="en-US" sz="3200" dirty="0" err="1" smtClean="0">
                <a:solidFill>
                  <a:schemeClr val="bg1"/>
                </a:solidFill>
              </a:rPr>
              <a:t>Curation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764704"/>
            <a:ext cx="2082621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Self-repair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1916832"/>
            <a:ext cx="2944436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New research?</a:t>
            </a:r>
          </a:p>
        </p:txBody>
      </p:sp>
    </p:spTree>
    <p:extLst>
      <p:ext uri="{BB962C8B-B14F-4D97-AF65-F5344CB8AC3E}">
        <p14:creationId xmlns:p14="http://schemas.microsoft.com/office/powerpoint/2010/main" val="252108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 build="p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4867" y="1805335"/>
            <a:ext cx="7142082" cy="4183517"/>
            <a:chOff x="417858" y="928525"/>
            <a:chExt cx="8114582" cy="4876739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41078" y="5118864"/>
              <a:ext cx="7591362" cy="19164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693928" y="5282044"/>
              <a:ext cx="21807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More people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640164" y="3114245"/>
              <a:ext cx="26392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More machines</a:t>
              </a:r>
              <a:endParaRPr lang="en-US" sz="28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425971" y="928525"/>
              <a:ext cx="0" cy="459065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189769" y="2387554"/>
            <a:ext cx="23920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Big Data</a:t>
            </a:r>
          </a:p>
          <a:p>
            <a:r>
              <a:rPr lang="en-US" sz="3200" dirty="0" smtClean="0"/>
              <a:t>Big Compute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Conventional </a:t>
            </a:r>
          </a:p>
          <a:p>
            <a:r>
              <a:rPr lang="en-US" sz="3200" dirty="0"/>
              <a:t>C</a:t>
            </a:r>
            <a:r>
              <a:rPr lang="en-US" sz="3200" dirty="0" smtClean="0"/>
              <a:t>omputation 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202189" y="2372643"/>
            <a:ext cx="2432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04040"/>
                </a:solidFill>
              </a:rPr>
              <a:t>The Future!</a:t>
            </a:r>
            <a:br>
              <a:rPr lang="en-US" sz="3200" dirty="0" smtClean="0">
                <a:solidFill>
                  <a:srgbClr val="404040"/>
                </a:solidFill>
              </a:rPr>
            </a:br>
            <a:endParaRPr lang="en-US" sz="3200" dirty="0" smtClean="0">
              <a:solidFill>
                <a:srgbClr val="404040"/>
              </a:solidFill>
            </a:endParaRPr>
          </a:p>
          <a:p>
            <a:endParaRPr lang="en-US" sz="3200" dirty="0">
              <a:solidFill>
                <a:srgbClr val="404040"/>
              </a:solidFill>
            </a:endParaRPr>
          </a:p>
          <a:p>
            <a:r>
              <a:rPr lang="en-US" sz="3200" dirty="0" smtClean="0"/>
              <a:t>Social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Networking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19672" y="1652345"/>
            <a:ext cx="2152987" cy="3503580"/>
            <a:chOff x="2096177" y="1468757"/>
            <a:chExt cx="2152987" cy="350358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096177" y="1881838"/>
              <a:ext cx="826231" cy="3090499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49172" y="1468757"/>
              <a:ext cx="1999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cyberinfrastructure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72072" y="4220782"/>
            <a:ext cx="6331937" cy="980451"/>
            <a:chOff x="2248577" y="4037194"/>
            <a:chExt cx="6331937" cy="980451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248577" y="4360360"/>
              <a:ext cx="5462908" cy="657285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06394" y="4037194"/>
              <a:ext cx="874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online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science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67544" y="260648"/>
            <a:ext cx="295232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A Big Picture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9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914400" y="1511295"/>
            <a:ext cx="7162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 life is and must be full of all kinds of social constraint – the very processes from which society arises. </a:t>
            </a:r>
            <a:r>
              <a:rPr lang="en-US" sz="3000" dirty="0">
                <a:solidFill>
                  <a:srgbClr val="0000FF"/>
                </a:solidFill>
              </a:rPr>
              <a:t>Computers can help if we use them to create abstract social machines on the Web: processes in which the people do the creative work and the machine does the administration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The stage is set for an evolutionary growth of new social 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engines. 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657600" y="5866810"/>
            <a:ext cx="548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Berners-Lee, </a:t>
            </a:r>
            <a:r>
              <a:rPr lang="en-US" sz="2000" i="1">
                <a:solidFill>
                  <a:srgbClr val="000000"/>
                </a:solidFill>
              </a:rPr>
              <a:t>Weaving the Web</a:t>
            </a:r>
            <a:r>
              <a:rPr lang="en-US" sz="2000">
                <a:solidFill>
                  <a:srgbClr val="000000"/>
                </a:solidFill>
              </a:rPr>
              <a:t>, 1999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7544" y="188640"/>
            <a:ext cx="6624736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The </a:t>
            </a:r>
            <a:r>
              <a:rPr lang="en-US" sz="4000" dirty="0" smtClean="0">
                <a:solidFill>
                  <a:schemeClr val="tx1"/>
                </a:solidFill>
              </a:rPr>
              <a:t>Order </a:t>
            </a:r>
            <a:r>
              <a:rPr lang="en-US" sz="4000" dirty="0">
                <a:solidFill>
                  <a:schemeClr val="tx1"/>
                </a:solidFill>
              </a:rPr>
              <a:t>of </a:t>
            </a:r>
            <a:r>
              <a:rPr lang="en-US" sz="4000" dirty="0" smtClean="0">
                <a:solidFill>
                  <a:schemeClr val="tx1"/>
                </a:solidFill>
              </a:rPr>
              <a:t>Social Machines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2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95" y="1300458"/>
            <a:ext cx="4333065" cy="482570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400" dirty="0" smtClean="0">
                <a:solidFill>
                  <a:srgbClr val="404040"/>
                </a:solidFill>
              </a:rPr>
              <a:t>The </a:t>
            </a:r>
            <a:r>
              <a:rPr lang="en-GB" sz="2400" dirty="0">
                <a:solidFill>
                  <a:srgbClr val="404040"/>
                </a:solidFill>
              </a:rPr>
              <a:t>Kenyan election on the 27</a:t>
            </a:r>
            <a:r>
              <a:rPr lang="en-GB" sz="2400" baseline="30000" dirty="0">
                <a:solidFill>
                  <a:srgbClr val="404040"/>
                </a:solidFill>
              </a:rPr>
              <a:t>th</a:t>
            </a:r>
            <a:r>
              <a:rPr lang="en-GB" sz="2400" dirty="0">
                <a:solidFill>
                  <a:srgbClr val="404040"/>
                </a:solidFill>
              </a:rPr>
              <a:t> December </a:t>
            </a:r>
            <a:r>
              <a:rPr lang="en-GB" sz="2400" dirty="0" smtClean="0">
                <a:solidFill>
                  <a:srgbClr val="404040"/>
                </a:solidFill>
              </a:rPr>
              <a:t>2007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404040"/>
                </a:solidFill>
              </a:rPr>
              <a:t>wave of riots, killings and </a:t>
            </a:r>
            <a:r>
              <a:rPr lang="en-GB" sz="2400" dirty="0" smtClean="0">
                <a:solidFill>
                  <a:srgbClr val="404040"/>
                </a:solidFill>
              </a:rPr>
              <a:t>turmoil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404040"/>
                </a:solidFill>
              </a:rPr>
              <a:t>African blogger Erik </a:t>
            </a:r>
            <a:r>
              <a:rPr lang="en-GB" sz="2400" dirty="0" err="1">
                <a:solidFill>
                  <a:srgbClr val="404040"/>
                </a:solidFill>
              </a:rPr>
              <a:t>Hersman</a:t>
            </a:r>
            <a:r>
              <a:rPr lang="en-GB" sz="2400" dirty="0">
                <a:solidFill>
                  <a:srgbClr val="404040"/>
                </a:solidFill>
              </a:rPr>
              <a:t> read a post by another blogger </a:t>
            </a:r>
            <a:r>
              <a:rPr lang="en-GB" sz="2400" dirty="0" err="1">
                <a:solidFill>
                  <a:srgbClr val="404040"/>
                </a:solidFill>
              </a:rPr>
              <a:t>Ory</a:t>
            </a:r>
            <a:r>
              <a:rPr lang="en-GB" sz="2400" dirty="0">
                <a:solidFill>
                  <a:srgbClr val="404040"/>
                </a:solidFill>
              </a:rPr>
              <a:t> </a:t>
            </a:r>
            <a:r>
              <a:rPr lang="en-GB" sz="2400" dirty="0" err="1" smtClean="0">
                <a:solidFill>
                  <a:srgbClr val="404040"/>
                </a:solidFill>
              </a:rPr>
              <a:t>Okolloh</a:t>
            </a:r>
            <a:endParaRPr lang="en-GB" sz="2400" dirty="0" smtClean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 smtClean="0">
                <a:solidFill>
                  <a:srgbClr val="404040"/>
                </a:solidFill>
              </a:rPr>
              <a:t>Resulted in </a:t>
            </a:r>
            <a:r>
              <a:rPr lang="en-GB" sz="2400" dirty="0" err="1" smtClean="0">
                <a:solidFill>
                  <a:srgbClr val="404040"/>
                </a:solidFill>
              </a:rPr>
              <a:t>Ushahidi</a:t>
            </a:r>
            <a:r>
              <a:rPr lang="en-GB" sz="2400" dirty="0" smtClean="0">
                <a:solidFill>
                  <a:srgbClr val="404040"/>
                </a:solidFill>
              </a:rPr>
              <a:t>…</a:t>
            </a:r>
            <a:endParaRPr lang="en-GB" sz="24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404040"/>
                </a:solidFill>
              </a:rPr>
              <a:t>“Nobody Knows Everything, but Everyone Knows Something.”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404040"/>
                </a:solidFill>
              </a:rPr>
              <a:t>L</a:t>
            </a:r>
            <a:r>
              <a:rPr lang="en-GB" sz="2400" dirty="0" smtClean="0">
                <a:solidFill>
                  <a:srgbClr val="404040"/>
                </a:solidFill>
              </a:rPr>
              <a:t>ocal </a:t>
            </a:r>
            <a:r>
              <a:rPr lang="en-GB" sz="2400" dirty="0">
                <a:solidFill>
                  <a:srgbClr val="404040"/>
                </a:solidFill>
              </a:rPr>
              <a:t>observers to submit reports using the Web or SMS messages from </a:t>
            </a:r>
            <a:r>
              <a:rPr lang="en-GB" sz="2400" dirty="0" smtClean="0">
                <a:solidFill>
                  <a:srgbClr val="404040"/>
                </a:solidFill>
              </a:rPr>
              <a:t>mobile phones 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4040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120" y="1718777"/>
            <a:ext cx="1559923" cy="1060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925" y="1718777"/>
            <a:ext cx="1397417" cy="918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37" y="2164742"/>
            <a:ext cx="1375963" cy="944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873" y="3559240"/>
            <a:ext cx="2158862" cy="1800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249" y="4802299"/>
            <a:ext cx="1764369" cy="1323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977" y="3407140"/>
            <a:ext cx="1744641" cy="116597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67544" y="332656"/>
            <a:ext cx="5904656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An Example Social Machine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4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60" y="1697712"/>
            <a:ext cx="2094380" cy="2755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315" y="2046355"/>
            <a:ext cx="2898179" cy="1982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6" y="4409190"/>
            <a:ext cx="2704622" cy="180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67" y="1876386"/>
            <a:ext cx="2386041" cy="1839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803" y="1280240"/>
            <a:ext cx="288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Washington </a:t>
            </a:r>
            <a:r>
              <a:rPr lang="en-US" dirty="0" err="1" smtClean="0"/>
              <a:t>Snowmageddon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5315" y="1677023"/>
            <a:ext cx="17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Japan </a:t>
            </a:r>
            <a:r>
              <a:rPr lang="en-US" dirty="0" err="1" smtClean="0"/>
              <a:t>Fukashima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23731" y="4039858"/>
            <a:ext cx="179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East Gaza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45067" y="1386255"/>
            <a:ext cx="199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au Prince Haiti</a:t>
            </a:r>
            <a:endParaRPr lang="en-US" dirty="0"/>
          </a:p>
        </p:txBody>
      </p:sp>
      <p:pic>
        <p:nvPicPr>
          <p:cNvPr id="12" name="Picture 11" descr="Screen Shot 2012-06-25 at 15.53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24" y="4332695"/>
            <a:ext cx="3700690" cy="226416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7544" y="403448"/>
            <a:ext cx="4032448" cy="649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tx1"/>
                </a:solidFill>
              </a:rPr>
              <a:t>Ushahidi</a:t>
            </a:r>
            <a:r>
              <a:rPr lang="en-US" sz="4000" dirty="0">
                <a:solidFill>
                  <a:schemeClr val="tx1"/>
                </a:solidFill>
              </a:rPr>
              <a:t> V</a:t>
            </a:r>
            <a:r>
              <a:rPr lang="en-US" sz="4000" dirty="0" smtClean="0">
                <a:solidFill>
                  <a:schemeClr val="tx1"/>
                </a:solidFill>
              </a:rPr>
              <a:t>ariants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29 at 00.2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1390" cy="1556792"/>
          </a:xfrm>
          <a:prstGeom prst="rect">
            <a:avLst/>
          </a:prstGeom>
        </p:spPr>
      </p:pic>
      <p:pic>
        <p:nvPicPr>
          <p:cNvPr id="5" name="Picture 4" descr="Screen Shot 2012-05-29 at 00.28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60" y="1"/>
            <a:ext cx="3925339" cy="1556792"/>
          </a:xfrm>
          <a:prstGeom prst="rect">
            <a:avLst/>
          </a:prstGeom>
        </p:spPr>
      </p:pic>
      <p:pic>
        <p:nvPicPr>
          <p:cNvPr id="7" name="Picture 6" descr="Screen Shot 2012-05-29 at 00.31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80928"/>
            <a:ext cx="9151130" cy="4104456"/>
          </a:xfrm>
          <a:prstGeom prst="rect">
            <a:avLst/>
          </a:prstGeom>
        </p:spPr>
      </p:pic>
      <p:pic>
        <p:nvPicPr>
          <p:cNvPr id="8" name="Picture 7" descr="Screen Shot 2012-05-29 at 00.32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11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2646" b="-22646"/>
          <a:stretch>
            <a:fillRect/>
          </a:stretch>
        </p:blipFill>
        <p:spPr>
          <a:xfrm>
            <a:off x="26162" y="4077072"/>
            <a:ext cx="3052081" cy="29562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27984" y="1844824"/>
            <a:ext cx="1992610" cy="2004292"/>
            <a:chOff x="6217362" y="3910883"/>
            <a:chExt cx="2462948" cy="2656271"/>
          </a:xfrm>
        </p:grpSpPr>
        <p:pic>
          <p:nvPicPr>
            <p:cNvPr id="11" name="Picture 4" descr="competi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82" b="21720"/>
            <a:stretch/>
          </p:blipFill>
          <p:spPr bwMode="auto">
            <a:xfrm>
              <a:off x="6217362" y="3910883"/>
              <a:ext cx="2462948" cy="161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foldit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353" y="5512806"/>
              <a:ext cx="1733938" cy="105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7" descr="twitt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4"/>
            <a:ext cx="1934395" cy="208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22"/>
          <a:stretch/>
        </p:blipFill>
        <p:spPr>
          <a:xfrm>
            <a:off x="2987824" y="5661248"/>
            <a:ext cx="3683199" cy="955406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1520" y="2780928"/>
            <a:ext cx="3895153" cy="1459624"/>
            <a:chOff x="1156" y="2432"/>
            <a:chExt cx="4604" cy="1888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55730" r="65410" b="25586"/>
            <a:stretch>
              <a:fillRect/>
            </a:stretch>
          </p:blipFill>
          <p:spPr bwMode="auto">
            <a:xfrm>
              <a:off x="1156" y="2716"/>
              <a:ext cx="4604" cy="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9" descr="https://images-na.ssl-images-amazon.com/images/G/01/webservices/mechanical-turk/logoAI3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432"/>
              <a:ext cx="2268" cy="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404664"/>
            <a:ext cx="1792008" cy="1001895"/>
          </a:xfrm>
          <a:prstGeom prst="rect">
            <a:avLst/>
          </a:prstGeom>
        </p:spPr>
      </p:pic>
      <p:pic>
        <p:nvPicPr>
          <p:cNvPr id="7" name="Picture 6" descr="Screen Shot 2012-06-28 at 21.09.2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2555875" cy="1056532"/>
          </a:xfrm>
          <a:prstGeom prst="rect">
            <a:avLst/>
          </a:prstGeom>
        </p:spPr>
      </p:pic>
      <p:pic>
        <p:nvPicPr>
          <p:cNvPr id="6" name="Picture 5" descr="Screen Shot 2012-09-24 at 21.21.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373216"/>
            <a:ext cx="2520280" cy="69238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91880" y="260648"/>
            <a:ext cx="5112568" cy="793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</a:rPr>
              <a:t>Some other machines?</a:t>
            </a:r>
          </a:p>
        </p:txBody>
      </p:sp>
      <p:pic>
        <p:nvPicPr>
          <p:cNvPr id="17" name="Picture 16" descr="Screen Shot 2012-09-25 at 12.28.35.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05064"/>
            <a:ext cx="3562901" cy="1151508"/>
          </a:xfrm>
          <a:prstGeom prst="rect">
            <a:avLst/>
          </a:prstGeom>
        </p:spPr>
      </p:pic>
      <p:pic>
        <p:nvPicPr>
          <p:cNvPr id="18" name="Picture 34"/>
          <p:cNvPicPr>
            <a:picLocks noChangeAspect="1" noChangeArrowheads="1"/>
          </p:cNvPicPr>
          <p:nvPr/>
        </p:nvPicPr>
        <p:blipFill>
          <a:blip r:embed="rId14" cstate="print"/>
          <a:srcRect r="10411"/>
          <a:stretch>
            <a:fillRect/>
          </a:stretch>
        </p:blipFill>
        <p:spPr bwMode="auto">
          <a:xfrm>
            <a:off x="2771800" y="4725144"/>
            <a:ext cx="2900049" cy="54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5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Number of people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Number of machines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Scale of data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Varieties of data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Type of machine problem solving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</a:rPr>
              <a:t>Type of human problem solving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464496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Empowering of individuals, groups, crowds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Time criticality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Extent of wide area communication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Need for urgent </a:t>
            </a:r>
            <a:r>
              <a:rPr lang="en-US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mobilization </a:t>
            </a:r>
            <a:endParaRPr lang="en-US" dirty="0" smtClean="0">
              <a:solidFill>
                <a:srgbClr val="40404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Specification of goal state</a:t>
            </a:r>
            <a:endParaRPr lang="en-US" dirty="0">
              <a:solidFill>
                <a:srgbClr val="40404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544" y="332656"/>
            <a:ext cx="280831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Dimensions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4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0-19 at 00.49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7248" cy="685800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868"/>
            <a:ext cx="4427984" cy="54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ighqualitydiagra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2924" y="116633"/>
            <a:ext cx="337955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54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ed Rectangle 80"/>
          <p:cNvSpPr/>
          <p:nvPr/>
        </p:nvSpPr>
        <p:spPr>
          <a:xfrm>
            <a:off x="1550749" y="1124475"/>
            <a:ext cx="6221474" cy="35807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3912729" y="1457742"/>
            <a:ext cx="1644983" cy="10696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50749" y="5360728"/>
            <a:ext cx="6221474" cy="113631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Physical World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(people and devices)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458"/>
            <a:ext cx="8229600" cy="1143000"/>
          </a:xfrm>
        </p:spPr>
        <p:txBody>
          <a:bodyPr/>
          <a:lstStyle/>
          <a:p>
            <a:r>
              <a:rPr lang="en-US" dirty="0" smtClean="0"/>
              <a:t>Building a Social Machine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88" y="5343132"/>
            <a:ext cx="452501" cy="1087701"/>
          </a:xfrm>
          <a:prstGeom prst="rect">
            <a:avLst/>
          </a:prstGeom>
        </p:spPr>
      </p:pic>
      <p:sp>
        <p:nvSpPr>
          <p:cNvPr id="17" name="Octagon 16"/>
          <p:cNvSpPr/>
          <p:nvPr/>
        </p:nvSpPr>
        <p:spPr>
          <a:xfrm>
            <a:off x="2899072" y="5739296"/>
            <a:ext cx="337811" cy="312271"/>
          </a:xfrm>
          <a:prstGeom prst="octagon">
            <a:avLst/>
          </a:prstGeom>
          <a:scene3d>
            <a:camera prst="orthographicFront">
              <a:rot lat="18299991" lon="0" rev="0"/>
            </a:camera>
            <a:lightRig rig="threePt" dir="t"/>
          </a:scene3d>
          <a:sp3d>
            <a:bevelT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ctagon 17"/>
          <p:cNvSpPr/>
          <p:nvPr/>
        </p:nvSpPr>
        <p:spPr>
          <a:xfrm>
            <a:off x="5755841" y="5583160"/>
            <a:ext cx="337811" cy="312271"/>
          </a:xfrm>
          <a:prstGeom prst="octagon">
            <a:avLst/>
          </a:prstGeom>
          <a:scene3d>
            <a:camera prst="orthographicFront">
              <a:rot lat="18299991" lon="0" rev="0"/>
            </a:camera>
            <a:lightRig rig="threePt" dir="t"/>
          </a:scene3d>
          <a:sp3d>
            <a:bevelT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ctagon 18"/>
          <p:cNvSpPr/>
          <p:nvPr/>
        </p:nvSpPr>
        <p:spPr>
          <a:xfrm>
            <a:off x="3236883" y="6043161"/>
            <a:ext cx="337811" cy="312271"/>
          </a:xfrm>
          <a:prstGeom prst="octagon">
            <a:avLst/>
          </a:prstGeom>
          <a:scene3d>
            <a:camera prst="orthographicFront">
              <a:rot lat="18299991" lon="0" rev="0"/>
            </a:camera>
            <a:lightRig rig="threePt" dir="t"/>
          </a:scene3d>
          <a:sp3d>
            <a:bevelT h="127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26"/>
          <p:cNvSpPr/>
          <p:nvPr/>
        </p:nvSpPr>
        <p:spPr>
          <a:xfrm rot="11816823">
            <a:off x="4213883" y="3904728"/>
            <a:ext cx="1529295" cy="164745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483470"/>
              <a:gd name="adj5" fmla="val 161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86286" y="2769406"/>
            <a:ext cx="2652296" cy="16956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decagon 3"/>
          <p:cNvSpPr/>
          <p:nvPr/>
        </p:nvSpPr>
        <p:spPr>
          <a:xfrm flipH="1">
            <a:off x="4296799" y="3644442"/>
            <a:ext cx="341490" cy="335844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decagon 4"/>
          <p:cNvSpPr/>
          <p:nvPr/>
        </p:nvSpPr>
        <p:spPr>
          <a:xfrm flipH="1">
            <a:off x="4878187" y="3958902"/>
            <a:ext cx="341490" cy="335844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decagon 5"/>
          <p:cNvSpPr/>
          <p:nvPr/>
        </p:nvSpPr>
        <p:spPr>
          <a:xfrm flipH="1">
            <a:off x="4878187" y="3293961"/>
            <a:ext cx="341490" cy="335844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decagon 6"/>
          <p:cNvSpPr/>
          <p:nvPr/>
        </p:nvSpPr>
        <p:spPr>
          <a:xfrm flipH="1">
            <a:off x="5414351" y="3622599"/>
            <a:ext cx="341490" cy="335844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9"/>
            <a:endCxn id="6" idx="2"/>
          </p:cNvCxnSpPr>
          <p:nvPr/>
        </p:nvCxnSpPr>
        <p:spPr>
          <a:xfrm flipV="1">
            <a:off x="4592536" y="3506880"/>
            <a:ext cx="285651" cy="182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7"/>
            <a:endCxn id="7" idx="0"/>
          </p:cNvCxnSpPr>
          <p:nvPr/>
        </p:nvCxnSpPr>
        <p:spPr>
          <a:xfrm>
            <a:off x="5219677" y="3506880"/>
            <a:ext cx="240427" cy="160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8"/>
            <a:endCxn id="7" idx="3"/>
          </p:cNvCxnSpPr>
          <p:nvPr/>
        </p:nvCxnSpPr>
        <p:spPr>
          <a:xfrm flipV="1">
            <a:off x="5219677" y="3913446"/>
            <a:ext cx="240427" cy="168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6"/>
            <a:endCxn id="5" idx="1"/>
          </p:cNvCxnSpPr>
          <p:nvPr/>
        </p:nvCxnSpPr>
        <p:spPr>
          <a:xfrm>
            <a:off x="4592536" y="3935289"/>
            <a:ext cx="285651" cy="146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Circular Arrow 27"/>
          <p:cNvSpPr/>
          <p:nvPr/>
        </p:nvSpPr>
        <p:spPr>
          <a:xfrm rot="14555081">
            <a:off x="3089259" y="3064046"/>
            <a:ext cx="2199874" cy="4405079"/>
          </a:xfrm>
          <a:prstGeom prst="circularArrow">
            <a:avLst>
              <a:gd name="adj1" fmla="val 8911"/>
              <a:gd name="adj2" fmla="val 1142319"/>
              <a:gd name="adj3" fmla="val 20504612"/>
              <a:gd name="adj4" fmla="val 17452594"/>
              <a:gd name="adj5" fmla="val 119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27" y="4852570"/>
            <a:ext cx="374778" cy="104286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68610" y="4705185"/>
            <a:ext cx="1503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Design and</a:t>
            </a:r>
          </a:p>
          <a:p>
            <a:r>
              <a:rPr lang="en-US" sz="2000" dirty="0" smtClean="0"/>
              <a:t>Composition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7712" y="4644162"/>
            <a:ext cx="1952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Participation and</a:t>
            </a:r>
          </a:p>
          <a:p>
            <a:r>
              <a:rPr lang="en-US" sz="2000" dirty="0" smtClean="0"/>
              <a:t>Data supply</a:t>
            </a:r>
            <a:endParaRPr lang="en-US" sz="2000" dirty="0"/>
          </a:p>
        </p:txBody>
      </p:sp>
      <p:sp>
        <p:nvSpPr>
          <p:cNvPr id="31" name="Rounded Rectangle 30"/>
          <p:cNvSpPr/>
          <p:nvPr/>
        </p:nvSpPr>
        <p:spPr>
          <a:xfrm>
            <a:off x="1668610" y="2730076"/>
            <a:ext cx="1593738" cy="12107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decagon 31"/>
          <p:cNvSpPr/>
          <p:nvPr/>
        </p:nvSpPr>
        <p:spPr>
          <a:xfrm flipH="1">
            <a:off x="1850941" y="3195598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decagon 32"/>
          <p:cNvSpPr/>
          <p:nvPr/>
        </p:nvSpPr>
        <p:spPr>
          <a:xfrm flipH="1">
            <a:off x="2326078" y="3445011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decagon 33"/>
          <p:cNvSpPr/>
          <p:nvPr/>
        </p:nvSpPr>
        <p:spPr>
          <a:xfrm flipH="1">
            <a:off x="2315758" y="2946185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decagon 34"/>
          <p:cNvSpPr/>
          <p:nvPr/>
        </p:nvSpPr>
        <p:spPr>
          <a:xfrm flipH="1">
            <a:off x="2783278" y="3195598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2" idx="9"/>
            <a:endCxn id="34" idx="2"/>
          </p:cNvCxnSpPr>
          <p:nvPr/>
        </p:nvCxnSpPr>
        <p:spPr>
          <a:xfrm flipV="1">
            <a:off x="2100354" y="3128772"/>
            <a:ext cx="215404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7"/>
            <a:endCxn id="35" idx="0"/>
          </p:cNvCxnSpPr>
          <p:nvPr/>
        </p:nvCxnSpPr>
        <p:spPr>
          <a:xfrm>
            <a:off x="2603758" y="3128772"/>
            <a:ext cx="218107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3" idx="8"/>
            <a:endCxn id="35" idx="3"/>
          </p:cNvCxnSpPr>
          <p:nvPr/>
        </p:nvCxnSpPr>
        <p:spPr>
          <a:xfrm flipV="1">
            <a:off x="2614078" y="3445011"/>
            <a:ext cx="207787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6"/>
            <a:endCxn id="33" idx="1"/>
          </p:cNvCxnSpPr>
          <p:nvPr/>
        </p:nvCxnSpPr>
        <p:spPr>
          <a:xfrm>
            <a:off x="2100354" y="3445011"/>
            <a:ext cx="225724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Dodecagon 65"/>
          <p:cNvSpPr/>
          <p:nvPr/>
        </p:nvSpPr>
        <p:spPr>
          <a:xfrm flipH="1">
            <a:off x="4139885" y="1856288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decagon 66"/>
          <p:cNvSpPr/>
          <p:nvPr/>
        </p:nvSpPr>
        <p:spPr>
          <a:xfrm flipH="1">
            <a:off x="4615022" y="2105701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decagon 67"/>
          <p:cNvSpPr/>
          <p:nvPr/>
        </p:nvSpPr>
        <p:spPr>
          <a:xfrm flipH="1">
            <a:off x="4604702" y="1606875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decagon 68"/>
          <p:cNvSpPr/>
          <p:nvPr/>
        </p:nvSpPr>
        <p:spPr>
          <a:xfrm flipH="1">
            <a:off x="5072222" y="1856288"/>
            <a:ext cx="288000" cy="288000"/>
          </a:xfrm>
          <a:prstGeom prst="dodecagon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>
            <a:stCxn id="66" idx="9"/>
            <a:endCxn id="68" idx="2"/>
          </p:cNvCxnSpPr>
          <p:nvPr/>
        </p:nvCxnSpPr>
        <p:spPr>
          <a:xfrm flipV="1">
            <a:off x="4389298" y="1789462"/>
            <a:ext cx="215404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8" idx="7"/>
            <a:endCxn id="69" idx="0"/>
          </p:cNvCxnSpPr>
          <p:nvPr/>
        </p:nvCxnSpPr>
        <p:spPr>
          <a:xfrm>
            <a:off x="4892702" y="1789462"/>
            <a:ext cx="218107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7" idx="8"/>
            <a:endCxn id="69" idx="3"/>
          </p:cNvCxnSpPr>
          <p:nvPr/>
        </p:nvCxnSpPr>
        <p:spPr>
          <a:xfrm flipV="1">
            <a:off x="4903022" y="2105701"/>
            <a:ext cx="207787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6" idx="6"/>
            <a:endCxn id="67" idx="1"/>
          </p:cNvCxnSpPr>
          <p:nvPr/>
        </p:nvCxnSpPr>
        <p:spPr>
          <a:xfrm>
            <a:off x="4389298" y="2105701"/>
            <a:ext cx="225724" cy="105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35" idx="11"/>
            <a:endCxn id="66" idx="2"/>
          </p:cNvCxnSpPr>
          <p:nvPr/>
        </p:nvCxnSpPr>
        <p:spPr>
          <a:xfrm rot="5400000" flipH="1" flipV="1">
            <a:off x="2935927" y="1991640"/>
            <a:ext cx="1156723" cy="1251194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hape 76"/>
          <p:cNvCxnSpPr>
            <a:stCxn id="7" idx="8"/>
            <a:endCxn id="67" idx="5"/>
          </p:cNvCxnSpPr>
          <p:nvPr/>
        </p:nvCxnSpPr>
        <p:spPr>
          <a:xfrm flipH="1" flipV="1">
            <a:off x="4797609" y="2393701"/>
            <a:ext cx="958232" cy="1351823"/>
          </a:xfrm>
          <a:prstGeom prst="curvedConnector4">
            <a:avLst>
              <a:gd name="adj1" fmla="val -23856"/>
              <a:gd name="adj2" fmla="val 545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19105" y="2769405"/>
            <a:ext cx="268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of social interaction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695086" y="1190382"/>
            <a:ext cx="2044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Virtual World</a:t>
            </a:r>
          </a:p>
          <a:p>
            <a:r>
              <a:rPr lang="en-US" dirty="0" smtClean="0"/>
              <a:t>(Network of</a:t>
            </a:r>
          </a:p>
          <a:p>
            <a:r>
              <a:rPr lang="en-US" dirty="0" smtClean="0"/>
              <a:t>  social interactions)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5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404040"/>
                </a:solidFill>
              </a:rPr>
              <a:t>A platform for creating social machines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404040"/>
                </a:solidFill>
              </a:rPr>
              <a:t>A community of builders and users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404040"/>
                </a:solidFill>
              </a:rPr>
              <a:t>Machine assisted human problem solving</a:t>
            </a:r>
          </a:p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404040"/>
                </a:solidFill>
              </a:rPr>
              <a:t>Future quadrant and moving 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7544" y="332656"/>
            <a:ext cx="2016224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tx1"/>
                </a:solidFill>
              </a:rPr>
              <a:t>hub</a:t>
            </a:r>
            <a:r>
              <a:rPr lang="en-US" sz="4000" dirty="0" err="1" smtClean="0">
                <a:solidFill>
                  <a:schemeClr val="tx1"/>
                </a:solidFill>
              </a:rPr>
              <a:t>zero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12-09-25 at 12.28.3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8320"/>
            <a:ext cx="4231305" cy="1367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589192"/>
            <a:ext cx="3030984" cy="15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9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99592" y="3761632"/>
            <a:ext cx="7488832" cy="27408"/>
          </a:xfrm>
          <a:prstGeom prst="straightConnector1">
            <a:avLst/>
          </a:prstGeom>
          <a:ln w="76200" cmpd="sng"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987824" y="4293096"/>
            <a:ext cx="3024336" cy="2304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275856" y="188640"/>
            <a:ext cx="5328592" cy="3168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088" y="404664"/>
            <a:ext cx="1613728" cy="2708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4664"/>
            <a:ext cx="862418" cy="27089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32656"/>
            <a:ext cx="1552221" cy="28083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680" y="319545"/>
            <a:ext cx="2502600" cy="28861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548680"/>
            <a:ext cx="1002692" cy="26642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941168"/>
            <a:ext cx="2304256" cy="1327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56" y="4797152"/>
            <a:ext cx="1728192" cy="1544234"/>
          </a:xfrm>
          <a:prstGeom prst="rect">
            <a:avLst/>
          </a:prstGeom>
        </p:spPr>
      </p:pic>
      <p:sp>
        <p:nvSpPr>
          <p:cNvPr id="44" name="Magnetic Disk 43"/>
          <p:cNvSpPr/>
          <p:nvPr/>
        </p:nvSpPr>
        <p:spPr>
          <a:xfrm>
            <a:off x="6156176" y="4725144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agnetic Disk 44"/>
          <p:cNvSpPr/>
          <p:nvPr/>
        </p:nvSpPr>
        <p:spPr>
          <a:xfrm>
            <a:off x="6308576" y="5085184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agnetic Disk 45"/>
          <p:cNvSpPr/>
          <p:nvPr/>
        </p:nvSpPr>
        <p:spPr>
          <a:xfrm>
            <a:off x="6660232" y="4869160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/>
          <p:cNvSpPr/>
          <p:nvPr/>
        </p:nvSpPr>
        <p:spPr>
          <a:xfrm>
            <a:off x="5076056" y="4797152"/>
            <a:ext cx="576064" cy="57606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/>
          <p:cNvSpPr/>
          <p:nvPr/>
        </p:nvSpPr>
        <p:spPr>
          <a:xfrm>
            <a:off x="7740352" y="50131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/>
          <p:cNvSpPr/>
          <p:nvPr/>
        </p:nvSpPr>
        <p:spPr>
          <a:xfrm>
            <a:off x="4788024" y="5805264"/>
            <a:ext cx="936104" cy="57606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49"/>
          <p:cNvSpPr/>
          <p:nvPr/>
        </p:nvSpPr>
        <p:spPr>
          <a:xfrm>
            <a:off x="7892752" y="51655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50"/>
          <p:cNvSpPr/>
          <p:nvPr/>
        </p:nvSpPr>
        <p:spPr>
          <a:xfrm>
            <a:off x="8045152" y="53179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7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941168"/>
            <a:ext cx="2304256" cy="1327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797152"/>
            <a:ext cx="1728192" cy="1544234"/>
          </a:xfrm>
          <a:prstGeom prst="rect">
            <a:avLst/>
          </a:prstGeom>
        </p:spPr>
      </p:pic>
      <p:sp>
        <p:nvSpPr>
          <p:cNvPr id="26" name="Magnetic Disk 25"/>
          <p:cNvSpPr/>
          <p:nvPr/>
        </p:nvSpPr>
        <p:spPr>
          <a:xfrm>
            <a:off x="6156176" y="4725144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agnetic Disk 26"/>
          <p:cNvSpPr/>
          <p:nvPr/>
        </p:nvSpPr>
        <p:spPr>
          <a:xfrm>
            <a:off x="6308576" y="5085184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agnetic Disk 27"/>
          <p:cNvSpPr/>
          <p:nvPr/>
        </p:nvSpPr>
        <p:spPr>
          <a:xfrm>
            <a:off x="6660232" y="4869160"/>
            <a:ext cx="936104" cy="1368152"/>
          </a:xfrm>
          <a:prstGeom prst="flowChartMagneticDisk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5076056" y="4797152"/>
            <a:ext cx="576064" cy="57606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/>
          <p:cNvSpPr/>
          <p:nvPr/>
        </p:nvSpPr>
        <p:spPr>
          <a:xfrm>
            <a:off x="7740352" y="50131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/>
          <p:cNvSpPr/>
          <p:nvPr/>
        </p:nvSpPr>
        <p:spPr>
          <a:xfrm>
            <a:off x="4788024" y="5805264"/>
            <a:ext cx="936104" cy="57606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/>
          <p:cNvSpPr/>
          <p:nvPr/>
        </p:nvSpPr>
        <p:spPr>
          <a:xfrm>
            <a:off x="7892752" y="51655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8045152" y="5317976"/>
            <a:ext cx="224408" cy="8724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51520" y="260648"/>
            <a:ext cx="2808312" cy="6336704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12160" y="188640"/>
            <a:ext cx="2592288" cy="640871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75856" y="188640"/>
            <a:ext cx="2592288" cy="6336704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3140968"/>
            <a:ext cx="799288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04040"/>
                </a:solidFill>
              </a:rPr>
              <a:t>The users of a website, the website, and the interactions between them, together form our fundamental notion of a “machine” </a:t>
            </a:r>
            <a:endParaRPr lang="en-US" sz="3200" dirty="0">
              <a:solidFill>
                <a:srgbClr val="4040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88" y="404664"/>
            <a:ext cx="1613728" cy="270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04664"/>
            <a:ext cx="862418" cy="2708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32656"/>
            <a:ext cx="1552221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680" y="319545"/>
            <a:ext cx="2502600" cy="2886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548680"/>
            <a:ext cx="100269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8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0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507288" cy="464137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/>
              <a:t>myExperiment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W</a:t>
            </a:r>
            <a:r>
              <a:rPr lang="en-US" sz="3200" dirty="0" smtClean="0"/>
              <a:t>orkflows as social objects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/>
              <a:t>Research Objects are emerging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Reproduce, Reconstruct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/>
              <a:t>Curate, Preserve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 smtClean="0"/>
              <a:t>HUBzero</a:t>
            </a:r>
            <a:r>
              <a:rPr lang="en-US" sz="3600" dirty="0" smtClean="0"/>
              <a:t> is a Social Machine platform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/>
              <a:t>Noshir</a:t>
            </a:r>
            <a:r>
              <a:rPr lang="en-US" sz="3200" dirty="0" smtClean="0"/>
              <a:t> Contractor has commenced analysis!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395267" y="285403"/>
            <a:ext cx="2958835" cy="695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5" y="260648"/>
            <a:ext cx="2880319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Discussion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60004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156" y="1772816"/>
            <a:ext cx="2453720" cy="8139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332656"/>
            <a:ext cx="1721051" cy="121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88640"/>
            <a:ext cx="3312368" cy="113332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4" descr="workflow_4fe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556792"/>
            <a:ext cx="3037150" cy="125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electronics_computer_science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1844824"/>
            <a:ext cx="2254964" cy="89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140968"/>
            <a:ext cx="1726938" cy="91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Microsoft Research Color Logo 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924944"/>
            <a:ext cx="2172381" cy="60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996952"/>
            <a:ext cx="1914066" cy="70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r="13889"/>
          <a:stretch/>
        </p:blipFill>
        <p:spPr>
          <a:xfrm>
            <a:off x="431775" y="5626313"/>
            <a:ext cx="8532713" cy="1043047"/>
          </a:xfrm>
          <a:prstGeom prst="rect">
            <a:avLst/>
          </a:prstGeom>
        </p:spPr>
      </p:pic>
      <p:pic>
        <p:nvPicPr>
          <p:cNvPr id="13" name="0a7e0136-ae24-4d54-9a19-56a42b1eb6a2" descr="2EFC2CE1-B7BD-4C33-9568-C667CDBDF4C6@oer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404664"/>
            <a:ext cx="25387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1164" y="2852936"/>
            <a:ext cx="1257300" cy="1638300"/>
          </a:xfrm>
          <a:prstGeom prst="rect">
            <a:avLst/>
          </a:prstGeom>
        </p:spPr>
      </p:pic>
      <p:pic>
        <p:nvPicPr>
          <p:cNvPr id="15" name="Picture 1042" descr="sysmo-db-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4365104"/>
            <a:ext cx="2304256" cy="103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box_transpar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1960" y="4509120"/>
            <a:ext cx="2793651" cy="100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entrypage"/>
          <p:cNvPicPr>
            <a:picLocks noChangeAspect="1" noChangeArrowheads="1"/>
          </p:cNvPicPr>
          <p:nvPr/>
        </p:nvPicPr>
        <p:blipFill>
          <a:blip r:embed="rId15" cstate="print"/>
          <a:srcRect l="12907" t="1915" r="66605" b="91402"/>
          <a:stretch>
            <a:fillRect/>
          </a:stretch>
        </p:blipFill>
        <p:spPr bwMode="auto">
          <a:xfrm>
            <a:off x="4860032" y="3861048"/>
            <a:ext cx="2304383" cy="56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://sysmo-db.googlecode.com/hg/public/images/seek-logo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43808" y="3789040"/>
            <a:ext cx="1247775" cy="1066801"/>
          </a:xfrm>
          <a:prstGeom prst="rect">
            <a:avLst/>
          </a:prstGeom>
          <a:noFill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6296" y="4653136"/>
            <a:ext cx="1907704" cy="8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28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800" dirty="0" smtClean="0"/>
              <a:t>myExperiment</a:t>
            </a:r>
            <a:r>
              <a:rPr lang="en-GB" sz="2800" dirty="0"/>
              <a:t> </a:t>
            </a:r>
            <a:r>
              <a:rPr lang="en-GB" sz="2800" dirty="0" smtClean="0"/>
              <a:t>project wiki</a:t>
            </a:r>
            <a:br>
              <a:rPr lang="en-GB" sz="2800" dirty="0" smtClean="0"/>
            </a:br>
            <a:r>
              <a:rPr lang="en-GB" sz="2400" dirty="0" smtClean="0">
                <a:solidFill>
                  <a:srgbClr val="3366FF"/>
                </a:solidFill>
                <a:hlinkClick r:id="rId2"/>
              </a:rPr>
              <a:t>http</a:t>
            </a:r>
            <a:r>
              <a:rPr lang="en-GB" sz="2400" dirty="0">
                <a:solidFill>
                  <a:srgbClr val="3366FF"/>
                </a:solidFill>
                <a:hlinkClick r:id="rId2"/>
              </a:rPr>
              <a:t>://wiki.myexperiment.org</a:t>
            </a:r>
            <a:r>
              <a:rPr lang="en-GB" sz="2400" dirty="0" smtClean="0">
                <a:solidFill>
                  <a:srgbClr val="3366FF"/>
                </a:solidFill>
                <a:hlinkClick r:id="rId2"/>
              </a:rPr>
              <a:t>/</a:t>
            </a:r>
            <a:r>
              <a:rPr lang="en-GB" sz="2400" dirty="0" smtClean="0">
                <a:solidFill>
                  <a:srgbClr val="3366FF"/>
                </a:solidFill>
              </a:rPr>
              <a:t> </a:t>
            </a:r>
            <a:endParaRPr lang="en-GB" sz="2800" dirty="0">
              <a:solidFill>
                <a:srgbClr val="3366FF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800" dirty="0" smtClean="0"/>
              <a:t>Workflow Forever project (Wf4Ever)</a:t>
            </a:r>
            <a:br>
              <a:rPr lang="en-GB" sz="2800" dirty="0" smtClean="0"/>
            </a:br>
            <a:r>
              <a:rPr lang="en-GB" sz="2400" dirty="0" smtClean="0">
                <a:solidFill>
                  <a:srgbClr val="3366FF"/>
                </a:solidFill>
                <a:hlinkClick r:id="rId3"/>
              </a:rPr>
              <a:t>http://www.wf4ever-project.org/</a:t>
            </a:r>
            <a:r>
              <a:rPr lang="en-GB" sz="2400" dirty="0" smtClean="0">
                <a:solidFill>
                  <a:srgbClr val="3366FF"/>
                </a:solidFill>
              </a:rPr>
              <a:t> </a:t>
            </a:r>
            <a:endParaRPr lang="en-US" sz="2000" dirty="0" smtClean="0">
              <a:solidFill>
                <a:srgbClr val="3366FF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800" dirty="0" smtClean="0"/>
              <a:t>Future of Research Communication (FORCE11)</a:t>
            </a:r>
            <a:br>
              <a:rPr lang="en-GB" sz="2800" dirty="0" smtClean="0"/>
            </a:br>
            <a:r>
              <a:rPr lang="en-GB" sz="2400" dirty="0" smtClean="0">
                <a:solidFill>
                  <a:srgbClr val="3366FF"/>
                </a:solidFill>
                <a:hlinkClick r:id="rId4"/>
              </a:rPr>
              <a:t>http://force11.org/</a:t>
            </a:r>
            <a:r>
              <a:rPr lang="en-GB" sz="2400" dirty="0" smtClean="0">
                <a:solidFill>
                  <a:srgbClr val="3366FF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GB" sz="2800" dirty="0" smtClean="0"/>
              <a:t>Web Science</a:t>
            </a:r>
            <a:br>
              <a:rPr lang="en-GB" sz="2800" dirty="0" smtClean="0"/>
            </a:br>
            <a:r>
              <a:rPr lang="en-GB" sz="2400" dirty="0" smtClean="0">
                <a:solidFill>
                  <a:srgbClr val="3366FF"/>
                </a:solidFill>
                <a:hlinkClick r:id="rId5"/>
              </a:rPr>
              <a:t>http</a:t>
            </a:r>
            <a:r>
              <a:rPr lang="en-GB" sz="2400" dirty="0">
                <a:solidFill>
                  <a:srgbClr val="3366FF"/>
                </a:solidFill>
                <a:hlinkClick r:id="rId5"/>
              </a:rPr>
              <a:t>://webscience.org</a:t>
            </a:r>
            <a:r>
              <a:rPr lang="en-GB" sz="2400" dirty="0" smtClean="0">
                <a:solidFill>
                  <a:srgbClr val="3366FF"/>
                </a:solidFill>
                <a:hlinkClick r:id="rId5"/>
              </a:rPr>
              <a:t>/</a:t>
            </a:r>
            <a:r>
              <a:rPr lang="en-GB" sz="2400" dirty="0" smtClean="0">
                <a:solidFill>
                  <a:srgbClr val="3366FF"/>
                </a:solidFill>
              </a:rPr>
              <a:t> </a:t>
            </a:r>
            <a:endParaRPr lang="en-GB" sz="2400" dirty="0">
              <a:solidFill>
                <a:srgbClr val="3366FF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800" dirty="0" err="1" smtClean="0"/>
              <a:t>hubzero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dirty="0">
                <a:solidFill>
                  <a:srgbClr val="3366FF"/>
                </a:solidFill>
                <a:hlinkClick r:id="rId6"/>
              </a:rPr>
              <a:t>http://hubzero.org</a:t>
            </a:r>
            <a:r>
              <a:rPr lang="en-GB" sz="2400" dirty="0" smtClean="0">
                <a:solidFill>
                  <a:srgbClr val="3366FF"/>
                </a:solidFill>
                <a:hlinkClick r:id="rId6"/>
              </a:rPr>
              <a:t>/</a:t>
            </a:r>
            <a:r>
              <a:rPr lang="en-GB" sz="2400" dirty="0" smtClean="0">
                <a:solidFill>
                  <a:srgbClr val="3366FF"/>
                </a:solidFill>
              </a:rPr>
              <a:t> </a:t>
            </a:r>
            <a:endParaRPr lang="en-GB" sz="2400" dirty="0">
              <a:solidFill>
                <a:srgbClr val="3366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9108" y="429419"/>
            <a:ext cx="1765099" cy="695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404664"/>
            <a:ext cx="1728191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Links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0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44016"/>
            <a:ext cx="8750776" cy="6669360"/>
          </a:xfrm>
        </p:spPr>
        <p:txBody>
          <a:bodyPr/>
          <a:lstStyle/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D. De Roure, C.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Goble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and R.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Stevens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Design and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Realisation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myExperiment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Virtual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Research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Environment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for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Social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Sharing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Workflows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Future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Generation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Computer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Systems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25, pp. 561-567. </a:t>
            </a:r>
            <a:endParaRPr lang="cs-CZ" sz="1800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S. </a:t>
            </a:r>
            <a:r>
              <a:rPr lang="en-US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Bechhofer</a:t>
            </a:r>
            <a:r>
              <a:rPr lang="en-US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I. Buchan, D De Roure et al. </a:t>
            </a:r>
            <a:r>
              <a:rPr lang="en-US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Why linked data is not enough for scientists</a:t>
            </a:r>
            <a:r>
              <a:rPr lang="en-US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en-US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Future Generation Computer </a:t>
            </a:r>
            <a:r>
              <a:rPr lang="en-US" sz="1800" i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Systems</a:t>
            </a:r>
            <a:endParaRPr lang="cs-CZ" sz="1800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D. De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Roure, David and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C.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Goble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Anchors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in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Shifting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Sand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: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Primacy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Method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in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Web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Data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 </a:t>
            </a:r>
            <a:r>
              <a:rPr lang="cs-CZ" sz="1800" i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WebSci10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April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26-27th, 2010,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Raleigh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NC, US.</a:t>
            </a:r>
          </a:p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D.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De Roure,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Bechhofer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Goble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and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D.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Newman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Scientific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Social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Objects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i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1st 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International Workshop on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Social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Object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Networks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SocialObjects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2011)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</a:t>
            </a:r>
          </a:p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D. De Roure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K.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Belhajjame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P.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Missier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P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 al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Towards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preservation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scientific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workflows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 </a:t>
            </a:r>
            <a:r>
              <a:rPr lang="cs-CZ" sz="1800" i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8th 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International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Conference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on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Preservation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Digital 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Objects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cs-CZ" sz="1800" i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iPRES</a:t>
            </a:r>
            <a:r>
              <a:rPr lang="cs-CZ" sz="1800" i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2011</a:t>
            </a:r>
            <a:r>
              <a:rPr lang="cs-CZ" sz="1800" i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)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</a:t>
            </a:r>
          </a:p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Carole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Goble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David De Roure and Sean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Bechhofer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Accelerating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scientists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’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knowledge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turns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.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Will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available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at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www.springerlink.com</a:t>
            </a:r>
          </a:p>
          <a:p>
            <a:pPr>
              <a:defRPr/>
            </a:pP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Khalid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Belhajjame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Oscar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Corcho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Daniel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Garijo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et al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-Centric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Research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Objects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: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First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Class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Citizens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in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Scholarly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Discourse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SePublica2012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at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ESWC2012,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Greece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 May 2012</a:t>
            </a:r>
            <a:endParaRPr lang="cs-CZ" sz="1800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Kevin R.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Page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Ben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Fields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David De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Roure et al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Reuse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Remix,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Repeat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: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The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of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MIR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13th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International Society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for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Music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Information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Retrieval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Conference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(ISMIR 2012) Porto, Portugal,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October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8th-12th,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2012</a:t>
            </a:r>
          </a:p>
          <a:p>
            <a:pPr>
              <a:defRPr/>
            </a:pP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Jun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Zhao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Jose Manuel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Gomez-Perezy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Khalid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Belhajjame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et al,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Why</a:t>
            </a:r>
            <a:r>
              <a:rPr lang="cs-CZ" sz="1800" b="1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Workflows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Break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-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Understanding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and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Combating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Decay</a:t>
            </a:r>
            <a:r>
              <a:rPr lang="cs-CZ" sz="1800" b="1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in Taverna </a:t>
            </a:r>
            <a:r>
              <a:rPr lang="cs-CZ" sz="1800" b="1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Workflows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cs-CZ" sz="180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eScience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2012, Chicago, </a:t>
            </a:r>
            <a:r>
              <a:rPr lang="cs-CZ" sz="1800" dirty="0" err="1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October</a:t>
            </a:r>
            <a:r>
              <a:rPr lang="cs-CZ" sz="1800" dirty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2012</a:t>
            </a:r>
          </a:p>
          <a:p>
            <a:pPr>
              <a:defRPr/>
            </a:pPr>
            <a:endParaRPr lang="cs-CZ" sz="1800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endParaRPr lang="cs-CZ" sz="1800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defRPr/>
            </a:pPr>
            <a:endParaRPr lang="en-US" sz="1800" dirty="0" smtClean="0">
              <a:solidFill>
                <a:srgbClr val="FF9933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751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 idx="1"/>
          </p:nvPr>
        </p:nvSpPr>
        <p:spPr>
          <a:xfrm>
            <a:off x="539553" y="2204864"/>
            <a:ext cx="8208911" cy="396044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en-GB" sz="4400" dirty="0" err="1" smtClean="0"/>
              <a:t>david.deroure@oerc.ox.ac.uk</a:t>
            </a:r>
            <a:endParaRPr lang="en-GB" sz="44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800" dirty="0" smtClean="0"/>
              <a:t>www.oerc.ox.ac.uk</a:t>
            </a:r>
            <a:r>
              <a:rPr lang="en-GB" sz="2800" dirty="0"/>
              <a:t>/people/</a:t>
            </a:r>
            <a:r>
              <a:rPr lang="en-GB" sz="2800" dirty="0" err="1" smtClean="0"/>
              <a:t>dder</a:t>
            </a:r>
            <a:endParaRPr lang="en-GB" sz="28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800" dirty="0" smtClean="0"/>
              <a:t>www.scilogs.com</a:t>
            </a:r>
            <a:r>
              <a:rPr lang="en-GB" sz="2800" dirty="0"/>
              <a:t>/</a:t>
            </a:r>
            <a:r>
              <a:rPr lang="en-GB" sz="2800" dirty="0" smtClean="0"/>
              <a:t>eresearch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800" dirty="0" smtClean="0"/>
              <a:t>@</a:t>
            </a:r>
            <a:r>
              <a:rPr lang="en-GB" sz="2800" dirty="0" err="1" smtClean="0"/>
              <a:t>dder</a:t>
            </a:r>
            <a:endParaRPr lang="en-GB" sz="28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GB" sz="16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en-GB" sz="18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n-GB" sz="2800" dirty="0" smtClean="0">
              <a:solidFill>
                <a:srgbClr val="0066CC"/>
              </a:solidFill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GB" sz="2800" dirty="0" err="1" smtClean="0">
                <a:solidFill>
                  <a:srgbClr val="0066CC"/>
                </a:solidFill>
              </a:rPr>
              <a:t>www.myexperiment.org</a:t>
            </a:r>
            <a:r>
              <a:rPr lang="en-GB" sz="2800" dirty="0" smtClean="0">
                <a:solidFill>
                  <a:srgbClr val="0066CC"/>
                </a:solidFill>
              </a:rPr>
              <a:t>/packs</a:t>
            </a:r>
            <a:r>
              <a:rPr lang="en-GB" sz="2800" dirty="0" smtClean="0">
                <a:solidFill>
                  <a:srgbClr val="0066CC"/>
                </a:solidFill>
              </a:rPr>
              <a:t>/335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r>
              <a:rPr lang="en-GB" sz="1800" dirty="0" err="1" smtClean="0">
                <a:solidFill>
                  <a:srgbClr val="0066CC"/>
                </a:solidFill>
              </a:rPr>
              <a:t>www.slideshare.net</a:t>
            </a:r>
            <a:r>
              <a:rPr lang="en-GB" sz="1800" dirty="0">
                <a:solidFill>
                  <a:srgbClr val="0066CC"/>
                </a:solidFill>
              </a:rPr>
              <a:t>/</a:t>
            </a:r>
            <a:r>
              <a:rPr lang="en-GB" sz="1800" dirty="0" err="1">
                <a:solidFill>
                  <a:srgbClr val="0066CC"/>
                </a:solidFill>
              </a:rPr>
              <a:t>davidderoure</a:t>
            </a:r>
            <a:r>
              <a:rPr lang="en-GB" sz="1800" dirty="0">
                <a:solidFill>
                  <a:srgbClr val="0066CC"/>
                </a:solidFill>
              </a:rPr>
              <a:t>/</a:t>
            </a:r>
            <a:r>
              <a:rPr lang="en-GB" sz="1800" dirty="0" err="1">
                <a:solidFill>
                  <a:srgbClr val="0066CC"/>
                </a:solidFill>
              </a:rPr>
              <a:t>myexperiment</a:t>
            </a:r>
            <a:r>
              <a:rPr lang="en-GB" sz="1800" dirty="0">
                <a:solidFill>
                  <a:srgbClr val="0066CC"/>
                </a:solidFill>
              </a:rPr>
              <a:t>-and-the-rise-of-social-machines</a:t>
            </a:r>
            <a:endParaRPr lang="en-GB" sz="2400" dirty="0" smtClean="0">
              <a:solidFill>
                <a:srgbClr val="0066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590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644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5300" y="4143375"/>
            <a:ext cx="19970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9" name="Group 9"/>
          <p:cNvGrpSpPr>
            <a:grpSpLocks/>
          </p:cNvGrpSpPr>
          <p:nvPr/>
        </p:nvGrpSpPr>
        <p:grpSpPr bwMode="auto">
          <a:xfrm>
            <a:off x="251520" y="2118840"/>
            <a:ext cx="4176712" cy="2384424"/>
            <a:chOff x="1882" y="1072"/>
            <a:chExt cx="2631" cy="1502"/>
          </a:xfrm>
        </p:grpSpPr>
        <p:pic>
          <p:nvPicPr>
            <p:cNvPr id="16405" name="Picture 10" descr="ScreenHunter_0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2" y="1253"/>
              <a:ext cx="2631" cy="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6" name="Text Box 11"/>
            <p:cNvSpPr txBox="1">
              <a:spLocks/>
            </p:cNvSpPr>
            <p:nvPr/>
          </p:nvSpPr>
          <p:spPr bwMode="auto">
            <a:xfrm>
              <a:off x="1882" y="1072"/>
              <a:ext cx="895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latin typeface="Calibri" pitchFamily="34" charset="0"/>
                </a:rPr>
                <a:t>Kepler</a:t>
              </a:r>
              <a:endParaRPr lang="en-GB" sz="3600" b="1" dirty="0">
                <a:latin typeface="Calibri" pitchFamily="34" charset="0"/>
              </a:endParaRPr>
            </a:p>
          </p:txBody>
        </p:sp>
      </p:grp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6084167" y="333375"/>
            <a:ext cx="2791545" cy="1727473"/>
            <a:chOff x="2245" y="2523"/>
            <a:chExt cx="1812" cy="1109"/>
          </a:xfrm>
        </p:grpSpPr>
        <p:pic>
          <p:nvPicPr>
            <p:cNvPr id="16403" name="Picture 13" descr="oracle_workfl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5" y="2523"/>
              <a:ext cx="1812" cy="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4" name="Text Box 14"/>
            <p:cNvSpPr txBox="1">
              <a:spLocks/>
            </p:cNvSpPr>
            <p:nvPr/>
          </p:nvSpPr>
          <p:spPr bwMode="auto">
            <a:xfrm>
              <a:off x="2562" y="3225"/>
              <a:ext cx="86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latin typeface="Calibri" pitchFamily="34" charset="0"/>
                </a:rPr>
                <a:t>Triana</a:t>
              </a:r>
            </a:p>
          </p:txBody>
        </p:sp>
      </p:grpSp>
      <p:grpSp>
        <p:nvGrpSpPr>
          <p:cNvPr id="16391" name="Group 15"/>
          <p:cNvGrpSpPr>
            <a:grpSpLocks/>
          </p:cNvGrpSpPr>
          <p:nvPr/>
        </p:nvGrpSpPr>
        <p:grpSpPr bwMode="auto">
          <a:xfrm>
            <a:off x="6300788" y="2276475"/>
            <a:ext cx="2592387" cy="1789113"/>
            <a:chOff x="1927" y="2568"/>
            <a:chExt cx="1633" cy="1127"/>
          </a:xfrm>
        </p:grpSpPr>
        <p:pic>
          <p:nvPicPr>
            <p:cNvPr id="16401" name="Picture 16" descr="bpel-editor"/>
            <p:cNvPicPr>
              <a:picLocks noChangeAspect="1" noChangeArrowheads="1"/>
            </p:cNvPicPr>
            <p:nvPr/>
          </p:nvPicPr>
          <p:blipFill>
            <a:blip r:embed="rId6" cstate="print"/>
            <a:srcRect l="18170" t="7907" r="3040" b="39903"/>
            <a:stretch>
              <a:fillRect/>
            </a:stretch>
          </p:blipFill>
          <p:spPr bwMode="auto">
            <a:xfrm>
              <a:off x="1927" y="2568"/>
              <a:ext cx="1633" cy="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Text Box 17"/>
            <p:cNvSpPr txBox="1">
              <a:spLocks/>
            </p:cNvSpPr>
            <p:nvPr/>
          </p:nvSpPr>
          <p:spPr bwMode="auto">
            <a:xfrm>
              <a:off x="2835" y="3327"/>
              <a:ext cx="634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 b="1">
                  <a:latin typeface="Calibri" pitchFamily="34" charset="0"/>
                </a:rPr>
                <a:t>BPEL</a:t>
              </a:r>
            </a:p>
          </p:txBody>
        </p:sp>
      </p:grpSp>
      <p:sp>
        <p:nvSpPr>
          <p:cNvPr id="16392" name="Text Box 11"/>
          <p:cNvSpPr txBox="1">
            <a:spLocks/>
          </p:cNvSpPr>
          <p:nvPr/>
        </p:nvSpPr>
        <p:spPr bwMode="auto">
          <a:xfrm>
            <a:off x="6791325" y="4149725"/>
            <a:ext cx="168592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GB" sz="3600" b="1">
                <a:latin typeface="Calibri" pitchFamily="34" charset="0"/>
              </a:rPr>
              <a:t>Taverna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15901" y="138305"/>
            <a:ext cx="3281899" cy="1671146"/>
            <a:chOff x="215900" y="152400"/>
            <a:chExt cx="5060891" cy="2722002"/>
          </a:xfrm>
        </p:grpSpPr>
        <p:pic>
          <p:nvPicPr>
            <p:cNvPr id="1638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03316" y="468963"/>
              <a:ext cx="3673475" cy="18716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6388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0827" y="1289982"/>
              <a:ext cx="1409700" cy="15843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6393" name="Picture 20" descr="Cove_NetCDF_visualization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5900" y="152400"/>
              <a:ext cx="4267200" cy="125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Text Box 11"/>
            <p:cNvSpPr txBox="1">
              <a:spLocks/>
            </p:cNvSpPr>
            <p:nvPr/>
          </p:nvSpPr>
          <p:spPr bwMode="auto">
            <a:xfrm>
              <a:off x="2158520" y="2228288"/>
              <a:ext cx="1554162" cy="6461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en-GB" sz="3600" b="1" dirty="0">
                  <a:latin typeface="Calibri" pitchFamily="34" charset="0"/>
                </a:rPr>
                <a:t>Trident</a:t>
              </a:r>
            </a:p>
          </p:txBody>
        </p:sp>
      </p:grpSp>
      <p:grpSp>
        <p:nvGrpSpPr>
          <p:cNvPr id="16395" name="Group 28"/>
          <p:cNvGrpSpPr>
            <a:grpSpLocks/>
          </p:cNvGrpSpPr>
          <p:nvPr/>
        </p:nvGrpSpPr>
        <p:grpSpPr bwMode="auto">
          <a:xfrm>
            <a:off x="250825" y="4278585"/>
            <a:ext cx="2800350" cy="2390775"/>
            <a:chOff x="251520" y="4005263"/>
            <a:chExt cx="2800350" cy="2390775"/>
          </a:xfrm>
        </p:grpSpPr>
        <p:pic>
          <p:nvPicPr>
            <p:cNvPr id="1639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1520" y="4652963"/>
              <a:ext cx="280035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0" name="Text Box 11"/>
            <p:cNvSpPr txBox="1">
              <a:spLocks/>
            </p:cNvSpPr>
            <p:nvPr/>
          </p:nvSpPr>
          <p:spPr bwMode="auto">
            <a:xfrm>
              <a:off x="311844" y="4005263"/>
              <a:ext cx="1936342" cy="646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en-GB" sz="3600" b="1">
                  <a:latin typeface="Calibri" pitchFamily="34" charset="0"/>
                </a:rPr>
                <a:t>Meandre</a:t>
              </a:r>
            </a:p>
          </p:txBody>
        </p:sp>
      </p:grpSp>
      <p:grpSp>
        <p:nvGrpSpPr>
          <p:cNvPr id="16396" name="Group 27"/>
          <p:cNvGrpSpPr>
            <a:grpSpLocks/>
          </p:cNvGrpSpPr>
          <p:nvPr/>
        </p:nvGrpSpPr>
        <p:grpSpPr bwMode="auto">
          <a:xfrm>
            <a:off x="3203575" y="4783410"/>
            <a:ext cx="3508375" cy="1727200"/>
            <a:chOff x="3203848" y="4725144"/>
            <a:chExt cx="3507796" cy="1726441"/>
          </a:xfrm>
        </p:grpSpPr>
        <p:pic>
          <p:nvPicPr>
            <p:cNvPr id="16397" name="Picture 23" descr="galaxy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03848" y="4725144"/>
              <a:ext cx="3507796" cy="1424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8" name="Text Box 11"/>
            <p:cNvSpPr txBox="1">
              <a:spLocks/>
            </p:cNvSpPr>
            <p:nvPr/>
          </p:nvSpPr>
          <p:spPr bwMode="auto">
            <a:xfrm>
              <a:off x="3203848" y="5805264"/>
              <a:ext cx="1473971" cy="646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spAutoFit/>
            </a:bodyPr>
            <a:lstStyle/>
            <a:p>
              <a:r>
                <a:rPr lang="en-GB" sz="3600" b="1">
                  <a:latin typeface="Calibri" pitchFamily="34" charset="0"/>
                </a:rPr>
                <a:t>Galaxy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94419" y="332656"/>
            <a:ext cx="2733765" cy="3528392"/>
            <a:chOff x="3735745" y="332656"/>
            <a:chExt cx="2417892" cy="30946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35745" y="332656"/>
              <a:ext cx="2132743" cy="2448272"/>
            </a:xfrm>
            <a:prstGeom prst="rect">
              <a:avLst/>
            </a:prstGeom>
          </p:spPr>
        </p:pic>
        <p:sp>
          <p:nvSpPr>
            <p:cNvPr id="25" name="Text Box 11"/>
            <p:cNvSpPr txBox="1">
              <a:spLocks/>
            </p:cNvSpPr>
            <p:nvPr/>
          </p:nvSpPr>
          <p:spPr bwMode="auto">
            <a:xfrm>
              <a:off x="4427984" y="2780928"/>
              <a:ext cx="1725653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 smtClean="0">
                  <a:latin typeface="Calibri" pitchFamily="34" charset="0"/>
                </a:rPr>
                <a:t>Pegasus</a:t>
              </a:r>
              <a:endParaRPr lang="en-GB" sz="36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025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othbrush pop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4623"/>
            <a:ext cx="3672408" cy="288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19672" y="188640"/>
            <a:ext cx="5976664" cy="2664296"/>
          </a:xfrm>
          <a:solidFill>
            <a:schemeClr val="bg1">
              <a:alpha val="78000"/>
            </a:schemeClr>
          </a:solidFill>
        </p:spPr>
        <p:txBody>
          <a:bodyPr rtlCol="0">
            <a:noAutofit/>
          </a:bodyPr>
          <a:lstStyle/>
          <a:p>
            <a:pPr marL="180975" indent="-180975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 smtClean="0"/>
          </a:p>
          <a:p>
            <a:pPr marL="180975" indent="-180975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3600" dirty="0" smtClean="0"/>
              <a:t>“A biologist would rather</a:t>
            </a:r>
            <a:br>
              <a:rPr lang="en-GB" sz="3600" dirty="0" smtClean="0"/>
            </a:br>
            <a:r>
              <a:rPr lang="en-GB" sz="3600" dirty="0" smtClean="0"/>
              <a:t>share their toothbrush than their gene name”</a:t>
            </a: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3600" dirty="0" smtClean="0"/>
              <a:t>              </a:t>
            </a:r>
            <a:endParaRPr lang="en-US" sz="3600" dirty="0" smtClean="0"/>
          </a:p>
        </p:txBody>
      </p:sp>
      <p:pic>
        <p:nvPicPr>
          <p:cNvPr id="6" name="Picture 2" descr="C:\Documents and Settings\dder\Desktop\Archive\20090831\Wales\Best\28DSC_0144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985" y="3068960"/>
            <a:ext cx="5226039" cy="348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15716" y="3098496"/>
            <a:ext cx="5184576" cy="3426848"/>
          </a:xfrm>
          <a:prstGeom prst="rect">
            <a:avLst/>
          </a:prstGeom>
          <a:solidFill>
            <a:schemeClr val="tx1">
              <a:lumMod val="50000"/>
              <a:lumOff val="50000"/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4674"/>
              </a:buClr>
              <a:buSzPct val="70000"/>
              <a:buFont typeface="Wingdings" pitchFamily="2" charset="2"/>
              <a:buNone/>
            </a:pPr>
            <a:endParaRPr lang="en-GB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177800" indent="-88900" algn="ctr">
              <a:spcBef>
                <a:spcPct val="20000"/>
              </a:spcBef>
              <a:buClr>
                <a:srgbClr val="004674"/>
              </a:buClr>
              <a:buSzPct val="70000"/>
              <a:buFont typeface="Wingdings" pitchFamily="2" charset="2"/>
              <a:buNone/>
            </a:pP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</a:rPr>
              <a:t>“Data </a:t>
            </a:r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>mining: </a:t>
            </a: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</a:rPr>
              <a:t>my</a:t>
            </a:r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GB" sz="48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</a:rPr>
              <a:t>data’s mine and</a:t>
            </a:r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GB" sz="48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</a:rPr>
              <a:t> your </a:t>
            </a:r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>data’s </a:t>
            </a:r>
            <a:r>
              <a:rPr lang="en-GB" sz="4800" b="1" dirty="0" smtClean="0">
                <a:solidFill>
                  <a:schemeClr val="bg1"/>
                </a:solidFill>
                <a:latin typeface="Calibri" pitchFamily="34" charset="0"/>
              </a:rPr>
              <a:t>mine”             </a:t>
            </a:r>
            <a:endParaRPr lang="en-US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6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36718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656434"/>
            <a:ext cx="523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4"/>
          <p:cNvPicPr>
            <a:picLocks noChangeAspect="1" noChangeArrowheads="1"/>
          </p:cNvPicPr>
          <p:nvPr/>
        </p:nvPicPr>
        <p:blipFill>
          <a:blip r:embed="rId4" cstate="print"/>
          <a:srcRect r="10411"/>
          <a:stretch>
            <a:fillRect/>
          </a:stretch>
        </p:blipFill>
        <p:spPr bwMode="auto">
          <a:xfrm>
            <a:off x="611560" y="5325576"/>
            <a:ext cx="5943764" cy="11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60648"/>
            <a:ext cx="35750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2540277"/>
            <a:ext cx="5112568" cy="1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06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441450" y="2786063"/>
            <a:ext cx="65230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4400" b="1">
                <a:latin typeface="Calibri" pitchFamily="34" charset="0"/>
              </a:rPr>
              <a:t>mySpace for scientists!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5875" y="2786063"/>
            <a:ext cx="2406983" cy="7694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4400" b="1" dirty="0" smtClean="0">
                <a:latin typeface="Calibri" pitchFamily="34" charset="0"/>
              </a:rPr>
              <a:t>Facebook</a:t>
            </a:r>
            <a:endParaRPr lang="en-GB" sz="44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8008" y="2780928"/>
            <a:ext cx="108426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4400" b="1" dirty="0" smtClean="0">
                <a:latin typeface="Calibri" pitchFamily="34" charset="0"/>
              </a:rPr>
              <a:t>Not</a:t>
            </a:r>
            <a:endParaRPr lang="en-GB" sz="4400" b="1" dirty="0">
              <a:latin typeface="Calibri" pitchFamily="34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2372270" y="3789040"/>
            <a:ext cx="4503986" cy="25922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too open!</a:t>
            </a:r>
            <a:endParaRPr lang="en-GB" sz="4400" dirty="0"/>
          </a:p>
        </p:txBody>
      </p:sp>
      <p:sp>
        <p:nvSpPr>
          <p:cNvPr id="7" name="Explosion 1 6"/>
          <p:cNvSpPr/>
          <p:nvPr/>
        </p:nvSpPr>
        <p:spPr>
          <a:xfrm>
            <a:off x="3373188" y="260648"/>
            <a:ext cx="4943228" cy="25922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too passé!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616579125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ind_men_and_elephan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538" y="863600"/>
            <a:ext cx="65278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724650" y="4672013"/>
            <a:ext cx="18573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Open Repositories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19700" y="2879725"/>
            <a:ext cx="1857375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Researchers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73350" y="4672013"/>
            <a:ext cx="1716088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Social Networkers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92663" y="5616575"/>
            <a:ext cx="1643062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Developers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8313" y="4065588"/>
            <a:ext cx="157162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Social Scientists</a:t>
            </a:r>
          </a:p>
        </p:txBody>
      </p:sp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3" cstate="print"/>
          <a:srcRect r="10411"/>
          <a:stretch>
            <a:fillRect/>
          </a:stretch>
        </p:blipFill>
        <p:spPr bwMode="auto">
          <a:xfrm>
            <a:off x="5332413" y="188913"/>
            <a:ext cx="3560762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260350"/>
            <a:ext cx="51371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3279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 txBox="1">
            <a:spLocks noChangeArrowheads="1"/>
          </p:cNvSpPr>
          <p:nvPr/>
        </p:nvSpPr>
        <p:spPr bwMode="auto">
          <a:xfrm>
            <a:off x="177676" y="1652588"/>
            <a:ext cx="435882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1313" indent="-341313" eaLnBrk="0" hangingPunct="0">
              <a:spcBef>
                <a:spcPts val="6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>
                <a:latin typeface="Calibri" pitchFamily="34" charset="0"/>
              </a:rPr>
              <a:t>“Facebook for Scientists</a:t>
            </a:r>
            <a:r>
              <a:rPr lang="en-GB" sz="2600" dirty="0" smtClean="0">
                <a:latin typeface="Calibri" pitchFamily="34" charset="0"/>
              </a:rPr>
              <a:t>”</a:t>
            </a:r>
            <a:br>
              <a:rPr lang="en-GB" sz="2600" dirty="0" smtClean="0">
                <a:latin typeface="Calibri" pitchFamily="34" charset="0"/>
              </a:rPr>
            </a:br>
            <a:r>
              <a:rPr lang="en-GB" sz="2600" dirty="0" smtClean="0">
                <a:latin typeface="Calibri" pitchFamily="34" charset="0"/>
              </a:rPr>
              <a:t>.</a:t>
            </a:r>
            <a:r>
              <a:rPr lang="en-GB" sz="2600" dirty="0">
                <a:latin typeface="Calibri" pitchFamily="34" charset="0"/>
              </a:rPr>
              <a:t>..but different to Facebook!</a:t>
            </a:r>
          </a:p>
          <a:p>
            <a:pPr marL="341313" indent="-341313" eaLnBrk="0" hangingPunct="0">
              <a:spcBef>
                <a:spcPts val="6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>
                <a:latin typeface="Calibri" pitchFamily="34" charset="0"/>
              </a:rPr>
              <a:t>A repository of research methods</a:t>
            </a:r>
          </a:p>
          <a:p>
            <a:pPr marL="341313" indent="-341313" eaLnBrk="0" hangingPunct="0">
              <a:spcBef>
                <a:spcPts val="6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>
                <a:latin typeface="Calibri" pitchFamily="34" charset="0"/>
              </a:rPr>
              <a:t>A community social network of people and things</a:t>
            </a:r>
          </a:p>
          <a:p>
            <a:pPr marL="341313" indent="-341313" eaLnBrk="0" hangingPunct="0">
              <a:spcBef>
                <a:spcPts val="4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>
                <a:latin typeface="Calibri" pitchFamily="34" charset="0"/>
              </a:rPr>
              <a:t>A probe into researcher behaviour</a:t>
            </a:r>
          </a:p>
        </p:txBody>
      </p:sp>
      <p:pic>
        <p:nvPicPr>
          <p:cNvPr id="11267" name="Picture 34"/>
          <p:cNvPicPr>
            <a:picLocks noChangeAspect="1" noChangeArrowheads="1"/>
          </p:cNvPicPr>
          <p:nvPr/>
        </p:nvPicPr>
        <p:blipFill>
          <a:blip r:embed="rId3" cstate="print"/>
          <a:srcRect r="10411"/>
          <a:stretch>
            <a:fillRect/>
          </a:stretch>
        </p:blipFill>
        <p:spPr bwMode="auto">
          <a:xfrm>
            <a:off x="571500" y="357188"/>
            <a:ext cx="5500688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3"/>
          <p:cNvSpPr txBox="1">
            <a:spLocks noChangeArrowheads="1"/>
          </p:cNvSpPr>
          <p:nvPr/>
        </p:nvSpPr>
        <p:spPr bwMode="auto">
          <a:xfrm>
            <a:off x="4535363" y="1641475"/>
            <a:ext cx="4429125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1313" indent="-341313" eaLnBrk="0" hangingPunct="0">
              <a:spcBef>
                <a:spcPts val="4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 smtClean="0">
                <a:latin typeface="Calibri" pitchFamily="34" charset="0"/>
              </a:rPr>
              <a:t>A provocation in scholarly communication</a:t>
            </a:r>
          </a:p>
          <a:p>
            <a:pPr marL="341313" indent="-341313" eaLnBrk="0" hangingPunct="0">
              <a:spcBef>
                <a:spcPts val="4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 smtClean="0">
                <a:latin typeface="Calibri" pitchFamily="34" charset="0"/>
              </a:rPr>
              <a:t>Open </a:t>
            </a:r>
            <a:r>
              <a:rPr lang="en-GB" sz="2600" dirty="0">
                <a:latin typeface="Calibri" pitchFamily="34" charset="0"/>
              </a:rPr>
              <a:t>source (BSD) Ruby on Rails app </a:t>
            </a:r>
          </a:p>
          <a:p>
            <a:pPr marL="341313" indent="-341313" eaLnBrk="0" hangingPunct="0">
              <a:spcBef>
                <a:spcPts val="4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>
                <a:latin typeface="Calibri" pitchFamily="34" charset="0"/>
              </a:rPr>
              <a:t>REST and SPARQL interfaces, </a:t>
            </a:r>
            <a:r>
              <a:rPr lang="en-GB" sz="2600" dirty="0" smtClean="0">
                <a:latin typeface="Calibri" pitchFamily="34" charset="0"/>
              </a:rPr>
              <a:t>supports Linked Data</a:t>
            </a:r>
            <a:endParaRPr lang="en-GB" sz="2600" dirty="0">
              <a:latin typeface="Calibri" pitchFamily="34" charset="0"/>
            </a:endParaRPr>
          </a:p>
          <a:p>
            <a:pPr marL="341313" indent="-341313" eaLnBrk="0" hangingPunct="0">
              <a:spcBef>
                <a:spcPts val="400"/>
              </a:spcBef>
              <a:buClr>
                <a:srgbClr val="EBAD14"/>
              </a:buClr>
              <a:buFont typeface="Wingdings" pitchFamily="2" charset="2"/>
              <a:buChar char="§"/>
            </a:pPr>
            <a:r>
              <a:rPr lang="en-GB" sz="2600" dirty="0" smtClean="0">
                <a:latin typeface="Calibri" pitchFamily="34" charset="0"/>
              </a:rPr>
              <a:t>Influenced BioCatalogue</a:t>
            </a:r>
            <a:r>
              <a:rPr lang="en-GB" sz="2600" dirty="0">
                <a:latin typeface="Calibri" pitchFamily="34" charset="0"/>
              </a:rPr>
              <a:t>, </a:t>
            </a:r>
            <a:r>
              <a:rPr lang="en-GB" sz="2600" dirty="0" err="1">
                <a:latin typeface="Calibri" pitchFamily="34" charset="0"/>
              </a:rPr>
              <a:t>MethodBox</a:t>
            </a:r>
            <a:r>
              <a:rPr lang="en-GB" sz="2600" dirty="0">
                <a:latin typeface="Calibri" pitchFamily="34" charset="0"/>
              </a:rPr>
              <a:t> and </a:t>
            </a:r>
            <a:r>
              <a:rPr lang="en-GB" sz="2600" dirty="0" smtClean="0">
                <a:latin typeface="Calibri" pitchFamily="34" charset="0"/>
              </a:rPr>
              <a:t>SysMO-SEEK</a:t>
            </a:r>
          </a:p>
        </p:txBody>
      </p:sp>
      <p:sp>
        <p:nvSpPr>
          <p:cNvPr id="11269" name="Rectangle 3"/>
          <p:cNvSpPr txBox="1">
            <a:spLocks noChangeArrowheads="1"/>
          </p:cNvSpPr>
          <p:nvPr/>
        </p:nvSpPr>
        <p:spPr bwMode="auto">
          <a:xfrm>
            <a:off x="323528" y="5229200"/>
            <a:ext cx="849694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eaLnBrk="0" hangingPunct="0">
              <a:spcBef>
                <a:spcPts val="300"/>
              </a:spcBef>
              <a:buClr>
                <a:srgbClr val="EBAD14"/>
              </a:buClr>
            </a:pPr>
            <a:r>
              <a:rPr lang="en-GB" sz="2600" i="1" dirty="0">
                <a:latin typeface="Calibri" pitchFamily="34" charset="0"/>
              </a:rPr>
              <a:t>myExperiment </a:t>
            </a:r>
            <a:r>
              <a:rPr lang="en-GB" sz="2600" i="1" dirty="0" smtClean="0">
                <a:latin typeface="Calibri" pitchFamily="34" charset="0"/>
              </a:rPr>
              <a:t>has 300 groups, 2600 workflows and 260 </a:t>
            </a:r>
            <a:r>
              <a:rPr lang="en-GB" sz="2600" i="1" dirty="0">
                <a:latin typeface="Calibri" pitchFamily="34" charset="0"/>
              </a:rPr>
              <a:t>packs</a:t>
            </a: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9968" y="6141739"/>
            <a:ext cx="7762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6165552"/>
            <a:ext cx="1173163" cy="3905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272" name="Picture 5" descr="electronics_computer_science_blac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6124277"/>
            <a:ext cx="11969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6171902"/>
            <a:ext cx="1098550" cy="3778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6161508"/>
            <a:ext cx="9175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4405" y="6141739"/>
            <a:ext cx="6397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" descr="Microsoft Research Color Logo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3525" y="6192539"/>
            <a:ext cx="11525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95b989e1-c8e6-4344-a3a2-d5281b837bee" descr="B45A1F8C-9CDA-4972-A60B-54871B65CA49@oer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6141193"/>
            <a:ext cx="1229122" cy="40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workflow_4feve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4" y="116632"/>
            <a:ext cx="1653824" cy="68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921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13491</TotalTime>
  <Words>1274</Words>
  <Application>Microsoft Macintosh PowerPoint</Application>
  <PresentationFormat>On-screen Show (4:3)</PresentationFormat>
  <Paragraphs>265</Paragraphs>
  <Slides>38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Objects  Reproducibility, Integrated Publishing</vt:lpstr>
      <vt:lpstr>Product Family</vt:lpstr>
      <vt:lpstr>PowerPoint Presentation</vt:lpstr>
      <vt:lpstr>PowerPoint Presentation</vt:lpstr>
      <vt:lpstr>PowerPoint Presentation</vt:lpstr>
      <vt:lpstr>The R 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Social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myExperiment and the Rise of Social Machines</dc:title>
  <dc:subject/>
  <dc:creator>David De Roure</dc:creator>
  <cp:keywords/>
  <dc:description>hubbub 2012, Indianapolis, 25 September 2012</dc:description>
  <cp:lastModifiedBy>David De Roure</cp:lastModifiedBy>
  <cp:revision>312</cp:revision>
  <dcterms:created xsi:type="dcterms:W3CDTF">2010-08-19T22:16:54Z</dcterms:created>
  <dcterms:modified xsi:type="dcterms:W3CDTF">2012-09-25T14:18:41Z</dcterms:modified>
  <cp:category/>
</cp:coreProperties>
</file>