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89" r:id="rId8"/>
    <p:sldId id="264" r:id="rId9"/>
    <p:sldId id="266" r:id="rId10"/>
    <p:sldId id="270" r:id="rId11"/>
    <p:sldId id="296" r:id="rId12"/>
    <p:sldId id="268" r:id="rId13"/>
    <p:sldId id="269" r:id="rId14"/>
    <p:sldId id="291" r:id="rId15"/>
    <p:sldId id="295" r:id="rId16"/>
    <p:sldId id="279" r:id="rId17"/>
    <p:sldId id="294" r:id="rId18"/>
    <p:sldId id="273" r:id="rId19"/>
    <p:sldId id="274" r:id="rId20"/>
    <p:sldId id="275" r:id="rId21"/>
    <p:sldId id="276" r:id="rId22"/>
    <p:sldId id="278" r:id="rId23"/>
    <p:sldId id="282" r:id="rId24"/>
    <p:sldId id="283" r:id="rId25"/>
    <p:sldId id="285" r:id="rId26"/>
    <p:sldId id="290" r:id="rId27"/>
    <p:sldId id="271" r:id="rId28"/>
    <p:sldId id="297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47B"/>
    <a:srgbClr val="CBE887"/>
    <a:srgbClr val="4F1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-2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DCDF5-72F1-3046-9F1D-B697D23488A7}" type="datetimeFigureOut">
              <a:rPr lang="en-US" smtClean="0"/>
              <a:t>9/24/12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267AB-B46E-D347-8DC9-1FB0EAEB6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85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AE0EFE-365A-FE4F-8BA4-9F5EFF5DD02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758C5DE5-4B78-4148-9CD1-847048BEF7A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956" y="4344144"/>
            <a:ext cx="5487647" cy="4115504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FE67D2-1EA6-DF49-97FA-553B7281CE9D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E0BA21-956B-C546-A725-E15BEC62FA79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Kent changed 080501 – removed period</a:t>
            </a:r>
          </a:p>
        </p:txBody>
      </p:sp>
      <p:sp>
        <p:nvSpPr>
          <p:cNvPr id="63492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845978-4959-4647-869B-EE9941F1F2BC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Kent changed 080501 – removed period</a:t>
            </a: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EB021C-0A70-FC4D-9C37-5BC1C9514F59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15D0A2-23CF-BC48-BA88-18A9AA351F1D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70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686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9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52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</p:spPr>
        <p:txBody>
          <a:bodyPr lIns="91440" tIns="45720" rIns="91440" bIns="45720"/>
          <a:lstStyle>
            <a:lvl1pPr>
              <a:defRPr/>
            </a:lvl1pPr>
          </a:lstStyle>
          <a:p>
            <a:pPr>
              <a:defRPr/>
            </a:pPr>
            <a:fld id="{E24966D1-1556-BE4B-8A3F-B60950580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3138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0ECB1-9D95-4848-9B97-9B9ACDF56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3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0ECB1-9D95-4848-9B97-9B9ACDF56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3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0ECB1-9D95-4848-9B97-9B9ACDF56F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2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8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2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3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7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39406"/>
            <a:ext cx="8229600" cy="914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2258"/>
            <a:ext cx="8229600" cy="4423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A6BE9-2E25-7948-8C4C-25142C2A89AC}" type="datetimeFigureOut">
              <a:rPr lang="en-US" smtClean="0"/>
              <a:t>9/24/12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B61F-413B-494F-A1D5-2AD60824B6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7"/>
          <a:srcRect b="28239"/>
          <a:stretch/>
        </p:blipFill>
        <p:spPr>
          <a:xfrm>
            <a:off x="-1" y="0"/>
            <a:ext cx="9241959" cy="64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2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ubzero.org/resources/pegtu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egasus.isi.edu" TargetMode="External"/><Relationship Id="rId4" Type="http://schemas.openxmlformats.org/officeDocument/2006/relationships/hyperlink" Target="http://pegasus.isi.edu/downloads" TargetMode="External"/><Relationship Id="rId5" Type="http://schemas.openxmlformats.org/officeDocument/2006/relationships/hyperlink" Target="mailto:pegasus-support@isi.edu" TargetMode="External"/><Relationship Id="rId6" Type="http://schemas.openxmlformats.org/officeDocument/2006/relationships/hyperlink" Target="mailto:pegasus-users@isi.edu" TargetMode="External"/><Relationship Id="rId7" Type="http://schemas.openxmlformats.org/officeDocument/2006/relationships/hyperlink" Target="mailto:pegasus-announce@isi.edu" TargetMode="External"/><Relationship Id="rId8" Type="http://schemas.openxmlformats.org/officeDocument/2006/relationships/hyperlink" Target="mailto:deelman@isi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ubzero.org/resources/pegtu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hyperlink" Target="http://pegasus.isi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604598"/>
            <a:ext cx="8610600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Managing Workflows Within </a:t>
            </a:r>
            <a:r>
              <a:rPr lang="en-US" dirty="0" err="1"/>
              <a:t>HUBzero</a:t>
            </a:r>
            <a:r>
              <a:rPr lang="en-US" dirty="0"/>
              <a:t>: How to Use Pegasus to Execute Computational Pipelines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15246"/>
            <a:ext cx="6400800" cy="1600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Ewa Deelman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USC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Information Sciences Institute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176" y="5230114"/>
            <a:ext cx="8423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F149C"/>
                </a:solidFill>
              </a:rPr>
              <a:t>Acknowledgement:  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Steven Clark, Derrick Kearney, Michael McLennan (</a:t>
            </a:r>
            <a:r>
              <a:rPr lang="en-US" sz="2400" b="1" dirty="0" err="1" smtClean="0">
                <a:solidFill>
                  <a:srgbClr val="FF0000"/>
                </a:solidFill>
              </a:rPr>
              <a:t>HUBzero</a:t>
            </a:r>
            <a:r>
              <a:rPr lang="en-US" sz="2400" b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Frank McKenna (</a:t>
            </a:r>
            <a:r>
              <a:rPr lang="en-US" sz="2400" b="1" dirty="0" err="1" smtClean="0">
                <a:solidFill>
                  <a:srgbClr val="FF0000"/>
                </a:solidFill>
              </a:rPr>
              <a:t>OpenSees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b="1" dirty="0" smtClean="0">
                <a:solidFill>
                  <a:srgbClr val="4F149C"/>
                </a:solidFill>
              </a:rPr>
              <a:t>Gideon </a:t>
            </a:r>
            <a:r>
              <a:rPr lang="en-US" sz="2400" b="1" dirty="0" err="1" smtClean="0">
                <a:solidFill>
                  <a:srgbClr val="4F149C"/>
                </a:solidFill>
              </a:rPr>
              <a:t>Juve</a:t>
            </a:r>
            <a:r>
              <a:rPr lang="en-US" sz="2400" b="1" dirty="0" smtClean="0">
                <a:solidFill>
                  <a:srgbClr val="4F149C"/>
                </a:solidFill>
              </a:rPr>
              <a:t>, </a:t>
            </a:r>
            <a:r>
              <a:rPr lang="en-US" sz="2400" b="1" dirty="0" err="1" smtClean="0">
                <a:solidFill>
                  <a:srgbClr val="4F149C"/>
                </a:solidFill>
              </a:rPr>
              <a:t>Gaurang</a:t>
            </a:r>
            <a:r>
              <a:rPr lang="en-US" sz="2400" b="1" dirty="0" smtClean="0">
                <a:solidFill>
                  <a:srgbClr val="4F149C"/>
                </a:solidFill>
              </a:rPr>
              <a:t> Mehta, Mats </a:t>
            </a:r>
            <a:r>
              <a:rPr lang="en-US" sz="2400" b="1" dirty="0" err="1" smtClean="0">
                <a:solidFill>
                  <a:srgbClr val="4F149C"/>
                </a:solidFill>
              </a:rPr>
              <a:t>Rynge</a:t>
            </a:r>
            <a:r>
              <a:rPr lang="en-US" sz="2400" b="1" dirty="0" smtClean="0">
                <a:solidFill>
                  <a:srgbClr val="4F149C"/>
                </a:solidFill>
              </a:rPr>
              <a:t>, Karan </a:t>
            </a:r>
            <a:r>
              <a:rPr lang="en-US" sz="2400" b="1" dirty="0" err="1" smtClean="0">
                <a:solidFill>
                  <a:srgbClr val="4F149C"/>
                </a:solidFill>
              </a:rPr>
              <a:t>Vahi</a:t>
            </a:r>
            <a:r>
              <a:rPr lang="en-US" sz="2400" b="1" dirty="0" smtClean="0">
                <a:solidFill>
                  <a:srgbClr val="4F149C"/>
                </a:solidFill>
              </a:rPr>
              <a:t> (Pegasus) </a:t>
            </a:r>
            <a:endParaRPr lang="en-US" sz="2400" b="1" dirty="0">
              <a:solidFill>
                <a:srgbClr val="4F149C"/>
              </a:solidFill>
            </a:endParaRPr>
          </a:p>
        </p:txBody>
      </p:sp>
      <p:pic>
        <p:nvPicPr>
          <p:cNvPr id="3" name="Picture 2" descr="ns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87" y="739635"/>
            <a:ext cx="1134446" cy="11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802587" y="1211061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HUBzero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Integration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Pegasus with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55" y="3148494"/>
            <a:ext cx="7027249" cy="35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6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845"/>
            <a:ext cx="9144000" cy="6022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7238" y="131393"/>
            <a:ext cx="531378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https://</a:t>
            </a:r>
            <a:r>
              <a:rPr lang="en-US" sz="2800" dirty="0" err="1" smtClean="0">
                <a:solidFill>
                  <a:srgbClr val="000090"/>
                </a:solidFill>
              </a:rPr>
              <a:t>hubzero</a:t>
            </a:r>
            <a:r>
              <a:rPr lang="en-US" sz="2800" dirty="0" smtClean="0">
                <a:solidFill>
                  <a:srgbClr val="000090"/>
                </a:solidFill>
              </a:rPr>
              <a:t>/resources/</a:t>
            </a:r>
            <a:r>
              <a:rPr lang="en-US" sz="2800" dirty="0" err="1" smtClean="0">
                <a:solidFill>
                  <a:srgbClr val="000090"/>
                </a:solidFill>
              </a:rPr>
              <a:t>pegtut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0735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Benefits of Pegasus for HUB Users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Provides Support for Complex Computations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Can connect the existing HUB models into larger computations</a:t>
            </a:r>
          </a:p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Portability </a:t>
            </a: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/ Reuse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User created workflows can easily be run in different environments without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alteration</a:t>
            </a:r>
            <a:r>
              <a:rPr lang="en-US" sz="2000" dirty="0">
                <a:latin typeface="Arial" charset="0"/>
                <a:ea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(today </a:t>
            </a:r>
            <a:r>
              <a:rPr lang="en-US" sz="2000" dirty="0" err="1" smtClean="0">
                <a:latin typeface="Arial" charset="0"/>
                <a:ea typeface="ＭＳ Ｐゴシック" charset="0"/>
              </a:rPr>
              <a:t>DiaGrid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, OSG)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Performance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The Pegasus mapper can reorder, group, and prioritize tasks in order to increase the overall workflow performance.</a:t>
            </a:r>
          </a:p>
          <a:p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Scalability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Pegasus can easily scale both the size of the workflow, and the resources that the workflow is distributed over. 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-457200" y="4243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46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E34D85-FF91-3745-98D8-CAC288A71414}" type="slidenum">
              <a:rPr lang="en-US" sz="1400"/>
              <a:pPr eaLnBrk="1" hangingPunct="1"/>
              <a:t>12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4589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2263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Benefits of Pegasus for HUB Users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9111"/>
            <a:ext cx="8229600" cy="347944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Provenance</a:t>
            </a:r>
          </a:p>
          <a:p>
            <a:pPr lvl="1"/>
            <a:r>
              <a:rPr lang="en-US" sz="2000" dirty="0" smtClean="0">
                <a:latin typeface="Arial" charset="0"/>
                <a:ea typeface="ＭＳ Ｐゴシック" charset="0"/>
              </a:rPr>
              <a:t>Performance and provenance </a:t>
            </a:r>
            <a:r>
              <a:rPr lang="en-US" sz="2000" dirty="0">
                <a:latin typeface="Arial" charset="0"/>
                <a:ea typeface="ＭＳ Ｐゴシック" charset="0"/>
              </a:rPr>
              <a:t>data is collected in a database, and the data can be summaries with tools such as </a:t>
            </a:r>
            <a:r>
              <a:rPr lang="en-US" sz="2000" b="1" dirty="0" err="1">
                <a:latin typeface="Arial" charset="0"/>
                <a:ea typeface="ＭＳ Ｐゴシック" charset="0"/>
              </a:rPr>
              <a:t>pegasus</a:t>
            </a:r>
            <a:r>
              <a:rPr lang="en-US" sz="2000" b="1" dirty="0">
                <a:latin typeface="Arial" charset="0"/>
                <a:ea typeface="ＭＳ Ｐゴシック" charset="0"/>
              </a:rPr>
              <a:t>-statistics</a:t>
            </a:r>
            <a:r>
              <a:rPr lang="en-US" sz="2000" dirty="0">
                <a:latin typeface="Arial" charset="0"/>
                <a:ea typeface="ＭＳ Ｐゴシック" charset="0"/>
              </a:rPr>
              <a:t>, </a:t>
            </a:r>
            <a:r>
              <a:rPr lang="en-US" sz="2000" b="1" dirty="0" err="1">
                <a:latin typeface="Arial" charset="0"/>
                <a:ea typeface="ＭＳ Ｐゴシック" charset="0"/>
              </a:rPr>
              <a:t>pegasus</a:t>
            </a:r>
            <a:r>
              <a:rPr lang="en-US" sz="2000" b="1" dirty="0">
                <a:latin typeface="Arial" charset="0"/>
                <a:ea typeface="ＭＳ Ｐゴシック" charset="0"/>
              </a:rPr>
              <a:t>-plots</a:t>
            </a:r>
            <a:r>
              <a:rPr lang="en-US" sz="2000" dirty="0">
                <a:latin typeface="Arial" charset="0"/>
                <a:ea typeface="ＭＳ Ｐゴシック" charset="0"/>
              </a:rPr>
              <a:t>, or directly with SQL queries.</a:t>
            </a:r>
          </a:p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Reliability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Jobs and data transfers are automatically retried in case of failures. Debugging tools such as </a:t>
            </a:r>
            <a:r>
              <a:rPr lang="en-US" sz="2000" b="1" dirty="0" err="1">
                <a:latin typeface="Arial" charset="0"/>
                <a:ea typeface="ＭＳ Ｐゴシック" charset="0"/>
              </a:rPr>
              <a:t>pegasus</a:t>
            </a:r>
            <a:r>
              <a:rPr lang="en-US" sz="2000" b="1" dirty="0">
                <a:latin typeface="Arial" charset="0"/>
                <a:ea typeface="ＭＳ Ｐゴシック" charset="0"/>
              </a:rPr>
              <a:t>-analyzer</a:t>
            </a:r>
            <a:r>
              <a:rPr lang="en-US" sz="2000" dirty="0">
                <a:latin typeface="Arial" charset="0"/>
                <a:ea typeface="ＭＳ Ｐゴシック" charset="0"/>
              </a:rPr>
              <a:t> helps the user to debug the workflow in case of non-recoverable failures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.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-457200" y="4243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EAE3DD-21B2-C54C-977A-C697F7041D67}" type="slidenum">
              <a:rPr lang="en-US" sz="1400"/>
              <a:pPr eaLnBrk="1" hangingPunct="1"/>
              <a:t>13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0498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0090"/>
                </a:solidFill>
              </a:rPr>
              <a:t>Pegasus in </a:t>
            </a:r>
            <a:r>
              <a:rPr lang="en-US" dirty="0" err="1" smtClean="0">
                <a:solidFill>
                  <a:srgbClr val="000090"/>
                </a:solidFill>
              </a:rPr>
              <a:t>HUBzero</a:t>
            </a:r>
            <a:r>
              <a:rPr lang="en-US" dirty="0">
                <a:solidFill>
                  <a:srgbClr val="000090"/>
                </a:solidFill>
              </a:rPr>
              <a:t/>
            </a:r>
            <a:br>
              <a:rPr lang="en-US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99018"/>
            <a:ext cx="8229600" cy="4315856"/>
          </a:xfrm>
        </p:spPr>
        <p:txBody>
          <a:bodyPr>
            <a:normAutofit/>
          </a:bodyPr>
          <a:lstStyle/>
          <a:p>
            <a:r>
              <a:rPr lang="en-US" dirty="0" smtClean="0"/>
              <a:t>Pegasus as a backend to the </a:t>
            </a:r>
            <a:r>
              <a:rPr lang="en-US" i="1" dirty="0" smtClean="0">
                <a:solidFill>
                  <a:srgbClr val="4F149C"/>
                </a:solidFill>
              </a:rPr>
              <a:t>submit</a:t>
            </a:r>
            <a:r>
              <a:rPr lang="en-US" dirty="0" smtClean="0"/>
              <a:t> command</a:t>
            </a:r>
          </a:p>
          <a:p>
            <a:r>
              <a:rPr lang="en-US" dirty="0" smtClean="0"/>
              <a:t>Pegasus workflows composed in </a:t>
            </a:r>
            <a:r>
              <a:rPr lang="en-US" i="1" dirty="0" err="1" smtClean="0">
                <a:solidFill>
                  <a:srgbClr val="4F149C"/>
                </a:solidFill>
              </a:rPr>
              <a:t>Rappture</a:t>
            </a:r>
            <a:endParaRPr lang="en-US" i="1" dirty="0" smtClean="0">
              <a:solidFill>
                <a:srgbClr val="4F149C"/>
              </a:solidFill>
            </a:endParaRPr>
          </a:p>
          <a:p>
            <a:pPr lvl="1"/>
            <a:r>
              <a:rPr lang="en-US" i="1" dirty="0" smtClean="0">
                <a:solidFill>
                  <a:srgbClr val="4F149C"/>
                </a:solidFill>
              </a:rPr>
              <a:t>Build workflow within </a:t>
            </a:r>
            <a:r>
              <a:rPr lang="en-US" i="1" dirty="0" err="1" smtClean="0">
                <a:solidFill>
                  <a:srgbClr val="4F149C"/>
                </a:solidFill>
              </a:rPr>
              <a:t>Rappture</a:t>
            </a:r>
            <a:endParaRPr lang="en-US" i="1" dirty="0" smtClean="0">
              <a:solidFill>
                <a:srgbClr val="4F149C"/>
              </a:solidFill>
            </a:endParaRPr>
          </a:p>
          <a:p>
            <a:pPr lvl="1"/>
            <a:r>
              <a:rPr lang="en-US" i="1" dirty="0" smtClean="0">
                <a:solidFill>
                  <a:srgbClr val="4F149C"/>
                </a:solidFill>
              </a:rPr>
              <a:t>Have </a:t>
            </a:r>
            <a:r>
              <a:rPr lang="en-US" i="1" dirty="0" err="1" smtClean="0">
                <a:solidFill>
                  <a:srgbClr val="4F149C"/>
                </a:solidFill>
              </a:rPr>
              <a:t>Rappture</a:t>
            </a:r>
            <a:r>
              <a:rPr lang="en-US" i="1" dirty="0" smtClean="0">
                <a:solidFill>
                  <a:srgbClr val="4F149C"/>
                </a:solidFill>
              </a:rPr>
              <a:t> collect inputs, call a workflow generator, and collect outputs</a:t>
            </a:r>
            <a:endParaRPr lang="en-US" dirty="0"/>
          </a:p>
          <a:p>
            <a:r>
              <a:rPr lang="en-US" dirty="0" smtClean="0"/>
              <a:t>Pegasus </a:t>
            </a:r>
            <a:r>
              <a:rPr lang="en-US" dirty="0"/>
              <a:t>Tutorial tool now available in </a:t>
            </a:r>
            <a:r>
              <a:rPr lang="en-US" dirty="0" err="1" smtClean="0"/>
              <a:t>HUBzero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4641319"/>
            <a:ext cx="8229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http://hubzero.org/tools/pegtut</a:t>
            </a: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Session that includes Pegasus on Tuesday  1:30 – 5:30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Room 206 </a:t>
            </a:r>
            <a:r>
              <a:rPr lang="en-US" b="1" dirty="0">
                <a:solidFill>
                  <a:srgbClr val="000090"/>
                </a:solidFill>
              </a:rPr>
              <a:t>#2 Creating and Deploying Scientific Tools (part 2)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“…      Scientific Workflows with Pegasus” by  George </a:t>
            </a:r>
            <a:r>
              <a:rPr lang="en-US" dirty="0" err="1">
                <a:solidFill>
                  <a:srgbClr val="000090"/>
                </a:solidFill>
              </a:rPr>
              <a:t>Howlett</a:t>
            </a:r>
            <a:r>
              <a:rPr lang="en-US" dirty="0">
                <a:solidFill>
                  <a:srgbClr val="000090"/>
                </a:solidFill>
              </a:rPr>
              <a:t> &amp; Derrick Kearney, Purdue University</a:t>
            </a:r>
          </a:p>
          <a:p>
            <a:pPr algn="ctr"/>
            <a:endParaRPr lang="en-US" sz="3200" dirty="0" smtClean="0"/>
          </a:p>
          <a:p>
            <a:pPr algn="ctr"/>
            <a:endParaRPr lang="en-US" sz="4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</a:rPr>
              <a:t>Acknowledgements:</a:t>
            </a:r>
            <a:r>
              <a:rPr lang="en-US" sz="1400" b="1" i="1" dirty="0">
                <a:solidFill>
                  <a:srgbClr val="000090"/>
                </a:solidFill>
              </a:rPr>
              <a:t> </a:t>
            </a:r>
            <a:r>
              <a:rPr lang="en-US" sz="1400" b="1" dirty="0">
                <a:solidFill>
                  <a:srgbClr val="000090"/>
                </a:solidFill>
              </a:rPr>
              <a:t> Steven </a:t>
            </a:r>
            <a:r>
              <a:rPr lang="en-US" sz="1400" b="1" dirty="0" smtClean="0">
                <a:solidFill>
                  <a:srgbClr val="000090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90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13880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321113" y="2817654"/>
            <a:ext cx="3051042" cy="36644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r>
              <a:rPr lang="en-US" i="1" dirty="0" smtClean="0">
                <a:solidFill>
                  <a:srgbClr val="4F149C"/>
                </a:solidFill>
              </a:rPr>
              <a:t>Submit host</a:t>
            </a:r>
            <a:endParaRPr lang="en-US" i="1" dirty="0">
              <a:solidFill>
                <a:srgbClr val="4F149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61250" y="3138837"/>
            <a:ext cx="2058358" cy="11387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Pegasus Workflow Management System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3145917" y="4657160"/>
            <a:ext cx="1489025" cy="118254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Performance Database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37829" y="2817654"/>
            <a:ext cx="0" cy="40001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96940" y="3225999"/>
            <a:ext cx="19109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149C"/>
                </a:solidFill>
              </a:rPr>
              <a:t>Laptop</a:t>
            </a:r>
          </a:p>
          <a:p>
            <a:endParaRPr lang="en-US" sz="2000" dirty="0" smtClean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Campus Clusters</a:t>
            </a:r>
          </a:p>
          <a:p>
            <a:endParaRPr lang="en-US" sz="2000" dirty="0" smtClean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Grid Clusters</a:t>
            </a:r>
          </a:p>
          <a:p>
            <a:endParaRPr lang="en-US" sz="2000" dirty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Clouds </a:t>
            </a:r>
          </a:p>
          <a:p>
            <a:endParaRPr lang="en-US" sz="2000" dirty="0">
              <a:solidFill>
                <a:srgbClr val="4F149C"/>
              </a:solidFill>
            </a:endParaRPr>
          </a:p>
          <a:p>
            <a:endParaRPr lang="en-US" sz="2000" dirty="0">
              <a:solidFill>
                <a:srgbClr val="4F149C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817421" y="3708208"/>
            <a:ext cx="2379519" cy="569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8941" y="3820653"/>
            <a:ext cx="954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Site info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4302" y="1798879"/>
            <a:ext cx="2795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149C"/>
                </a:solidFill>
              </a:rPr>
              <a:t>Abstract Workflow (DAX)</a:t>
            </a:r>
            <a:endParaRPr lang="en-US" sz="2000" dirty="0">
              <a:solidFill>
                <a:srgbClr val="4F149C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2295685"/>
            <a:ext cx="2248131" cy="1285171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4F149C"/>
                </a:solidFill>
              </a:rPr>
              <a:t>Data and transformation info</a:t>
            </a:r>
            <a:endParaRPr lang="en-US" dirty="0">
              <a:solidFill>
                <a:srgbClr val="4F149C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45917" y="2198989"/>
            <a:ext cx="576645" cy="939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634943" y="4429980"/>
            <a:ext cx="2561997" cy="1000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72155" y="4657160"/>
            <a:ext cx="15264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Execution Info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23" name="Straight Arrow Connector 22"/>
          <p:cNvCxnSpPr>
            <a:endCxn id="4" idx="1"/>
          </p:cNvCxnSpPr>
          <p:nvPr/>
        </p:nvCxnSpPr>
        <p:spPr>
          <a:xfrm>
            <a:off x="1959808" y="3291234"/>
            <a:ext cx="901442" cy="416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1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Use of Pegasus with Submit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Command</a:t>
            </a:r>
          </a:p>
        </p:txBody>
      </p:sp>
      <p:sp>
        <p:nvSpPr>
          <p:cNvPr id="6147" name="Content Placeholder 3"/>
          <p:cNvSpPr>
            <a:spLocks noGrp="1"/>
          </p:cNvSpPr>
          <p:nvPr>
            <p:ph idx="1"/>
          </p:nvPr>
        </p:nvSpPr>
        <p:spPr>
          <a:xfrm>
            <a:off x="457200" y="1553646"/>
            <a:ext cx="8229600" cy="484715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Used by 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Rappture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interface to submit the workflow</a:t>
            </a:r>
          </a:p>
          <a:p>
            <a:pPr marL="0" indent="0">
              <a:buFontTx/>
              <a:buNone/>
              <a:defRPr/>
            </a:pP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Submits the workflow through Pegasus to </a:t>
            </a:r>
          </a:p>
          <a:p>
            <a:pPr lvl="1"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OSG</a:t>
            </a:r>
          </a:p>
          <a:p>
            <a:pPr lvl="1"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DIAGRID</a:t>
            </a:r>
          </a:p>
          <a:p>
            <a:pPr marL="457200" lvl="1" indent="0">
              <a:buFontTx/>
              <a:buNone/>
              <a:defRPr/>
            </a:pP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Prepares the site catalog and other configuration files for Pegasus</a:t>
            </a:r>
          </a:p>
          <a:p>
            <a:pPr>
              <a:defRPr/>
            </a:pP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Uses pegasus-status to track the workflow</a:t>
            </a:r>
          </a:p>
          <a:p>
            <a:pPr marL="0" indent="0">
              <a:buFontTx/>
              <a:buNone/>
              <a:defRPr/>
            </a:pP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Generates statistics and report about job failures using pegasus tools.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232099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321113" y="2817654"/>
            <a:ext cx="3051042" cy="36644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endParaRPr lang="en-US" dirty="0" smtClean="0">
              <a:solidFill>
                <a:srgbClr val="4F149C"/>
              </a:solidFill>
            </a:endParaRPr>
          </a:p>
          <a:p>
            <a:pPr algn="ctr"/>
            <a:endParaRPr lang="en-US" dirty="0">
              <a:solidFill>
                <a:srgbClr val="4F149C"/>
              </a:solidFill>
            </a:endParaRPr>
          </a:p>
          <a:p>
            <a:pPr algn="ctr"/>
            <a:r>
              <a:rPr lang="en-US" i="1" dirty="0" smtClean="0">
                <a:solidFill>
                  <a:srgbClr val="4F149C"/>
                </a:solidFill>
              </a:rPr>
              <a:t>Submit host</a:t>
            </a:r>
            <a:endParaRPr lang="en-US" i="1" dirty="0">
              <a:solidFill>
                <a:srgbClr val="4F149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61250" y="3138837"/>
            <a:ext cx="2058358" cy="11387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Pegasus Workflow Management System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3145917" y="4657160"/>
            <a:ext cx="1489025" cy="118254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Performance Database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37829" y="2817654"/>
            <a:ext cx="0" cy="400019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96940" y="3225999"/>
            <a:ext cx="191090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149C"/>
                </a:solidFill>
              </a:rPr>
              <a:t>Laptop</a:t>
            </a:r>
          </a:p>
          <a:p>
            <a:endParaRPr lang="en-US" sz="2000" dirty="0" smtClean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Campus Clusters</a:t>
            </a:r>
          </a:p>
          <a:p>
            <a:endParaRPr lang="en-US" sz="2000" dirty="0" smtClean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Grid Clusters</a:t>
            </a:r>
          </a:p>
          <a:p>
            <a:endParaRPr lang="en-US" sz="2000" dirty="0">
              <a:solidFill>
                <a:srgbClr val="4F149C"/>
              </a:solidFill>
            </a:endParaRPr>
          </a:p>
          <a:p>
            <a:r>
              <a:rPr lang="en-US" sz="2000" dirty="0" smtClean="0">
                <a:solidFill>
                  <a:srgbClr val="4F149C"/>
                </a:solidFill>
              </a:rPr>
              <a:t>Clouds </a:t>
            </a:r>
          </a:p>
          <a:p>
            <a:endParaRPr lang="en-US" sz="2000" dirty="0">
              <a:solidFill>
                <a:srgbClr val="4F149C"/>
              </a:solidFill>
            </a:endParaRPr>
          </a:p>
          <a:p>
            <a:endParaRPr lang="en-US" sz="2000" dirty="0">
              <a:solidFill>
                <a:srgbClr val="4F149C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817421" y="2417544"/>
            <a:ext cx="2729892" cy="12906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8941" y="2954171"/>
            <a:ext cx="954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Site info</a:t>
            </a:r>
            <a:endParaRPr lang="en-US" dirty="0"/>
          </a:p>
        </p:txBody>
      </p:sp>
      <p:pic>
        <p:nvPicPr>
          <p:cNvPr id="16" name="Picture 15" descr="Pegasus-HubZero-v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r="36375" b="69965"/>
          <a:stretch/>
        </p:blipFill>
        <p:spPr>
          <a:xfrm>
            <a:off x="2452503" y="757575"/>
            <a:ext cx="3839349" cy="2030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17544"/>
            <a:ext cx="2795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4F149C"/>
                </a:solidFill>
              </a:rPr>
              <a:t>Abstract Workflow (DAX)</a:t>
            </a:r>
            <a:endParaRPr lang="en-US" sz="2000" dirty="0">
              <a:solidFill>
                <a:srgbClr val="4F149C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948949"/>
            <a:ext cx="2248131" cy="1285171"/>
          </a:xfrm>
          <a:prstGeom prst="ellipse">
            <a:avLst/>
          </a:prstGeom>
          <a:solidFill>
            <a:srgbClr val="CBE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4F149C"/>
                </a:solidFill>
              </a:rPr>
              <a:t>Data and transformation info</a:t>
            </a:r>
            <a:endParaRPr lang="en-US" dirty="0">
              <a:solidFill>
                <a:srgbClr val="4F149C"/>
              </a:solidFill>
            </a:endParaRPr>
          </a:p>
        </p:txBody>
      </p:sp>
      <p:cxnSp>
        <p:nvCxnSpPr>
          <p:cNvPr id="6" name="Straight Arrow Connector 5"/>
          <p:cNvCxnSpPr>
            <a:stCxn id="2" idx="4"/>
          </p:cNvCxnSpPr>
          <p:nvPr/>
        </p:nvCxnSpPr>
        <p:spPr>
          <a:xfrm flipV="1">
            <a:off x="1124066" y="2087693"/>
            <a:ext cx="1328437" cy="1464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086585" y="1320338"/>
            <a:ext cx="2050451" cy="1170202"/>
          </a:xfrm>
          <a:prstGeom prst="ellipse">
            <a:avLst/>
          </a:prstGeom>
          <a:solidFill>
            <a:srgbClr val="CBE8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4F149C"/>
                </a:solidFill>
              </a:rPr>
              <a:t>Hub</a:t>
            </a:r>
            <a:endParaRPr lang="en-US" dirty="0">
              <a:solidFill>
                <a:srgbClr val="4F149C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634943" y="4429980"/>
            <a:ext cx="2561997" cy="1000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88941" y="5299530"/>
            <a:ext cx="15264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Execution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7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73" y="716629"/>
            <a:ext cx="8293249" cy="6384011"/>
          </a:xfrm>
          <a:prstGeom prst="rect">
            <a:avLst/>
          </a:prstGeom>
        </p:spPr>
      </p:pic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228948" y="1875934"/>
            <a:ext cx="2286000" cy="1828800"/>
            <a:chOff x="762000" y="2819400"/>
            <a:chExt cx="2286000" cy="1143000"/>
          </a:xfrm>
        </p:grpSpPr>
        <p:sp>
          <p:nvSpPr>
            <p:cNvPr id="7180" name="Left Brace 6"/>
            <p:cNvSpPr>
              <a:spLocks/>
            </p:cNvSpPr>
            <p:nvPr/>
          </p:nvSpPr>
          <p:spPr bwMode="auto">
            <a:xfrm>
              <a:off x="2590800" y="2819400"/>
              <a:ext cx="457200" cy="1143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TextBox 7"/>
            <p:cNvSpPr txBox="1">
              <a:spLocks noChangeArrowheads="1"/>
            </p:cNvSpPr>
            <p:nvPr/>
          </p:nvSpPr>
          <p:spPr bwMode="auto">
            <a:xfrm>
              <a:off x="762000" y="3160066"/>
              <a:ext cx="1752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/>
                <a:t>Inputs</a:t>
              </a:r>
            </a:p>
          </p:txBody>
        </p:sp>
      </p:grpSp>
      <p:sp>
        <p:nvSpPr>
          <p:cNvPr id="7179" name="TextBox 11"/>
          <p:cNvSpPr txBox="1">
            <a:spLocks noChangeArrowheads="1"/>
          </p:cNvSpPr>
          <p:nvPr/>
        </p:nvSpPr>
        <p:spPr bwMode="auto">
          <a:xfrm>
            <a:off x="200373" y="976294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Tool description</a:t>
            </a:r>
          </a:p>
        </p:txBody>
      </p:sp>
      <p:grpSp>
        <p:nvGrpSpPr>
          <p:cNvPr id="7174" name="Group 12"/>
          <p:cNvGrpSpPr>
            <a:grpSpLocks/>
          </p:cNvGrpSpPr>
          <p:nvPr/>
        </p:nvGrpSpPr>
        <p:grpSpPr bwMode="auto">
          <a:xfrm>
            <a:off x="248096" y="3728834"/>
            <a:ext cx="2257425" cy="3308350"/>
            <a:chOff x="790575" y="2819400"/>
            <a:chExt cx="2257425" cy="1143000"/>
          </a:xfrm>
        </p:grpSpPr>
        <p:sp>
          <p:nvSpPr>
            <p:cNvPr id="7176" name="Left Brace 13"/>
            <p:cNvSpPr>
              <a:spLocks/>
            </p:cNvSpPr>
            <p:nvPr/>
          </p:nvSpPr>
          <p:spPr bwMode="auto">
            <a:xfrm>
              <a:off x="2590800" y="2819400"/>
              <a:ext cx="457200" cy="1143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TextBox 14"/>
            <p:cNvSpPr txBox="1">
              <a:spLocks noChangeArrowheads="1"/>
            </p:cNvSpPr>
            <p:nvPr/>
          </p:nvSpPr>
          <p:spPr bwMode="auto">
            <a:xfrm>
              <a:off x="790575" y="3311133"/>
              <a:ext cx="1752600" cy="159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/>
                <a:t>Outputs</a:t>
              </a:r>
            </a:p>
          </p:txBody>
        </p:sp>
      </p:grp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  <p:sp>
        <p:nvSpPr>
          <p:cNvPr id="15" name="Left Brace 13"/>
          <p:cNvSpPr>
            <a:spLocks/>
          </p:cNvSpPr>
          <p:nvPr/>
        </p:nvSpPr>
        <p:spPr bwMode="auto">
          <a:xfrm>
            <a:off x="1970198" y="1067269"/>
            <a:ext cx="575149" cy="758141"/>
          </a:xfrm>
          <a:prstGeom prst="leftBrace">
            <a:avLst>
              <a:gd name="adj1" fmla="val 8747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0" name="Title 2"/>
          <p:cNvSpPr>
            <a:spLocks noGrp="1"/>
          </p:cNvSpPr>
          <p:nvPr>
            <p:ph type="title"/>
          </p:nvPr>
        </p:nvSpPr>
        <p:spPr>
          <a:xfrm>
            <a:off x="5901179" y="691953"/>
            <a:ext cx="3203561" cy="568682"/>
          </a:xfrm>
        </p:spPr>
        <p:txBody>
          <a:bodyPr>
            <a:noAutofit/>
          </a:bodyPr>
          <a:lstStyle/>
          <a:p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Rappture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(data definitions)</a:t>
            </a:r>
          </a:p>
        </p:txBody>
      </p:sp>
      <p:sp>
        <p:nvSpPr>
          <p:cNvPr id="2" name="Oval 1"/>
          <p:cNvSpPr/>
          <p:nvPr/>
        </p:nvSpPr>
        <p:spPr>
          <a:xfrm>
            <a:off x="3124034" y="1386929"/>
            <a:ext cx="4277296" cy="489005"/>
          </a:xfrm>
          <a:prstGeom prst="ellipse">
            <a:avLst/>
          </a:prstGeom>
          <a:solidFill>
            <a:srgbClr val="B9D47B">
              <a:alpha val="3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7758" y="1825410"/>
            <a:ext cx="181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4F149C"/>
                </a:solidFill>
              </a:rPr>
              <a:t>Calls an external DAX generator</a:t>
            </a:r>
            <a:endParaRPr lang="en-US" i="1" dirty="0">
              <a:solidFill>
                <a:srgbClr val="4F149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-181575"/>
            <a:ext cx="4967419" cy="830997"/>
          </a:xfrm>
          <a:prstGeom prst="rect">
            <a:avLst/>
          </a:prstGeom>
          <a:solidFill>
            <a:srgbClr val="B9D47B"/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Pegasus Workflows in the HUB</a:t>
            </a:r>
          </a:p>
        </p:txBody>
      </p:sp>
    </p:spTree>
    <p:extLst>
      <p:ext uri="{BB962C8B-B14F-4D97-AF65-F5344CB8AC3E}">
        <p14:creationId xmlns:p14="http://schemas.microsoft.com/office/powerpoint/2010/main" val="384201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-181575"/>
            <a:ext cx="4839854" cy="830997"/>
          </a:xfrm>
          <a:prstGeom prst="rect">
            <a:avLst/>
          </a:prstGeom>
          <a:solidFill>
            <a:srgbClr val="B9D47B"/>
          </a:solidFill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Pegasus Workflows in the HUB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75491" y="628608"/>
            <a:ext cx="4664364" cy="914241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rapper.py</a:t>
            </a:r>
            <a:endParaRPr lang="en-US" i="1" dirty="0">
              <a:solidFill>
                <a:srgbClr val="4F149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Content Placeholder 3"/>
          <p:cNvSpPr>
            <a:spLocks noGrp="1"/>
          </p:cNvSpPr>
          <p:nvPr>
            <p:ph idx="1"/>
          </p:nvPr>
        </p:nvSpPr>
        <p:spPr>
          <a:xfrm>
            <a:off x="457200" y="1874982"/>
            <a:ext cx="4114800" cy="425118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Python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script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Collects the data from the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Rappture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interface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Generates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DAX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Runs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workflow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Presents the outputs to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Rappture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90" y="0"/>
            <a:ext cx="4476926" cy="655637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  <p:sp>
        <p:nvSpPr>
          <p:cNvPr id="2" name="Oval 1"/>
          <p:cNvSpPr/>
          <p:nvPr/>
        </p:nvSpPr>
        <p:spPr>
          <a:xfrm>
            <a:off x="4291895" y="4700960"/>
            <a:ext cx="5094801" cy="992749"/>
          </a:xfrm>
          <a:prstGeom prst="ellipse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609600" y="2088477"/>
            <a:ext cx="7696200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Pegasus and workflows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HUB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Integration</a:t>
            </a:r>
          </a:p>
          <a:p>
            <a:pPr lvl="1"/>
            <a:r>
              <a:rPr lang="en-US" dirty="0" err="1" smtClean="0">
                <a:latin typeface="Arial" charset="0"/>
                <a:ea typeface="ＭＳ Ｐゴシック" charset="0"/>
              </a:rPr>
              <a:t>Rappture</a:t>
            </a:r>
            <a:r>
              <a:rPr lang="en-US" dirty="0" smtClean="0">
                <a:latin typeface="Arial" charset="0"/>
                <a:ea typeface="ＭＳ Ｐゴシック" charset="0"/>
              </a:rPr>
              <a:t> and Pegasus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Submit command </a:t>
            </a:r>
            <a:r>
              <a:rPr lang="en-US" dirty="0" smtClean="0">
                <a:latin typeface="Arial" charset="0"/>
                <a:ea typeface="ＭＳ Ｐゴシック" charset="0"/>
              </a:rPr>
              <a:t>and Pegasus</a:t>
            </a:r>
            <a:r>
              <a:rPr lang="en-US" dirty="0">
                <a:latin typeface="Arial" charset="0"/>
                <a:ea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</a:rPr>
            </a:b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Example: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OpenSEES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NEESHub</a:t>
            </a: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Future directions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06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-1922321" y="530980"/>
            <a:ext cx="8082796" cy="81944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orkflow generation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392" y="1133096"/>
            <a:ext cx="6196758" cy="6059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1" y="1621106"/>
            <a:ext cx="1632889" cy="417886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06778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457200" y="683496"/>
            <a:ext cx="8229600" cy="440647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User provides inputs to the workflow and clicks the 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Submit</a:t>
            </a:r>
            <a:r>
              <a:rPr lang="ja-JP" altLang="en-US" sz="20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button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0" y="1086453"/>
            <a:ext cx="6831024" cy="546992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215866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2"/>
          <p:cNvSpPr>
            <a:spLocks noGrp="1"/>
          </p:cNvSpPr>
          <p:nvPr>
            <p:ph type="title"/>
          </p:nvPr>
        </p:nvSpPr>
        <p:spPr>
          <a:xfrm>
            <a:off x="457200" y="639620"/>
            <a:ext cx="8229600" cy="731838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Workflow has completed. Outputs are available for browsing/downloading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31" y="1315250"/>
            <a:ext cx="6468644" cy="5257805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0000FF"/>
                </a:solidFill>
              </a:rPr>
              <a:t>Acknowledgements:</a:t>
            </a:r>
            <a:r>
              <a:rPr lang="en-US" sz="1400" b="1" i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Steven </a:t>
            </a:r>
            <a:r>
              <a:rPr lang="en-US" sz="1400" b="1" dirty="0" smtClean="0">
                <a:solidFill>
                  <a:srgbClr val="0000FF"/>
                </a:solidFill>
              </a:rPr>
              <a:t>Clark and Derrick Kearney, Purdue </a:t>
            </a:r>
            <a:r>
              <a:rPr lang="en-US" sz="1400" b="1" dirty="0">
                <a:solidFill>
                  <a:srgbClr val="0000FF"/>
                </a:solidFill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24491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OpenSEES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NEEShub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1" descr="OpenSees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01" y="1828800"/>
            <a:ext cx="4905375" cy="34290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4657"/>
            <a:ext cx="9144000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OpenSeesLab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tool: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nees.org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/resources/tools/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openseeslab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46075" y="5257800"/>
            <a:ext cx="779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Is a suite of Simulation Tools powered by </a:t>
            </a:r>
            <a:r>
              <a:rPr lang="en-US" dirty="0" err="1"/>
              <a:t>OpenSees</a:t>
            </a:r>
            <a:r>
              <a:rPr lang="en-US" dirty="0"/>
              <a:t> for:</a:t>
            </a:r>
          </a:p>
        </p:txBody>
      </p:sp>
      <p:sp>
        <p:nvSpPr>
          <p:cNvPr id="704517" name="Text Box 5"/>
          <p:cNvSpPr txBox="1">
            <a:spLocks noChangeArrowheads="1"/>
          </p:cNvSpPr>
          <p:nvPr/>
        </p:nvSpPr>
        <p:spPr bwMode="auto">
          <a:xfrm>
            <a:off x="574675" y="5705385"/>
            <a:ext cx="77565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AutoNum type="arabicPeriod"/>
            </a:pPr>
            <a:r>
              <a:rPr lang="en-US" dirty="0"/>
              <a:t>Submitting </a:t>
            </a:r>
            <a:r>
              <a:rPr lang="en-US" dirty="0" err="1"/>
              <a:t>OpenSees</a:t>
            </a:r>
            <a:r>
              <a:rPr lang="en-US" dirty="0"/>
              <a:t> scripts to </a:t>
            </a:r>
            <a:r>
              <a:rPr lang="en-US" dirty="0" err="1"/>
              <a:t>NEEShub</a:t>
            </a:r>
            <a:r>
              <a:rPr lang="en-US" dirty="0"/>
              <a:t> resources</a:t>
            </a:r>
          </a:p>
          <a:p>
            <a:pPr algn="l">
              <a:buFont typeface="Arial" charset="0"/>
              <a:buAutoNum type="arabicPeriod"/>
            </a:pPr>
            <a:r>
              <a:rPr lang="en-US" dirty="0"/>
              <a:t>Educating students and practicing engineers</a:t>
            </a:r>
          </a:p>
          <a:p>
            <a:pPr algn="l"/>
            <a:endParaRPr lang="en-US" dirty="0"/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Acknowledgements:</a:t>
            </a:r>
            <a:r>
              <a:rPr lang="en-US" sz="1400" b="1" i="1">
                <a:solidFill>
                  <a:srgbClr val="0000FF"/>
                </a:solidFill>
              </a:rPr>
              <a:t> </a:t>
            </a:r>
            <a:r>
              <a:rPr lang="en-US" sz="1400" b="1">
                <a:solidFill>
                  <a:srgbClr val="0000FF"/>
                </a:solidFill>
              </a:rPr>
              <a:t> Frank McKenna from UC Berkeley </a:t>
            </a:r>
            <a:r>
              <a:rPr lang="en-US" sz="1400">
                <a:solidFill>
                  <a:srgbClr val="0000FF"/>
                </a:solidFill>
              </a:rPr>
              <a:t> </a:t>
            </a:r>
            <a:endParaRPr lang="en-US" sz="1400" b="1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062" y="-14598"/>
            <a:ext cx="3634536" cy="7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7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59" name="Picture 40" descr="t1"/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80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2" descr="t2"/>
          <p:cNvPicPr>
            <a:picLocks noChangeAspect="1" noChangeArrowheads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00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76200" y="66675"/>
            <a:ext cx="8077200" cy="49530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Oval 4"/>
          <p:cNvSpPr>
            <a:spLocks noChangeArrowheads="1"/>
          </p:cNvSpPr>
          <p:nvPr/>
        </p:nvSpPr>
        <p:spPr bwMode="auto">
          <a:xfrm>
            <a:off x="685800" y="228600"/>
            <a:ext cx="1371600" cy="685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Rappture</a:t>
            </a:r>
          </a:p>
        </p:txBody>
      </p:sp>
      <p:sp>
        <p:nvSpPr>
          <p:cNvPr id="14344" name="Oval 6"/>
          <p:cNvSpPr>
            <a:spLocks noChangeArrowheads="1"/>
          </p:cNvSpPr>
          <p:nvPr/>
        </p:nvSpPr>
        <p:spPr bwMode="auto">
          <a:xfrm>
            <a:off x="533400" y="2895600"/>
            <a:ext cx="1371600" cy="609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457200" y="29718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Matlab</a:t>
            </a:r>
          </a:p>
        </p:txBody>
      </p:sp>
      <p:sp>
        <p:nvSpPr>
          <p:cNvPr id="14346" name="Oval 8"/>
          <p:cNvSpPr>
            <a:spLocks noChangeArrowheads="1"/>
          </p:cNvSpPr>
          <p:nvPr/>
        </p:nvSpPr>
        <p:spPr bwMode="auto">
          <a:xfrm>
            <a:off x="2667000" y="2895600"/>
            <a:ext cx="1371600" cy="609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7" name="Text Box 10"/>
          <p:cNvSpPr txBox="1">
            <a:spLocks noChangeArrowheads="1"/>
          </p:cNvSpPr>
          <p:nvPr/>
        </p:nvSpPr>
        <p:spPr bwMode="auto">
          <a:xfrm>
            <a:off x="2590800" y="29718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OpenSees</a:t>
            </a:r>
          </a:p>
        </p:txBody>
      </p:sp>
      <p:sp>
        <p:nvSpPr>
          <p:cNvPr id="14348" name="Oval 11"/>
          <p:cNvSpPr>
            <a:spLocks noChangeArrowheads="1"/>
          </p:cNvSpPr>
          <p:nvPr/>
        </p:nvSpPr>
        <p:spPr bwMode="auto">
          <a:xfrm>
            <a:off x="4800600" y="2895600"/>
            <a:ext cx="1371600" cy="609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4724400" y="29718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Matlab</a:t>
            </a:r>
          </a:p>
        </p:txBody>
      </p:sp>
      <p:sp>
        <p:nvSpPr>
          <p:cNvPr id="14350" name="Line 13"/>
          <p:cNvSpPr>
            <a:spLocks noChangeShapeType="1"/>
          </p:cNvSpPr>
          <p:nvPr/>
        </p:nvSpPr>
        <p:spPr bwMode="auto">
          <a:xfrm>
            <a:off x="1905000" y="3200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14"/>
          <p:cNvSpPr>
            <a:spLocks noChangeShapeType="1"/>
          </p:cNvSpPr>
          <p:nvPr/>
        </p:nvSpPr>
        <p:spPr bwMode="auto">
          <a:xfrm>
            <a:off x="4038600" y="2362200"/>
            <a:ext cx="6858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V="1">
            <a:off x="1905000" y="23622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6"/>
          <p:cNvSpPr>
            <a:spLocks noChangeShapeType="1"/>
          </p:cNvSpPr>
          <p:nvPr/>
        </p:nvSpPr>
        <p:spPr bwMode="auto">
          <a:xfrm>
            <a:off x="1371600" y="914400"/>
            <a:ext cx="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Oval 17"/>
          <p:cNvSpPr>
            <a:spLocks noChangeArrowheads="1"/>
          </p:cNvSpPr>
          <p:nvPr/>
        </p:nvSpPr>
        <p:spPr bwMode="auto">
          <a:xfrm>
            <a:off x="2667000" y="3810000"/>
            <a:ext cx="1371600" cy="609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55" name="Text Box 18"/>
          <p:cNvSpPr txBox="1">
            <a:spLocks noChangeArrowheads="1"/>
          </p:cNvSpPr>
          <p:nvPr/>
        </p:nvSpPr>
        <p:spPr bwMode="auto">
          <a:xfrm>
            <a:off x="2667000" y="38862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OpenSees</a:t>
            </a:r>
          </a:p>
        </p:txBody>
      </p:sp>
      <p:sp>
        <p:nvSpPr>
          <p:cNvPr id="14356" name="Oval 19"/>
          <p:cNvSpPr>
            <a:spLocks noChangeArrowheads="1"/>
          </p:cNvSpPr>
          <p:nvPr/>
        </p:nvSpPr>
        <p:spPr bwMode="auto">
          <a:xfrm>
            <a:off x="2667000" y="2057400"/>
            <a:ext cx="1371600" cy="609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57" name="Text Box 20"/>
          <p:cNvSpPr txBox="1">
            <a:spLocks noChangeArrowheads="1"/>
          </p:cNvSpPr>
          <p:nvPr/>
        </p:nvSpPr>
        <p:spPr bwMode="auto">
          <a:xfrm>
            <a:off x="2590800" y="2133600"/>
            <a:ext cx="145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smtClean="0"/>
              <a:t>OpenSees</a:t>
            </a:r>
          </a:p>
        </p:txBody>
      </p:sp>
      <p:sp>
        <p:nvSpPr>
          <p:cNvPr id="14358" name="Line 23"/>
          <p:cNvSpPr>
            <a:spLocks noChangeShapeType="1"/>
          </p:cNvSpPr>
          <p:nvPr/>
        </p:nvSpPr>
        <p:spPr bwMode="auto">
          <a:xfrm>
            <a:off x="1905000" y="3200400"/>
            <a:ext cx="685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Line 24"/>
          <p:cNvSpPr>
            <a:spLocks noChangeShapeType="1"/>
          </p:cNvSpPr>
          <p:nvPr/>
        </p:nvSpPr>
        <p:spPr bwMode="auto">
          <a:xfrm flipV="1">
            <a:off x="4038600" y="3276600"/>
            <a:ext cx="6858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Line 25"/>
          <p:cNvSpPr>
            <a:spLocks noChangeShapeType="1"/>
          </p:cNvSpPr>
          <p:nvPr/>
        </p:nvSpPr>
        <p:spPr bwMode="auto">
          <a:xfrm>
            <a:off x="4038600" y="3200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Freeform 26"/>
          <p:cNvSpPr>
            <a:spLocks/>
          </p:cNvSpPr>
          <p:nvPr/>
        </p:nvSpPr>
        <p:spPr bwMode="auto">
          <a:xfrm>
            <a:off x="2057400" y="533400"/>
            <a:ext cx="5029200" cy="2667000"/>
          </a:xfrm>
          <a:custGeom>
            <a:avLst/>
            <a:gdLst>
              <a:gd name="T0" fmla="*/ 2147483647 w 3264"/>
              <a:gd name="T1" fmla="*/ 2147483647 h 1488"/>
              <a:gd name="T2" fmla="*/ 2147483647 w 3264"/>
              <a:gd name="T3" fmla="*/ 2147483647 h 1488"/>
              <a:gd name="T4" fmla="*/ 2147483647 w 3264"/>
              <a:gd name="T5" fmla="*/ 0 h 1488"/>
              <a:gd name="T6" fmla="*/ 0 w 3264"/>
              <a:gd name="T7" fmla="*/ 0 h 14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4" h="1488">
                <a:moveTo>
                  <a:pt x="2736" y="1488"/>
                </a:moveTo>
                <a:cubicBezTo>
                  <a:pt x="2908" y="1487"/>
                  <a:pt x="3081" y="1486"/>
                  <a:pt x="3254" y="1486"/>
                </a:cubicBezTo>
                <a:lnTo>
                  <a:pt x="3264" y="0"/>
                </a:lnTo>
                <a:lnTo>
                  <a:pt x="0" y="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Line 28"/>
          <p:cNvSpPr>
            <a:spLocks noChangeShapeType="1"/>
          </p:cNvSpPr>
          <p:nvPr/>
        </p:nvSpPr>
        <p:spPr bwMode="auto">
          <a:xfrm>
            <a:off x="1371600" y="914400"/>
            <a:ext cx="12192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3" name="Line 29"/>
          <p:cNvSpPr>
            <a:spLocks noChangeShapeType="1"/>
          </p:cNvSpPr>
          <p:nvPr/>
        </p:nvSpPr>
        <p:spPr bwMode="auto">
          <a:xfrm>
            <a:off x="1371600" y="914400"/>
            <a:ext cx="1219200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Line 30"/>
          <p:cNvSpPr>
            <a:spLocks noChangeShapeType="1"/>
          </p:cNvSpPr>
          <p:nvPr/>
        </p:nvSpPr>
        <p:spPr bwMode="auto">
          <a:xfrm>
            <a:off x="1371600" y="914400"/>
            <a:ext cx="1219200" cy="312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Text Box 32"/>
          <p:cNvSpPr txBox="1">
            <a:spLocks noChangeArrowheads="1"/>
          </p:cNvSpPr>
          <p:nvPr/>
        </p:nvSpPr>
        <p:spPr bwMode="auto">
          <a:xfrm>
            <a:off x="685800" y="6172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mtClean="0"/>
          </a:p>
        </p:txBody>
      </p:sp>
      <p:sp>
        <p:nvSpPr>
          <p:cNvPr id="14366" name="Text Box 33"/>
          <p:cNvSpPr txBox="1">
            <a:spLocks noChangeArrowheads="1"/>
          </p:cNvSpPr>
          <p:nvPr/>
        </p:nvSpPr>
        <p:spPr bwMode="auto">
          <a:xfrm>
            <a:off x="0" y="5029200"/>
            <a:ext cx="25146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800" dirty="0" err="1" smtClean="0"/>
              <a:t>Matlab</a:t>
            </a:r>
            <a:r>
              <a:rPr lang="en-US" sz="1800" dirty="0" smtClean="0"/>
              <a:t> is used to</a:t>
            </a:r>
          </a:p>
          <a:p>
            <a:pPr algn="l">
              <a:defRPr/>
            </a:pPr>
            <a:r>
              <a:rPr lang="en-US" sz="1800" dirty="0" smtClean="0"/>
              <a:t> generate random</a:t>
            </a:r>
          </a:p>
          <a:p>
            <a:pPr algn="l">
              <a:defRPr/>
            </a:pPr>
            <a:r>
              <a:rPr lang="en-US" sz="1800" dirty="0" smtClean="0"/>
              <a:t> material properties</a:t>
            </a:r>
            <a:endParaRPr lang="en-US" sz="2000" dirty="0" smtClean="0"/>
          </a:p>
        </p:txBody>
      </p:sp>
      <p:sp>
        <p:nvSpPr>
          <p:cNvPr id="14367" name="Text Box 34"/>
          <p:cNvSpPr txBox="1">
            <a:spLocks noChangeArrowheads="1"/>
          </p:cNvSpPr>
          <p:nvPr/>
        </p:nvSpPr>
        <p:spPr bwMode="auto">
          <a:xfrm>
            <a:off x="2057400" y="5157788"/>
            <a:ext cx="26670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10</a:t>
            </a:r>
            <a:r>
              <a:rPr lang="ja-JP" altLang="en-US" sz="1800"/>
              <a:t>’</a:t>
            </a:r>
            <a:r>
              <a:rPr lang="en-US" altLang="ja-JP" sz="1800"/>
              <a:t>s to 1000</a:t>
            </a:r>
            <a:r>
              <a:rPr lang="ja-JP" altLang="en-US" sz="1800"/>
              <a:t>’</a:t>
            </a:r>
            <a:r>
              <a:rPr lang="en-US" altLang="ja-JP" sz="1800"/>
              <a:t>s of OpenSees Simulations</a:t>
            </a:r>
            <a:endParaRPr lang="en-US" sz="2000"/>
          </a:p>
        </p:txBody>
      </p:sp>
      <p:sp>
        <p:nvSpPr>
          <p:cNvPr id="14368" name="Text Box 37"/>
          <p:cNvSpPr txBox="1">
            <a:spLocks noChangeArrowheads="1"/>
          </p:cNvSpPr>
          <p:nvPr/>
        </p:nvSpPr>
        <p:spPr bwMode="auto">
          <a:xfrm>
            <a:off x="4572000" y="5029200"/>
            <a:ext cx="320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800" dirty="0" err="1" smtClean="0"/>
              <a:t>Matlab</a:t>
            </a:r>
            <a:r>
              <a:rPr lang="en-US" sz="1800" dirty="0" smtClean="0"/>
              <a:t> is used to process the results and generate figures</a:t>
            </a:r>
            <a:endParaRPr lang="en-US" sz="2000" dirty="0" smtClean="0"/>
          </a:p>
        </p:txBody>
      </p:sp>
      <p:sp>
        <p:nvSpPr>
          <p:cNvPr id="14369" name="AutoShape 44"/>
          <p:cNvSpPr>
            <a:spLocks noChangeArrowheads="1"/>
          </p:cNvSpPr>
          <p:nvPr/>
        </p:nvSpPr>
        <p:spPr bwMode="auto">
          <a:xfrm>
            <a:off x="914400" y="3657600"/>
            <a:ext cx="228600" cy="1295400"/>
          </a:xfrm>
          <a:prstGeom prst="upArrow">
            <a:avLst>
              <a:gd name="adj1" fmla="val 50000"/>
              <a:gd name="adj2" fmla="val 1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70" name="AutoShape 45"/>
          <p:cNvSpPr>
            <a:spLocks noChangeArrowheads="1"/>
          </p:cNvSpPr>
          <p:nvPr/>
        </p:nvSpPr>
        <p:spPr bwMode="auto">
          <a:xfrm>
            <a:off x="3124200" y="44958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71" name="AutoShape 46"/>
          <p:cNvSpPr>
            <a:spLocks noChangeArrowheads="1"/>
          </p:cNvSpPr>
          <p:nvPr/>
        </p:nvSpPr>
        <p:spPr bwMode="auto">
          <a:xfrm>
            <a:off x="5334000" y="3581400"/>
            <a:ext cx="228600" cy="1447800"/>
          </a:xfrm>
          <a:prstGeom prst="upArrow">
            <a:avLst>
              <a:gd name="adj1" fmla="val 50000"/>
              <a:gd name="adj2" fmla="val 1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72" name="Text Box 48"/>
          <p:cNvSpPr txBox="1">
            <a:spLocks noChangeArrowheads="1"/>
          </p:cNvSpPr>
          <p:nvPr/>
        </p:nvSpPr>
        <p:spPr bwMode="auto">
          <a:xfrm>
            <a:off x="685800" y="5969000"/>
            <a:ext cx="7620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600" dirty="0" smtClean="0"/>
              <a:t>Pegasus is Responsible for moving the data from the </a:t>
            </a:r>
            <a:r>
              <a:rPr lang="en-US" sz="1600" dirty="0" err="1" smtClean="0"/>
              <a:t>NEEShub</a:t>
            </a:r>
            <a:r>
              <a:rPr lang="en-US" sz="1600" dirty="0" smtClean="0"/>
              <a:t> to the OSG, orchestrating the workflow and returning the results to </a:t>
            </a:r>
            <a:r>
              <a:rPr lang="en-US" sz="1600" dirty="0" err="1" smtClean="0"/>
              <a:t>NEEShub</a:t>
            </a:r>
            <a:r>
              <a:rPr lang="en-US" sz="1600" dirty="0" smtClean="0"/>
              <a:t>.</a:t>
            </a:r>
            <a:endParaRPr lang="en-US" sz="1800" dirty="0" smtClean="0"/>
          </a:p>
        </p:txBody>
      </p:sp>
      <p:sp>
        <p:nvSpPr>
          <p:cNvPr id="19493" name="Text Box 3"/>
          <p:cNvSpPr txBox="1">
            <a:spLocks noChangeArrowheads="1"/>
          </p:cNvSpPr>
          <p:nvPr/>
        </p:nvSpPr>
        <p:spPr bwMode="auto">
          <a:xfrm>
            <a:off x="0" y="6556375"/>
            <a:ext cx="9144000" cy="307975"/>
          </a:xfrm>
          <a:prstGeom prst="rect">
            <a:avLst/>
          </a:prstGeom>
          <a:solidFill>
            <a:srgbClr val="F6F1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</a:rPr>
              <a:t>Acknowledgements:</a:t>
            </a:r>
            <a:r>
              <a:rPr lang="en-US" sz="1400" b="1" i="1">
                <a:solidFill>
                  <a:srgbClr val="0000FF"/>
                </a:solidFill>
              </a:rPr>
              <a:t> </a:t>
            </a:r>
            <a:r>
              <a:rPr lang="en-US" sz="1400" b="1">
                <a:solidFill>
                  <a:srgbClr val="0000FF"/>
                </a:solidFill>
              </a:rPr>
              <a:t> Frank McKenna from UC Berkeley </a:t>
            </a:r>
            <a:r>
              <a:rPr lang="en-US" sz="1400">
                <a:solidFill>
                  <a:srgbClr val="0000FF"/>
                </a:solidFill>
              </a:rPr>
              <a:t> </a:t>
            </a:r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199" y="914400"/>
            <a:ext cx="3622833" cy="923330"/>
          </a:xfrm>
          <a:prstGeom prst="rect">
            <a:avLst/>
          </a:prstGeom>
          <a:solidFill>
            <a:srgbClr val="CBE887"/>
          </a:solidFill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4F149C"/>
                </a:solidFill>
              </a:rPr>
              <a:t>Rappture</a:t>
            </a:r>
            <a:r>
              <a:rPr lang="en-US" i="1" dirty="0">
                <a:solidFill>
                  <a:srgbClr val="4F149C"/>
                </a:solidFill>
              </a:rPr>
              <a:t> </a:t>
            </a:r>
            <a:r>
              <a:rPr lang="en-US" i="1" dirty="0" smtClean="0">
                <a:solidFill>
                  <a:srgbClr val="4F149C"/>
                </a:solidFill>
              </a:rPr>
              <a:t>implementation </a:t>
            </a:r>
            <a:r>
              <a:rPr lang="en-US" i="1" dirty="0">
                <a:solidFill>
                  <a:srgbClr val="4F149C"/>
                </a:solidFill>
              </a:rPr>
              <a:t>in </a:t>
            </a:r>
            <a:r>
              <a:rPr lang="en-US" i="1" dirty="0" smtClean="0">
                <a:solidFill>
                  <a:srgbClr val="4F149C"/>
                </a:solidFill>
              </a:rPr>
              <a:t>TCL</a:t>
            </a:r>
            <a:endParaRPr lang="en-US" i="1" dirty="0">
              <a:solidFill>
                <a:srgbClr val="4F149C"/>
              </a:solidFill>
            </a:endParaRPr>
          </a:p>
          <a:p>
            <a:r>
              <a:rPr lang="en-US" i="1" dirty="0" smtClean="0">
                <a:solidFill>
                  <a:srgbClr val="4F149C"/>
                </a:solidFill>
              </a:rPr>
              <a:t>calls </a:t>
            </a:r>
            <a:r>
              <a:rPr lang="en-US" i="1" dirty="0">
                <a:solidFill>
                  <a:srgbClr val="4F149C"/>
                </a:solidFill>
              </a:rPr>
              <a:t>out to </a:t>
            </a:r>
            <a:r>
              <a:rPr lang="en-US" i="1" dirty="0" smtClean="0">
                <a:solidFill>
                  <a:srgbClr val="4F149C"/>
                </a:solidFill>
              </a:rPr>
              <a:t>an</a:t>
            </a:r>
            <a:r>
              <a:rPr lang="en-US" i="1" dirty="0">
                <a:solidFill>
                  <a:srgbClr val="4F149C"/>
                </a:solidFill>
              </a:rPr>
              <a:t> </a:t>
            </a:r>
            <a:r>
              <a:rPr lang="en-US" i="1" dirty="0" smtClean="0">
                <a:solidFill>
                  <a:srgbClr val="4F149C"/>
                </a:solidFill>
              </a:rPr>
              <a:t>external </a:t>
            </a:r>
            <a:r>
              <a:rPr lang="en-US" i="1" dirty="0">
                <a:solidFill>
                  <a:srgbClr val="4F149C"/>
                </a:solidFill>
              </a:rPr>
              <a:t>Python DAX generator.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40030" y="3798606"/>
            <a:ext cx="2481708" cy="1066800"/>
          </a:xfrm>
          <a:prstGeom prst="rect">
            <a:avLst/>
          </a:prstGeom>
          <a:solidFill>
            <a:srgbClr val="CBE8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 smtClean="0">
                <a:solidFill>
                  <a:srgbClr val="000090"/>
                </a:solidFill>
              </a:rPr>
              <a:t>OpenSees</a:t>
            </a:r>
            <a:r>
              <a:rPr lang="en-US" i="1" dirty="0" smtClean="0">
                <a:solidFill>
                  <a:srgbClr val="000090"/>
                </a:solidFill>
              </a:rPr>
              <a:t> uses Pegasus to run on Open Science Grid</a:t>
            </a:r>
            <a:endParaRPr lang="en-US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1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9472"/>
            <a:ext cx="8229600" cy="4423906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Submit to manage parameter sweep computations (now only on HUBzer0)</a:t>
            </a:r>
          </a:p>
          <a:p>
            <a:r>
              <a:rPr lang="en-US" dirty="0" smtClean="0"/>
              <a:t>Web-based monitoring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" y="2911562"/>
            <a:ext cx="5728002" cy="3329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45" y="3567003"/>
            <a:ext cx="5275455" cy="329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>
          <a:xfrm>
            <a:off x="355012" y="684933"/>
            <a:ext cx="8229600" cy="990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Benefits of workflows in the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HUB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02258"/>
            <a:ext cx="8229600" cy="48382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Support for complex applications/ builds on existing domain tools</a:t>
            </a:r>
          </a:p>
          <a:p>
            <a:pPr>
              <a:lnSpc>
                <a:spcPct val="80000"/>
              </a:lnSpc>
            </a:pPr>
            <a:endParaRPr lang="en-US" sz="27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Clean </a:t>
            </a: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separations for users/developers/operator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User: Nice high level interface via </a:t>
            </a:r>
            <a:r>
              <a:rPr lang="en-US" sz="2400" dirty="0" err="1">
                <a:solidFill>
                  <a:srgbClr val="660066"/>
                </a:solidFill>
                <a:latin typeface="Arial" charset="0"/>
                <a:ea typeface="ＭＳ Ｐゴシック" charset="0"/>
              </a:rPr>
              <a:t>Rappture</a:t>
            </a:r>
            <a:endParaRPr lang="en-US" sz="2400" dirty="0">
              <a:solidFill>
                <a:srgbClr val="660066"/>
              </a:solidFill>
              <a:latin typeface="Arial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Tool developer: Only has to build/provide a description of the workflow (DAX)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Hub operator: Ties the Hub to an existing distributed computing infrastructure (</a:t>
            </a:r>
            <a:r>
              <a:rPr lang="en-US" sz="2400" dirty="0" err="1">
                <a:solidFill>
                  <a:srgbClr val="660066"/>
                </a:solidFill>
                <a:latin typeface="Arial" charset="0"/>
                <a:ea typeface="ＭＳ Ｐゴシック" charset="0"/>
              </a:rPr>
              <a:t>DiaGrid</a:t>
            </a: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, OSG, …)</a:t>
            </a:r>
            <a:b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</a:br>
            <a:endParaRPr lang="en-US" sz="2400" dirty="0">
              <a:solidFill>
                <a:srgbClr val="660066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The Hub and Pegasus handle low level details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660066"/>
                </a:solidFill>
                <a:latin typeface="Arial" charset="0"/>
                <a:ea typeface="ＭＳ Ｐゴシック" charset="0"/>
              </a:rPr>
              <a:t>Job scheduling to various execution environments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660066"/>
                </a:solidFill>
                <a:latin typeface="Arial" charset="0"/>
                <a:ea typeface="ＭＳ Ｐゴシック" charset="0"/>
              </a:rPr>
              <a:t>Data </a:t>
            </a: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staging in a distributed environment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Job retries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Workflow analysis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Support for large workflows</a:t>
            </a:r>
          </a:p>
        </p:txBody>
      </p:sp>
    </p:spTree>
    <p:extLst>
      <p:ext uri="{BB962C8B-B14F-4D97-AF65-F5344CB8AC3E}">
        <p14:creationId xmlns:p14="http://schemas.microsoft.com/office/powerpoint/2010/main" val="321816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the HUB to Pegasus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2258"/>
            <a:ext cx="8229600" cy="4765212"/>
          </a:xfrm>
        </p:spPr>
        <p:txBody>
          <a:bodyPr>
            <a:normAutofit/>
          </a:bodyPr>
          <a:lstStyle/>
          <a:p>
            <a:r>
              <a:rPr lang="en-US" dirty="0" smtClean="0"/>
              <a:t>Provides a nice, easy to use interface to Pegasus workflows</a:t>
            </a:r>
          </a:p>
          <a:p>
            <a:r>
              <a:rPr lang="en-US" dirty="0" smtClean="0"/>
              <a:t>Broadens the user base</a:t>
            </a:r>
          </a:p>
          <a:p>
            <a:r>
              <a:rPr lang="en-US" dirty="0" smtClean="0"/>
              <a:t>Improves the software based on user’s feedback</a:t>
            </a:r>
          </a:p>
          <a:p>
            <a:r>
              <a:rPr lang="en-US" dirty="0" smtClean="0"/>
              <a:t>Drives innovation—new deployment scenarios, use cases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 look forward to a continued collaboration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2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57200" y="639406"/>
            <a:ext cx="8024403" cy="74752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Further Information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020" y="1167941"/>
            <a:ext cx="8490727" cy="514801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Session that includes Pegasus on Tuesday  </a:t>
            </a:r>
            <a:r>
              <a:rPr lang="en-US" sz="2400" dirty="0">
                <a:solidFill>
                  <a:srgbClr val="0000FF"/>
                </a:solidFill>
              </a:rPr>
              <a:t>1:30 – 5:</a:t>
            </a:r>
            <a:r>
              <a:rPr lang="en-US" sz="2400" dirty="0" smtClean="0">
                <a:solidFill>
                  <a:srgbClr val="0000FF"/>
                </a:solidFill>
              </a:rPr>
              <a:t>30</a:t>
            </a:r>
          </a:p>
          <a:p>
            <a:pPr lvl="1"/>
            <a:r>
              <a:rPr lang="en-US" sz="1800" dirty="0" smtClean="0"/>
              <a:t>Room </a:t>
            </a:r>
            <a:r>
              <a:rPr lang="en-US" sz="1800" dirty="0"/>
              <a:t>206 </a:t>
            </a:r>
            <a:r>
              <a:rPr lang="en-US" sz="1800" b="1" dirty="0"/>
              <a:t>#2 Creating and Deploying Scientific Tools (part 2)</a:t>
            </a:r>
          </a:p>
          <a:p>
            <a:pPr lvl="1"/>
            <a:r>
              <a:rPr lang="en-US" sz="1800" dirty="0" smtClean="0"/>
              <a:t>“…      Scientific </a:t>
            </a:r>
            <a:r>
              <a:rPr lang="en-US" sz="1800" dirty="0"/>
              <a:t>Workflows with </a:t>
            </a:r>
            <a:r>
              <a:rPr lang="en-US" sz="1800" dirty="0" smtClean="0"/>
              <a:t>Pegasus” by </a:t>
            </a:r>
            <a:r>
              <a:rPr lang="en-US" sz="1800" dirty="0"/>
              <a:t> </a:t>
            </a:r>
            <a:r>
              <a:rPr lang="en-US" sz="1800" dirty="0" smtClean="0"/>
              <a:t>George </a:t>
            </a:r>
            <a:r>
              <a:rPr lang="en-US" sz="1800" dirty="0" err="1"/>
              <a:t>Howlett</a:t>
            </a:r>
            <a:r>
              <a:rPr lang="en-US" sz="1800" dirty="0"/>
              <a:t> </a:t>
            </a:r>
            <a:r>
              <a:rPr lang="en-US" sz="1800" dirty="0" smtClean="0"/>
              <a:t>&amp; Derrick </a:t>
            </a:r>
            <a:r>
              <a:rPr lang="en-US" sz="1800" dirty="0"/>
              <a:t>Kearney</a:t>
            </a:r>
            <a:r>
              <a:rPr lang="en-US" sz="1800" dirty="0" smtClean="0"/>
              <a:t>, Purdue </a:t>
            </a:r>
            <a:r>
              <a:rPr lang="en-US" sz="1800" dirty="0"/>
              <a:t>University</a:t>
            </a:r>
            <a:endParaRPr lang="en-US" sz="1800" dirty="0" smtClean="0"/>
          </a:p>
          <a:p>
            <a:r>
              <a:rPr lang="en-US" sz="2400" dirty="0" smtClean="0"/>
              <a:t>Pegasus Tutorial on the HUB</a:t>
            </a:r>
          </a:p>
          <a:p>
            <a:pPr lvl="1"/>
            <a:r>
              <a:rPr lang="en-US" sz="1800" dirty="0">
                <a:hlinkClick r:id="rId2"/>
              </a:rPr>
              <a:t>https://hubzero.org</a:t>
            </a:r>
            <a:r>
              <a:rPr lang="en-US" sz="1800" dirty="0" smtClean="0">
                <a:hlinkClick r:id="rId2"/>
              </a:rPr>
              <a:t>/tools/pegtut</a:t>
            </a:r>
            <a:r>
              <a:rPr lang="en-US" sz="1800" dirty="0" smtClean="0"/>
              <a:t> </a:t>
            </a:r>
          </a:p>
          <a:p>
            <a:pPr marL="514350" indent="-457200"/>
            <a:r>
              <a:rPr lang="en-US" sz="2400" dirty="0" smtClean="0"/>
              <a:t>General Pegasus Information </a:t>
            </a:r>
            <a:r>
              <a:rPr lang="en-US" sz="2400" dirty="0" smtClean="0">
                <a:hlinkClick r:id="rId3"/>
              </a:rPr>
              <a:t>http://pegasus.isi.edu</a:t>
            </a:r>
            <a:r>
              <a:rPr lang="en-US" sz="2400" dirty="0" smtClean="0"/>
              <a:t> </a:t>
            </a:r>
          </a:p>
          <a:p>
            <a:pPr marL="514350" indent="-457200"/>
            <a:r>
              <a:rPr lang="en-US" sz="2400" dirty="0" smtClean="0"/>
              <a:t>Pegasus in a VM—allows you to develop </a:t>
            </a:r>
            <a:r>
              <a:rPr lang="en-US" sz="2400" dirty="0" err="1" smtClean="0"/>
              <a:t>DAXes</a:t>
            </a:r>
            <a:r>
              <a:rPr lang="en-US" sz="2400" dirty="0" smtClean="0"/>
              <a:t> </a:t>
            </a:r>
          </a:p>
          <a:p>
            <a:pPr marL="914400" lvl="1" indent="-457200"/>
            <a:r>
              <a:rPr lang="en-US" sz="2000" dirty="0" smtClean="0">
                <a:hlinkClick r:id="rId4"/>
              </a:rPr>
              <a:t>http://pegasus.isi.edu/downloads</a:t>
            </a:r>
            <a:r>
              <a:rPr lang="en-US" sz="2000" dirty="0" smtClean="0"/>
              <a:t> </a:t>
            </a:r>
          </a:p>
          <a:p>
            <a:pPr marL="914400" lvl="1" indent="-457200"/>
            <a:r>
              <a:rPr lang="en-US" sz="1800" b="1" dirty="0" smtClean="0">
                <a:solidFill>
                  <a:srgbClr val="660066"/>
                </a:solidFill>
              </a:rPr>
              <a:t>We are happy to help! </a:t>
            </a:r>
          </a:p>
          <a:p>
            <a:pPr marL="514350" indent="-457200"/>
            <a:r>
              <a:rPr lang="en-US" sz="2400" dirty="0" smtClean="0"/>
              <a:t>Support mailing lists  </a:t>
            </a:r>
            <a:r>
              <a:rPr lang="en-US" sz="2400" dirty="0">
                <a:hlinkClick r:id="rId5"/>
              </a:rPr>
              <a:t>pegasus-support@</a:t>
            </a:r>
            <a:r>
              <a:rPr lang="en-US" sz="2400" dirty="0" smtClean="0">
                <a:hlinkClick r:id="rId5"/>
              </a:rPr>
              <a:t>isi.edu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6"/>
              </a:rPr>
              <a:t>pegasus</a:t>
            </a:r>
            <a:r>
              <a:rPr lang="en-US" sz="2400" dirty="0">
                <a:hlinkClick r:id="rId6"/>
              </a:rPr>
              <a:t>-users@</a:t>
            </a:r>
            <a:r>
              <a:rPr lang="en-US" sz="2400" dirty="0" smtClean="0">
                <a:hlinkClick r:id="rId6"/>
              </a:rPr>
              <a:t>isi.edu</a:t>
            </a:r>
            <a:r>
              <a:rPr lang="en-US" sz="2400" dirty="0" smtClean="0"/>
              <a:t>,, </a:t>
            </a:r>
            <a:r>
              <a:rPr lang="en-US" sz="2400" dirty="0">
                <a:hlinkClick r:id="rId7"/>
              </a:rPr>
              <a:t>pegasus-announce@isi.edu</a:t>
            </a:r>
            <a:endParaRPr lang="en-US" sz="2400" dirty="0" smtClean="0"/>
          </a:p>
          <a:p>
            <a:pPr marL="514350" indent="-457200"/>
            <a:r>
              <a:rPr lang="en-US" sz="2400" smtClean="0"/>
              <a:t>Contact me   </a:t>
            </a:r>
            <a:r>
              <a:rPr lang="en-US" sz="2400" dirty="0" smtClean="0">
                <a:hlinkClick r:id="rId8"/>
              </a:rPr>
              <a:t>deelman@isi.edu</a:t>
            </a:r>
            <a:r>
              <a:rPr lang="en-US" sz="2400" dirty="0" smtClean="0"/>
              <a:t> </a:t>
            </a:r>
            <a:endParaRPr lang="en-US" sz="2400" dirty="0"/>
          </a:p>
          <a:p>
            <a:pPr marL="57150" indent="0">
              <a:buNone/>
            </a:pPr>
            <a:r>
              <a:rPr lang="en-US" sz="2400" b="1" dirty="0" smtClean="0">
                <a:solidFill>
                  <a:srgbClr val="800000"/>
                </a:solidFill>
              </a:rPr>
              <a:t>Big Thank </a:t>
            </a:r>
            <a:r>
              <a:rPr lang="en-US" sz="2400" b="1" dirty="0">
                <a:solidFill>
                  <a:srgbClr val="800000"/>
                </a:solidFill>
              </a:rPr>
              <a:t>Y</a:t>
            </a:r>
            <a:r>
              <a:rPr lang="en-US" sz="2400" b="1" dirty="0" smtClean="0">
                <a:solidFill>
                  <a:srgbClr val="800000"/>
                </a:solidFill>
              </a:rPr>
              <a:t>ou to the </a:t>
            </a:r>
            <a:r>
              <a:rPr lang="en-US" sz="2400" b="1" dirty="0" err="1" smtClean="0">
                <a:solidFill>
                  <a:srgbClr val="800000"/>
                </a:solidFill>
              </a:rPr>
              <a:t>HUBzero</a:t>
            </a:r>
            <a:r>
              <a:rPr lang="en-US" sz="2400" b="1" dirty="0" smtClean="0">
                <a:solidFill>
                  <a:srgbClr val="800000"/>
                </a:solidFill>
              </a:rPr>
              <a:t> and </a:t>
            </a:r>
            <a:r>
              <a:rPr lang="en-US" sz="2400" b="1" dirty="0" err="1" smtClean="0">
                <a:solidFill>
                  <a:srgbClr val="800000"/>
                </a:solidFill>
              </a:rPr>
              <a:t>OpenSees</a:t>
            </a:r>
            <a:r>
              <a:rPr lang="en-US" sz="2400" b="1" dirty="0" smtClean="0">
                <a:solidFill>
                  <a:srgbClr val="800000"/>
                </a:solidFill>
              </a:rPr>
              <a:t> teams!</a:t>
            </a:r>
          </a:p>
          <a:p>
            <a:pPr marL="457200" lvl="1" indent="0">
              <a:buNone/>
            </a:pPr>
            <a:endParaRPr lang="en-US" sz="1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0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90600"/>
            <a:ext cx="7086600" cy="106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cs typeface="Arial" charset="0"/>
              </a:rPr>
              <a:t>Computational workflows</a:t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057400"/>
            <a:ext cx="65532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Help express multi-step computations in a declarative way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Can support automation, minimize human involvement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Makes analyses easier to run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Can be high-level and portable across execution platforms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Keep track of provenance to support reproducibility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 charset="0"/>
                <a:cs typeface="Arial" charset="0"/>
              </a:rPr>
              <a:t>Foster collaboration—code and data sharing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7840"/>
            <a:ext cx="2513013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007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3184"/>
            <a:ext cx="7008813" cy="1293813"/>
          </a:xfrm>
        </p:spPr>
        <p:txBody>
          <a:bodyPr/>
          <a:lstStyle/>
          <a:p>
            <a:pPr algn="l">
              <a:defRPr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Workflow Management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07210"/>
            <a:ext cx="8228013" cy="4410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You may want to use different resources within a workflow or over time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000090"/>
                </a:solidFill>
              </a:rPr>
              <a:t>N</a:t>
            </a:r>
            <a:r>
              <a:rPr lang="en-US" sz="2800" dirty="0" smtClean="0">
                <a:solidFill>
                  <a:srgbClr val="000090"/>
                </a:solidFill>
              </a:rPr>
              <a:t>eed a high-level workflow specification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Need a </a:t>
            </a:r>
            <a:r>
              <a:rPr lang="en-US" sz="2800" dirty="0" smtClean="0">
                <a:solidFill>
                  <a:srgbClr val="FF0000"/>
                </a:solidFill>
              </a:rPr>
              <a:t>planning</a:t>
            </a:r>
            <a:r>
              <a:rPr lang="en-US" sz="2800" dirty="0" smtClean="0">
                <a:solidFill>
                  <a:srgbClr val="000090"/>
                </a:solidFill>
              </a:rPr>
              <a:t> capability to map from high-level to executable workflow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Need to </a:t>
            </a:r>
            <a:r>
              <a:rPr lang="en-US" sz="2800" dirty="0" smtClean="0">
                <a:solidFill>
                  <a:srgbClr val="FF0000"/>
                </a:solidFill>
              </a:rPr>
              <a:t>manage the task dependencies</a:t>
            </a:r>
          </a:p>
          <a:p>
            <a:pPr marL="857250" lvl="1" indent="-457200"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0"/>
                </a:solidFill>
              </a:rPr>
              <a:t>Need to </a:t>
            </a:r>
            <a:r>
              <a:rPr lang="en-US" sz="2800" dirty="0" smtClean="0">
                <a:solidFill>
                  <a:srgbClr val="FF0000"/>
                </a:solidFill>
              </a:rPr>
              <a:t>manage the execution of tasks </a:t>
            </a:r>
            <a:r>
              <a:rPr lang="en-US" sz="2800" dirty="0" smtClean="0">
                <a:solidFill>
                  <a:srgbClr val="000090"/>
                </a:solidFill>
              </a:rPr>
              <a:t>on the remote resources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solidFill>
                  <a:srgbClr val="000090"/>
                </a:solidFill>
              </a:rPr>
              <a:t>Need to provide scalability, performance, reliability</a:t>
            </a:r>
          </a:p>
          <a:p>
            <a:pPr marL="857250" lvl="1" indent="-457200">
              <a:buFont typeface="Arial"/>
              <a:buChar char="•"/>
              <a:defRPr/>
            </a:pP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6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609600" y="585572"/>
            <a:ext cx="6934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1313"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cs typeface="Arial Unicode MS" charset="0"/>
              </a:rPr>
              <a:t>Our Approach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1376584"/>
            <a:ext cx="8229600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1363" indent="-2841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l">
              <a:spcBef>
                <a:spcPts val="600"/>
              </a:spcBef>
              <a:buClr>
                <a:srgbClr val="330066"/>
              </a:buClr>
              <a:buSzPct val="70000"/>
              <a:buFont typeface="Wingdings" charset="0"/>
              <a:buChar char=""/>
              <a:defRPr/>
            </a:pPr>
            <a:r>
              <a:rPr lang="en-US" sz="2800" dirty="0" smtClean="0">
                <a:solidFill>
                  <a:srgbClr val="3333CC"/>
                </a:solidFill>
                <a:cs typeface="Arial Unicode MS" charset="0"/>
              </a:rPr>
              <a:t>Analysis Representation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Support a declarative representation for the workflow (dataflow)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Represent the workflow structure as a Directed Acyclic Graph (DAG) in a resource-independent way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Use recursion to achieve scalability</a:t>
            </a:r>
          </a:p>
          <a:p>
            <a:pPr algn="l">
              <a:spcBef>
                <a:spcPts val="600"/>
              </a:spcBef>
              <a:buClr>
                <a:srgbClr val="330066"/>
              </a:buClr>
              <a:buSzPct val="70000"/>
              <a:buFont typeface="Wingdings" charset="0"/>
              <a:buChar char=""/>
              <a:defRPr/>
            </a:pPr>
            <a:r>
              <a:rPr lang="en-US" sz="2800" dirty="0" smtClean="0">
                <a:solidFill>
                  <a:srgbClr val="3333CC"/>
                </a:solidFill>
                <a:cs typeface="Arial Unicode MS" charset="0"/>
              </a:rPr>
              <a:t>System (Plan for the resources, Execute the Plan, Manage tasks)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Layered architecture, each layer is responsible for a particular function (Pegasus Planner, </a:t>
            </a:r>
            <a:r>
              <a:rPr lang="en-US" sz="2000" dirty="0" err="1" smtClean="0">
                <a:cs typeface="Arial Unicode MS" charset="0"/>
              </a:rPr>
              <a:t>DAGMan</a:t>
            </a:r>
            <a:r>
              <a:rPr lang="en-US" sz="2000" dirty="0" smtClean="0">
                <a:cs typeface="Arial Unicode MS" charset="0"/>
              </a:rPr>
              <a:t>, Condor </a:t>
            </a:r>
            <a:r>
              <a:rPr lang="en-US" sz="2000" dirty="0" err="1" smtClean="0">
                <a:cs typeface="Arial Unicode MS" charset="0"/>
              </a:rPr>
              <a:t>schedd</a:t>
            </a:r>
            <a:r>
              <a:rPr lang="en-US" sz="2000" dirty="0" smtClean="0">
                <a:cs typeface="Arial Unicode MS" charset="0"/>
              </a:rPr>
              <a:t>)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Mask errors at different levels of the system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Modular, composed of well-defined components, where different components can be swapped in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Use and adapt existing graph and other relevant algorithms</a:t>
            </a:r>
          </a:p>
          <a:p>
            <a:pPr lvl="1" algn="l">
              <a:spcBef>
                <a:spcPts val="500"/>
              </a:spcBef>
              <a:buClr>
                <a:srgbClr val="669999"/>
              </a:buClr>
              <a:buSzPct val="70000"/>
              <a:buFont typeface="Wingdings" charset="0"/>
              <a:buChar char=""/>
              <a:defRPr/>
            </a:pPr>
            <a:r>
              <a:rPr lang="en-US" sz="2000" dirty="0" smtClean="0">
                <a:cs typeface="Arial Unicode MS" charset="0"/>
              </a:rPr>
              <a:t>Can be embedded into </a:t>
            </a:r>
          </a:p>
        </p:txBody>
      </p:sp>
    </p:spTree>
    <p:extLst>
      <p:ext uri="{BB962C8B-B14F-4D97-AF65-F5344CB8AC3E}">
        <p14:creationId xmlns:p14="http://schemas.microsoft.com/office/powerpoint/2010/main" val="1863800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29768" y="832158"/>
            <a:ext cx="8991600" cy="53944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Pegasus Workflow Management System (est. 2001)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29768" y="1219200"/>
            <a:ext cx="70866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 collaboration with University of Wisconsin Madison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Used by a number of applications in a </a:t>
            </a:r>
            <a:r>
              <a:rPr lang="en-US" sz="2000" dirty="0" smtClean="0">
                <a:solidFill>
                  <a:srgbClr val="990000"/>
                </a:solidFill>
              </a:rPr>
              <a:t>variety of domains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rgbClr val="990000"/>
                </a:solidFill>
              </a:rPr>
              <a:t>Provides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rgbClr val="990000"/>
                </a:solidFill>
              </a:rPr>
              <a:t>reliability</a:t>
            </a:r>
            <a:r>
              <a:rPr lang="en-US" sz="2000" dirty="0" smtClean="0">
                <a:solidFill>
                  <a:schemeClr val="tx1"/>
                </a:solidFill>
              </a:rPr>
              <a:t>—can retry computations from the point of failure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rgbClr val="990000"/>
                </a:solidFill>
              </a:rPr>
              <a:t>Provides scalability</a:t>
            </a:r>
            <a:r>
              <a:rPr lang="en-US" sz="2000" dirty="0" smtClean="0">
                <a:solidFill>
                  <a:schemeClr val="tx1"/>
                </a:solidFill>
              </a:rPr>
              <a:t>—can handle large data and many computations (</a:t>
            </a:r>
            <a:r>
              <a:rPr lang="en-US" sz="2000" dirty="0" err="1" smtClean="0">
                <a:solidFill>
                  <a:schemeClr val="tx1"/>
                </a:solidFill>
              </a:rPr>
              <a:t>kbytes</a:t>
            </a:r>
            <a:r>
              <a:rPr lang="en-US" sz="2000" dirty="0" smtClean="0">
                <a:solidFill>
                  <a:schemeClr val="tx1"/>
                </a:solidFill>
              </a:rPr>
              <a:t>-TB of data, 1-10</a:t>
            </a:r>
            <a:r>
              <a:rPr lang="en-US" sz="2000" baseline="30000" dirty="0" smtClean="0">
                <a:solidFill>
                  <a:schemeClr val="tx1"/>
                </a:solidFill>
              </a:rPr>
              <a:t>6</a:t>
            </a:r>
            <a:r>
              <a:rPr lang="en-US" sz="2000" dirty="0" smtClean="0">
                <a:solidFill>
                  <a:schemeClr val="tx1"/>
                </a:solidFill>
              </a:rPr>
              <a:t> tasks)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rgbClr val="990000"/>
                </a:solidFill>
              </a:rPr>
              <a:t>Optimizes workflows for performance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Automatically captures </a:t>
            </a:r>
            <a:r>
              <a:rPr lang="en-US" sz="2000" dirty="0" smtClean="0">
                <a:solidFill>
                  <a:srgbClr val="990000"/>
                </a:solidFill>
              </a:rPr>
              <a:t>provenance </a:t>
            </a:r>
            <a:r>
              <a:rPr lang="en-US" sz="2000" dirty="0" smtClean="0">
                <a:solidFill>
                  <a:schemeClr val="tx1"/>
                </a:solidFill>
              </a:rPr>
              <a:t>information</a:t>
            </a:r>
          </a:p>
          <a:p>
            <a:pPr marL="3429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Runs workflows on distributed resources: laptop, campus cluster, Grids (</a:t>
            </a:r>
            <a:r>
              <a:rPr lang="en-US" sz="2000" dirty="0" err="1" smtClean="0">
                <a:cs typeface="Arial Unicode MS" charset="0"/>
              </a:rPr>
              <a:t>DiaGrid</a:t>
            </a:r>
            <a:r>
              <a:rPr lang="en-US" sz="2000" dirty="0">
                <a:cs typeface="Arial Unicode MS" charset="0"/>
              </a:rPr>
              <a:t>, OSG, XSEDE</a:t>
            </a:r>
            <a:r>
              <a:rPr lang="en-US" sz="2000" dirty="0" smtClean="0">
                <a:cs typeface="Arial Unicode MS" charset="0"/>
              </a:rPr>
              <a:t>), Clouds </a:t>
            </a:r>
            <a:r>
              <a:rPr lang="en-US" sz="2000" dirty="0">
                <a:cs typeface="Arial Unicode MS" charset="0"/>
              </a:rPr>
              <a:t>(</a:t>
            </a:r>
            <a:r>
              <a:rPr lang="en-US" sz="2000" dirty="0" err="1">
                <a:cs typeface="Arial Unicode MS" charset="0"/>
              </a:rPr>
              <a:t>FutureGrid</a:t>
            </a:r>
            <a:r>
              <a:rPr lang="en-US" sz="2000" dirty="0">
                <a:cs typeface="Arial Unicode MS" charset="0"/>
              </a:rPr>
              <a:t>, EC2, etc..</a:t>
            </a:r>
            <a:r>
              <a:rPr lang="en-US" sz="2000" dirty="0" smtClean="0">
                <a:cs typeface="Arial Unicode MS" charset="0"/>
              </a:rPr>
              <a:t>)</a:t>
            </a:r>
            <a:endParaRPr lang="en-US" sz="20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4" name="Rectangl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32388"/>
            <a:ext cx="20574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15" y="2514600"/>
            <a:ext cx="253488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3810000"/>
            <a:ext cx="2028923" cy="1283990"/>
          </a:xfrm>
          <a:prstGeom prst="rect">
            <a:avLst/>
          </a:prstGeom>
        </p:spPr>
      </p:pic>
      <p:pic>
        <p:nvPicPr>
          <p:cNvPr id="7" name="Picture 6" descr="Solexa_D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00" y="1295400"/>
            <a:ext cx="1606324" cy="1195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6248400"/>
            <a:ext cx="3093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  <a:hlinkClick r:id="rId6"/>
              </a:rPr>
              <a:t>http://pegasus.isi.edu</a:t>
            </a:r>
            <a:r>
              <a:rPr lang="en-US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03249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9" y="1733662"/>
            <a:ext cx="8336441" cy="50951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4F149C"/>
                </a:solidFill>
              </a:rPr>
              <a:t>Assume data may be distributed in the Environment</a:t>
            </a:r>
          </a:p>
          <a:p>
            <a:r>
              <a:rPr lang="en-US" dirty="0" smtClean="0">
                <a:solidFill>
                  <a:srgbClr val="4F149C"/>
                </a:solidFill>
              </a:rPr>
              <a:t>Assume you may want to use local and/or remote resources</a:t>
            </a:r>
          </a:p>
          <a:p>
            <a:endParaRPr lang="en-US" dirty="0" smtClean="0"/>
          </a:p>
          <a:p>
            <a:r>
              <a:rPr lang="en-US" dirty="0" smtClean="0"/>
              <a:t>Pegasus needs information about the environment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ata, </a:t>
            </a:r>
            <a:r>
              <a:rPr lang="en-US" dirty="0" err="1"/>
              <a:t>e</a:t>
            </a:r>
            <a:r>
              <a:rPr lang="en-US" dirty="0" err="1" smtClean="0"/>
              <a:t>xecutables</a:t>
            </a:r>
            <a:r>
              <a:rPr lang="en-US" dirty="0" smtClean="0"/>
              <a:t>, execution and data </a:t>
            </a:r>
            <a:r>
              <a:rPr lang="en-US" dirty="0"/>
              <a:t>s</a:t>
            </a:r>
            <a:r>
              <a:rPr lang="en-US" dirty="0" smtClean="0"/>
              <a:t>torage sites</a:t>
            </a:r>
          </a:p>
          <a:p>
            <a:r>
              <a:rPr lang="en-US" dirty="0" smtClean="0"/>
              <a:t>Pegasus generates an executable workflow</a:t>
            </a:r>
          </a:p>
          <a:p>
            <a:endParaRPr lang="en-US" dirty="0" smtClean="0"/>
          </a:p>
          <a:p>
            <a:r>
              <a:rPr lang="en-US" dirty="0" smtClean="0"/>
              <a:t>Data transfer protocols</a:t>
            </a:r>
          </a:p>
          <a:p>
            <a:pPr lvl="1"/>
            <a:r>
              <a:rPr lang="en-US" dirty="0" err="1" smtClean="0"/>
              <a:t>Gridftp</a:t>
            </a:r>
            <a:r>
              <a:rPr lang="en-US" dirty="0" smtClean="0"/>
              <a:t>, Condor </a:t>
            </a:r>
            <a:r>
              <a:rPr lang="en-US" dirty="0"/>
              <a:t>I</a:t>
            </a:r>
            <a:r>
              <a:rPr lang="en-US" dirty="0" smtClean="0"/>
              <a:t>/O, HTTP, </a:t>
            </a:r>
            <a:r>
              <a:rPr lang="en-US" dirty="0" err="1" smtClean="0"/>
              <a:t>scp</a:t>
            </a:r>
            <a:r>
              <a:rPr lang="en-US" dirty="0" smtClean="0"/>
              <a:t>, S3</a:t>
            </a:r>
            <a:r>
              <a:rPr lang="en-US" dirty="0"/>
              <a:t>, </a:t>
            </a:r>
            <a:r>
              <a:rPr lang="en-US" dirty="0" err="1"/>
              <a:t>iRods</a:t>
            </a:r>
            <a:r>
              <a:rPr lang="en-US" dirty="0"/>
              <a:t>, SRM, </a:t>
            </a:r>
            <a:r>
              <a:rPr lang="en-US" dirty="0" smtClean="0"/>
              <a:t>FDT (partial)</a:t>
            </a:r>
          </a:p>
          <a:p>
            <a:r>
              <a:rPr lang="en-US" dirty="0" smtClean="0"/>
              <a:t>Scheduling to interfaces</a:t>
            </a:r>
          </a:p>
          <a:p>
            <a:pPr lvl="1"/>
            <a:r>
              <a:rPr lang="en-US" dirty="0" smtClean="0"/>
              <a:t>Local, Gram, Condor, Condor-C (for remote Condor pools), via Condor </a:t>
            </a:r>
            <a:r>
              <a:rPr lang="en-US" dirty="0" err="1" smtClean="0"/>
              <a:t>Glideins</a:t>
            </a:r>
            <a:r>
              <a:rPr lang="en-US" dirty="0"/>
              <a:t> </a:t>
            </a:r>
            <a:r>
              <a:rPr lang="en-US" dirty="0" smtClean="0"/>
              <a:t>– PBS, LSF, SGE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8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534706"/>
            <a:ext cx="71628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700" dirty="0" smtClean="0">
                <a:latin typeface="Arial" charset="0"/>
                <a:ea typeface="ＭＳ Ｐゴシック" charset="0"/>
                <a:cs typeface="ＭＳ Ｐゴシック" charset="0"/>
              </a:rPr>
              <a:t>Generating </a:t>
            </a: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</a:rPr>
              <a:t>executable workflows</a:t>
            </a:r>
          </a:p>
        </p:txBody>
      </p:sp>
      <p:sp>
        <p:nvSpPr>
          <p:cNvPr id="245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1473CE-1BA4-F743-B864-78E9E8CC2D84}" type="slidenum">
              <a:rPr lang="en-US" sz="1400"/>
              <a:pPr eaLnBrk="1" hangingPunct="1"/>
              <a:t>8</a:t>
            </a:fld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171" y="1197139"/>
            <a:ext cx="7081661" cy="552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8716" y="1407636"/>
            <a:ext cx="89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(DAX)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87588" y="2570584"/>
            <a:ext cx="234781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APIs for workflow </a:t>
            </a:r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specification</a:t>
            </a:r>
          </a:p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(DAX---</a:t>
            </a:r>
          </a:p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DAG in XML)</a:t>
            </a:r>
          </a:p>
          <a:p>
            <a:pPr lvl="1"/>
            <a:endParaRPr lang="en-US" sz="24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Java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Perl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Python 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1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31" y="1547792"/>
            <a:ext cx="6871138" cy="484668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Performs data reuse </a:t>
            </a:r>
          </a:p>
          <a:p>
            <a:r>
              <a:rPr lang="en-US" dirty="0" smtClean="0"/>
              <a:t>Registers data in data catalogs</a:t>
            </a:r>
          </a:p>
          <a:p>
            <a:r>
              <a:rPr lang="en-US" dirty="0" smtClean="0"/>
              <a:t>Manages storage—deletes data no longer needed </a:t>
            </a:r>
          </a:p>
          <a:p>
            <a:r>
              <a:rPr lang="en-US" dirty="0" smtClean="0"/>
              <a:t>Can cluster tasks together for performance</a:t>
            </a:r>
          </a:p>
          <a:p>
            <a:r>
              <a:rPr lang="en-US" dirty="0"/>
              <a:t>Can manage complex data architectures (shared and non-shared </a:t>
            </a:r>
            <a:r>
              <a:rPr lang="en-US" dirty="0" err="1"/>
              <a:t>filesystem</a:t>
            </a:r>
            <a:r>
              <a:rPr lang="en-US" dirty="0"/>
              <a:t>, distributed data sources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Different execution modes which leverage different computing architectures (Condor pools, HPC resources, etc..)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89" y="1553647"/>
            <a:ext cx="2258125" cy="259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88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1441</Words>
  <Application>Microsoft Macintosh PowerPoint</Application>
  <PresentationFormat>On-screen Show (4:3)</PresentationFormat>
  <Paragraphs>260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Managing Workflows Within HUBzero: How to Use Pegasus to Execute Computational Pipelines</vt:lpstr>
      <vt:lpstr>Outline</vt:lpstr>
      <vt:lpstr>Computational workflows </vt:lpstr>
      <vt:lpstr>Workflow Management</vt:lpstr>
      <vt:lpstr>PowerPoint Presentation</vt:lpstr>
      <vt:lpstr>Pegasus Workflow Management System (est. 2001) </vt:lpstr>
      <vt:lpstr>Planning Process</vt:lpstr>
      <vt:lpstr>Generating executable workflows</vt:lpstr>
      <vt:lpstr>Advanced features</vt:lpstr>
      <vt:lpstr>HUBzero Integration  Pegasus with</vt:lpstr>
      <vt:lpstr>PowerPoint Presentation</vt:lpstr>
      <vt:lpstr>Benefits of Pegasus for HUB Users</vt:lpstr>
      <vt:lpstr>Benefits of Pegasus for HUB Users</vt:lpstr>
      <vt:lpstr> Pegasus in HUBzero </vt:lpstr>
      <vt:lpstr>PowerPoint Presentation</vt:lpstr>
      <vt:lpstr>Use of Pegasus with Submit Command</vt:lpstr>
      <vt:lpstr>PowerPoint Presentation</vt:lpstr>
      <vt:lpstr>Rappture (data definitions)</vt:lpstr>
      <vt:lpstr>wrapper.py</vt:lpstr>
      <vt:lpstr>Workflow generation</vt:lpstr>
      <vt:lpstr>User provides inputs to the workflow and clicks the “Submit” button</vt:lpstr>
      <vt:lpstr>Workflow has completed. Outputs are available for browsing/downloading</vt:lpstr>
      <vt:lpstr>OpenSEES / NEEShub</vt:lpstr>
      <vt:lpstr>The OpenSeesLab tool: http://nees.org/resources/tools/openseeslab</vt:lpstr>
      <vt:lpstr>PowerPoint Presentation</vt:lpstr>
      <vt:lpstr>Future Directions</vt:lpstr>
      <vt:lpstr>Benefits of workflows in the HUB</vt:lpstr>
      <vt:lpstr>Benefits of the HUB to Pegasus</vt:lpstr>
      <vt:lpstr>Further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Workflows Within HUBzero: How to Use Pegasus to Execute Computational Pipelines</dc:title>
  <dc:creator>Microsoft Office User</dc:creator>
  <cp:lastModifiedBy>Microsoft Office User</cp:lastModifiedBy>
  <cp:revision>122</cp:revision>
  <dcterms:created xsi:type="dcterms:W3CDTF">2012-09-18T18:52:55Z</dcterms:created>
  <dcterms:modified xsi:type="dcterms:W3CDTF">2012-09-24T15:00:28Z</dcterms:modified>
</cp:coreProperties>
</file>