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9" r:id="rId5"/>
    <p:sldMasterId id="2147483726" r:id="rId6"/>
  </p:sldMasterIdLst>
  <p:notesMasterIdLst>
    <p:notesMasterId r:id="rId20"/>
  </p:notesMasterIdLst>
  <p:sldIdLst>
    <p:sldId id="443" r:id="rId7"/>
    <p:sldId id="414" r:id="rId8"/>
    <p:sldId id="416" r:id="rId9"/>
    <p:sldId id="437" r:id="rId10"/>
    <p:sldId id="433" r:id="rId11"/>
    <p:sldId id="434" r:id="rId12"/>
    <p:sldId id="441" r:id="rId13"/>
    <p:sldId id="436" r:id="rId14"/>
    <p:sldId id="438" r:id="rId15"/>
    <p:sldId id="430" r:id="rId16"/>
    <p:sldId id="432" r:id="rId17"/>
    <p:sldId id="446" r:id="rId18"/>
    <p:sldId id="44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E88B31"/>
    <a:srgbClr val="00522E"/>
    <a:srgbClr val="4D9D4B"/>
    <a:srgbClr val="99CCFF"/>
    <a:srgbClr val="F0F5FA"/>
    <a:srgbClr val="FFFF99"/>
    <a:srgbClr val="FFFFCC"/>
    <a:srgbClr val="83DAF9"/>
    <a:srgbClr val="28B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3214" autoAdjust="0"/>
  </p:normalViewPr>
  <p:slideViewPr>
    <p:cSldViewPr>
      <p:cViewPr>
        <p:scale>
          <a:sx n="90" d="100"/>
          <a:sy n="90" d="100"/>
        </p:scale>
        <p:origin x="-1315" y="-1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ymeddy\Local%20Settings\Temporary%20Internet%20Files\Content.Outlook\UJNL7MMT\BOT%20HPC%2011312-1(JMC)%20(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17107078624904E-2"/>
          <c:y val="6.7332881032785286E-2"/>
          <c:w val="0.9028704064130334"/>
          <c:h val="0.82780017925452865"/>
        </c:manualLayout>
      </c:layout>
      <c:barChart>
        <c:barDir val="col"/>
        <c:grouping val="stacked"/>
        <c:varyColors val="0"/>
        <c:ser>
          <c:idx val="0"/>
          <c:order val="0"/>
          <c:tx>
            <c:strRef>
              <c:f>'1996-2011'!$B$1</c:f>
              <c:strCache>
                <c:ptCount val="1"/>
                <c:pt idx="0">
                  <c:v>Awardees Using Research Computing</c:v>
                </c:pt>
              </c:strCache>
            </c:strRef>
          </c:tx>
          <c:spPr>
            <a:solidFill>
              <a:schemeClr val="bg1">
                <a:lumMod val="95000"/>
              </a:schemeClr>
            </a:solidFill>
            <a:scene3d>
              <a:camera prst="orthographicFront"/>
              <a:lightRig rig="threePt" dir="t"/>
            </a:scene3d>
            <a:sp3d>
              <a:bevelT/>
              <a:bevelB/>
            </a:sp3d>
          </c:spPr>
          <c:invertIfNegative val="0"/>
          <c:dLbls>
            <c:dLbl>
              <c:idx val="0"/>
              <c:layout>
                <c:manualLayout>
                  <c:x val="-1.6284554510367058E-3"/>
                  <c:y val="-2.6442925244200811E-2"/>
                </c:manualLayout>
              </c:layout>
              <c:dLblPos val="ctr"/>
              <c:showLegendKey val="0"/>
              <c:showVal val="1"/>
              <c:showCatName val="0"/>
              <c:showSerName val="0"/>
              <c:showPercent val="0"/>
              <c:showBubbleSize val="0"/>
            </c:dLbl>
            <c:dLbl>
              <c:idx val="1"/>
              <c:layout>
                <c:manualLayout>
                  <c:x val="-3.2749906043250459E-3"/>
                  <c:y val="-2.6442925244200811E-2"/>
                </c:manualLayout>
              </c:layout>
              <c:dLblPos val="ctr"/>
              <c:showLegendKey val="0"/>
              <c:showVal val="1"/>
              <c:showCatName val="0"/>
              <c:showSerName val="0"/>
              <c:showPercent val="0"/>
              <c:showBubbleSize val="0"/>
            </c:dLbl>
            <c:dLbl>
              <c:idx val="2"/>
              <c:layout>
                <c:manualLayout>
                  <c:x val="0"/>
                  <c:y val="-2.6442925244200811E-2"/>
                </c:manualLayout>
              </c:layout>
              <c:dLblPos val="ctr"/>
              <c:showLegendKey val="0"/>
              <c:showVal val="1"/>
              <c:showCatName val="0"/>
              <c:showSerName val="0"/>
              <c:showPercent val="0"/>
              <c:showBubbleSize val="0"/>
            </c:dLbl>
            <c:dLbl>
              <c:idx val="3"/>
              <c:layout>
                <c:manualLayout>
                  <c:x val="-3.2749975469754423E-3"/>
                  <c:y val="-2.4408854071569806E-2"/>
                </c:manualLayout>
              </c:layout>
              <c:dLblPos val="ctr"/>
              <c:showLegendKey val="0"/>
              <c:showVal val="1"/>
              <c:showCatName val="0"/>
              <c:showSerName val="0"/>
              <c:showPercent val="0"/>
              <c:showBubbleSize val="0"/>
            </c:dLbl>
            <c:dLbl>
              <c:idx val="4"/>
              <c:layout>
                <c:manualLayout>
                  <c:x val="0"/>
                  <c:y val="-3.2545138762094174E-2"/>
                </c:manualLayout>
              </c:layout>
              <c:dLblPos val="ctr"/>
              <c:showLegendKey val="0"/>
              <c:showVal val="1"/>
              <c:showCatName val="0"/>
              <c:showSerName val="0"/>
              <c:showPercent val="0"/>
              <c:showBubbleSize val="0"/>
            </c:dLbl>
            <c:dLbl>
              <c:idx val="5"/>
              <c:layout>
                <c:manualLayout>
                  <c:x val="0"/>
                  <c:y val="-3.4579209934724568E-2"/>
                </c:manualLayout>
              </c:layout>
              <c:dLblPos val="ctr"/>
              <c:showLegendKey val="0"/>
              <c:showVal val="1"/>
              <c:showCatName val="0"/>
              <c:showSerName val="0"/>
              <c:showPercent val="0"/>
              <c:showBubbleSize val="0"/>
            </c:dLbl>
            <c:dLbl>
              <c:idx val="6"/>
              <c:layout>
                <c:manualLayout>
                  <c:x val="-3.2749975469753725E-3"/>
                  <c:y val="-3.8647352279986356E-2"/>
                </c:manualLayout>
              </c:layout>
              <c:dLblPos val="ctr"/>
              <c:showLegendKey val="0"/>
              <c:showVal val="1"/>
              <c:showCatName val="0"/>
              <c:showSerName val="0"/>
              <c:showPercent val="0"/>
              <c:showBubbleSize val="0"/>
            </c:dLbl>
            <c:dLbl>
              <c:idx val="7"/>
              <c:layout>
                <c:manualLayout>
                  <c:x val="-1.6374987734876407E-3"/>
                  <c:y val="-4.6783636970510439E-2"/>
                </c:manualLayout>
              </c:layout>
              <c:dLblPos val="ctr"/>
              <c:showLegendKey val="0"/>
              <c:showVal val="1"/>
              <c:showCatName val="0"/>
              <c:showSerName val="0"/>
              <c:showPercent val="0"/>
              <c:showBubbleSize val="0"/>
            </c:dLbl>
            <c:dLbl>
              <c:idx val="8"/>
              <c:layout>
                <c:manualLayout>
                  <c:x val="0"/>
                  <c:y val="-5.0851779315770507E-2"/>
                </c:manualLayout>
              </c:layout>
              <c:dLblPos val="ctr"/>
              <c:showLegendKey val="0"/>
              <c:showVal val="1"/>
              <c:showCatName val="0"/>
              <c:showSerName val="0"/>
              <c:showPercent val="0"/>
              <c:showBubbleSize val="0"/>
            </c:dLbl>
            <c:dLbl>
              <c:idx val="9"/>
              <c:layout>
                <c:manualLayout>
                  <c:x val="0"/>
                  <c:y val="-5.4919921661033412E-2"/>
                </c:manualLayout>
              </c:layout>
              <c:dLblPos val="ctr"/>
              <c:showLegendKey val="0"/>
              <c:showVal val="1"/>
              <c:showCatName val="0"/>
              <c:showSerName val="0"/>
              <c:showPercent val="0"/>
              <c:showBubbleSize val="0"/>
            </c:dLbl>
            <c:dLbl>
              <c:idx val="10"/>
              <c:layout>
                <c:manualLayout>
                  <c:x val="0"/>
                  <c:y val="-5.6953992833664063E-2"/>
                </c:manualLayout>
              </c:layout>
              <c:dLblPos val="ctr"/>
              <c:showLegendKey val="0"/>
              <c:showVal val="1"/>
              <c:showCatName val="0"/>
              <c:showSerName val="0"/>
              <c:showPercent val="0"/>
              <c:showBubbleSize val="0"/>
            </c:dLbl>
            <c:dLbl>
              <c:idx val="11"/>
              <c:layout>
                <c:manualLayout>
                  <c:x val="-1.6284554510367058E-3"/>
                  <c:y val="-8.3396918077866561E-2"/>
                </c:manualLayout>
              </c:layout>
              <c:dLblPos val="ctr"/>
              <c:showLegendKey val="0"/>
              <c:showVal val="1"/>
              <c:showCatName val="0"/>
              <c:showSerName val="0"/>
              <c:showPercent val="0"/>
              <c:showBubbleSize val="0"/>
            </c:dLbl>
            <c:dLbl>
              <c:idx val="12"/>
              <c:layout>
                <c:manualLayout>
                  <c:x val="0"/>
                  <c:y val="-9.356727394102117E-2"/>
                </c:manualLayout>
              </c:layout>
              <c:dLblPos val="ctr"/>
              <c:showLegendKey val="0"/>
              <c:showVal val="1"/>
              <c:showCatName val="0"/>
              <c:showSerName val="0"/>
              <c:showPercent val="0"/>
              <c:showBubbleSize val="0"/>
            </c:dLbl>
            <c:dLbl>
              <c:idx val="13"/>
              <c:layout>
                <c:manualLayout>
                  <c:x val="-1.6374987734877916E-3"/>
                  <c:y val="-0.16475976498309611"/>
                </c:manualLayout>
              </c:layout>
              <c:dLblPos val="ctr"/>
              <c:showLegendKey val="0"/>
              <c:showVal val="1"/>
              <c:showCatName val="0"/>
              <c:showSerName val="0"/>
              <c:showPercent val="0"/>
              <c:showBubbleSize val="0"/>
            </c:dLbl>
            <c:dLbl>
              <c:idx val="14"/>
              <c:layout>
                <c:manualLayout>
                  <c:x val="-3.2749975469754423E-3"/>
                  <c:y val="-0.17899826319151832"/>
                </c:manualLayout>
              </c:layout>
              <c:dLblPos val="ctr"/>
              <c:showLegendKey val="0"/>
              <c:showVal val="1"/>
              <c:showCatName val="0"/>
              <c:showSerName val="0"/>
              <c:showPercent val="0"/>
              <c:showBubbleSize val="0"/>
            </c:dLbl>
            <c:txPr>
              <a:bodyPr/>
              <a:lstStyle/>
              <a:p>
                <a:pPr>
                  <a:defRPr sz="1000" b="1">
                    <a:solidFill>
                      <a:schemeClr val="bg1">
                        <a:lumMod val="95000"/>
                      </a:schemeClr>
                    </a:solidFill>
                  </a:defRPr>
                </a:pPr>
                <a:endParaRPr lang="en-US"/>
              </a:p>
            </c:txPr>
            <c:dLblPos val="ctr"/>
            <c:showLegendKey val="0"/>
            <c:showVal val="1"/>
            <c:showCatName val="0"/>
            <c:showSerName val="0"/>
            <c:showPercent val="0"/>
            <c:showBubbleSize val="0"/>
            <c:showLeaderLines val="0"/>
          </c:dLbls>
          <c:cat>
            <c:numRef>
              <c:f>'1996-2011'!$A$2:$A$16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'1996-2011'!$B$2:$B$16</c:f>
              <c:numCache>
                <c:formatCode>_("$"* #,##0.0_);_("$"* \(#,##0.0\);_("$"* "-"??_);_(@_)</c:formatCode>
                <c:ptCount val="15"/>
                <c:pt idx="0">
                  <c:v>4.6899999999999986</c:v>
                </c:pt>
                <c:pt idx="1">
                  <c:v>5.4700000000000024</c:v>
                </c:pt>
                <c:pt idx="2">
                  <c:v>6.01</c:v>
                </c:pt>
                <c:pt idx="3">
                  <c:v>10.07</c:v>
                </c:pt>
                <c:pt idx="4">
                  <c:v>17.150000000000031</c:v>
                </c:pt>
                <c:pt idx="5">
                  <c:v>19.07</c:v>
                </c:pt>
                <c:pt idx="6">
                  <c:v>23.51</c:v>
                </c:pt>
                <c:pt idx="7">
                  <c:v>31.69</c:v>
                </c:pt>
                <c:pt idx="8">
                  <c:v>38.090000000000003</c:v>
                </c:pt>
                <c:pt idx="9">
                  <c:v>37.14</c:v>
                </c:pt>
                <c:pt idx="10">
                  <c:v>43.290000000000013</c:v>
                </c:pt>
                <c:pt idx="11">
                  <c:v>73</c:v>
                </c:pt>
                <c:pt idx="12">
                  <c:v>80.7</c:v>
                </c:pt>
                <c:pt idx="13">
                  <c:v>165</c:v>
                </c:pt>
                <c:pt idx="14">
                  <c:v>182</c:v>
                </c:pt>
              </c:numCache>
            </c:numRef>
          </c:val>
        </c:ser>
        <c:ser>
          <c:idx val="1"/>
          <c:order val="1"/>
          <c:tx>
            <c:strRef>
              <c:f>'1996-2011'!$C$1</c:f>
              <c:strCache>
                <c:ptCount val="1"/>
                <c:pt idx="0">
                  <c:v>Total Purdue Research Awards</c:v>
                </c:pt>
              </c:strCache>
            </c:strRef>
          </c:tx>
          <c:spPr>
            <a:gradFill>
              <a:gsLst>
                <a:gs pos="0">
                  <a:srgbClr val="7F5B00"/>
                </a:gs>
                <a:gs pos="100000">
                  <a:srgbClr val="DBA100"/>
                </a:gs>
                <a:gs pos="50000">
                  <a:srgbClr val="B88600"/>
                </a:gs>
              </a:gsLst>
              <a:lin ang="16200000" scaled="0"/>
            </a:gradFill>
            <a:scene3d>
              <a:camera prst="orthographicFront"/>
              <a:lightRig rig="threePt" dir="t"/>
            </a:scene3d>
            <a:sp3d>
              <a:bevelT/>
              <a:bevelB/>
            </a:sp3d>
          </c:spPr>
          <c:invertIfNegative val="0"/>
          <c:cat>
            <c:numRef>
              <c:f>'1996-2011'!$A$2:$A$16</c:f>
              <c:numCache>
                <c:formatCode>General</c:formatCod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numCache>
            </c:numRef>
          </c:cat>
          <c:val>
            <c:numRef>
              <c:f>'1996-2011'!$C$2:$C$16</c:f>
              <c:numCache>
                <c:formatCode>_("$"* #,##0.0_);_("$"* \(#,##0.0\);_("$"* "-"??_);_(@_)</c:formatCode>
                <c:ptCount val="15"/>
                <c:pt idx="0">
                  <c:v>125.21000000000002</c:v>
                </c:pt>
                <c:pt idx="1">
                  <c:v>126.73</c:v>
                </c:pt>
                <c:pt idx="2">
                  <c:v>128.49</c:v>
                </c:pt>
                <c:pt idx="3">
                  <c:v>150.13</c:v>
                </c:pt>
                <c:pt idx="4">
                  <c:v>173.15</c:v>
                </c:pt>
                <c:pt idx="5">
                  <c:v>203.83</c:v>
                </c:pt>
                <c:pt idx="6">
                  <c:v>184.19</c:v>
                </c:pt>
                <c:pt idx="7">
                  <c:v>203.91</c:v>
                </c:pt>
                <c:pt idx="8">
                  <c:v>246.60999999999999</c:v>
                </c:pt>
                <c:pt idx="9">
                  <c:v>214.46</c:v>
                </c:pt>
                <c:pt idx="10">
                  <c:v>248.91</c:v>
                </c:pt>
                <c:pt idx="11">
                  <c:v>249.8</c:v>
                </c:pt>
                <c:pt idx="12">
                  <c:v>246.8</c:v>
                </c:pt>
                <c:pt idx="13">
                  <c:v>253</c:v>
                </c:pt>
                <c:pt idx="14">
                  <c:v>219.4</c:v>
                </c:pt>
              </c:numCache>
            </c:numRef>
          </c:val>
        </c:ser>
        <c:ser>
          <c:idx val="2"/>
          <c:order val="2"/>
          <c:spPr>
            <a:noFill/>
            <a:ln>
              <a:noFill/>
            </a:ln>
          </c:spPr>
          <c:invertIfNegative val="0"/>
          <c:dLbls>
            <c:txPr>
              <a:bodyPr/>
              <a:lstStyle/>
              <a:p>
                <a:pPr>
                  <a:defRPr sz="1000">
                    <a:solidFill>
                      <a:srgbClr val="DBA100"/>
                    </a:solidFill>
                  </a:defRPr>
                </a:pPr>
                <a:endParaRPr lang="en-US"/>
              </a:p>
            </c:txPr>
            <c:dLblPos val="inBase"/>
            <c:showLegendKey val="0"/>
            <c:showVal val="1"/>
            <c:showCatName val="0"/>
            <c:showSerName val="0"/>
            <c:showPercent val="0"/>
            <c:showBubbleSize val="0"/>
            <c:showLeaderLines val="0"/>
          </c:dLbls>
          <c:val>
            <c:numRef>
              <c:f>'1996-2011'!$D$2:$D$16</c:f>
              <c:numCache>
                <c:formatCode>_("$"* #,##0.0_);_("$"* \(#,##0.0\);_("$"* "-"??_);_(@_)</c:formatCode>
                <c:ptCount val="15"/>
                <c:pt idx="0">
                  <c:v>129.9</c:v>
                </c:pt>
                <c:pt idx="1">
                  <c:v>132.19999999999999</c:v>
                </c:pt>
                <c:pt idx="2">
                  <c:v>134.5</c:v>
                </c:pt>
                <c:pt idx="3">
                  <c:v>160.19999999999999</c:v>
                </c:pt>
                <c:pt idx="4">
                  <c:v>190.3</c:v>
                </c:pt>
                <c:pt idx="5">
                  <c:v>222.9</c:v>
                </c:pt>
                <c:pt idx="6">
                  <c:v>207.7</c:v>
                </c:pt>
                <c:pt idx="7">
                  <c:v>235.6</c:v>
                </c:pt>
                <c:pt idx="8">
                  <c:v>284.7</c:v>
                </c:pt>
                <c:pt idx="9">
                  <c:v>251.6</c:v>
                </c:pt>
                <c:pt idx="10">
                  <c:v>292.2</c:v>
                </c:pt>
                <c:pt idx="11">
                  <c:v>322.8</c:v>
                </c:pt>
                <c:pt idx="12">
                  <c:v>327.5</c:v>
                </c:pt>
                <c:pt idx="13">
                  <c:v>418</c:v>
                </c:pt>
                <c:pt idx="14">
                  <c:v>401.4</c:v>
                </c:pt>
              </c:numCache>
            </c:numRef>
          </c:val>
        </c:ser>
        <c:dLbls>
          <c:showLegendKey val="0"/>
          <c:showVal val="0"/>
          <c:showCatName val="0"/>
          <c:showSerName val="0"/>
          <c:showPercent val="0"/>
          <c:showBubbleSize val="0"/>
        </c:dLbls>
        <c:gapWidth val="51"/>
        <c:overlap val="100"/>
        <c:axId val="133120384"/>
        <c:axId val="133121920"/>
      </c:barChart>
      <c:catAx>
        <c:axId val="133120384"/>
        <c:scaling>
          <c:orientation val="minMax"/>
        </c:scaling>
        <c:delete val="0"/>
        <c:axPos val="b"/>
        <c:numFmt formatCode="General" sourceLinked="1"/>
        <c:majorTickMark val="out"/>
        <c:minorTickMark val="none"/>
        <c:tickLblPos val="nextTo"/>
        <c:txPr>
          <a:bodyPr/>
          <a:lstStyle/>
          <a:p>
            <a:pPr>
              <a:defRPr sz="1100" baseline="0">
                <a:solidFill>
                  <a:schemeClr val="bg1"/>
                </a:solidFill>
              </a:defRPr>
            </a:pPr>
            <a:endParaRPr lang="en-US"/>
          </a:p>
        </c:txPr>
        <c:crossAx val="133121920"/>
        <c:crosses val="autoZero"/>
        <c:auto val="1"/>
        <c:lblAlgn val="ctr"/>
        <c:lblOffset val="100"/>
        <c:noMultiLvlLbl val="0"/>
      </c:catAx>
      <c:valAx>
        <c:axId val="133121920"/>
        <c:scaling>
          <c:orientation val="minMax"/>
          <c:max val="450"/>
        </c:scaling>
        <c:delete val="0"/>
        <c:axPos val="l"/>
        <c:majorGridlines/>
        <c:numFmt formatCode="_(&quot;$&quot;* #,##0.0_);_(&quot;$&quot;* \(#,##0.0\);_(&quot;$&quot;* &quot;-&quot;??_);_(@_)" sourceLinked="1"/>
        <c:majorTickMark val="out"/>
        <c:minorTickMark val="none"/>
        <c:tickLblPos val="nextTo"/>
        <c:txPr>
          <a:bodyPr/>
          <a:lstStyle/>
          <a:p>
            <a:pPr>
              <a:defRPr sz="1100" baseline="0">
                <a:solidFill>
                  <a:schemeClr val="bg1"/>
                </a:solidFill>
              </a:defRPr>
            </a:pPr>
            <a:endParaRPr lang="en-US"/>
          </a:p>
        </c:txPr>
        <c:crossAx val="133120384"/>
        <c:crosses val="autoZero"/>
        <c:crossBetween val="between"/>
      </c:valAx>
      <c:spPr>
        <a:solidFill>
          <a:schemeClr val="tx1"/>
        </a:solidFill>
      </c:spPr>
    </c:plotArea>
    <c:legend>
      <c:legendPos val="b"/>
      <c:legendEntry>
        <c:idx val="2"/>
        <c:delete val="1"/>
      </c:legendEntry>
      <c:layout>
        <c:manualLayout>
          <c:xMode val="edge"/>
          <c:yMode val="edge"/>
          <c:x val="9.1758331542655003E-2"/>
          <c:y val="5.9025221657261512E-2"/>
          <c:w val="0.4412701874283948"/>
          <c:h val="0.15824549789899767"/>
        </c:manualLayout>
      </c:layout>
      <c:overlay val="0"/>
      <c:txPr>
        <a:bodyPr/>
        <a:lstStyle/>
        <a:p>
          <a:pPr>
            <a:defRPr sz="1200" baseline="0">
              <a:solidFill>
                <a:schemeClr val="bg1"/>
              </a:solidFill>
            </a:defRPr>
          </a:pPr>
          <a:endParaRPr lang="en-US"/>
        </a:p>
      </c:txPr>
    </c:legend>
    <c:plotVisOnly val="1"/>
    <c:dispBlanksAs val="gap"/>
    <c:showDLblsOverMax val="0"/>
  </c:chart>
  <c:spPr>
    <a:solidFill>
      <a:schemeClr val="tx1"/>
    </a:solidFill>
  </c:spPr>
  <c:txPr>
    <a:bodyPr/>
    <a:lstStyle/>
    <a:p>
      <a:pPr>
        <a:defRPr b="1" i="0" baseline="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28ACC-2087-438D-915B-9144B9208138}" type="datetimeFigureOut">
              <a:rPr lang="en-US" smtClean="0"/>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0A9CB-43BA-459E-B88B-5C333475D1C4}" type="slidenum">
              <a:rPr lang="en-US" smtClean="0"/>
              <a:pPr/>
              <a:t>‹#›</a:t>
            </a:fld>
            <a:endParaRPr lang="en-US"/>
          </a:p>
        </p:txBody>
      </p:sp>
    </p:spTree>
    <p:extLst>
      <p:ext uri="{BB962C8B-B14F-4D97-AF65-F5344CB8AC3E}">
        <p14:creationId xmlns:p14="http://schemas.microsoft.com/office/powerpoint/2010/main" val="267733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20A9CB-43BA-459E-B88B-5C333475D1C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Slide represents the total Purdue research awards and the percentage of awards granted to  RCAC faculty.  For example, in 2011 Purdue research awards totaled $401.4M.  Of that total $182M was awarded to faculty involved with high-performance computing.  Although total Purdue awards was down, the percentage granted to RCAC users was up by 5 percent.  </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0171" indent="-280835" eaLnBrk="0" hangingPunct="0">
              <a:defRPr>
                <a:solidFill>
                  <a:schemeClr val="tx1"/>
                </a:solidFill>
                <a:latin typeface="Arial" pitchFamily="34" charset="0"/>
                <a:ea typeface="ＭＳ Ｐゴシック" pitchFamily="34" charset="-128"/>
              </a:defRPr>
            </a:lvl2pPr>
            <a:lvl3pPr marL="1123340" indent="-224668" eaLnBrk="0" hangingPunct="0">
              <a:defRPr>
                <a:solidFill>
                  <a:schemeClr val="tx1"/>
                </a:solidFill>
                <a:latin typeface="Arial" pitchFamily="34" charset="0"/>
                <a:ea typeface="ＭＳ Ｐゴシック" pitchFamily="34" charset="-128"/>
              </a:defRPr>
            </a:lvl3pPr>
            <a:lvl4pPr marL="1572677" indent="-224668" eaLnBrk="0" hangingPunct="0">
              <a:defRPr>
                <a:solidFill>
                  <a:schemeClr val="tx1"/>
                </a:solidFill>
                <a:latin typeface="Arial" pitchFamily="34" charset="0"/>
                <a:ea typeface="ＭＳ Ｐゴシック" pitchFamily="34" charset="-128"/>
              </a:defRPr>
            </a:lvl4pPr>
            <a:lvl5pPr marL="2022013" indent="-224668" eaLnBrk="0" hangingPunct="0">
              <a:defRPr>
                <a:solidFill>
                  <a:schemeClr val="tx1"/>
                </a:solidFill>
                <a:latin typeface="Arial" pitchFamily="34" charset="0"/>
                <a:ea typeface="ＭＳ Ｐゴシック" pitchFamily="34" charset="-128"/>
              </a:defRPr>
            </a:lvl5pPr>
            <a:lvl6pPr marL="2471349" indent="-22466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20685" indent="-224668" eaLnBrk="0" fontAlgn="base" hangingPunct="0">
              <a:spcBef>
                <a:spcPct val="0"/>
              </a:spcBef>
              <a:spcAft>
                <a:spcPct val="0"/>
              </a:spcAft>
              <a:defRPr>
                <a:solidFill>
                  <a:schemeClr val="tx1"/>
                </a:solidFill>
                <a:latin typeface="Arial" pitchFamily="34" charset="0"/>
                <a:ea typeface="ＭＳ Ｐゴシック" pitchFamily="34" charset="-128"/>
              </a:defRPr>
            </a:lvl7pPr>
            <a:lvl8pPr marL="3370021" indent="-22466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9357" indent="-22466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DE15A26-3F21-4C71-9C02-7118A05BB523}" type="slidenum">
              <a:rPr lang="en-US">
                <a:solidFill>
                  <a:srgbClr val="000000"/>
                </a:solidFill>
                <a:latin typeface="Calibri" pitchFamily="34" charset="0"/>
              </a:rPr>
              <a:pPr eaLnBrk="1" hangingPunct="1"/>
              <a:t>3</a:t>
            </a:fld>
            <a:endParaRPr 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 charset="-128"/>
            </a:endParaRPr>
          </a:p>
          <a:p>
            <a:pPr eaLnBrk="1" hangingPunct="1">
              <a:spcBef>
                <a:spcPct val="0"/>
              </a:spcBef>
            </a:pPr>
            <a:endParaRPr lang="en-US" smtClean="0">
              <a:ea typeface="ＭＳ Ｐゴシック" pitchFamily="-1" charset="-128"/>
            </a:endParaRPr>
          </a:p>
          <a:p>
            <a:pPr eaLnBrk="1" hangingPunct="1">
              <a:spcBef>
                <a:spcPct val="0"/>
              </a:spcBef>
            </a:pPr>
            <a:endParaRPr lang="en-US" smtClean="0">
              <a:ea typeface="ＭＳ Ｐゴシック" pitchFamily="-1" charset="-128"/>
            </a:endParaRPr>
          </a:p>
          <a:p>
            <a:pPr eaLnBrk="1" hangingPunct="1">
              <a:spcBef>
                <a:spcPct val="0"/>
              </a:spcBef>
            </a:pPr>
            <a:endParaRPr lang="en-US" smtClean="0">
              <a:ea typeface="ＭＳ Ｐゴシック" pitchFamily="-1" charset="-128"/>
            </a:endParaRPr>
          </a:p>
          <a:p>
            <a:pPr eaLnBrk="1" hangingPunct="1">
              <a:spcBef>
                <a:spcPct val="0"/>
              </a:spcBef>
            </a:pPr>
            <a:endParaRPr lang="en-US" smtClean="0">
              <a:ea typeface="ＭＳ Ｐゴシック" pitchFamily="-1" charset="-128"/>
            </a:endParaRPr>
          </a:p>
          <a:p>
            <a:pPr eaLnBrk="1" hangingPunct="1">
              <a:spcBef>
                <a:spcPct val="0"/>
              </a:spcBef>
            </a:pPr>
            <a:endParaRPr lang="en-US" smtClean="0">
              <a:ea typeface="ＭＳ Ｐゴシック" pitchFamily="-1"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29003" indent="-280386" eaLnBrk="0" hangingPunct="0">
              <a:defRPr>
                <a:solidFill>
                  <a:schemeClr val="tx1"/>
                </a:solidFill>
                <a:latin typeface="Arial" charset="0"/>
                <a:ea typeface="ＭＳ Ｐゴシック" pitchFamily="-1" charset="-128"/>
              </a:defRPr>
            </a:lvl2pPr>
            <a:lvl3pPr marL="1121543" indent="-224308" eaLnBrk="0" hangingPunct="0">
              <a:defRPr>
                <a:solidFill>
                  <a:schemeClr val="tx1"/>
                </a:solidFill>
                <a:latin typeface="Arial" charset="0"/>
                <a:ea typeface="ＭＳ Ｐゴシック" pitchFamily="-1" charset="-128"/>
              </a:defRPr>
            </a:lvl3pPr>
            <a:lvl4pPr marL="1570161" indent="-224308" eaLnBrk="0" hangingPunct="0">
              <a:defRPr>
                <a:solidFill>
                  <a:schemeClr val="tx1"/>
                </a:solidFill>
                <a:latin typeface="Arial" charset="0"/>
                <a:ea typeface="ＭＳ Ｐゴシック" pitchFamily="-1" charset="-128"/>
              </a:defRPr>
            </a:lvl4pPr>
            <a:lvl5pPr marL="2018777" indent="-224308" eaLnBrk="0" hangingPunct="0">
              <a:defRPr>
                <a:solidFill>
                  <a:schemeClr val="tx1"/>
                </a:solidFill>
                <a:latin typeface="Arial" charset="0"/>
                <a:ea typeface="ＭＳ Ｐゴシック" pitchFamily="-1" charset="-128"/>
              </a:defRPr>
            </a:lvl5pPr>
            <a:lvl6pPr marL="2467395" indent="-224308" eaLnBrk="0" fontAlgn="base" hangingPunct="0">
              <a:spcBef>
                <a:spcPct val="0"/>
              </a:spcBef>
              <a:spcAft>
                <a:spcPct val="0"/>
              </a:spcAft>
              <a:defRPr>
                <a:solidFill>
                  <a:schemeClr val="tx1"/>
                </a:solidFill>
                <a:latin typeface="Arial" charset="0"/>
                <a:ea typeface="ＭＳ Ｐゴシック" pitchFamily="-1" charset="-128"/>
              </a:defRPr>
            </a:lvl6pPr>
            <a:lvl7pPr marL="2916012" indent="-224308" eaLnBrk="0" fontAlgn="base" hangingPunct="0">
              <a:spcBef>
                <a:spcPct val="0"/>
              </a:spcBef>
              <a:spcAft>
                <a:spcPct val="0"/>
              </a:spcAft>
              <a:defRPr>
                <a:solidFill>
                  <a:schemeClr val="tx1"/>
                </a:solidFill>
                <a:latin typeface="Arial" charset="0"/>
                <a:ea typeface="ＭＳ Ｐゴシック" pitchFamily="-1" charset="-128"/>
              </a:defRPr>
            </a:lvl7pPr>
            <a:lvl8pPr marL="3364630" indent="-224308" eaLnBrk="0" fontAlgn="base" hangingPunct="0">
              <a:spcBef>
                <a:spcPct val="0"/>
              </a:spcBef>
              <a:spcAft>
                <a:spcPct val="0"/>
              </a:spcAft>
              <a:defRPr>
                <a:solidFill>
                  <a:schemeClr val="tx1"/>
                </a:solidFill>
                <a:latin typeface="Arial" charset="0"/>
                <a:ea typeface="ＭＳ Ｐゴシック" pitchFamily="-1" charset="-128"/>
              </a:defRPr>
            </a:lvl8pPr>
            <a:lvl9pPr marL="3813246" indent="-224308"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9B97AF9B-CB9C-457F-85C4-7C9F70D9FA56}" type="slidenum">
              <a:rPr lang="en-US">
                <a:solidFill>
                  <a:prstClr val="black"/>
                </a:solidFill>
                <a:latin typeface="Calibri" pitchFamily="34" charset="0"/>
              </a:rPr>
              <a:pPr eaLnBrk="1" hangingPunct="1"/>
              <a:t>6</a:t>
            </a:fld>
            <a:endParaRPr 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0A9CB-43BA-459E-B88B-5C333475D1C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0396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02383" indent="-221548">
              <a:spcAft>
                <a:spcPts val="590"/>
              </a:spcAft>
              <a:buFont typeface="Wingdings" pitchFamily="2" charset="2"/>
              <a:buChar char="§"/>
            </a:pPr>
            <a:r>
              <a:rPr lang="en-US" smtClean="0">
                <a:solidFill>
                  <a:schemeClr val="bg1"/>
                </a:solidFill>
                <a:ea typeface="ＭＳ Ｐゴシック" pitchFamily="34" charset="-128"/>
              </a:rPr>
              <a:t>$15B/year global </a:t>
            </a:r>
            <a:r>
              <a:rPr lang="en-US" smtClean="0">
                <a:solidFill>
                  <a:schemeClr val="bg1"/>
                </a:solidFill>
                <a:ea typeface="ＭＳ Ｐゴシック" pitchFamily="34" charset="-128"/>
                <a:cs typeface="Arial" pitchFamily="34" charset="0"/>
              </a:rPr>
              <a:t>manufacturer of commercial trucks and diesel engines</a:t>
            </a:r>
          </a:p>
          <a:p>
            <a:pPr marL="502383" indent="-221548">
              <a:spcAft>
                <a:spcPts val="590"/>
              </a:spcAft>
              <a:buFont typeface="Wingdings" pitchFamily="2" charset="2"/>
              <a:buChar char="§"/>
            </a:pPr>
            <a:r>
              <a:rPr lang="en-US" smtClean="0">
                <a:solidFill>
                  <a:schemeClr val="bg1"/>
                </a:solidFill>
                <a:ea typeface="ＭＳ Ｐゴシック" pitchFamily="34" charset="-128"/>
              </a:rPr>
              <a:t>3-year commitment to purchase 16 Carter nodes for engineering simulations</a:t>
            </a:r>
          </a:p>
          <a:p>
            <a:pPr marL="502383" indent="-221548">
              <a:spcAft>
                <a:spcPts val="590"/>
              </a:spcAft>
              <a:buFont typeface="Wingdings" pitchFamily="2" charset="2"/>
              <a:buChar char="§"/>
            </a:pPr>
            <a:r>
              <a:rPr lang="en-US" smtClean="0">
                <a:solidFill>
                  <a:schemeClr val="bg1"/>
                </a:solidFill>
                <a:ea typeface="ＭＳ Ｐゴシック" pitchFamily="34" charset="-128"/>
              </a:rPr>
              <a:t>Plans to further expand Carter use by Navistar engineering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30171" indent="-280835" eaLnBrk="0" hangingPunct="0">
              <a:defRPr>
                <a:solidFill>
                  <a:schemeClr val="tx1"/>
                </a:solidFill>
                <a:latin typeface="Arial" pitchFamily="34" charset="0"/>
                <a:ea typeface="ＭＳ Ｐゴシック" pitchFamily="34" charset="-128"/>
              </a:defRPr>
            </a:lvl2pPr>
            <a:lvl3pPr marL="1123340" indent="-224668" eaLnBrk="0" hangingPunct="0">
              <a:defRPr>
                <a:solidFill>
                  <a:schemeClr val="tx1"/>
                </a:solidFill>
                <a:latin typeface="Arial" pitchFamily="34" charset="0"/>
                <a:ea typeface="ＭＳ Ｐゴシック" pitchFamily="34" charset="-128"/>
              </a:defRPr>
            </a:lvl3pPr>
            <a:lvl4pPr marL="1572677" indent="-224668" eaLnBrk="0" hangingPunct="0">
              <a:defRPr>
                <a:solidFill>
                  <a:schemeClr val="tx1"/>
                </a:solidFill>
                <a:latin typeface="Arial" pitchFamily="34" charset="0"/>
                <a:ea typeface="ＭＳ Ｐゴシック" pitchFamily="34" charset="-128"/>
              </a:defRPr>
            </a:lvl4pPr>
            <a:lvl5pPr marL="2022013" indent="-224668" eaLnBrk="0" hangingPunct="0">
              <a:defRPr>
                <a:solidFill>
                  <a:schemeClr val="tx1"/>
                </a:solidFill>
                <a:latin typeface="Arial" pitchFamily="34" charset="0"/>
                <a:ea typeface="ＭＳ Ｐゴシック" pitchFamily="34" charset="-128"/>
              </a:defRPr>
            </a:lvl5pPr>
            <a:lvl6pPr marL="2471349" indent="-22466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20685" indent="-224668" eaLnBrk="0" fontAlgn="base" hangingPunct="0">
              <a:spcBef>
                <a:spcPct val="0"/>
              </a:spcBef>
              <a:spcAft>
                <a:spcPct val="0"/>
              </a:spcAft>
              <a:defRPr>
                <a:solidFill>
                  <a:schemeClr val="tx1"/>
                </a:solidFill>
                <a:latin typeface="Arial" pitchFamily="34" charset="0"/>
                <a:ea typeface="ＭＳ Ｐゴシック" pitchFamily="34" charset="-128"/>
              </a:defRPr>
            </a:lvl7pPr>
            <a:lvl8pPr marL="3370021" indent="-22466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9357" indent="-22466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108A857-3620-48E8-B2EA-02C6EBDD92B7}" type="slidenum">
              <a:rPr lang="en-US">
                <a:solidFill>
                  <a:prstClr val="black"/>
                </a:solidFill>
                <a:latin typeface="Calibri" pitchFamily="34" charset="0"/>
              </a:rPr>
              <a:pPr eaLnBrk="1" hangingPunct="1"/>
              <a:t>10</a:t>
            </a:fld>
            <a:endParaRPr 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298327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66265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334382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5AB381-98FD-4AA3-8429-E83B8E4CA9CA}"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992C87-A00C-4AAE-B3C6-9CBC919A883C}" type="slidenum">
              <a:rPr lang="en-US"/>
              <a:pPr>
                <a:defRPr/>
              </a:pPr>
              <a:t>‹#›</a:t>
            </a:fld>
            <a:endParaRPr lang="en-US"/>
          </a:p>
        </p:txBody>
      </p:sp>
    </p:spTree>
    <p:extLst>
      <p:ext uri="{BB962C8B-B14F-4D97-AF65-F5344CB8AC3E}">
        <p14:creationId xmlns:p14="http://schemas.microsoft.com/office/powerpoint/2010/main" val="239337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57050-EED0-436A-80CE-3173DD0C51D3}"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BCC6F1-571A-48B0-B7CD-C5BF1DFF5363}" type="slidenum">
              <a:rPr lang="en-US"/>
              <a:pPr>
                <a:defRPr/>
              </a:pPr>
              <a:t>‹#›</a:t>
            </a:fld>
            <a:endParaRPr lang="en-US"/>
          </a:p>
        </p:txBody>
      </p:sp>
    </p:spTree>
    <p:extLst>
      <p:ext uri="{BB962C8B-B14F-4D97-AF65-F5344CB8AC3E}">
        <p14:creationId xmlns:p14="http://schemas.microsoft.com/office/powerpoint/2010/main" val="170060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165752-042A-4E5C-A3EA-3AE7A46201BD}"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76D7DF-8826-43BE-8E18-082E0B1D85F8}" type="slidenum">
              <a:rPr lang="en-US"/>
              <a:pPr>
                <a:defRPr/>
              </a:pPr>
              <a:t>‹#›</a:t>
            </a:fld>
            <a:endParaRPr lang="en-US"/>
          </a:p>
        </p:txBody>
      </p:sp>
    </p:spTree>
    <p:extLst>
      <p:ext uri="{BB962C8B-B14F-4D97-AF65-F5344CB8AC3E}">
        <p14:creationId xmlns:p14="http://schemas.microsoft.com/office/powerpoint/2010/main" val="140862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9EB090-B8F1-4786-939F-BBF1C0327E33}"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01BE7A-0F6C-4CEC-99F9-DA5FEE92CBD9}" type="slidenum">
              <a:rPr lang="en-US"/>
              <a:pPr>
                <a:defRPr/>
              </a:pPr>
              <a:t>‹#›</a:t>
            </a:fld>
            <a:endParaRPr lang="en-US"/>
          </a:p>
        </p:txBody>
      </p:sp>
    </p:spTree>
    <p:extLst>
      <p:ext uri="{BB962C8B-B14F-4D97-AF65-F5344CB8AC3E}">
        <p14:creationId xmlns:p14="http://schemas.microsoft.com/office/powerpoint/2010/main" val="376453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1A19B7-3D0F-47EA-959D-9E34AA21E3ED}" type="datetime1">
              <a:rPr lang="en-US"/>
              <a:pPr>
                <a:defRPr/>
              </a:pPr>
              <a:t>9/17/2012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DE73D0B-90DD-41AD-A2BE-D38257E67E85}" type="slidenum">
              <a:rPr lang="en-US"/>
              <a:pPr>
                <a:defRPr/>
              </a:pPr>
              <a:t>‹#›</a:t>
            </a:fld>
            <a:endParaRPr lang="en-US"/>
          </a:p>
        </p:txBody>
      </p:sp>
    </p:spTree>
    <p:extLst>
      <p:ext uri="{BB962C8B-B14F-4D97-AF65-F5344CB8AC3E}">
        <p14:creationId xmlns:p14="http://schemas.microsoft.com/office/powerpoint/2010/main" val="2254109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D1340F-2BFD-45C0-98C1-E8CF23C59FBA}" type="datetime1">
              <a:rPr lang="en-US"/>
              <a:pPr>
                <a:defRPr/>
              </a:pPr>
              <a:t>9/17/2012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09D6BA-6054-4A6B-B1E3-475ABEADE3CE}" type="slidenum">
              <a:rPr lang="en-US"/>
              <a:pPr>
                <a:defRPr/>
              </a:pPr>
              <a:t>‹#›</a:t>
            </a:fld>
            <a:endParaRPr lang="en-US"/>
          </a:p>
        </p:txBody>
      </p:sp>
    </p:spTree>
    <p:extLst>
      <p:ext uri="{BB962C8B-B14F-4D97-AF65-F5344CB8AC3E}">
        <p14:creationId xmlns:p14="http://schemas.microsoft.com/office/powerpoint/2010/main" val="352317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7223BF-A037-4C0C-9DD7-9E78F8B412C1}"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7F4EBDE-A568-4552-A7CC-57FAB64FE84A}" type="slidenum">
              <a:rPr lang="en-US"/>
              <a:pPr>
                <a:defRPr/>
              </a:pPr>
              <a:t>‹#›</a:t>
            </a:fld>
            <a:endParaRPr lang="en-US"/>
          </a:p>
        </p:txBody>
      </p:sp>
    </p:spTree>
    <p:extLst>
      <p:ext uri="{BB962C8B-B14F-4D97-AF65-F5344CB8AC3E}">
        <p14:creationId xmlns:p14="http://schemas.microsoft.com/office/powerpoint/2010/main" val="320885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69D1BD-2E3D-4298-9738-E6B346362467}"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4916F5-6484-4BCA-A2D2-A5A8777D1577}" type="slidenum">
              <a:rPr lang="en-US"/>
              <a:pPr>
                <a:defRPr/>
              </a:pPr>
              <a:t>‹#›</a:t>
            </a:fld>
            <a:endParaRPr lang="en-US"/>
          </a:p>
        </p:txBody>
      </p:sp>
    </p:spTree>
    <p:extLst>
      <p:ext uri="{BB962C8B-B14F-4D97-AF65-F5344CB8AC3E}">
        <p14:creationId xmlns:p14="http://schemas.microsoft.com/office/powerpoint/2010/main" val="49180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394831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D48A5C-BE9A-491F-BFA8-074175A01E08}"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A71669-C122-4982-AF1F-71EDE6DC6D84}" type="slidenum">
              <a:rPr lang="en-US"/>
              <a:pPr>
                <a:defRPr/>
              </a:pPr>
              <a:t>‹#›</a:t>
            </a:fld>
            <a:endParaRPr lang="en-US"/>
          </a:p>
        </p:txBody>
      </p:sp>
    </p:spTree>
    <p:extLst>
      <p:ext uri="{BB962C8B-B14F-4D97-AF65-F5344CB8AC3E}">
        <p14:creationId xmlns:p14="http://schemas.microsoft.com/office/powerpoint/2010/main" val="2862995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637B30-B6B1-4A59-8330-9C2259217BC0}"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056652-371A-4E27-9B4F-6E23AA457522}" type="slidenum">
              <a:rPr lang="en-US"/>
              <a:pPr>
                <a:defRPr/>
              </a:pPr>
              <a:t>‹#›</a:t>
            </a:fld>
            <a:endParaRPr lang="en-US"/>
          </a:p>
        </p:txBody>
      </p:sp>
    </p:spTree>
    <p:extLst>
      <p:ext uri="{BB962C8B-B14F-4D97-AF65-F5344CB8AC3E}">
        <p14:creationId xmlns:p14="http://schemas.microsoft.com/office/powerpoint/2010/main" val="48321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C0F1B-10FB-44F9-B2EE-6E04612986BF}"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56A048-32C6-486A-8D26-27886AED0FA4}" type="slidenum">
              <a:rPr lang="en-US"/>
              <a:pPr>
                <a:defRPr/>
              </a:pPr>
              <a:t>‹#›</a:t>
            </a:fld>
            <a:endParaRPr lang="en-US"/>
          </a:p>
        </p:txBody>
      </p:sp>
    </p:spTree>
    <p:extLst>
      <p:ext uri="{BB962C8B-B14F-4D97-AF65-F5344CB8AC3E}">
        <p14:creationId xmlns:p14="http://schemas.microsoft.com/office/powerpoint/2010/main" val="2289894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068896-97A3-43A7-B7B6-BDD78B95C157}"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E9FB7-7F25-4E04-B9B0-0D351AA8F3C5}" type="slidenum">
              <a:rPr lang="en-US"/>
              <a:pPr>
                <a:defRPr/>
              </a:pPr>
              <a:t>‹#›</a:t>
            </a:fld>
            <a:endParaRPr lang="en-US"/>
          </a:p>
        </p:txBody>
      </p:sp>
    </p:spTree>
    <p:extLst>
      <p:ext uri="{BB962C8B-B14F-4D97-AF65-F5344CB8AC3E}">
        <p14:creationId xmlns:p14="http://schemas.microsoft.com/office/powerpoint/2010/main" val="2151411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4BC819-E76F-4A62-9B1D-C9473EE03E2E}"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52EFC1-CCC4-40C6-BCB8-87A084EC646A}" type="slidenum">
              <a:rPr lang="en-US"/>
              <a:pPr>
                <a:defRPr/>
              </a:pPr>
              <a:t>‹#›</a:t>
            </a:fld>
            <a:endParaRPr lang="en-US"/>
          </a:p>
        </p:txBody>
      </p:sp>
    </p:spTree>
    <p:extLst>
      <p:ext uri="{BB962C8B-B14F-4D97-AF65-F5344CB8AC3E}">
        <p14:creationId xmlns:p14="http://schemas.microsoft.com/office/powerpoint/2010/main" val="2196789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8D70B2-3CAF-4978-8A42-88EE9ED83BC9}"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D86941-51C7-47D0-B755-979C559F4A9F}" type="slidenum">
              <a:rPr lang="en-US"/>
              <a:pPr>
                <a:defRPr/>
              </a:pPr>
              <a:t>‹#›</a:t>
            </a:fld>
            <a:endParaRPr lang="en-US"/>
          </a:p>
        </p:txBody>
      </p:sp>
    </p:spTree>
    <p:extLst>
      <p:ext uri="{BB962C8B-B14F-4D97-AF65-F5344CB8AC3E}">
        <p14:creationId xmlns:p14="http://schemas.microsoft.com/office/powerpoint/2010/main" val="221175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79D5FE-C785-4678-94F7-2497C975056F}"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005FF-BB0C-47C2-88DC-0BBD331F7AA1}" type="slidenum">
              <a:rPr lang="en-US"/>
              <a:pPr>
                <a:defRPr/>
              </a:pPr>
              <a:t>‹#›</a:t>
            </a:fld>
            <a:endParaRPr lang="en-US"/>
          </a:p>
        </p:txBody>
      </p:sp>
    </p:spTree>
    <p:extLst>
      <p:ext uri="{BB962C8B-B14F-4D97-AF65-F5344CB8AC3E}">
        <p14:creationId xmlns:p14="http://schemas.microsoft.com/office/powerpoint/2010/main" val="1636452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D1BA5C-770D-4582-8122-A887F43FB5BD}" type="datetime1">
              <a:rPr lang="en-US"/>
              <a:pPr>
                <a:defRPr/>
              </a:pPr>
              <a:t>9/17/2012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749023-142B-4FE9-B04E-134D877FDD65}" type="slidenum">
              <a:rPr lang="en-US"/>
              <a:pPr>
                <a:defRPr/>
              </a:pPr>
              <a:t>‹#›</a:t>
            </a:fld>
            <a:endParaRPr lang="en-US"/>
          </a:p>
        </p:txBody>
      </p:sp>
    </p:spTree>
    <p:extLst>
      <p:ext uri="{BB962C8B-B14F-4D97-AF65-F5344CB8AC3E}">
        <p14:creationId xmlns:p14="http://schemas.microsoft.com/office/powerpoint/2010/main" val="497985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5BFE5C-4A0B-46EC-8D42-A3F3A82BD521}" type="datetime1">
              <a:rPr lang="en-US"/>
              <a:pPr>
                <a:defRPr/>
              </a:pPr>
              <a:t>9/17/2012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40709A-44BE-4221-B31D-CC7051DEE149}" type="slidenum">
              <a:rPr lang="en-US"/>
              <a:pPr>
                <a:defRPr/>
              </a:pPr>
              <a:t>‹#›</a:t>
            </a:fld>
            <a:endParaRPr lang="en-US"/>
          </a:p>
        </p:txBody>
      </p:sp>
    </p:spTree>
    <p:extLst>
      <p:ext uri="{BB962C8B-B14F-4D97-AF65-F5344CB8AC3E}">
        <p14:creationId xmlns:p14="http://schemas.microsoft.com/office/powerpoint/2010/main" val="279109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BB5334-6202-4B4F-BEF2-A22BE7712597}"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BEF86B-807F-4200-8036-2FD26D3020EE}" type="slidenum">
              <a:rPr lang="en-US"/>
              <a:pPr>
                <a:defRPr/>
              </a:pPr>
              <a:t>‹#›</a:t>
            </a:fld>
            <a:endParaRPr lang="en-US"/>
          </a:p>
        </p:txBody>
      </p:sp>
    </p:spTree>
    <p:extLst>
      <p:ext uri="{BB962C8B-B14F-4D97-AF65-F5344CB8AC3E}">
        <p14:creationId xmlns:p14="http://schemas.microsoft.com/office/powerpoint/2010/main" val="425309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5B334-6A4C-4C77-9580-28F44AD02238}"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2823864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76F39-F2E0-4B54-A5E9-80FA091EFB16}"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D5B60-7959-4A06-9E2E-DE0DDF78B77B}" type="slidenum">
              <a:rPr lang="en-US"/>
              <a:pPr>
                <a:defRPr/>
              </a:pPr>
              <a:t>‹#›</a:t>
            </a:fld>
            <a:endParaRPr lang="en-US"/>
          </a:p>
        </p:txBody>
      </p:sp>
    </p:spTree>
    <p:extLst>
      <p:ext uri="{BB962C8B-B14F-4D97-AF65-F5344CB8AC3E}">
        <p14:creationId xmlns:p14="http://schemas.microsoft.com/office/powerpoint/2010/main" val="33979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ECBFC9-8059-466D-9EFA-11C86E4153AB}"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3ECEEA-155D-4921-B590-23F5448917E1}" type="slidenum">
              <a:rPr lang="en-US"/>
              <a:pPr>
                <a:defRPr/>
              </a:pPr>
              <a:t>‹#›</a:t>
            </a:fld>
            <a:endParaRPr lang="en-US"/>
          </a:p>
        </p:txBody>
      </p:sp>
    </p:spTree>
    <p:extLst>
      <p:ext uri="{BB962C8B-B14F-4D97-AF65-F5344CB8AC3E}">
        <p14:creationId xmlns:p14="http://schemas.microsoft.com/office/powerpoint/2010/main" val="3753603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9D731F-24D2-49E6-8E75-B2044046B4FF}"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48ADC-CB62-4C07-A8EB-15DB62CDAB98}" type="slidenum">
              <a:rPr lang="en-US"/>
              <a:pPr>
                <a:defRPr/>
              </a:pPr>
              <a:t>‹#›</a:t>
            </a:fld>
            <a:endParaRPr lang="en-US"/>
          </a:p>
        </p:txBody>
      </p:sp>
    </p:spTree>
    <p:extLst>
      <p:ext uri="{BB962C8B-B14F-4D97-AF65-F5344CB8AC3E}">
        <p14:creationId xmlns:p14="http://schemas.microsoft.com/office/powerpoint/2010/main" val="2604907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C7962-7356-4055-84C1-EA4478FB88BF}"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BF934-5AF9-4970-927C-CA640B46B28C}" type="slidenum">
              <a:rPr lang="en-US"/>
              <a:pPr>
                <a:defRPr/>
              </a:pPr>
              <a:t>‹#›</a:t>
            </a:fld>
            <a:endParaRPr lang="en-US"/>
          </a:p>
        </p:txBody>
      </p:sp>
    </p:spTree>
    <p:extLst>
      <p:ext uri="{BB962C8B-B14F-4D97-AF65-F5344CB8AC3E}">
        <p14:creationId xmlns:p14="http://schemas.microsoft.com/office/powerpoint/2010/main" val="319625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37B788-6C10-4A39-8ADF-49BB158657FA}"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81CD9F-F521-4D6A-A50F-A4ED9E8F8566}" type="slidenum">
              <a:rPr lang="en-US"/>
              <a:pPr>
                <a:defRPr/>
              </a:pPr>
              <a:t>‹#›</a:t>
            </a:fld>
            <a:endParaRPr lang="en-US"/>
          </a:p>
        </p:txBody>
      </p:sp>
    </p:spTree>
    <p:extLst>
      <p:ext uri="{BB962C8B-B14F-4D97-AF65-F5344CB8AC3E}">
        <p14:creationId xmlns:p14="http://schemas.microsoft.com/office/powerpoint/2010/main" val="2195426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p:spPr>
        <p:txBody>
          <a:bodyPr/>
          <a:lstStyle>
            <a:lvl1pPr>
              <a:defRPr/>
            </a:lvl1pPr>
          </a:lstStyle>
          <a:p>
            <a:pPr>
              <a:defRPr/>
            </a:pPr>
            <a:fld id="{A42443C3-E2F8-4FDB-9216-4D928948BE13}" type="datetime1">
              <a:rPr lang="en-US"/>
              <a:pPr>
                <a:defRPr/>
              </a:pPr>
              <a:t>9/17/2012</a:t>
            </a:fld>
            <a:endParaRPr lang="en-US"/>
          </a:p>
        </p:txBody>
      </p:sp>
      <p:sp>
        <p:nvSpPr>
          <p:cNvPr id="3"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245225"/>
            <a:ext cx="2133600" cy="476250"/>
          </a:xfrm>
        </p:spPr>
        <p:txBody>
          <a:bodyPr/>
          <a:lstStyle>
            <a:lvl1pPr>
              <a:defRPr/>
            </a:lvl1pPr>
          </a:lstStyle>
          <a:p>
            <a:pPr>
              <a:defRPr/>
            </a:pPr>
            <a:fld id="{28A21BD2-2CD5-4B4D-9B88-3E1BE86784C3}" type="slidenum">
              <a:rPr lang="en-US"/>
              <a:pPr>
                <a:defRPr/>
              </a:pPr>
              <a:t>‹#›</a:t>
            </a:fld>
            <a:endParaRPr lang="en-US"/>
          </a:p>
        </p:txBody>
      </p:sp>
    </p:spTree>
    <p:extLst>
      <p:ext uri="{BB962C8B-B14F-4D97-AF65-F5344CB8AC3E}">
        <p14:creationId xmlns:p14="http://schemas.microsoft.com/office/powerpoint/2010/main" val="885828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3B7577-5840-42E4-A790-6AD8178AEB51}"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694474-B951-4946-AD21-C0CFA72BCF55}" type="slidenum">
              <a:rPr lang="en-US"/>
              <a:pPr>
                <a:defRPr/>
              </a:pPr>
              <a:t>‹#›</a:t>
            </a:fld>
            <a:endParaRPr lang="en-US"/>
          </a:p>
        </p:txBody>
      </p:sp>
    </p:spTree>
    <p:extLst>
      <p:ext uri="{BB962C8B-B14F-4D97-AF65-F5344CB8AC3E}">
        <p14:creationId xmlns:p14="http://schemas.microsoft.com/office/powerpoint/2010/main" val="1785697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CD815-B50F-4A26-A9F1-2CE526055D19}"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9A4687-C443-480A-9EAF-A8810D4B0269}" type="slidenum">
              <a:rPr lang="en-US"/>
              <a:pPr>
                <a:defRPr/>
              </a:pPr>
              <a:t>‹#›</a:t>
            </a:fld>
            <a:endParaRPr lang="en-US"/>
          </a:p>
        </p:txBody>
      </p:sp>
    </p:spTree>
    <p:extLst>
      <p:ext uri="{BB962C8B-B14F-4D97-AF65-F5344CB8AC3E}">
        <p14:creationId xmlns:p14="http://schemas.microsoft.com/office/powerpoint/2010/main" val="4034554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035C67-721A-4E25-B3CD-02F06EEA4DD8}"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C14699-6F16-44EC-B020-1CAC50B4F153}" type="slidenum">
              <a:rPr lang="en-US"/>
              <a:pPr>
                <a:defRPr/>
              </a:pPr>
              <a:t>‹#›</a:t>
            </a:fld>
            <a:endParaRPr lang="en-US"/>
          </a:p>
        </p:txBody>
      </p:sp>
    </p:spTree>
    <p:extLst>
      <p:ext uri="{BB962C8B-B14F-4D97-AF65-F5344CB8AC3E}">
        <p14:creationId xmlns:p14="http://schemas.microsoft.com/office/powerpoint/2010/main" val="1822392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4A46AB-3ADF-4BF7-944B-787BD15089CE}"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1CA767-51E5-4A64-8194-B4E919205EB8}" type="slidenum">
              <a:rPr lang="en-US"/>
              <a:pPr>
                <a:defRPr/>
              </a:pPr>
              <a:t>‹#›</a:t>
            </a:fld>
            <a:endParaRPr lang="en-US"/>
          </a:p>
        </p:txBody>
      </p:sp>
    </p:spTree>
    <p:extLst>
      <p:ext uri="{BB962C8B-B14F-4D97-AF65-F5344CB8AC3E}">
        <p14:creationId xmlns:p14="http://schemas.microsoft.com/office/powerpoint/2010/main" val="206794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5B334-6A4C-4C77-9580-28F44AD02238}"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1717677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B2C0E6-0284-428F-BA10-0A9766D4CDB3}" type="datetime1">
              <a:rPr lang="en-US"/>
              <a:pPr>
                <a:defRPr/>
              </a:pPr>
              <a:t>9/17/2012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FEB2B7B-D47C-4608-80ED-A6C160E320C9}" type="slidenum">
              <a:rPr lang="en-US"/>
              <a:pPr>
                <a:defRPr/>
              </a:pPr>
              <a:t>‹#›</a:t>
            </a:fld>
            <a:endParaRPr lang="en-US"/>
          </a:p>
        </p:txBody>
      </p:sp>
    </p:spTree>
    <p:extLst>
      <p:ext uri="{BB962C8B-B14F-4D97-AF65-F5344CB8AC3E}">
        <p14:creationId xmlns:p14="http://schemas.microsoft.com/office/powerpoint/2010/main" val="3597497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EA65FC-40C9-4120-8882-28AF25F8F19A}" type="datetime1">
              <a:rPr lang="en-US"/>
              <a:pPr>
                <a:defRPr/>
              </a:pPr>
              <a:t>9/17/2012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D15532-79F8-4977-A0E3-04DD551F0787}" type="slidenum">
              <a:rPr lang="en-US"/>
              <a:pPr>
                <a:defRPr/>
              </a:pPr>
              <a:t>‹#›</a:t>
            </a:fld>
            <a:endParaRPr lang="en-US"/>
          </a:p>
        </p:txBody>
      </p:sp>
    </p:spTree>
    <p:extLst>
      <p:ext uri="{BB962C8B-B14F-4D97-AF65-F5344CB8AC3E}">
        <p14:creationId xmlns:p14="http://schemas.microsoft.com/office/powerpoint/2010/main" val="3487546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54CB63-DE4D-4DCB-9E0A-9FAE47007A45}"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C479B61-7FB5-45E0-82F6-3188B4929248}" type="slidenum">
              <a:rPr lang="en-US"/>
              <a:pPr>
                <a:defRPr/>
              </a:pPr>
              <a:t>‹#›</a:t>
            </a:fld>
            <a:endParaRPr lang="en-US"/>
          </a:p>
        </p:txBody>
      </p:sp>
    </p:spTree>
    <p:extLst>
      <p:ext uri="{BB962C8B-B14F-4D97-AF65-F5344CB8AC3E}">
        <p14:creationId xmlns:p14="http://schemas.microsoft.com/office/powerpoint/2010/main" val="351237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B28244-A979-4967-A718-440B05B49733}"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FB6E30-B46D-4BEA-92F8-DF3B2803A774}" type="slidenum">
              <a:rPr lang="en-US"/>
              <a:pPr>
                <a:defRPr/>
              </a:pPr>
              <a:t>‹#›</a:t>
            </a:fld>
            <a:endParaRPr lang="en-US"/>
          </a:p>
        </p:txBody>
      </p:sp>
    </p:spTree>
    <p:extLst>
      <p:ext uri="{BB962C8B-B14F-4D97-AF65-F5344CB8AC3E}">
        <p14:creationId xmlns:p14="http://schemas.microsoft.com/office/powerpoint/2010/main" val="3073363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5A0D1-F0AF-46C2-B147-61F6831A1873}"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2D28E0-C295-4B02-B915-CF02984FC5EF}" type="slidenum">
              <a:rPr lang="en-US"/>
              <a:pPr>
                <a:defRPr/>
              </a:pPr>
              <a:t>‹#›</a:t>
            </a:fld>
            <a:endParaRPr lang="en-US"/>
          </a:p>
        </p:txBody>
      </p:sp>
    </p:spTree>
    <p:extLst>
      <p:ext uri="{BB962C8B-B14F-4D97-AF65-F5344CB8AC3E}">
        <p14:creationId xmlns:p14="http://schemas.microsoft.com/office/powerpoint/2010/main" val="2041751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A3B001-811D-4529-AF43-A8F3D46BB371}"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AD7DC9-6029-4D49-8C76-E1E99B228E3F}" type="slidenum">
              <a:rPr lang="en-US"/>
              <a:pPr>
                <a:defRPr/>
              </a:pPr>
              <a:t>‹#›</a:t>
            </a:fld>
            <a:endParaRPr lang="en-US"/>
          </a:p>
        </p:txBody>
      </p:sp>
    </p:spTree>
    <p:extLst>
      <p:ext uri="{BB962C8B-B14F-4D97-AF65-F5344CB8AC3E}">
        <p14:creationId xmlns:p14="http://schemas.microsoft.com/office/powerpoint/2010/main" val="1644070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BD6A6F-7173-43BF-9A76-5BC4E87AEAB6}"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69DA47-4D6B-49E4-9CF0-BD5099393B67}" type="slidenum">
              <a:rPr lang="en-US"/>
              <a:pPr>
                <a:defRPr/>
              </a:pPr>
              <a:t>‹#›</a:t>
            </a:fld>
            <a:endParaRPr lang="en-US"/>
          </a:p>
        </p:txBody>
      </p:sp>
    </p:spTree>
    <p:extLst>
      <p:ext uri="{BB962C8B-B14F-4D97-AF65-F5344CB8AC3E}">
        <p14:creationId xmlns:p14="http://schemas.microsoft.com/office/powerpoint/2010/main" val="2768528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7FC11-53AA-4D60-8D00-09B4980328A4}"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A0B4A36-1600-4419-8033-BC92BC13D44B}" type="slidenum">
              <a:rPr lang="en-US"/>
              <a:pPr>
                <a:defRPr/>
              </a:pPr>
              <a:t>‹#›</a:t>
            </a:fld>
            <a:endParaRPr lang="en-US"/>
          </a:p>
        </p:txBody>
      </p:sp>
    </p:spTree>
    <p:extLst>
      <p:ext uri="{BB962C8B-B14F-4D97-AF65-F5344CB8AC3E}">
        <p14:creationId xmlns:p14="http://schemas.microsoft.com/office/powerpoint/2010/main" val="2038092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EC7D7F-687A-4240-88D0-B02B6542BD21}"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97897-0FAA-4726-9730-C9F32976F0CF}" type="slidenum">
              <a:rPr lang="en-US"/>
              <a:pPr>
                <a:defRPr/>
              </a:pPr>
              <a:t>‹#›</a:t>
            </a:fld>
            <a:endParaRPr lang="en-US"/>
          </a:p>
        </p:txBody>
      </p:sp>
    </p:spTree>
    <p:extLst>
      <p:ext uri="{BB962C8B-B14F-4D97-AF65-F5344CB8AC3E}">
        <p14:creationId xmlns:p14="http://schemas.microsoft.com/office/powerpoint/2010/main" val="1766386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FB1B81-E64B-485B-9BD6-8CAEFD786790}"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0DFC7B-556F-47A0-A883-CE62EB027539}" type="slidenum">
              <a:rPr lang="en-US"/>
              <a:pPr>
                <a:defRPr/>
              </a:pPr>
              <a:t>‹#›</a:t>
            </a:fld>
            <a:endParaRPr lang="en-US"/>
          </a:p>
        </p:txBody>
      </p:sp>
    </p:spTree>
    <p:extLst>
      <p:ext uri="{BB962C8B-B14F-4D97-AF65-F5344CB8AC3E}">
        <p14:creationId xmlns:p14="http://schemas.microsoft.com/office/powerpoint/2010/main" val="394115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5B334-6A4C-4C77-9580-28F44AD02238}" type="datetimeFigureOut">
              <a:rPr lang="en-US" smtClean="0"/>
              <a:pPr/>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2025727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DA7542-060C-461F-83FD-64472B1D82F0}"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48E88B-8832-4E83-8898-6E9DA818AC00}" type="slidenum">
              <a:rPr lang="en-US"/>
              <a:pPr>
                <a:defRPr/>
              </a:pPr>
              <a:t>‹#›</a:t>
            </a:fld>
            <a:endParaRPr lang="en-US"/>
          </a:p>
        </p:txBody>
      </p:sp>
    </p:spTree>
    <p:extLst>
      <p:ext uri="{BB962C8B-B14F-4D97-AF65-F5344CB8AC3E}">
        <p14:creationId xmlns:p14="http://schemas.microsoft.com/office/powerpoint/2010/main" val="3389102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F817F5-07A0-4CDD-9819-AE2537ABBB20}"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36AF47-F9D2-4580-BDEB-D99C365E8EEC}" type="slidenum">
              <a:rPr lang="en-US"/>
              <a:pPr>
                <a:defRPr/>
              </a:pPr>
              <a:t>‹#›</a:t>
            </a:fld>
            <a:endParaRPr lang="en-US"/>
          </a:p>
        </p:txBody>
      </p:sp>
    </p:spTree>
    <p:extLst>
      <p:ext uri="{BB962C8B-B14F-4D97-AF65-F5344CB8AC3E}">
        <p14:creationId xmlns:p14="http://schemas.microsoft.com/office/powerpoint/2010/main" val="2684605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91A2AB-537B-482F-BCE0-85162D6AC4BF}" type="datetime1">
              <a:rPr lang="en-US"/>
              <a:pPr>
                <a:defRPr/>
              </a:pPr>
              <a:t>9/17/2012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A6F4A3F-8AB0-4E3F-9BDD-0F7D76EDB39F}" type="slidenum">
              <a:rPr lang="en-US"/>
              <a:pPr>
                <a:defRPr/>
              </a:pPr>
              <a:t>‹#›</a:t>
            </a:fld>
            <a:endParaRPr lang="en-US"/>
          </a:p>
        </p:txBody>
      </p:sp>
    </p:spTree>
    <p:extLst>
      <p:ext uri="{BB962C8B-B14F-4D97-AF65-F5344CB8AC3E}">
        <p14:creationId xmlns:p14="http://schemas.microsoft.com/office/powerpoint/2010/main" val="2285000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C22B53-C78E-4236-9E1A-24185CDF832F}" type="datetime1">
              <a:rPr lang="en-US"/>
              <a:pPr>
                <a:defRPr/>
              </a:pPr>
              <a:t>9/17/2012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C055761-4076-4E05-B8CC-421FC0B95CA2}" type="slidenum">
              <a:rPr lang="en-US"/>
              <a:pPr>
                <a:defRPr/>
              </a:pPr>
              <a:t>‹#›</a:t>
            </a:fld>
            <a:endParaRPr lang="en-US"/>
          </a:p>
        </p:txBody>
      </p:sp>
    </p:spTree>
    <p:extLst>
      <p:ext uri="{BB962C8B-B14F-4D97-AF65-F5344CB8AC3E}">
        <p14:creationId xmlns:p14="http://schemas.microsoft.com/office/powerpoint/2010/main" val="3286301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725126-398D-410E-B3E5-246A0B1E2F79}"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3B3719D-93E5-4353-9852-7F676D09ABFE}" type="slidenum">
              <a:rPr lang="en-US"/>
              <a:pPr>
                <a:defRPr/>
              </a:pPr>
              <a:t>‹#›</a:t>
            </a:fld>
            <a:endParaRPr lang="en-US"/>
          </a:p>
        </p:txBody>
      </p:sp>
    </p:spTree>
    <p:extLst>
      <p:ext uri="{BB962C8B-B14F-4D97-AF65-F5344CB8AC3E}">
        <p14:creationId xmlns:p14="http://schemas.microsoft.com/office/powerpoint/2010/main" val="1272992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0671F2-BED8-4FCB-8D12-DE34BC238199}"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01303F-DDD2-4735-A30F-C760E4E294DC}" type="slidenum">
              <a:rPr lang="en-US"/>
              <a:pPr>
                <a:defRPr/>
              </a:pPr>
              <a:t>‹#›</a:t>
            </a:fld>
            <a:endParaRPr lang="en-US"/>
          </a:p>
        </p:txBody>
      </p:sp>
    </p:spTree>
    <p:extLst>
      <p:ext uri="{BB962C8B-B14F-4D97-AF65-F5344CB8AC3E}">
        <p14:creationId xmlns:p14="http://schemas.microsoft.com/office/powerpoint/2010/main" val="4149698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77B88A-908D-4F1C-8B3F-1D6D3C35BF6F}" type="datetime1">
              <a:rPr lang="en-US"/>
              <a:pPr>
                <a:defRPr/>
              </a:pPr>
              <a:t>9/17/2012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479BCA-7BEA-4087-B5B6-F3A88812DB11}" type="slidenum">
              <a:rPr lang="en-US"/>
              <a:pPr>
                <a:defRPr/>
              </a:pPr>
              <a:t>‹#›</a:t>
            </a:fld>
            <a:endParaRPr lang="en-US"/>
          </a:p>
        </p:txBody>
      </p:sp>
    </p:spTree>
    <p:extLst>
      <p:ext uri="{BB962C8B-B14F-4D97-AF65-F5344CB8AC3E}">
        <p14:creationId xmlns:p14="http://schemas.microsoft.com/office/powerpoint/2010/main" val="3787940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776229-2F34-4D4D-8D25-7486718460C5}"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0ADF80-D0F1-415A-8323-EBF09D30C97E}" type="slidenum">
              <a:rPr lang="en-US"/>
              <a:pPr>
                <a:defRPr/>
              </a:pPr>
              <a:t>‹#›</a:t>
            </a:fld>
            <a:endParaRPr lang="en-US"/>
          </a:p>
        </p:txBody>
      </p:sp>
    </p:spTree>
    <p:extLst>
      <p:ext uri="{BB962C8B-B14F-4D97-AF65-F5344CB8AC3E}">
        <p14:creationId xmlns:p14="http://schemas.microsoft.com/office/powerpoint/2010/main" val="3084221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C894EC-4081-4A19-934E-5D0DAFCBB3C1}" type="datetime1">
              <a:rPr lang="en-US"/>
              <a:pPr>
                <a:defRPr/>
              </a:pPr>
              <a:t>9/17/2012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A11AC-96E8-455B-A02D-D234C87CCCD3}" type="slidenum">
              <a:rPr lang="en-US"/>
              <a:pPr>
                <a:defRPr/>
              </a:pPr>
              <a:t>‹#›</a:t>
            </a:fld>
            <a:endParaRPr lang="en-US"/>
          </a:p>
        </p:txBody>
      </p:sp>
    </p:spTree>
    <p:extLst>
      <p:ext uri="{BB962C8B-B14F-4D97-AF65-F5344CB8AC3E}">
        <p14:creationId xmlns:p14="http://schemas.microsoft.com/office/powerpoint/2010/main" val="3303440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F8EF49-455B-468D-BDAC-4700EB7EEF36}" type="datetime1">
              <a:rPr lang="en-US"/>
              <a:pPr>
                <a:defRPr/>
              </a:pPr>
              <a:t>9/17/2012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32634F-C111-4878-ABBE-6C0EC003F7E4}" type="slidenum">
              <a:rPr lang="en-US"/>
              <a:pPr>
                <a:defRPr/>
              </a:pPr>
              <a:t>‹#›</a:t>
            </a:fld>
            <a:endParaRPr lang="en-US"/>
          </a:p>
        </p:txBody>
      </p:sp>
    </p:spTree>
    <p:extLst>
      <p:ext uri="{BB962C8B-B14F-4D97-AF65-F5344CB8AC3E}">
        <p14:creationId xmlns:p14="http://schemas.microsoft.com/office/powerpoint/2010/main" val="117454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5B334-6A4C-4C77-9580-28F44AD02238}" type="datetimeFigureOut">
              <a:rPr lang="en-US" smtClean="0"/>
              <a:pPr/>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3439586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p:spPr>
        <p:txBody>
          <a:bodyPr/>
          <a:lstStyle>
            <a:lvl1pPr>
              <a:defRPr/>
            </a:lvl1pPr>
          </a:lstStyle>
          <a:p>
            <a:pPr>
              <a:defRPr/>
            </a:pPr>
            <a:fld id="{47B565DC-4CB1-4173-AD89-C577BCEDF245}" type="datetime1">
              <a:rPr lang="en-US"/>
              <a:pPr>
                <a:defRPr/>
              </a:pPr>
              <a:t>9/17/2012</a:t>
            </a:fld>
            <a:endParaRPr lang="en-US"/>
          </a:p>
        </p:txBody>
      </p:sp>
      <p:sp>
        <p:nvSpPr>
          <p:cNvPr id="3"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6553200" y="6245225"/>
            <a:ext cx="2133600" cy="476250"/>
          </a:xfrm>
        </p:spPr>
        <p:txBody>
          <a:bodyPr/>
          <a:lstStyle>
            <a:lvl1pPr>
              <a:defRPr/>
            </a:lvl1pPr>
          </a:lstStyle>
          <a:p>
            <a:pPr>
              <a:defRPr/>
            </a:pPr>
            <a:fld id="{1CDE4E49-0B28-4683-A2F4-7CFD79944352}" type="slidenum">
              <a:rPr lang="en-US"/>
              <a:pPr>
                <a:defRPr/>
              </a:pPr>
              <a:t>‹#›</a:t>
            </a:fld>
            <a:endParaRPr lang="en-US"/>
          </a:p>
        </p:txBody>
      </p:sp>
    </p:spTree>
    <p:extLst>
      <p:ext uri="{BB962C8B-B14F-4D97-AF65-F5344CB8AC3E}">
        <p14:creationId xmlns:p14="http://schemas.microsoft.com/office/powerpoint/2010/main" val="3000080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416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035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5718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200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141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997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66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449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2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5B334-6A4C-4C77-9580-28F44AD02238}" type="datetimeFigureOut">
              <a:rPr lang="en-US" smtClean="0"/>
              <a:pPr/>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622211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611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7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EA921B5-661E-4BFC-8637-B276A9701193}" type="datetimeFigureOut">
              <a:rPr lang="en-US">
                <a:solidFill>
                  <a:prstClr val="black">
                    <a:tint val="75000"/>
                  </a:prstClr>
                </a:solidFill>
              </a:rPr>
              <a:pPr/>
              <a:t>9/17/2012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CA87008-F9CE-49DC-A83D-22765F91527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42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5B334-6A4C-4C77-9580-28F44AD02238}"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232975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5B334-6A4C-4C77-9580-28F44AD02238}"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AED8A-F6B2-4050-A4CA-606E49429857}" type="slidenum">
              <a:rPr lang="en-US" smtClean="0"/>
              <a:pPr/>
              <a:t>‹#›</a:t>
            </a:fld>
            <a:endParaRPr lang="en-US"/>
          </a:p>
        </p:txBody>
      </p:sp>
    </p:spTree>
    <p:extLst>
      <p:ext uri="{BB962C8B-B14F-4D97-AF65-F5344CB8AC3E}">
        <p14:creationId xmlns:p14="http://schemas.microsoft.com/office/powerpoint/2010/main" val="131110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5B334-6A4C-4C77-9580-28F44AD02238}" type="datetimeFigureOut">
              <a:rPr lang="en-US" smtClean="0"/>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ED8A-F6B2-4050-A4CA-606E49429857}" type="slidenum">
              <a:rPr lang="en-US" smtClean="0"/>
              <a:pPr/>
              <a:t>‹#›</a:t>
            </a:fld>
            <a:endParaRPr lang="en-US"/>
          </a:p>
        </p:txBody>
      </p:sp>
    </p:spTree>
    <p:extLst>
      <p:ext uri="{BB962C8B-B14F-4D97-AF65-F5344CB8AC3E}">
        <p14:creationId xmlns:p14="http://schemas.microsoft.com/office/powerpoint/2010/main" val="3522961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ea typeface="ＭＳ Ｐゴシック" pitchFamily="-1" charset="-128"/>
                <a:cs typeface="+mn-cs"/>
              </a:defRPr>
            </a:lvl1pPr>
          </a:lstStyle>
          <a:p>
            <a:pPr fontAlgn="base">
              <a:spcBef>
                <a:spcPct val="0"/>
              </a:spcBef>
              <a:spcAft>
                <a:spcPct val="0"/>
              </a:spcAft>
              <a:defRPr/>
            </a:pPr>
            <a:fld id="{951D3005-4C27-4939-AB66-EEDA858FD756}" type="datetime1">
              <a:rPr lang="en-US"/>
              <a:pPr fontAlgn="base">
                <a:spcBef>
                  <a:spcPct val="0"/>
                </a:spcBef>
                <a:spcAft>
                  <a:spcPct val="0"/>
                </a:spcAft>
                <a:defRPr/>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ea typeface="ＭＳ Ｐゴシック" pitchFamily="-1" charset="-128"/>
                <a:cs typeface="+mn-cs"/>
              </a:defRPr>
            </a:lvl1pPr>
          </a:lstStyle>
          <a:p>
            <a:pPr fontAlgn="base">
              <a:spcBef>
                <a:spcPct val="0"/>
              </a:spcBef>
              <a:spcAft>
                <a:spcPct val="0"/>
              </a:spcAft>
              <a:defRPr/>
            </a:pPr>
            <a:fld id="{FEB2ACF7-1C48-4772-85F4-760AD2750D8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896107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ea typeface="ＭＳ Ｐゴシック" pitchFamily="-1" charset="-128"/>
              </a:defRPr>
            </a:lvl1pPr>
          </a:lstStyle>
          <a:p>
            <a:pPr fontAlgn="base">
              <a:spcBef>
                <a:spcPct val="0"/>
              </a:spcBef>
              <a:spcAft>
                <a:spcPct val="0"/>
              </a:spcAft>
              <a:defRPr/>
            </a:pPr>
            <a:fld id="{3CAB552C-C895-4D27-93C8-0896ED03D28F}" type="datetime1">
              <a:rPr lang="en-US"/>
              <a:pPr fontAlgn="base">
                <a:spcBef>
                  <a:spcPct val="0"/>
                </a:spcBef>
                <a:spcAft>
                  <a:spcPct val="0"/>
                </a:spcAft>
                <a:defRPr/>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ea typeface="ＭＳ Ｐゴシック" pitchFamily="-1" charset="-128"/>
              </a:defRPr>
            </a:lvl1pPr>
          </a:lstStyle>
          <a:p>
            <a:pPr fontAlgn="base">
              <a:spcBef>
                <a:spcPct val="0"/>
              </a:spcBef>
              <a:spcAft>
                <a:spcPct val="0"/>
              </a:spcAft>
              <a:defRPr/>
            </a:pPr>
            <a:fld id="{E39CBB8A-BD0C-4C95-A96F-50EC190357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7143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fontAlgn="base">
              <a:spcBef>
                <a:spcPct val="0"/>
              </a:spcBef>
              <a:spcAft>
                <a:spcPct val="0"/>
              </a:spcAft>
              <a:defRPr/>
            </a:pPr>
            <a:fld id="{634F0D38-CAA8-4FBE-BDB4-150EBCF95FEC}" type="datetime1">
              <a:rPr lang="en-US">
                <a:ea typeface="ＭＳ Ｐゴシック" pitchFamily="-1" charset="-128"/>
              </a:rPr>
              <a:pPr fontAlgn="base">
                <a:spcBef>
                  <a:spcPct val="0"/>
                </a:spcBef>
                <a:spcAft>
                  <a:spcPct val="0"/>
                </a:spcAft>
                <a:defRPr/>
              </a:pPr>
              <a:t>9/17/2012</a:t>
            </a:fld>
            <a:endParaRPr lang="en-US">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fontAlgn="base">
              <a:spcBef>
                <a:spcPct val="0"/>
              </a:spcBef>
              <a:spcAft>
                <a:spcPct val="0"/>
              </a:spcAft>
              <a:defRPr/>
            </a:pPr>
            <a:fld id="{96A6F98C-402E-484C-A07A-73DDE5C1B7BA}" type="slidenum">
              <a:rPr lang="en-US">
                <a:ea typeface="ＭＳ Ｐゴシック" pitchFamily="-1" charset="-128"/>
              </a:rPr>
              <a:pPr fontAlgn="base">
                <a:spcBef>
                  <a:spcPct val="0"/>
                </a:spcBef>
                <a:spcAft>
                  <a:spcPct val="0"/>
                </a:spcAft>
                <a:defRPr/>
              </a:pPr>
              <a:t>‹#›</a:t>
            </a:fld>
            <a:endParaRPr lang="en-US">
              <a:ea typeface="ＭＳ Ｐゴシック" pitchFamily="-1" charset="-128"/>
            </a:endParaRPr>
          </a:p>
        </p:txBody>
      </p:sp>
    </p:spTree>
    <p:extLst>
      <p:ext uri="{BB962C8B-B14F-4D97-AF65-F5344CB8AC3E}">
        <p14:creationId xmlns:p14="http://schemas.microsoft.com/office/powerpoint/2010/main" val="3659728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ea typeface="ＭＳ Ｐゴシック" pitchFamily="-1" charset="-128"/>
              </a:defRPr>
            </a:lvl1pPr>
          </a:lstStyle>
          <a:p>
            <a:pPr fontAlgn="base">
              <a:spcBef>
                <a:spcPct val="0"/>
              </a:spcBef>
              <a:spcAft>
                <a:spcPct val="0"/>
              </a:spcAft>
              <a:defRPr/>
            </a:pPr>
            <a:fld id="{34877044-A3C1-4BC0-B235-0F96BD16F140}" type="datetime1">
              <a:rPr lang="en-US"/>
              <a:pPr fontAlgn="base">
                <a:spcBef>
                  <a:spcPct val="0"/>
                </a:spcBef>
                <a:spcAft>
                  <a:spcPct val="0"/>
                </a:spcAft>
                <a:defRPr/>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ea typeface="ＭＳ Ｐゴシック" pitchFamily="-1" charset="-128"/>
              </a:defRPr>
            </a:lvl1pPr>
          </a:lstStyle>
          <a:p>
            <a:pPr fontAlgn="base">
              <a:spcBef>
                <a:spcPct val="0"/>
              </a:spcBef>
              <a:spcAft>
                <a:spcPct val="0"/>
              </a:spcAft>
              <a:defRPr/>
            </a:pPr>
            <a:fld id="{B403E29F-6BA6-4C73-A304-FBC00F6EDEC9}"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9260001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5B334-6A4C-4C77-9580-28F44AD02238}" type="datetimeFigureOut">
              <a:rPr lang="en-US" smtClean="0">
                <a:solidFill>
                  <a:prstClr val="black">
                    <a:tint val="75000"/>
                  </a:prstClr>
                </a:solidFill>
              </a:rPr>
              <a:pPr/>
              <a:t>9/17/2012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AED8A-F6B2-4050-A4CA-606E494298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52199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7416" name="TextBox 5"/>
          <p:cNvSpPr txBox="1">
            <a:spLocks noChangeArrowheads="1"/>
          </p:cNvSpPr>
          <p:nvPr/>
        </p:nvSpPr>
        <p:spPr bwMode="auto">
          <a:xfrm>
            <a:off x="1676400" y="2438400"/>
            <a:ext cx="7048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dirty="0" smtClean="0">
                <a:solidFill>
                  <a:srgbClr val="CC9900"/>
                </a:solidFill>
                <a:latin typeface="Arial Black" pitchFamily="34" charset="0"/>
              </a:rPr>
              <a:t>Creating Tools </a:t>
            </a:r>
            <a:r>
              <a:rPr lang="en-US" sz="3600" dirty="0" smtClean="0">
                <a:solidFill>
                  <a:prstClr val="white"/>
                </a:solidFill>
                <a:latin typeface="Arial Black" pitchFamily="34" charset="0"/>
              </a:rPr>
              <a:t>for </a:t>
            </a:r>
          </a:p>
          <a:p>
            <a:pPr eaLnBrk="1" hangingPunct="1"/>
            <a:r>
              <a:rPr lang="en-US" sz="3600" dirty="0" smtClean="0">
                <a:solidFill>
                  <a:prstClr val="white"/>
                </a:solidFill>
                <a:latin typeface="Arial Black" pitchFamily="34" charset="0"/>
              </a:rPr>
              <a:t>Research and Instruction</a:t>
            </a:r>
          </a:p>
        </p:txBody>
      </p:sp>
      <p:sp>
        <p:nvSpPr>
          <p:cNvPr id="8" name="TextBox 6"/>
          <p:cNvSpPr txBox="1">
            <a:spLocks noChangeArrowheads="1"/>
          </p:cNvSpPr>
          <p:nvPr/>
        </p:nvSpPr>
        <p:spPr bwMode="auto">
          <a:xfrm>
            <a:off x="2362200" y="5181600"/>
            <a:ext cx="6324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CC9900"/>
                </a:solidFill>
                <a:effectLst/>
                <a:uLnTx/>
                <a:uFillTx/>
                <a:latin typeface="Arial Black" pitchFamily="34" charset="0"/>
                <a:ea typeface="ＭＳ Ｐゴシック" pitchFamily="34" charset="-128"/>
                <a:cs typeface="Arial" pitchFamily="34" charset="0"/>
              </a:rPr>
              <a:t>Dr. Gerry McCartney</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Arial" pitchFamily="34" charset="0"/>
                <a:ea typeface="ＭＳ Ｐゴシック" pitchFamily="34" charset="-128"/>
                <a:cs typeface="Arial" pitchFamily="34" charset="0"/>
              </a:rPr>
              <a:t>Vice President for Information Technology and CIO</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Arial" pitchFamily="34" charset="0"/>
                <a:ea typeface="ＭＳ Ｐゴシック" pitchFamily="34" charset="-128"/>
                <a:cs typeface="Arial" pitchFamily="34" charset="0"/>
              </a:rPr>
              <a:t>Inaugural Director, Innovation and Commercialization Center</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Arial" pitchFamily="34" charset="0"/>
                <a:ea typeface="ＭＳ Ｐゴシック" pitchFamily="34" charset="-128"/>
                <a:cs typeface="Arial" pitchFamily="34" charset="0"/>
              </a:rPr>
              <a:t>Olga </a:t>
            </a:r>
            <a:r>
              <a:rPr kumimoji="0" lang="en-US" sz="1400" b="0" i="0" u="none" strike="noStrike" kern="0" cap="none" spc="0" normalizeH="0" baseline="0" noProof="0" dirty="0" err="1" smtClean="0">
                <a:ln>
                  <a:noFill/>
                </a:ln>
                <a:solidFill>
                  <a:sysClr val="window" lastClr="FFFFFF"/>
                </a:solidFill>
                <a:effectLst/>
                <a:uLnTx/>
                <a:uFillTx/>
                <a:latin typeface="Arial" pitchFamily="34" charset="0"/>
                <a:ea typeface="ＭＳ Ｐゴシック" pitchFamily="34" charset="-128"/>
                <a:cs typeface="Arial" pitchFamily="34" charset="0"/>
              </a:rPr>
              <a:t>Oesterle</a:t>
            </a:r>
            <a:r>
              <a:rPr kumimoji="0" lang="en-US" sz="1400" b="0" i="0" u="none" strike="noStrike" kern="0" cap="none" spc="0" normalizeH="0" baseline="0" noProof="0" dirty="0" smtClean="0">
                <a:ln>
                  <a:noFill/>
                </a:ln>
                <a:solidFill>
                  <a:sysClr val="window" lastClr="FFFFFF"/>
                </a:solidFill>
                <a:effectLst/>
                <a:uLnTx/>
                <a:uFillTx/>
                <a:latin typeface="Arial" pitchFamily="34" charset="0"/>
                <a:ea typeface="ＭＳ Ｐゴシック" pitchFamily="34" charset="-128"/>
                <a:cs typeface="Arial" pitchFamily="34" charset="0"/>
              </a:rPr>
              <a:t> England Professor of Information Technology </a:t>
            </a:r>
          </a:p>
        </p:txBody>
      </p:sp>
      <p:pic>
        <p:nvPicPr>
          <p:cNvPr id="9" name="Picture 13" descr="NEW LogoTab.jpg"/>
          <p:cNvPicPr>
            <a:picLocks noChangeAspect="1"/>
          </p:cNvPicPr>
          <p:nvPr/>
        </p:nvPicPr>
        <p:blipFill>
          <a:blip r:embed="rId3" cstate="print">
            <a:extLst>
              <a:ext uri="{28A0092B-C50C-407E-A947-70E740481C1C}">
                <a14:useLocalDpi xmlns:a14="http://schemas.microsoft.com/office/drawing/2010/main" val="0"/>
              </a:ext>
            </a:extLst>
          </a:blip>
          <a:srcRect l="1755" t="64024" r="57895" b="4417"/>
          <a:stretch>
            <a:fillRect/>
          </a:stretch>
        </p:blipFill>
        <p:spPr bwMode="auto">
          <a:xfrm>
            <a:off x="228600" y="59817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2370138" y="632460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ysClr val="window" lastClr="FFFFFF"/>
                </a:solidFill>
                <a:effectLst/>
                <a:uLnTx/>
                <a:uFillTx/>
                <a:latin typeface="Arial" pitchFamily="34" charset="0"/>
                <a:ea typeface="ＭＳ Ｐゴシック" pitchFamily="34" charset="-128"/>
              </a:rPr>
              <a:t>HUBbub</a:t>
            </a:r>
            <a:r>
              <a:rPr kumimoji="0" lang="en-US" sz="1400" b="0" i="0" u="none" strike="noStrike" kern="0" cap="none" spc="0" normalizeH="0" baseline="0" noProof="0" dirty="0" smtClean="0">
                <a:ln>
                  <a:noFill/>
                </a:ln>
                <a:solidFill>
                  <a:sysClr val="window" lastClr="FFFFFF"/>
                </a:solidFill>
                <a:effectLst/>
                <a:uLnTx/>
                <a:uFillTx/>
                <a:latin typeface="Arial" pitchFamily="34" charset="0"/>
                <a:ea typeface="ＭＳ Ｐゴシック" pitchFamily="34" charset="-128"/>
              </a:rPr>
              <a:t> 2012  •  September 24-25, 2012</a:t>
            </a:r>
          </a:p>
        </p:txBody>
      </p:sp>
    </p:spTree>
    <p:extLst>
      <p:ext uri="{BB962C8B-B14F-4D97-AF65-F5344CB8AC3E}">
        <p14:creationId xmlns:p14="http://schemas.microsoft.com/office/powerpoint/2010/main" val="298385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2_lines_white.pdf"/>
          <p:cNvPicPr>
            <a:picLocks noChangeAspect="1"/>
          </p:cNvPicPr>
          <p:nvPr/>
        </p:nvPicPr>
        <p:blipFill>
          <a:blip r:embed="rId3">
            <a:extLst>
              <a:ext uri="{28A0092B-C50C-407E-A947-70E740481C1C}">
                <a14:useLocalDpi xmlns:a14="http://schemas.microsoft.com/office/drawing/2010/main" val="0"/>
              </a:ext>
            </a:extLst>
          </a:blip>
          <a:srcRect l="9438" t="4636" r="32344" b="70473"/>
          <a:stretch>
            <a:fillRect/>
          </a:stretch>
        </p:blipFill>
        <p:spPr bwMode="auto">
          <a:xfrm>
            <a:off x="0" y="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ctrTitle"/>
          </p:nvPr>
        </p:nvSpPr>
        <p:spPr>
          <a:xfrm>
            <a:off x="106363" y="1066800"/>
            <a:ext cx="8885237" cy="1338263"/>
          </a:xfrm>
        </p:spPr>
        <p:txBody>
          <a:bodyPr/>
          <a:lstStyle/>
          <a:p>
            <a:pPr defTabSz="457200"/>
            <a:r>
              <a:rPr lang="en-US" sz="4000" dirty="0" smtClean="0">
                <a:solidFill>
                  <a:srgbClr val="CC9900"/>
                </a:solidFill>
                <a:latin typeface="Arial Black" pitchFamily="34" charset="0"/>
                <a:ea typeface="ＭＳ Ｐゴシック" pitchFamily="34" charset="-128"/>
              </a:rPr>
              <a:t>NAVISTAR</a:t>
            </a:r>
            <a:r>
              <a:rPr lang="en-US" sz="4000" dirty="0" smtClean="0">
                <a:latin typeface="Arial Black" pitchFamily="34" charset="0"/>
                <a:ea typeface="ＭＳ Ｐゴシック" pitchFamily="34" charset="-128"/>
              </a:rPr>
              <a:t> </a:t>
            </a:r>
            <a:r>
              <a:rPr lang="en-US" sz="4000" dirty="0" smtClean="0">
                <a:latin typeface="Arial" pitchFamily="34" charset="0"/>
                <a:ea typeface="ＭＳ Ｐゴシック" pitchFamily="34" charset="-128"/>
                <a:cs typeface="Arial" pitchFamily="34" charset="0"/>
              </a:rPr>
              <a:t>to run engineering simulations on</a:t>
            </a:r>
            <a:r>
              <a:rPr lang="en-US" sz="4000" dirty="0" smtClean="0">
                <a:solidFill>
                  <a:schemeClr val="bg1"/>
                </a:solidFill>
                <a:latin typeface="Arial" pitchFamily="34" charset="0"/>
                <a:ea typeface="ＭＳ Ｐゴシック" pitchFamily="34" charset="-128"/>
                <a:cs typeface="Arial" pitchFamily="34" charset="0"/>
              </a:rPr>
              <a:t> </a:t>
            </a:r>
            <a:r>
              <a:rPr lang="en-US" sz="4000" dirty="0" smtClean="0">
                <a:solidFill>
                  <a:srgbClr val="CC9900"/>
                </a:solidFill>
                <a:latin typeface="Arial Black" pitchFamily="34" charset="0"/>
                <a:ea typeface="ＭＳ Ｐゴシック" pitchFamily="34" charset="-128"/>
              </a:rPr>
              <a:t>Purdue’s supercomputers</a:t>
            </a:r>
          </a:p>
        </p:txBody>
      </p:sp>
      <p:sp>
        <p:nvSpPr>
          <p:cNvPr id="23557" name="TextBox 5"/>
          <p:cNvSpPr txBox="1">
            <a:spLocks noChangeArrowheads="1"/>
          </p:cNvSpPr>
          <p:nvPr/>
        </p:nvSpPr>
        <p:spPr bwMode="auto">
          <a:xfrm>
            <a:off x="533400" y="3860800"/>
            <a:ext cx="8396288" cy="2708275"/>
          </a:xfrm>
          <a:prstGeom prst="rect">
            <a:avLst/>
          </a:prstGeom>
          <a:noFill/>
          <a:ln w="9525">
            <a:noFill/>
            <a:miter lim="800000"/>
            <a:headEnd/>
            <a:tailEnd/>
          </a:ln>
        </p:spPr>
        <p:txBody>
          <a:bodyPr>
            <a:spAutoFit/>
          </a:bodyPr>
          <a:lstStyle/>
          <a:p>
            <a:pPr fontAlgn="base">
              <a:spcBef>
                <a:spcPct val="0"/>
              </a:spcBef>
              <a:spcAft>
                <a:spcPct val="0"/>
              </a:spcAft>
              <a:defRPr/>
            </a:pPr>
            <a:r>
              <a:rPr lang="en-US" dirty="0">
                <a:solidFill>
                  <a:srgbClr val="FFFFFF"/>
                </a:solidFill>
                <a:latin typeface="Myriad Pro" pitchFamily="-1" charset="0"/>
                <a:ea typeface="ＭＳ Ｐゴシック" pitchFamily="-1" charset="-128"/>
              </a:rPr>
              <a:t>“At the forefront of aerodynamic commercial vehicles, we have a continuing need to perform computationally intensive simulations to evaluate the external aerodynamics to drive fuel economy improvements while creating envious styling.  We  look forward to working with Purdue as a key enabler and partner, </a:t>
            </a:r>
            <a:r>
              <a:rPr lang="en-US" i="1" dirty="0">
                <a:solidFill>
                  <a:srgbClr val="FFFFFF"/>
                </a:solidFill>
                <a:latin typeface="Myriad Pro" pitchFamily="-1" charset="0"/>
                <a:ea typeface="ＭＳ Ｐゴシック" pitchFamily="-1" charset="-128"/>
              </a:rPr>
              <a:t>not only because of their state-of-the-art computational resources, but also the high level of technical expertise and the overall quality of the staff</a:t>
            </a:r>
            <a:r>
              <a:rPr lang="en-US" dirty="0">
                <a:solidFill>
                  <a:srgbClr val="FFFFFF"/>
                </a:solidFill>
                <a:latin typeface="Myriad Pro" pitchFamily="-1" charset="0"/>
                <a:ea typeface="ＭＳ Ｐゴシック" pitchFamily="-1" charset="-128"/>
              </a:rPr>
              <a:t>.”  </a:t>
            </a:r>
          </a:p>
          <a:p>
            <a:pPr fontAlgn="base">
              <a:spcBef>
                <a:spcPct val="0"/>
              </a:spcBef>
              <a:spcAft>
                <a:spcPct val="0"/>
              </a:spcAft>
              <a:defRPr/>
            </a:pPr>
            <a:endParaRPr lang="en-US" sz="800" dirty="0">
              <a:solidFill>
                <a:srgbClr val="FFFFFF"/>
              </a:solidFill>
              <a:latin typeface="Myriad Pro" pitchFamily="-1" charset="0"/>
              <a:ea typeface="ＭＳ Ｐゴシック" pitchFamily="-1" charset="-128"/>
            </a:endParaRPr>
          </a:p>
          <a:p>
            <a:pPr algn="r" fontAlgn="base">
              <a:spcBef>
                <a:spcPct val="0"/>
              </a:spcBef>
              <a:spcAft>
                <a:spcPct val="0"/>
              </a:spcAft>
              <a:defRPr/>
            </a:pPr>
            <a:r>
              <a:rPr lang="en-US" dirty="0">
                <a:solidFill>
                  <a:srgbClr val="FFFFFF"/>
                </a:solidFill>
                <a:latin typeface="Arial" charset="0"/>
                <a:ea typeface="ＭＳ Ｐゴシック" pitchFamily="-1" charset="-128"/>
                <a:cs typeface="Arial" charset="0"/>
              </a:rPr>
              <a:t>—</a:t>
            </a:r>
            <a:r>
              <a:rPr lang="en-US" dirty="0">
                <a:solidFill>
                  <a:srgbClr val="FFFFFF"/>
                </a:solidFill>
                <a:latin typeface="Myriad Pro" pitchFamily="-1" charset="0"/>
                <a:ea typeface="ＭＳ Ｐゴシック" pitchFamily="-1" charset="-128"/>
              </a:rPr>
              <a:t>John Cagney, Vice President</a:t>
            </a:r>
          </a:p>
          <a:p>
            <a:pPr algn="r" fontAlgn="base">
              <a:spcBef>
                <a:spcPct val="0"/>
              </a:spcBef>
              <a:spcAft>
                <a:spcPct val="0"/>
              </a:spcAft>
              <a:defRPr/>
            </a:pPr>
            <a:r>
              <a:rPr lang="en-US" dirty="0">
                <a:solidFill>
                  <a:srgbClr val="FFFFFF"/>
                </a:solidFill>
                <a:latin typeface="Myriad Pro" pitchFamily="-1" charset="0"/>
                <a:ea typeface="ＭＳ Ｐゴシック" pitchFamily="-1" charset="-128"/>
              </a:rPr>
              <a:t> Advanced Technology &amp; Engineering</a:t>
            </a:r>
          </a:p>
          <a:p>
            <a:pPr algn="r" fontAlgn="base">
              <a:spcBef>
                <a:spcPct val="0"/>
              </a:spcBef>
              <a:spcAft>
                <a:spcPct val="0"/>
              </a:spcAft>
              <a:defRPr/>
            </a:pPr>
            <a:r>
              <a:rPr lang="en-US" dirty="0">
                <a:solidFill>
                  <a:srgbClr val="FFFFFF"/>
                </a:solidFill>
                <a:latin typeface="Myriad Pro" pitchFamily="-1" charset="0"/>
                <a:ea typeface="ＭＳ Ｐゴシック" pitchFamily="-1" charset="-128"/>
              </a:rPr>
              <a:t>Navista</a:t>
            </a:r>
            <a:r>
              <a:rPr lang="en-US" dirty="0">
                <a:solidFill>
                  <a:srgbClr val="FFFFFF"/>
                </a:solidFill>
                <a:effectLst>
                  <a:outerShdw blurRad="38100" dist="38100" dir="2700000" algn="tl">
                    <a:srgbClr val="EEECE1"/>
                  </a:outerShdw>
                </a:effectLst>
                <a:latin typeface="Myriad Pro" pitchFamily="-1" charset="0"/>
                <a:ea typeface="ＭＳ Ｐゴシック" pitchFamily="-1" charset="-128"/>
              </a:rPr>
              <a:t>r</a:t>
            </a:r>
          </a:p>
        </p:txBody>
      </p:sp>
      <p:pic>
        <p:nvPicPr>
          <p:cNvPr id="27653" name="Picture 13" descr="navistar.png"/>
          <p:cNvPicPr>
            <a:picLocks noChangeAspect="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609600" y="3048000"/>
            <a:ext cx="4818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33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descr="h2_lines_white.pdf"/>
          <p:cNvPicPr>
            <a:picLocks noChangeAspect="1"/>
          </p:cNvPicPr>
          <p:nvPr/>
        </p:nvPicPr>
        <p:blipFill>
          <a:blip r:embed="rId2">
            <a:extLst>
              <a:ext uri="{28A0092B-C50C-407E-A947-70E740481C1C}">
                <a14:useLocalDpi xmlns:a14="http://schemas.microsoft.com/office/drawing/2010/main" val="0"/>
              </a:ext>
            </a:extLst>
          </a:blip>
          <a:srcRect l="9438" t="4636" r="32344" b="70473"/>
          <a:stretch>
            <a:fillRect/>
          </a:stretch>
        </p:blipFill>
        <p:spPr bwMode="auto">
          <a:xfrm>
            <a:off x="0" y="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ctrTitle"/>
          </p:nvPr>
        </p:nvSpPr>
        <p:spPr>
          <a:xfrm>
            <a:off x="372268" y="1349375"/>
            <a:ext cx="8399463" cy="1470025"/>
          </a:xfrm>
        </p:spPr>
        <p:txBody>
          <a:bodyPr/>
          <a:lstStyle/>
          <a:p>
            <a:pPr defTabSz="457200"/>
            <a:r>
              <a:rPr lang="en-US" sz="4000" dirty="0" smtClean="0">
                <a:solidFill>
                  <a:srgbClr val="CC9900"/>
                </a:solidFill>
                <a:latin typeface="Arial Black" pitchFamily="34" charset="0"/>
                <a:ea typeface="ＭＳ Ｐゴシック" pitchFamily="34" charset="-128"/>
              </a:rPr>
              <a:t>BD Diagnostics/</a:t>
            </a:r>
            <a:r>
              <a:rPr lang="en-US" sz="4000" dirty="0" smtClean="0">
                <a:solidFill>
                  <a:srgbClr val="CC9900"/>
                </a:solidFill>
                <a:latin typeface="Arial" pitchFamily="34" charset="0"/>
                <a:ea typeface="ＭＳ Ｐゴシック" pitchFamily="34" charset="-128"/>
                <a:cs typeface="Arial" pitchFamily="34" charset="0"/>
              </a:rPr>
              <a:t>global </a:t>
            </a:r>
            <a:r>
              <a:rPr lang="en-US" sz="4000" dirty="0" smtClean="0">
                <a:latin typeface="Arial" pitchFamily="34" charset="0"/>
                <a:ea typeface="ＭＳ Ｐゴシック" pitchFamily="34" charset="-128"/>
                <a:cs typeface="Arial" pitchFamily="34" charset="0"/>
              </a:rPr>
              <a:t>medical technology company selects</a:t>
            </a:r>
            <a:r>
              <a:rPr lang="en-US" sz="4000" dirty="0" smtClean="0">
                <a:solidFill>
                  <a:schemeClr val="bg1"/>
                </a:solidFill>
                <a:latin typeface="Arial" pitchFamily="34" charset="0"/>
                <a:ea typeface="ＭＳ Ｐゴシック" pitchFamily="34" charset="-128"/>
                <a:cs typeface="Arial" pitchFamily="34" charset="0"/>
              </a:rPr>
              <a:t> </a:t>
            </a:r>
            <a:r>
              <a:rPr lang="en-US" sz="4000" dirty="0" err="1" smtClean="0">
                <a:solidFill>
                  <a:srgbClr val="CC9900"/>
                </a:solidFill>
                <a:latin typeface="Arial Black" pitchFamily="34" charset="0"/>
                <a:ea typeface="ＭＳ Ｐゴシック" pitchFamily="34" charset="-128"/>
              </a:rPr>
              <a:t>HUBzero</a:t>
            </a:r>
            <a:endParaRPr lang="en-US" sz="4000" dirty="0" smtClean="0">
              <a:solidFill>
                <a:srgbClr val="CC9900"/>
              </a:solidFill>
              <a:latin typeface="Arial Black" pitchFamily="34" charset="0"/>
              <a:ea typeface="ＭＳ Ｐゴシック" pitchFamily="34" charset="-128"/>
            </a:endParaRPr>
          </a:p>
        </p:txBody>
      </p:sp>
      <p:sp>
        <p:nvSpPr>
          <p:cNvPr id="29700" name="TextBox 5"/>
          <p:cNvSpPr txBox="1">
            <a:spLocks noChangeArrowheads="1"/>
          </p:cNvSpPr>
          <p:nvPr/>
        </p:nvSpPr>
        <p:spPr bwMode="auto">
          <a:xfrm>
            <a:off x="3505200" y="3733800"/>
            <a:ext cx="53482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mtClean="0">
                <a:solidFill>
                  <a:prstClr val="white"/>
                </a:solidFill>
                <a:latin typeface="Myriad Pro"/>
              </a:rPr>
              <a:t>“We looked at all the leading Social Network companies that provide social customer relationship management (CRM) services, such as Jive, Telegent, and even Salesforce.com, and found that Purdue’s HUBzero platform offered the best overall solution, especially for science-based companies such as ours.”</a:t>
            </a:r>
          </a:p>
          <a:p>
            <a:pPr eaLnBrk="1" fontAlgn="base" hangingPunct="1">
              <a:spcBef>
                <a:spcPct val="0"/>
              </a:spcBef>
              <a:spcAft>
                <a:spcPct val="0"/>
              </a:spcAft>
            </a:pPr>
            <a:endParaRPr lang="en-US" smtClean="0">
              <a:solidFill>
                <a:prstClr val="white"/>
              </a:solidFill>
              <a:latin typeface="Myriad Pro"/>
            </a:endParaRPr>
          </a:p>
          <a:p>
            <a:pPr algn="r" eaLnBrk="1" fontAlgn="base" hangingPunct="1">
              <a:spcBef>
                <a:spcPct val="0"/>
              </a:spcBef>
              <a:spcAft>
                <a:spcPct val="0"/>
              </a:spcAft>
            </a:pPr>
            <a:endParaRPr lang="en-US" sz="1600" smtClean="0">
              <a:solidFill>
                <a:prstClr val="white"/>
              </a:solidFill>
              <a:latin typeface="Myriad Pro"/>
            </a:endParaRPr>
          </a:p>
          <a:p>
            <a:pPr algn="r" eaLnBrk="1" fontAlgn="base" hangingPunct="1">
              <a:spcBef>
                <a:spcPct val="0"/>
              </a:spcBef>
              <a:spcAft>
                <a:spcPct val="0"/>
              </a:spcAft>
            </a:pPr>
            <a:r>
              <a:rPr lang="en-US" smtClean="0">
                <a:solidFill>
                  <a:prstClr val="white"/>
                </a:solidFill>
                <a:latin typeface="Myriad Pro"/>
                <a:cs typeface="Arial" pitchFamily="34" charset="0"/>
              </a:rPr>
              <a:t> </a:t>
            </a:r>
            <a:endParaRPr lang="en-US" smtClean="0">
              <a:solidFill>
                <a:prstClr val="white"/>
              </a:solidFill>
              <a:latin typeface="Myriad Pro"/>
            </a:endParaRPr>
          </a:p>
          <a:p>
            <a:pPr algn="r" eaLnBrk="1" fontAlgn="base" hangingPunct="1">
              <a:spcBef>
                <a:spcPct val="0"/>
              </a:spcBef>
              <a:spcAft>
                <a:spcPct val="0"/>
              </a:spcAft>
            </a:pPr>
            <a:endParaRPr lang="en-US" smtClean="0">
              <a:solidFill>
                <a:prstClr val="white"/>
              </a:solidFill>
              <a:latin typeface="Myriad Pro"/>
            </a:endParaRPr>
          </a:p>
        </p:txBody>
      </p:sp>
      <p:pic>
        <p:nvPicPr>
          <p:cNvPr id="29701" name="Picture 7" descr="http://www.jacobsschool.ucsd.edu/uploads/events/2010/10/728bd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2995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ChangeArrowheads="1"/>
          </p:cNvSpPr>
          <p:nvPr/>
        </p:nvSpPr>
        <p:spPr bwMode="auto">
          <a:xfrm>
            <a:off x="4343400" y="5638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en-US" smtClean="0">
                <a:solidFill>
                  <a:prstClr val="white"/>
                </a:solidFill>
                <a:latin typeface="Myriad Pro"/>
                <a:ea typeface="ＭＳ Ｐゴシック" pitchFamily="34" charset="-128"/>
                <a:cs typeface="Arial" pitchFamily="34" charset="0"/>
              </a:rPr>
              <a:t>—Jon Roll</a:t>
            </a:r>
          </a:p>
          <a:p>
            <a:pPr algn="r" fontAlgn="base">
              <a:spcBef>
                <a:spcPct val="0"/>
              </a:spcBef>
              <a:spcAft>
                <a:spcPct val="0"/>
              </a:spcAft>
            </a:pPr>
            <a:r>
              <a:rPr lang="en-US" smtClean="0">
                <a:solidFill>
                  <a:prstClr val="white"/>
                </a:solidFill>
                <a:latin typeface="Myriad Pro"/>
                <a:ea typeface="ＭＳ Ｐゴシック" pitchFamily="34" charset="-128"/>
                <a:cs typeface="Arial" pitchFamily="34" charset="0"/>
              </a:rPr>
              <a:t>Creative Services Manager</a:t>
            </a:r>
          </a:p>
          <a:p>
            <a:pPr algn="r" fontAlgn="base">
              <a:spcBef>
                <a:spcPct val="0"/>
              </a:spcBef>
              <a:spcAft>
                <a:spcPct val="0"/>
              </a:spcAft>
            </a:pPr>
            <a:r>
              <a:rPr lang="en-US" smtClean="0">
                <a:solidFill>
                  <a:prstClr val="white"/>
                </a:solidFill>
                <a:latin typeface="Myriad Pro"/>
                <a:ea typeface="ＭＳ Ｐゴシック" pitchFamily="34" charset="-128"/>
                <a:cs typeface="Arial" pitchFamily="34" charset="0"/>
              </a:rPr>
              <a:t>BD Diagnostic Systems</a:t>
            </a:r>
            <a:endParaRPr lang="en-US" smtClean="0">
              <a:solidFill>
                <a:prstClr val="white"/>
              </a:solidFill>
              <a:latin typeface="Arial" pitchFamily="34" charset="0"/>
              <a:ea typeface="ＭＳ Ｐゴシック" pitchFamily="34" charset="-128"/>
            </a:endParaRPr>
          </a:p>
        </p:txBody>
      </p:sp>
    </p:spTree>
    <p:extLst>
      <p:ext uri="{BB962C8B-B14F-4D97-AF65-F5344CB8AC3E}">
        <p14:creationId xmlns:p14="http://schemas.microsoft.com/office/powerpoint/2010/main" val="1837391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340635" cy="6858000"/>
          </a:xfrm>
          <a:prstGeom prst="rect">
            <a:avLst/>
          </a:prstGeom>
        </p:spPr>
      </p:pic>
      <p:sp>
        <p:nvSpPr>
          <p:cNvPr id="6" name="Rectangle 5"/>
          <p:cNvSpPr/>
          <p:nvPr/>
        </p:nvSpPr>
        <p:spPr>
          <a:xfrm>
            <a:off x="5487463" y="352688"/>
            <a:ext cx="3523187" cy="5478423"/>
          </a:xfrm>
          <a:prstGeom prst="rect">
            <a:avLst/>
          </a:prstGeom>
        </p:spPr>
        <p:txBody>
          <a:bodyPr wrap="square">
            <a:spAutoFit/>
          </a:bodyPr>
          <a:lstStyle/>
          <a:p>
            <a:pPr marL="285750" indent="-285750" fontAlgn="base">
              <a:lnSpc>
                <a:spcPts val="2800"/>
              </a:lnSpc>
              <a:spcBef>
                <a:spcPct val="0"/>
              </a:spcBef>
              <a:spcAft>
                <a:spcPct val="0"/>
              </a:spcAft>
              <a:buFont typeface="Arial" pitchFamily="34" charset="0"/>
              <a:buChar char="•"/>
            </a:pPr>
            <a:r>
              <a:rPr lang="en-US" sz="2800" dirty="0">
                <a:solidFill>
                  <a:srgbClr val="FFC000"/>
                </a:solidFill>
                <a:latin typeface="Arial" charset="0"/>
              </a:rPr>
              <a:t>Mobile </a:t>
            </a:r>
            <a:r>
              <a:rPr lang="en-US" sz="2800" dirty="0" smtClean="0">
                <a:solidFill>
                  <a:srgbClr val="FFC000"/>
                </a:solidFill>
                <a:latin typeface="Arial" charset="0"/>
              </a:rPr>
              <a:t>platform </a:t>
            </a:r>
            <a:r>
              <a:rPr lang="en-US" sz="2800" dirty="0" smtClean="0">
                <a:solidFill>
                  <a:prstClr val="white"/>
                </a:solidFill>
                <a:latin typeface="Arial" charset="0"/>
              </a:rPr>
              <a:t>for </a:t>
            </a:r>
            <a:r>
              <a:rPr lang="en-US" sz="2800" dirty="0">
                <a:solidFill>
                  <a:prstClr val="white"/>
                </a:solidFill>
                <a:latin typeface="Arial" charset="0"/>
              </a:rPr>
              <a:t>creating </a:t>
            </a:r>
            <a:r>
              <a:rPr lang="en-US" sz="2800" dirty="0" smtClean="0">
                <a:solidFill>
                  <a:prstClr val="white"/>
                </a:solidFill>
                <a:latin typeface="Arial" charset="0"/>
              </a:rPr>
              <a:t>learning paths</a:t>
            </a:r>
          </a:p>
          <a:p>
            <a:pPr marL="285750" indent="-285750" fontAlgn="base">
              <a:lnSpc>
                <a:spcPts val="2800"/>
              </a:lnSpc>
              <a:spcBef>
                <a:spcPct val="0"/>
              </a:spcBef>
              <a:spcAft>
                <a:spcPct val="0"/>
              </a:spcAft>
              <a:buFont typeface="Arial" pitchFamily="34" charset="0"/>
              <a:buChar char="•"/>
            </a:pPr>
            <a:endParaRPr lang="en-US" sz="2800" dirty="0">
              <a:solidFill>
                <a:prstClr val="white"/>
              </a:solidFill>
              <a:latin typeface="Arial" charset="0"/>
            </a:endParaRPr>
          </a:p>
          <a:p>
            <a:pPr marL="285750" indent="-285750" fontAlgn="base">
              <a:lnSpc>
                <a:spcPts val="2800"/>
              </a:lnSpc>
              <a:spcBef>
                <a:spcPct val="0"/>
              </a:spcBef>
              <a:spcAft>
                <a:spcPct val="0"/>
              </a:spcAft>
              <a:buFont typeface="Arial" pitchFamily="34" charset="0"/>
              <a:buChar char="•"/>
            </a:pPr>
            <a:r>
              <a:rPr lang="en-US" sz="2800" dirty="0">
                <a:solidFill>
                  <a:srgbClr val="FFC000"/>
                </a:solidFill>
                <a:latin typeface="Arial" charset="0"/>
              </a:rPr>
              <a:t>Customizable badges </a:t>
            </a:r>
            <a:r>
              <a:rPr lang="en-US" sz="2800" dirty="0">
                <a:solidFill>
                  <a:prstClr val="white"/>
                </a:solidFill>
                <a:latin typeface="Arial" charset="0"/>
              </a:rPr>
              <a:t>earned for completing learning </a:t>
            </a:r>
            <a:r>
              <a:rPr lang="en-US" sz="2800" dirty="0" smtClean="0">
                <a:solidFill>
                  <a:prstClr val="white"/>
                </a:solidFill>
                <a:latin typeface="Arial" charset="0"/>
              </a:rPr>
              <a:t>objectives</a:t>
            </a:r>
          </a:p>
          <a:p>
            <a:pPr marL="285750" indent="-285750" fontAlgn="base">
              <a:lnSpc>
                <a:spcPts val="2800"/>
              </a:lnSpc>
              <a:spcBef>
                <a:spcPct val="0"/>
              </a:spcBef>
              <a:spcAft>
                <a:spcPct val="0"/>
              </a:spcAft>
              <a:buFont typeface="Arial" pitchFamily="34" charset="0"/>
              <a:buChar char="•"/>
            </a:pPr>
            <a:endParaRPr lang="en-US" sz="2800" dirty="0">
              <a:solidFill>
                <a:prstClr val="white"/>
              </a:solidFill>
              <a:latin typeface="Arial" charset="0"/>
            </a:endParaRPr>
          </a:p>
          <a:p>
            <a:pPr marL="285750" indent="-285750" fontAlgn="base">
              <a:lnSpc>
                <a:spcPts val="2800"/>
              </a:lnSpc>
              <a:spcBef>
                <a:spcPct val="0"/>
              </a:spcBef>
              <a:spcAft>
                <a:spcPct val="0"/>
              </a:spcAft>
              <a:buFont typeface="Arial" pitchFamily="34" charset="0"/>
              <a:buChar char="•"/>
            </a:pPr>
            <a:r>
              <a:rPr lang="en-US" sz="2800" dirty="0">
                <a:solidFill>
                  <a:srgbClr val="FFC000"/>
                </a:solidFill>
                <a:latin typeface="Arial" charset="0"/>
              </a:rPr>
              <a:t>Repository</a:t>
            </a:r>
            <a:r>
              <a:rPr lang="en-US" sz="2800" dirty="0">
                <a:solidFill>
                  <a:prstClr val="white"/>
                </a:solidFill>
                <a:latin typeface="Arial" charset="0"/>
              </a:rPr>
              <a:t> for academic </a:t>
            </a:r>
            <a:r>
              <a:rPr lang="en-US" sz="2800" dirty="0" smtClean="0">
                <a:solidFill>
                  <a:prstClr val="white"/>
                </a:solidFill>
                <a:latin typeface="Arial" charset="0"/>
              </a:rPr>
              <a:t>accomplishments</a:t>
            </a:r>
          </a:p>
          <a:p>
            <a:pPr marL="285750" indent="-285750" fontAlgn="base">
              <a:lnSpc>
                <a:spcPts val="2800"/>
              </a:lnSpc>
              <a:spcBef>
                <a:spcPct val="0"/>
              </a:spcBef>
              <a:spcAft>
                <a:spcPct val="0"/>
              </a:spcAft>
              <a:buFont typeface="Arial" pitchFamily="34" charset="0"/>
              <a:buChar char="•"/>
            </a:pPr>
            <a:endParaRPr lang="en-US" sz="2800" dirty="0">
              <a:solidFill>
                <a:prstClr val="white"/>
              </a:solidFill>
              <a:latin typeface="Arial" charset="0"/>
            </a:endParaRPr>
          </a:p>
          <a:p>
            <a:pPr marL="285750" indent="-285750" fontAlgn="base">
              <a:lnSpc>
                <a:spcPts val="2800"/>
              </a:lnSpc>
              <a:spcBef>
                <a:spcPct val="0"/>
              </a:spcBef>
              <a:spcAft>
                <a:spcPct val="0"/>
              </a:spcAft>
              <a:buFont typeface="Arial" pitchFamily="34" charset="0"/>
              <a:buChar char="•"/>
            </a:pPr>
            <a:r>
              <a:rPr lang="en-US" sz="2800" dirty="0">
                <a:solidFill>
                  <a:prstClr val="white"/>
                </a:solidFill>
                <a:latin typeface="Arial" charset="0"/>
              </a:rPr>
              <a:t>Accepting beta testers for Fall pilot</a:t>
            </a:r>
          </a:p>
        </p:txBody>
      </p:sp>
      <p:sp>
        <p:nvSpPr>
          <p:cNvPr id="2" name="TextBox 1"/>
          <p:cNvSpPr txBox="1"/>
          <p:nvPr/>
        </p:nvSpPr>
        <p:spPr>
          <a:xfrm>
            <a:off x="5343526" y="6201430"/>
            <a:ext cx="3742898" cy="584775"/>
          </a:xfrm>
          <a:prstGeom prst="rect">
            <a:avLst/>
          </a:prstGeom>
          <a:noFill/>
        </p:spPr>
        <p:txBody>
          <a:bodyPr wrap="square" rtlCol="0">
            <a:spAutoFit/>
          </a:bodyPr>
          <a:lstStyle/>
          <a:p>
            <a:pPr algn="r" fontAlgn="base">
              <a:spcBef>
                <a:spcPct val="0"/>
              </a:spcBef>
              <a:spcAft>
                <a:spcPct val="0"/>
              </a:spcAft>
            </a:pPr>
            <a:r>
              <a:rPr lang="en-US" sz="3200" dirty="0" smtClean="0">
                <a:solidFill>
                  <a:srgbClr val="FFC000"/>
                </a:solidFill>
                <a:latin typeface="Arial" charset="0"/>
              </a:rPr>
              <a:t>purdue.edu/studio</a:t>
            </a:r>
            <a:endParaRPr lang="en-US" sz="3200" dirty="0">
              <a:solidFill>
                <a:srgbClr val="FFC000"/>
              </a:solidFill>
              <a:latin typeface="Arial" charset="0"/>
            </a:endParaRPr>
          </a:p>
        </p:txBody>
      </p:sp>
    </p:spTree>
    <p:extLst>
      <p:ext uri="{BB962C8B-B14F-4D97-AF65-F5344CB8AC3E}">
        <p14:creationId xmlns:p14="http://schemas.microsoft.com/office/powerpoint/2010/main" val="408206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7416" name="TextBox 5"/>
          <p:cNvSpPr txBox="1">
            <a:spLocks noChangeArrowheads="1"/>
          </p:cNvSpPr>
          <p:nvPr/>
        </p:nvSpPr>
        <p:spPr bwMode="auto">
          <a:xfrm>
            <a:off x="1143000" y="1905000"/>
            <a:ext cx="7048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dirty="0" smtClean="0">
                <a:solidFill>
                  <a:srgbClr val="CC9900"/>
                </a:solidFill>
                <a:latin typeface="Arial Black" pitchFamily="34" charset="0"/>
              </a:rPr>
              <a:t>“We tend to overestimate the effect of a technology in the short run and underestimate the effect in the long run.”</a:t>
            </a:r>
            <a:endParaRPr lang="en-US" sz="3600" dirty="0" smtClean="0">
              <a:solidFill>
                <a:prstClr val="white"/>
              </a:solidFill>
              <a:latin typeface="Arial Black" pitchFamily="34" charset="0"/>
            </a:endParaRPr>
          </a:p>
        </p:txBody>
      </p:sp>
      <p:sp>
        <p:nvSpPr>
          <p:cNvPr id="2" name="TextBox 1"/>
          <p:cNvSpPr txBox="1"/>
          <p:nvPr/>
        </p:nvSpPr>
        <p:spPr>
          <a:xfrm>
            <a:off x="5105400" y="5562600"/>
            <a:ext cx="3639522" cy="584775"/>
          </a:xfrm>
          <a:prstGeom prst="rect">
            <a:avLst/>
          </a:prstGeom>
          <a:noFill/>
        </p:spPr>
        <p:txBody>
          <a:bodyPr wrap="none" rtlCol="0">
            <a:spAutoFit/>
          </a:bodyPr>
          <a:lstStyle/>
          <a:p>
            <a:r>
              <a:rPr lang="en-US" sz="3200" dirty="0" smtClean="0">
                <a:solidFill>
                  <a:schemeClr val="bg1"/>
                </a:solidFill>
                <a:latin typeface="Arial" pitchFamily="34" charset="0"/>
                <a:cs typeface="Arial" pitchFamily="34" charset="0"/>
              </a:rPr>
              <a:t>--Roy Amara’s Law</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1846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eft-Right Arrow 21"/>
          <p:cNvSpPr/>
          <p:nvPr/>
        </p:nvSpPr>
        <p:spPr>
          <a:xfrm>
            <a:off x="1600200" y="3733800"/>
            <a:ext cx="5869172" cy="609600"/>
          </a:xfrm>
          <a:prstGeom prst="lef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1">
                  <a:lumMod val="40000"/>
                  <a:lumOff val="60000"/>
                </a:schemeClr>
              </a:solidFill>
            </a:endParaRPr>
          </a:p>
          <a:p>
            <a:pPr algn="ctr"/>
            <a:endParaRPr lang="en-US" dirty="0">
              <a:solidFill>
                <a:schemeClr val="accent1">
                  <a:lumMod val="40000"/>
                  <a:lumOff val="60000"/>
                </a:schemeClr>
              </a:solidFill>
            </a:endParaRPr>
          </a:p>
          <a:p>
            <a:pPr algn="ctr"/>
            <a:endParaRPr lang="en-US" dirty="0" smtClean="0">
              <a:solidFill>
                <a:schemeClr val="accent1">
                  <a:lumMod val="40000"/>
                  <a:lumOff val="60000"/>
                </a:schemeClr>
              </a:solidFill>
            </a:endParaRPr>
          </a:p>
          <a:p>
            <a:pPr algn="ctr"/>
            <a:endParaRPr lang="en-US" dirty="0">
              <a:solidFill>
                <a:schemeClr val="accent1">
                  <a:lumMod val="40000"/>
                  <a:lumOff val="60000"/>
                </a:schemeClr>
              </a:solidFill>
            </a:endParaRPr>
          </a:p>
          <a:p>
            <a:pPr algn="ctr"/>
            <a:endParaRPr lang="en-US" dirty="0" smtClean="0">
              <a:solidFill>
                <a:schemeClr val="accent1">
                  <a:lumMod val="40000"/>
                  <a:lumOff val="60000"/>
                </a:schemeClr>
              </a:solidFill>
            </a:endParaRPr>
          </a:p>
          <a:p>
            <a:pPr algn="ctr"/>
            <a:endParaRPr lang="en-US" dirty="0">
              <a:solidFill>
                <a:schemeClr val="accent1">
                  <a:lumMod val="40000"/>
                  <a:lumOff val="60000"/>
                </a:schemeClr>
              </a:solidFill>
            </a:endParaRPr>
          </a:p>
          <a:p>
            <a:pPr algn="ctr"/>
            <a:endParaRPr lang="en-US" dirty="0" smtClean="0">
              <a:solidFill>
                <a:schemeClr val="accent1">
                  <a:lumMod val="40000"/>
                  <a:lumOff val="60000"/>
                </a:schemeClr>
              </a:solidFill>
            </a:endParaRPr>
          </a:p>
          <a:p>
            <a:pPr algn="ctr"/>
            <a:endParaRPr lang="en-US" dirty="0">
              <a:solidFill>
                <a:schemeClr val="accent1">
                  <a:lumMod val="40000"/>
                  <a:lumOff val="60000"/>
                </a:schemeClr>
              </a:solidFill>
            </a:endParaRPr>
          </a:p>
          <a:p>
            <a:pPr algn="ctr"/>
            <a:endParaRPr lang="en-US" dirty="0">
              <a:solidFill>
                <a:schemeClr val="accent1">
                  <a:lumMod val="40000"/>
                  <a:lumOff val="60000"/>
                </a:schemeClr>
              </a:solidFill>
            </a:endParaRPr>
          </a:p>
        </p:txBody>
      </p:sp>
      <p:sp>
        <p:nvSpPr>
          <p:cNvPr id="52" name="Left-Right Arrow 51"/>
          <p:cNvSpPr/>
          <p:nvPr/>
        </p:nvSpPr>
        <p:spPr>
          <a:xfrm rot="5400000">
            <a:off x="2743200" y="3733800"/>
            <a:ext cx="3657600" cy="609600"/>
          </a:xfrm>
          <a:prstGeom prst="leftRightArrow">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68" name="TextBox 67"/>
          <p:cNvSpPr txBox="1"/>
          <p:nvPr/>
        </p:nvSpPr>
        <p:spPr>
          <a:xfrm>
            <a:off x="3658831" y="1752600"/>
            <a:ext cx="1826338" cy="384721"/>
          </a:xfrm>
          <a:prstGeom prst="rect">
            <a:avLst/>
          </a:prstGeom>
          <a:noFill/>
        </p:spPr>
        <p:txBody>
          <a:bodyPr wrap="square" rtlCol="0">
            <a:spAutoFit/>
          </a:bodyPr>
          <a:lstStyle/>
          <a:p>
            <a:pPr algn="ctr"/>
            <a:r>
              <a:rPr lang="en-US" sz="1900" b="1" dirty="0" smtClean="0">
                <a:solidFill>
                  <a:srgbClr val="FFC000"/>
                </a:solidFill>
                <a:latin typeface="+mj-lt"/>
              </a:rPr>
              <a:t>Emerging area</a:t>
            </a:r>
            <a:endParaRPr lang="en-US" sz="1900" b="1" dirty="0">
              <a:solidFill>
                <a:srgbClr val="FFC000"/>
              </a:solidFill>
            </a:endParaRPr>
          </a:p>
        </p:txBody>
      </p:sp>
      <p:sp>
        <p:nvSpPr>
          <p:cNvPr id="69" name="TextBox 68"/>
          <p:cNvSpPr txBox="1"/>
          <p:nvPr/>
        </p:nvSpPr>
        <p:spPr>
          <a:xfrm>
            <a:off x="3657600" y="5943600"/>
            <a:ext cx="1826338" cy="384721"/>
          </a:xfrm>
          <a:prstGeom prst="rect">
            <a:avLst/>
          </a:prstGeom>
          <a:noFill/>
        </p:spPr>
        <p:txBody>
          <a:bodyPr wrap="square" rtlCol="0">
            <a:spAutoFit/>
          </a:bodyPr>
          <a:lstStyle/>
          <a:p>
            <a:pPr algn="ctr"/>
            <a:r>
              <a:rPr lang="en-US" sz="1900" b="1" dirty="0" smtClean="0">
                <a:solidFill>
                  <a:srgbClr val="FFC000"/>
                </a:solidFill>
                <a:latin typeface="+mj-lt"/>
              </a:rPr>
              <a:t>Mature area</a:t>
            </a:r>
            <a:endParaRPr lang="en-US" sz="1900" b="1" dirty="0">
              <a:solidFill>
                <a:srgbClr val="FFC000"/>
              </a:solidFill>
            </a:endParaRPr>
          </a:p>
        </p:txBody>
      </p:sp>
      <p:sp>
        <p:nvSpPr>
          <p:cNvPr id="70" name="TextBox 69"/>
          <p:cNvSpPr txBox="1"/>
          <p:nvPr/>
        </p:nvSpPr>
        <p:spPr>
          <a:xfrm>
            <a:off x="5257800" y="2362200"/>
            <a:ext cx="2211572" cy="1261884"/>
          </a:xfrm>
          <a:prstGeom prst="rect">
            <a:avLst/>
          </a:prstGeom>
          <a:noFill/>
        </p:spPr>
        <p:txBody>
          <a:bodyPr wrap="square" rtlCol="0">
            <a:spAutoFit/>
          </a:bodyPr>
          <a:lstStyle/>
          <a:p>
            <a:pPr algn="ctr"/>
            <a:r>
              <a:rPr lang="en-US" sz="1400" b="1" dirty="0" smtClean="0">
                <a:solidFill>
                  <a:schemeClr val="bg1"/>
                </a:solidFill>
                <a:latin typeface="+mj-lt"/>
              </a:rPr>
              <a:t>Purdue-developed technology</a:t>
            </a:r>
          </a:p>
          <a:p>
            <a:pPr algn="ctr"/>
            <a:endParaRPr lang="en-US" sz="1200" b="1" dirty="0">
              <a:solidFill>
                <a:schemeClr val="bg1"/>
              </a:solidFill>
              <a:latin typeface="+mj-lt"/>
            </a:endParaRPr>
          </a:p>
          <a:p>
            <a:pPr marL="171450" indent="-171450">
              <a:buFont typeface="Arial" pitchFamily="34" charset="0"/>
              <a:buChar char="•"/>
            </a:pPr>
            <a:r>
              <a:rPr lang="en-US" sz="1200" dirty="0" smtClean="0">
                <a:solidFill>
                  <a:schemeClr val="bg1"/>
                </a:solidFill>
                <a:latin typeface="+mj-lt"/>
              </a:rPr>
              <a:t>Fully custom application</a:t>
            </a:r>
          </a:p>
          <a:p>
            <a:pPr marL="171450" indent="-171450">
              <a:buFont typeface="Arial" pitchFamily="34" charset="0"/>
              <a:buChar char="•"/>
            </a:pPr>
            <a:r>
              <a:rPr lang="en-US" sz="1200" dirty="0" smtClean="0">
                <a:solidFill>
                  <a:schemeClr val="bg1"/>
                </a:solidFill>
                <a:latin typeface="+mj-lt"/>
              </a:rPr>
              <a:t>Offers University competitive advantage</a:t>
            </a:r>
            <a:endParaRPr lang="en-US" sz="1200" dirty="0">
              <a:solidFill>
                <a:schemeClr val="bg1"/>
              </a:solidFill>
            </a:endParaRPr>
          </a:p>
        </p:txBody>
      </p:sp>
      <p:sp>
        <p:nvSpPr>
          <p:cNvPr id="72" name="TextBox 71"/>
          <p:cNvSpPr txBox="1"/>
          <p:nvPr/>
        </p:nvSpPr>
        <p:spPr>
          <a:xfrm>
            <a:off x="7317662" y="3691354"/>
            <a:ext cx="1826338" cy="677108"/>
          </a:xfrm>
          <a:prstGeom prst="rect">
            <a:avLst/>
          </a:prstGeom>
          <a:noFill/>
        </p:spPr>
        <p:txBody>
          <a:bodyPr wrap="square" rtlCol="0">
            <a:spAutoFit/>
          </a:bodyPr>
          <a:lstStyle/>
          <a:p>
            <a:pPr algn="ctr"/>
            <a:r>
              <a:rPr lang="en-US" sz="1900" b="1" dirty="0" smtClean="0">
                <a:solidFill>
                  <a:srgbClr val="FFC000"/>
                </a:solidFill>
                <a:latin typeface="+mj-lt"/>
              </a:rPr>
              <a:t>Clear strategic</a:t>
            </a:r>
          </a:p>
          <a:p>
            <a:pPr algn="ctr"/>
            <a:r>
              <a:rPr lang="en-US" sz="1900" b="1" dirty="0" smtClean="0">
                <a:solidFill>
                  <a:srgbClr val="FFC000"/>
                </a:solidFill>
                <a:latin typeface="+mj-lt"/>
              </a:rPr>
              <a:t>advantage</a:t>
            </a:r>
            <a:endParaRPr lang="en-US" sz="1900" b="1" dirty="0">
              <a:solidFill>
                <a:srgbClr val="FFC000"/>
              </a:solidFill>
            </a:endParaRPr>
          </a:p>
        </p:txBody>
      </p:sp>
      <p:sp>
        <p:nvSpPr>
          <p:cNvPr id="73" name="TextBox 72"/>
          <p:cNvSpPr txBox="1"/>
          <p:nvPr/>
        </p:nvSpPr>
        <p:spPr>
          <a:xfrm>
            <a:off x="0" y="3669268"/>
            <a:ext cx="1826338" cy="677108"/>
          </a:xfrm>
          <a:prstGeom prst="rect">
            <a:avLst/>
          </a:prstGeom>
          <a:noFill/>
        </p:spPr>
        <p:txBody>
          <a:bodyPr wrap="square" rtlCol="0">
            <a:spAutoFit/>
          </a:bodyPr>
          <a:lstStyle/>
          <a:p>
            <a:pPr algn="ctr"/>
            <a:r>
              <a:rPr lang="en-US" sz="1900" b="1" dirty="0" smtClean="0">
                <a:solidFill>
                  <a:srgbClr val="FFC000"/>
                </a:solidFill>
                <a:latin typeface="+mj-lt"/>
              </a:rPr>
              <a:t>No strategic</a:t>
            </a:r>
          </a:p>
          <a:p>
            <a:pPr algn="ctr"/>
            <a:r>
              <a:rPr lang="en-US" sz="1900" b="1" dirty="0" smtClean="0">
                <a:solidFill>
                  <a:srgbClr val="FFC000"/>
                </a:solidFill>
                <a:latin typeface="+mj-lt"/>
              </a:rPr>
              <a:t>advantage</a:t>
            </a:r>
            <a:endParaRPr lang="en-US" sz="1900" b="1" dirty="0">
              <a:solidFill>
                <a:srgbClr val="FFC000"/>
              </a:solidFill>
            </a:endParaRPr>
          </a:p>
        </p:txBody>
      </p:sp>
      <p:sp>
        <p:nvSpPr>
          <p:cNvPr id="74" name="TextBox 73"/>
          <p:cNvSpPr txBox="1"/>
          <p:nvPr/>
        </p:nvSpPr>
        <p:spPr>
          <a:xfrm>
            <a:off x="5257800" y="4668560"/>
            <a:ext cx="2097271" cy="1077218"/>
          </a:xfrm>
          <a:prstGeom prst="rect">
            <a:avLst/>
          </a:prstGeom>
          <a:noFill/>
        </p:spPr>
        <p:txBody>
          <a:bodyPr wrap="square" rtlCol="0">
            <a:spAutoFit/>
          </a:bodyPr>
          <a:lstStyle/>
          <a:p>
            <a:pPr algn="ctr"/>
            <a:r>
              <a:rPr lang="en-US" sz="1400" b="1" dirty="0" smtClean="0">
                <a:solidFill>
                  <a:schemeClr val="bg1"/>
                </a:solidFill>
                <a:latin typeface="+mj-lt"/>
              </a:rPr>
              <a:t>Purdue-modified technology</a:t>
            </a:r>
          </a:p>
          <a:p>
            <a:pPr algn="ctr"/>
            <a:endParaRPr lang="en-US" sz="1200" b="1" dirty="0">
              <a:solidFill>
                <a:schemeClr val="bg1"/>
              </a:solidFill>
              <a:latin typeface="+mj-lt"/>
            </a:endParaRPr>
          </a:p>
          <a:p>
            <a:pPr marL="171450" indent="-171450">
              <a:buFont typeface="Arial" pitchFamily="34" charset="0"/>
              <a:buChar char="•"/>
            </a:pPr>
            <a:r>
              <a:rPr lang="en-US" sz="1200" dirty="0" smtClean="0">
                <a:solidFill>
                  <a:schemeClr val="bg1"/>
                </a:solidFill>
                <a:latin typeface="+mj-lt"/>
              </a:rPr>
              <a:t>Mix of process and minor product changes</a:t>
            </a:r>
            <a:endParaRPr lang="en-US" sz="1200" dirty="0">
              <a:solidFill>
                <a:schemeClr val="bg1"/>
              </a:solidFill>
            </a:endParaRPr>
          </a:p>
        </p:txBody>
      </p:sp>
      <p:sp>
        <p:nvSpPr>
          <p:cNvPr id="75" name="TextBox 74"/>
          <p:cNvSpPr txBox="1"/>
          <p:nvPr/>
        </p:nvSpPr>
        <p:spPr>
          <a:xfrm>
            <a:off x="1828800" y="2362200"/>
            <a:ext cx="2211572" cy="1292662"/>
          </a:xfrm>
          <a:prstGeom prst="rect">
            <a:avLst/>
          </a:prstGeom>
          <a:noFill/>
        </p:spPr>
        <p:txBody>
          <a:bodyPr wrap="square" rtlCol="0">
            <a:spAutoFit/>
          </a:bodyPr>
          <a:lstStyle/>
          <a:p>
            <a:pPr algn="ctr"/>
            <a:r>
              <a:rPr lang="en-US" sz="1400" b="1" dirty="0" smtClean="0">
                <a:solidFill>
                  <a:schemeClr val="bg1"/>
                </a:solidFill>
                <a:latin typeface="+mj-lt"/>
              </a:rPr>
              <a:t>Assemble from commercial products or solutions</a:t>
            </a:r>
          </a:p>
          <a:p>
            <a:endParaRPr lang="en-US" sz="1400" b="1" dirty="0">
              <a:solidFill>
                <a:schemeClr val="bg1"/>
              </a:solidFill>
              <a:latin typeface="+mj-lt"/>
            </a:endParaRPr>
          </a:p>
          <a:p>
            <a:pPr marL="171450" indent="-171450">
              <a:buFont typeface="Arial" pitchFamily="34" charset="0"/>
              <a:buChar char="•"/>
            </a:pPr>
            <a:r>
              <a:rPr lang="en-US" sz="1200" dirty="0" smtClean="0">
                <a:solidFill>
                  <a:schemeClr val="bg1"/>
                </a:solidFill>
                <a:latin typeface="+mj-lt"/>
              </a:rPr>
              <a:t>Use the product or multiple products</a:t>
            </a:r>
          </a:p>
          <a:p>
            <a:pPr marL="171450" indent="-171450">
              <a:buFont typeface="Arial" pitchFamily="34" charset="0"/>
              <a:buChar char="•"/>
            </a:pPr>
            <a:r>
              <a:rPr lang="en-US" sz="1200" dirty="0" smtClean="0">
                <a:solidFill>
                  <a:schemeClr val="bg1"/>
                </a:solidFill>
                <a:latin typeface="+mj-lt"/>
              </a:rPr>
              <a:t>May need best-of-breed</a:t>
            </a:r>
            <a:endParaRPr lang="en-US" sz="1200" dirty="0">
              <a:solidFill>
                <a:schemeClr val="bg1"/>
              </a:solidFill>
            </a:endParaRPr>
          </a:p>
        </p:txBody>
      </p:sp>
      <p:sp>
        <p:nvSpPr>
          <p:cNvPr id="76" name="TextBox 75"/>
          <p:cNvSpPr txBox="1"/>
          <p:nvPr/>
        </p:nvSpPr>
        <p:spPr>
          <a:xfrm>
            <a:off x="1828800" y="4668560"/>
            <a:ext cx="2097271" cy="738664"/>
          </a:xfrm>
          <a:prstGeom prst="rect">
            <a:avLst/>
          </a:prstGeom>
          <a:noFill/>
        </p:spPr>
        <p:txBody>
          <a:bodyPr wrap="square" rtlCol="0">
            <a:spAutoFit/>
          </a:bodyPr>
          <a:lstStyle/>
          <a:p>
            <a:pPr algn="ctr"/>
            <a:r>
              <a:rPr lang="en-US" sz="1400" b="1" dirty="0" smtClean="0">
                <a:solidFill>
                  <a:schemeClr val="bg1"/>
                </a:solidFill>
                <a:latin typeface="+mj-lt"/>
              </a:rPr>
              <a:t>Use commercial “shrink-wrapped” products or solutions</a:t>
            </a:r>
          </a:p>
        </p:txBody>
      </p:sp>
      <p:sp>
        <p:nvSpPr>
          <p:cNvPr id="77" name="TextBox 76"/>
          <p:cNvSpPr txBox="1"/>
          <p:nvPr/>
        </p:nvSpPr>
        <p:spPr>
          <a:xfrm>
            <a:off x="-8467" y="304800"/>
            <a:ext cx="9152467" cy="1077218"/>
          </a:xfrm>
          <a:prstGeom prst="rect">
            <a:avLst/>
          </a:prstGeom>
          <a:noFill/>
        </p:spPr>
        <p:txBody>
          <a:bodyPr wrap="square">
            <a:spAutoFit/>
          </a:bodyPr>
          <a:lstStyle/>
          <a:p>
            <a:pPr algn="ctr">
              <a:defRPr/>
            </a:pPr>
            <a:r>
              <a:rPr lang="en-US" sz="3200" spc="-150" dirty="0">
                <a:solidFill>
                  <a:schemeClr val="accent6">
                    <a:lumMod val="75000"/>
                  </a:schemeClr>
                </a:solidFill>
                <a:latin typeface="Arial Black" pitchFamily="34" charset="0"/>
                <a:ea typeface="ＭＳ Ｐゴシック" charset="-128"/>
                <a:cs typeface="Arial Black"/>
              </a:rPr>
              <a:t>Innovate where strategic, </a:t>
            </a:r>
            <a:endParaRPr lang="en-US" sz="3200" spc="-150" dirty="0" smtClean="0">
              <a:solidFill>
                <a:schemeClr val="accent6">
                  <a:lumMod val="75000"/>
                </a:schemeClr>
              </a:solidFill>
              <a:latin typeface="Arial Black" pitchFamily="34" charset="0"/>
              <a:ea typeface="ＭＳ Ｐゴシック" charset="-128"/>
              <a:cs typeface="Arial Black"/>
            </a:endParaRPr>
          </a:p>
          <a:p>
            <a:pPr algn="ctr">
              <a:defRPr/>
            </a:pPr>
            <a:r>
              <a:rPr lang="en-US" sz="3200" spc="-150" dirty="0" smtClean="0">
                <a:solidFill>
                  <a:schemeClr val="accent6">
                    <a:lumMod val="75000"/>
                  </a:schemeClr>
                </a:solidFill>
                <a:latin typeface="Arial Black" pitchFamily="34" charset="0"/>
                <a:ea typeface="ＭＳ Ｐゴシック" charset="-128"/>
                <a:cs typeface="Arial Black"/>
              </a:rPr>
              <a:t>standardize everywhere else</a:t>
            </a:r>
            <a:endParaRPr lang="en-US" sz="3200" spc="-150" dirty="0">
              <a:solidFill>
                <a:schemeClr val="accent6">
                  <a:lumMod val="75000"/>
                </a:schemeClr>
              </a:solidFill>
              <a:latin typeface="Arial Black" pitchFamily="34" charset="0"/>
              <a:ea typeface="ＭＳ Ｐゴシック" charset="-128"/>
              <a:cs typeface="Arial Black"/>
            </a:endParaRPr>
          </a:p>
        </p:txBody>
      </p:sp>
      <p:sp>
        <p:nvSpPr>
          <p:cNvPr id="25" name="TextBox 24"/>
          <p:cNvSpPr txBox="1"/>
          <p:nvPr/>
        </p:nvSpPr>
        <p:spPr>
          <a:xfrm>
            <a:off x="61192" y="6477000"/>
            <a:ext cx="2895600" cy="246221"/>
          </a:xfrm>
          <a:prstGeom prst="rect">
            <a:avLst/>
          </a:prstGeom>
          <a:noFill/>
        </p:spPr>
        <p:txBody>
          <a:bodyPr wrap="square" rtlCol="0">
            <a:spAutoFit/>
          </a:bodyPr>
          <a:lstStyle/>
          <a:p>
            <a:r>
              <a:rPr lang="en-US" sz="1000" dirty="0" smtClean="0">
                <a:solidFill>
                  <a:schemeClr val="accent1">
                    <a:lumMod val="60000"/>
                    <a:lumOff val="40000"/>
                  </a:schemeClr>
                </a:solidFill>
              </a:rPr>
              <a:t>Source: </a:t>
            </a:r>
            <a:r>
              <a:rPr lang="en-US" sz="1000" b="1" dirty="0" smtClean="0">
                <a:solidFill>
                  <a:schemeClr val="accent1">
                    <a:lumMod val="60000"/>
                    <a:lumOff val="40000"/>
                  </a:schemeClr>
                </a:solidFill>
              </a:rPr>
              <a:t>Gartner 2002</a:t>
            </a:r>
            <a:endParaRPr lang="en-US" sz="1000" i="1" dirty="0">
              <a:solidFill>
                <a:schemeClr val="accent1">
                  <a:lumMod val="60000"/>
                  <a:lumOff val="40000"/>
                </a:schemeClr>
              </a:solidFill>
            </a:endParaRPr>
          </a:p>
        </p:txBody>
      </p:sp>
    </p:spTree>
    <p:extLst>
      <p:ext uri="{BB962C8B-B14F-4D97-AF65-F5344CB8AC3E}">
        <p14:creationId xmlns:p14="http://schemas.microsoft.com/office/powerpoint/2010/main" val="6891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14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srgbClr val="000000"/>
              </a:solidFill>
              <a:latin typeface="Arial" pitchFamily="34" charset="0"/>
              <a:ea typeface="ＭＳ Ｐゴシック" pitchFamily="34" charset="-128"/>
            </a:endParaRPr>
          </a:p>
        </p:txBody>
      </p:sp>
      <p:sp>
        <p:nvSpPr>
          <p:cNvPr id="614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srgbClr val="000000"/>
              </a:solidFill>
              <a:latin typeface="Arial" pitchFamily="34" charset="0"/>
              <a:ea typeface="ＭＳ Ｐゴシック" pitchFamily="34" charset="-128"/>
            </a:endParaRPr>
          </a:p>
        </p:txBody>
      </p:sp>
      <p:sp>
        <p:nvSpPr>
          <p:cNvPr id="9" name="Rectangle 8"/>
          <p:cNvSpPr/>
          <p:nvPr/>
        </p:nvSpPr>
        <p:spPr>
          <a:xfrm>
            <a:off x="0" y="0"/>
            <a:ext cx="9144000" cy="12065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151" name="TextBox 7"/>
          <p:cNvSpPr txBox="1">
            <a:spLocks noChangeArrowheads="1"/>
          </p:cNvSpPr>
          <p:nvPr/>
        </p:nvSpPr>
        <p:spPr bwMode="auto">
          <a:xfrm>
            <a:off x="7620000" y="5268913"/>
            <a:ext cx="722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mtClean="0">
                <a:solidFill>
                  <a:srgbClr val="000000"/>
                </a:solidFill>
                <a:latin typeface="Calibri" pitchFamily="34" charset="0"/>
              </a:rPr>
              <a:t>45%</a:t>
            </a:r>
          </a:p>
        </p:txBody>
      </p:sp>
      <p:sp>
        <p:nvSpPr>
          <p:cNvPr id="6152" name="TextBox 10"/>
          <p:cNvSpPr txBox="1">
            <a:spLocks noChangeArrowheads="1"/>
          </p:cNvSpPr>
          <p:nvPr/>
        </p:nvSpPr>
        <p:spPr bwMode="auto">
          <a:xfrm>
            <a:off x="5562600" y="5257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mtClean="0">
                <a:solidFill>
                  <a:srgbClr val="000000"/>
                </a:solidFill>
                <a:latin typeface="Calibri" pitchFamily="34" charset="0"/>
              </a:rPr>
              <a:t>40%</a:t>
            </a:r>
          </a:p>
        </p:txBody>
      </p:sp>
      <p:sp>
        <p:nvSpPr>
          <p:cNvPr id="6153" name="TextBox 11"/>
          <p:cNvSpPr txBox="1">
            <a:spLocks noChangeArrowheads="1"/>
          </p:cNvSpPr>
          <p:nvPr/>
        </p:nvSpPr>
        <p:spPr bwMode="auto">
          <a:xfrm>
            <a:off x="3581400" y="53260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mtClean="0">
                <a:solidFill>
                  <a:srgbClr val="000000"/>
                </a:solidFill>
                <a:latin typeface="Calibri" pitchFamily="34" charset="0"/>
              </a:rPr>
              <a:t>25%</a:t>
            </a:r>
          </a:p>
        </p:txBody>
      </p:sp>
      <p:sp>
        <p:nvSpPr>
          <p:cNvPr id="6154" name="TextBox 12"/>
          <p:cNvSpPr txBox="1">
            <a:spLocks noChangeArrowheads="1"/>
          </p:cNvSpPr>
          <p:nvPr/>
        </p:nvSpPr>
        <p:spPr bwMode="auto">
          <a:xfrm>
            <a:off x="1539875" y="53260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mtClean="0">
                <a:solidFill>
                  <a:srgbClr val="000000"/>
                </a:solidFill>
                <a:latin typeface="Calibri" pitchFamily="34" charset="0"/>
              </a:rPr>
              <a:t>23%</a:t>
            </a:r>
          </a:p>
        </p:txBody>
      </p:sp>
      <p:graphicFrame>
        <p:nvGraphicFramePr>
          <p:cNvPr id="51" name="Chart 50"/>
          <p:cNvGraphicFramePr>
            <a:graphicFrameLocks/>
          </p:cNvGraphicFramePr>
          <p:nvPr/>
        </p:nvGraphicFramePr>
        <p:xfrm>
          <a:off x="1295400" y="1600200"/>
          <a:ext cx="6566401" cy="5256990"/>
        </p:xfrm>
        <a:graphic>
          <a:graphicData uri="http://schemas.openxmlformats.org/drawingml/2006/chart">
            <c:chart xmlns:c="http://schemas.openxmlformats.org/drawingml/2006/chart" xmlns:r="http://schemas.openxmlformats.org/officeDocument/2006/relationships" r:id="rId3"/>
          </a:graphicData>
        </a:graphic>
      </p:graphicFrame>
      <p:grpSp>
        <p:nvGrpSpPr>
          <p:cNvPr id="6156" name="Group 51"/>
          <p:cNvGrpSpPr>
            <a:grpSpLocks/>
          </p:cNvGrpSpPr>
          <p:nvPr/>
        </p:nvGrpSpPr>
        <p:grpSpPr bwMode="auto">
          <a:xfrm>
            <a:off x="1935163" y="5080000"/>
            <a:ext cx="5945187" cy="1309688"/>
            <a:chOff x="638862" y="4047510"/>
            <a:chExt cx="7061690" cy="1555454"/>
          </a:xfrm>
        </p:grpSpPr>
        <p:sp>
          <p:nvSpPr>
            <p:cNvPr id="53" name="TextBox 2"/>
            <p:cNvSpPr txBox="1"/>
            <p:nvPr/>
          </p:nvSpPr>
          <p:spPr>
            <a:xfrm>
              <a:off x="2516951" y="5276790"/>
              <a:ext cx="431809"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9%</a:t>
              </a:r>
            </a:p>
          </p:txBody>
        </p:sp>
        <p:sp>
          <p:nvSpPr>
            <p:cNvPr id="54" name="TextBox 3"/>
            <p:cNvSpPr txBox="1"/>
            <p:nvPr/>
          </p:nvSpPr>
          <p:spPr>
            <a:xfrm>
              <a:off x="2982702" y="5248509"/>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a:solidFill>
                    <a:prstClr val="black"/>
                  </a:solidFill>
                </a:rPr>
                <a:t>9%</a:t>
              </a:r>
            </a:p>
          </p:txBody>
        </p:sp>
        <p:sp>
          <p:nvSpPr>
            <p:cNvPr id="55" name="TextBox 4"/>
            <p:cNvSpPr txBox="1"/>
            <p:nvPr/>
          </p:nvSpPr>
          <p:spPr>
            <a:xfrm>
              <a:off x="3405083" y="5218343"/>
              <a:ext cx="552491" cy="216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11%</a:t>
              </a:r>
            </a:p>
          </p:txBody>
        </p:sp>
        <p:sp>
          <p:nvSpPr>
            <p:cNvPr id="56" name="TextBox 5"/>
            <p:cNvSpPr txBox="1"/>
            <p:nvPr/>
          </p:nvSpPr>
          <p:spPr>
            <a:xfrm>
              <a:off x="3857635" y="5199489"/>
              <a:ext cx="565690" cy="235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13%</a:t>
              </a:r>
            </a:p>
          </p:txBody>
        </p:sp>
        <p:sp>
          <p:nvSpPr>
            <p:cNvPr id="57" name="TextBox 6"/>
            <p:cNvSpPr txBox="1"/>
            <p:nvPr/>
          </p:nvSpPr>
          <p:spPr>
            <a:xfrm>
              <a:off x="4340356" y="5161781"/>
              <a:ext cx="641115" cy="2733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13%</a:t>
              </a:r>
            </a:p>
          </p:txBody>
        </p:sp>
        <p:sp>
          <p:nvSpPr>
            <p:cNvPr id="58" name="TextBox 7"/>
            <p:cNvSpPr txBox="1"/>
            <p:nvPr/>
          </p:nvSpPr>
          <p:spPr>
            <a:xfrm>
              <a:off x="4802337" y="5152353"/>
              <a:ext cx="541176" cy="2828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15%</a:t>
              </a:r>
            </a:p>
          </p:txBody>
        </p:sp>
        <p:sp>
          <p:nvSpPr>
            <p:cNvPr id="59" name="TextBox 8"/>
            <p:cNvSpPr txBox="1"/>
            <p:nvPr/>
          </p:nvSpPr>
          <p:spPr>
            <a:xfrm>
              <a:off x="5294486" y="5093907"/>
              <a:ext cx="486493" cy="2507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15%</a:t>
              </a:r>
            </a:p>
          </p:txBody>
        </p:sp>
        <p:sp>
          <p:nvSpPr>
            <p:cNvPr id="60" name="TextBox 9"/>
            <p:cNvSpPr txBox="1"/>
            <p:nvPr/>
          </p:nvSpPr>
          <p:spPr>
            <a:xfrm>
              <a:off x="5771551" y="4933647"/>
              <a:ext cx="490264" cy="3205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23%</a:t>
              </a:r>
            </a:p>
          </p:txBody>
        </p:sp>
        <p:sp>
          <p:nvSpPr>
            <p:cNvPr id="61" name="TextBox 10"/>
            <p:cNvSpPr txBox="1"/>
            <p:nvPr/>
          </p:nvSpPr>
          <p:spPr>
            <a:xfrm>
              <a:off x="6237302" y="4933647"/>
              <a:ext cx="554376" cy="230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25%</a:t>
              </a:r>
            </a:p>
          </p:txBody>
        </p:sp>
        <p:sp>
          <p:nvSpPr>
            <p:cNvPr id="62" name="TextBox 11"/>
            <p:cNvSpPr txBox="1"/>
            <p:nvPr/>
          </p:nvSpPr>
          <p:spPr>
            <a:xfrm>
              <a:off x="6701167" y="4077676"/>
              <a:ext cx="535519" cy="2846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39%</a:t>
              </a:r>
            </a:p>
          </p:txBody>
        </p:sp>
        <p:sp>
          <p:nvSpPr>
            <p:cNvPr id="63" name="TextBox 12"/>
            <p:cNvSpPr txBox="1"/>
            <p:nvPr/>
          </p:nvSpPr>
          <p:spPr>
            <a:xfrm>
              <a:off x="7182004" y="4047510"/>
              <a:ext cx="518548" cy="2111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45%</a:t>
              </a:r>
            </a:p>
          </p:txBody>
        </p:sp>
        <p:sp>
          <p:nvSpPr>
            <p:cNvPr id="64" name="TextBox 14"/>
            <p:cNvSpPr txBox="1"/>
            <p:nvPr/>
          </p:nvSpPr>
          <p:spPr>
            <a:xfrm>
              <a:off x="2024801" y="5305071"/>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6%</a:t>
              </a:r>
            </a:p>
          </p:txBody>
        </p:sp>
        <p:sp>
          <p:nvSpPr>
            <p:cNvPr id="65" name="TextBox 15"/>
            <p:cNvSpPr txBox="1"/>
            <p:nvPr/>
          </p:nvSpPr>
          <p:spPr>
            <a:xfrm>
              <a:off x="1572249" y="5325810"/>
              <a:ext cx="433695" cy="2771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sp>
          <p:nvSpPr>
            <p:cNvPr id="66" name="TextBox 16"/>
            <p:cNvSpPr txBox="1"/>
            <p:nvPr/>
          </p:nvSpPr>
          <p:spPr>
            <a:xfrm>
              <a:off x="1093299" y="5322039"/>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sp>
          <p:nvSpPr>
            <p:cNvPr id="67" name="TextBox 17"/>
            <p:cNvSpPr txBox="1"/>
            <p:nvPr/>
          </p:nvSpPr>
          <p:spPr>
            <a:xfrm>
              <a:off x="638862" y="5325810"/>
              <a:ext cx="431809"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grpSp>
      <p:sp>
        <p:nvSpPr>
          <p:cNvPr id="3" name="TextBox 2"/>
          <p:cNvSpPr txBox="1"/>
          <p:nvPr/>
        </p:nvSpPr>
        <p:spPr>
          <a:xfrm>
            <a:off x="304800" y="304800"/>
            <a:ext cx="8610600" cy="1508125"/>
          </a:xfrm>
          <a:prstGeom prst="rect">
            <a:avLst/>
          </a:prstGeom>
          <a:noFill/>
        </p:spPr>
        <p:txBody>
          <a:bodyPr>
            <a:spAutoFit/>
          </a:bodyPr>
          <a:lstStyle/>
          <a:p>
            <a:pPr>
              <a:defRPr/>
            </a:pPr>
            <a:r>
              <a:rPr lang="en-US" sz="2800" b="1" cap="small" dirty="0">
                <a:solidFill>
                  <a:prstClr val="white"/>
                </a:solidFill>
                <a:latin typeface="Arial" pitchFamily="34" charset="0"/>
                <a:ea typeface="ＭＳ Ｐゴシック" pitchFamily="34" charset="-128"/>
                <a:cs typeface="Arial" pitchFamily="34" charset="0"/>
              </a:rPr>
              <a:t>PERCENTAGE OF </a:t>
            </a:r>
          </a:p>
          <a:p>
            <a:pPr>
              <a:defRPr/>
            </a:pPr>
            <a:r>
              <a:rPr lang="en-US" sz="3600" cap="small" dirty="0">
                <a:solidFill>
                  <a:srgbClr val="CC9900"/>
                </a:solidFill>
                <a:latin typeface="Arial Black" pitchFamily="34" charset="0"/>
                <a:ea typeface="ＭＳ Ｐゴシック" pitchFamily="34" charset="-128"/>
                <a:cs typeface="Arial" pitchFamily="34" charset="0"/>
              </a:rPr>
              <a:t>RESEARCH AWARDS </a:t>
            </a:r>
            <a:endParaRPr lang="en-US" sz="2800" cap="small" dirty="0">
              <a:solidFill>
                <a:srgbClr val="CC9900"/>
              </a:solidFill>
              <a:latin typeface="Arial Black" pitchFamily="34" charset="0"/>
              <a:ea typeface="ＭＳ Ｐゴシック" pitchFamily="34" charset="-128"/>
              <a:cs typeface="Arial" pitchFamily="34" charset="0"/>
            </a:endParaRPr>
          </a:p>
          <a:p>
            <a:pPr>
              <a:defRPr/>
            </a:pPr>
            <a:r>
              <a:rPr lang="en-US" sz="2800" b="1" cap="small" dirty="0">
                <a:solidFill>
                  <a:prstClr val="white"/>
                </a:solidFill>
                <a:latin typeface="Arial" pitchFamily="34" charset="0"/>
                <a:ea typeface="ＭＳ Ｐゴシック" pitchFamily="34" charset="-128"/>
                <a:cs typeface="Arial" pitchFamily="34" charset="0"/>
              </a:rPr>
              <a:t>INVOLVING </a:t>
            </a:r>
            <a:r>
              <a:rPr lang="en-US" sz="2800" b="1" cap="small" dirty="0">
                <a:solidFill>
                  <a:srgbClr val="CC9900"/>
                </a:solidFill>
                <a:latin typeface="Arial" pitchFamily="34" charset="0"/>
                <a:ea typeface="ＭＳ Ｐゴシック" pitchFamily="34" charset="-128"/>
                <a:cs typeface="Arial" pitchFamily="34" charset="0"/>
              </a:rPr>
              <a:t>HIGH-PERFORMANCE COMPUTING</a:t>
            </a:r>
          </a:p>
        </p:txBody>
      </p:sp>
    </p:spTree>
    <p:extLst>
      <p:ext uri="{BB962C8B-B14F-4D97-AF65-F5344CB8AC3E}">
        <p14:creationId xmlns:p14="http://schemas.microsoft.com/office/powerpoint/2010/main" val="298190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p:cNvPicPr>
          <p:nvPr/>
        </p:nvPicPr>
        <p:blipFill>
          <a:blip r:embed="rId2">
            <a:lum contrast="-30000"/>
            <a:extLst>
              <a:ext uri="{28A0092B-C50C-407E-A947-70E740481C1C}">
                <a14:useLocalDpi xmlns:a14="http://schemas.microsoft.com/office/drawing/2010/main" val="0"/>
              </a:ext>
            </a:extLst>
          </a:blip>
          <a:srcRect b="68889"/>
          <a:stretch>
            <a:fillRect/>
          </a:stretch>
        </p:blipFill>
        <p:spPr bwMode="auto">
          <a:xfrm>
            <a:off x="0" y="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a:xfrm>
            <a:off x="990600" y="434975"/>
            <a:ext cx="7391400" cy="1470025"/>
          </a:xfrm>
        </p:spPr>
        <p:txBody>
          <a:bodyPr/>
          <a:lstStyle/>
          <a:p>
            <a:r>
              <a:rPr lang="en-US" dirty="0" smtClean="0">
                <a:solidFill>
                  <a:srgbClr val="CC9900"/>
                </a:solidFill>
                <a:latin typeface="Arial Black" pitchFamily="34" charset="0"/>
                <a:ea typeface="ＭＳ Ｐゴシック" pitchFamily="34" charset="-128"/>
                <a:cs typeface="Arial" pitchFamily="34" charset="0"/>
              </a:rPr>
              <a:t>RESEARCH</a:t>
            </a:r>
            <a:r>
              <a:rPr lang="en-US" b="1" dirty="0" smtClean="0">
                <a:solidFill>
                  <a:srgbClr val="FFC000"/>
                </a:solidFill>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COMPUTING</a:t>
            </a:r>
          </a:p>
        </p:txBody>
      </p:sp>
      <p:sp>
        <p:nvSpPr>
          <p:cNvPr id="4100" name="Subtitle 2"/>
          <p:cNvSpPr>
            <a:spLocks noGrp="1"/>
          </p:cNvSpPr>
          <p:nvPr>
            <p:ph type="subTitle" idx="1"/>
          </p:nvPr>
        </p:nvSpPr>
        <p:spPr>
          <a:xfrm>
            <a:off x="1066800" y="2455863"/>
            <a:ext cx="7010400" cy="3963987"/>
          </a:xfrm>
        </p:spPr>
        <p:txBody>
          <a:bodyPr/>
          <a:lstStyle/>
          <a:p>
            <a:pPr algn="l">
              <a:defRPr/>
            </a:pPr>
            <a:r>
              <a:rPr lang="en-US" sz="2400" dirty="0" smtClean="0">
                <a:solidFill>
                  <a:srgbClr val="CC9900"/>
                </a:solidFill>
                <a:latin typeface="Arial Black" pitchFamily="34" charset="0"/>
                <a:ea typeface="ＭＳ Ｐゴシック"/>
                <a:cs typeface="Arial" pitchFamily="34" charset="0"/>
              </a:rPr>
              <a:t>Community clusters </a:t>
            </a:r>
            <a:r>
              <a:rPr lang="en-US" sz="2400" dirty="0" smtClean="0">
                <a:solidFill>
                  <a:schemeClr val="tx1">
                    <a:lumMod val="95000"/>
                  </a:schemeClr>
                </a:solidFill>
                <a:latin typeface="Arial" pitchFamily="34" charset="0"/>
                <a:ea typeface="ＭＳ Ｐゴシック"/>
                <a:cs typeface="Arial" pitchFamily="34" charset="0"/>
              </a:rPr>
              <a:t>— Five supercomputers ranked in the TOP500. Including </a:t>
            </a:r>
            <a:r>
              <a:rPr lang="en-US" altLang="en-US" sz="2400" dirty="0" smtClean="0">
                <a:solidFill>
                  <a:schemeClr val="tx1">
                    <a:lumMod val="95000"/>
                  </a:schemeClr>
                </a:solidFill>
                <a:latin typeface="Arial" pitchFamily="34" charset="0"/>
                <a:ea typeface="ＭＳ Ｐゴシック"/>
                <a:cs typeface="Arial" pitchFamily="34" charset="0"/>
              </a:rPr>
              <a:t>“</a:t>
            </a:r>
            <a:r>
              <a:rPr lang="en-US" sz="2400" dirty="0" smtClean="0">
                <a:solidFill>
                  <a:schemeClr val="tx1">
                    <a:lumMod val="95000"/>
                  </a:schemeClr>
                </a:solidFill>
                <a:latin typeface="Arial" pitchFamily="34" charset="0"/>
                <a:ea typeface="ＭＳ Ｐゴシック"/>
                <a:cs typeface="Arial" pitchFamily="34" charset="0"/>
              </a:rPr>
              <a:t>Carter,</a:t>
            </a:r>
            <a:r>
              <a:rPr lang="en-US" altLang="en-US" sz="2400" dirty="0" smtClean="0">
                <a:solidFill>
                  <a:schemeClr val="tx1">
                    <a:lumMod val="95000"/>
                  </a:schemeClr>
                </a:solidFill>
                <a:latin typeface="Arial" pitchFamily="34" charset="0"/>
                <a:ea typeface="ＭＳ Ｐゴシック"/>
                <a:cs typeface="Arial" pitchFamily="34" charset="0"/>
              </a:rPr>
              <a:t>”</a:t>
            </a:r>
            <a:r>
              <a:rPr lang="en-US" sz="2400" dirty="0" smtClean="0">
                <a:solidFill>
                  <a:schemeClr val="tx1">
                    <a:lumMod val="95000"/>
                  </a:schemeClr>
                </a:solidFill>
                <a:latin typeface="Arial" pitchFamily="34" charset="0"/>
                <a:ea typeface="ＭＳ Ｐゴシック"/>
                <a:cs typeface="Arial" pitchFamily="34" charset="0"/>
              </a:rPr>
              <a:t> the nation</a:t>
            </a:r>
            <a:r>
              <a:rPr lang="en-US" altLang="en-US" sz="2400" dirty="0" smtClean="0">
                <a:solidFill>
                  <a:schemeClr val="tx1">
                    <a:lumMod val="95000"/>
                  </a:schemeClr>
                </a:solidFill>
                <a:latin typeface="Arial" pitchFamily="34" charset="0"/>
                <a:ea typeface="ＭＳ Ｐゴシック"/>
                <a:cs typeface="Arial" pitchFamily="34" charset="0"/>
              </a:rPr>
              <a:t>’</a:t>
            </a:r>
            <a:r>
              <a:rPr lang="en-US" sz="2400" dirty="0" smtClean="0">
                <a:solidFill>
                  <a:schemeClr val="tx1">
                    <a:lumMod val="95000"/>
                  </a:schemeClr>
                </a:solidFill>
                <a:latin typeface="Arial" pitchFamily="34" charset="0"/>
                <a:ea typeface="ＭＳ Ｐゴシック"/>
                <a:cs typeface="Arial" pitchFamily="34" charset="0"/>
              </a:rPr>
              <a:t>s fastest campus supercomputer</a:t>
            </a:r>
          </a:p>
          <a:p>
            <a:pPr algn="l">
              <a:defRPr/>
            </a:pPr>
            <a:r>
              <a:rPr lang="en-US" sz="2400" dirty="0" err="1" smtClean="0">
                <a:solidFill>
                  <a:srgbClr val="CC9900"/>
                </a:solidFill>
                <a:latin typeface="Arial Black" pitchFamily="34" charset="0"/>
                <a:ea typeface="ＭＳ Ｐゴシック"/>
                <a:cs typeface="Arial" pitchFamily="34" charset="0"/>
              </a:rPr>
              <a:t>HUBzero</a:t>
            </a:r>
            <a:r>
              <a:rPr lang="en-US" sz="2400" dirty="0" smtClean="0">
                <a:solidFill>
                  <a:srgbClr val="FFC000"/>
                </a:solidFill>
                <a:latin typeface="Arial" pitchFamily="34" charset="0"/>
                <a:ea typeface="ＭＳ Ｐゴシック"/>
                <a:cs typeface="Arial" pitchFamily="34" charset="0"/>
              </a:rPr>
              <a:t> </a:t>
            </a:r>
            <a:r>
              <a:rPr lang="en-US" sz="2400" dirty="0" smtClean="0">
                <a:solidFill>
                  <a:schemeClr val="tx1">
                    <a:lumMod val="95000"/>
                  </a:schemeClr>
                </a:solidFill>
                <a:latin typeface="Arial" pitchFamily="34" charset="0"/>
                <a:ea typeface="ＭＳ Ｐゴシック"/>
                <a:cs typeface="Arial" pitchFamily="34" charset="0"/>
              </a:rPr>
              <a:t>— </a:t>
            </a:r>
            <a:r>
              <a:rPr lang="en-US" altLang="en-US" sz="2400" dirty="0" smtClean="0">
                <a:solidFill>
                  <a:schemeClr val="tx1">
                    <a:lumMod val="95000"/>
                  </a:schemeClr>
                </a:solidFill>
                <a:latin typeface="Arial" pitchFamily="34" charset="0"/>
                <a:ea typeface="ＭＳ Ｐゴシック"/>
                <a:cs typeface="Arial" pitchFamily="34" charset="0"/>
              </a:rPr>
              <a:t>“</a:t>
            </a:r>
            <a:r>
              <a:rPr lang="en-US" sz="2400" dirty="0" smtClean="0">
                <a:solidFill>
                  <a:schemeClr val="tx1">
                    <a:lumMod val="95000"/>
                  </a:schemeClr>
                </a:solidFill>
                <a:latin typeface="Arial" pitchFamily="34" charset="0"/>
                <a:ea typeface="ＭＳ Ｐゴシック"/>
                <a:cs typeface="Arial" pitchFamily="34" charset="0"/>
              </a:rPr>
              <a:t>Social media with supercomputers for scientists</a:t>
            </a:r>
            <a:r>
              <a:rPr lang="en-US" altLang="en-US" sz="2400" dirty="0" smtClean="0">
                <a:solidFill>
                  <a:schemeClr val="tx1">
                    <a:lumMod val="95000"/>
                  </a:schemeClr>
                </a:solidFill>
                <a:latin typeface="Arial" pitchFamily="34" charset="0"/>
                <a:ea typeface="ＭＳ Ｐゴシック"/>
                <a:cs typeface="Arial" pitchFamily="34" charset="0"/>
              </a:rPr>
              <a:t>”</a:t>
            </a:r>
            <a:r>
              <a:rPr lang="en-US" sz="2400" dirty="0" smtClean="0">
                <a:solidFill>
                  <a:schemeClr val="tx1">
                    <a:lumMod val="95000"/>
                  </a:schemeClr>
                </a:solidFill>
                <a:latin typeface="Arial" pitchFamily="34" charset="0"/>
                <a:ea typeface="ＭＳ Ｐゴシック"/>
                <a:cs typeface="Arial" pitchFamily="34" charset="0"/>
              </a:rPr>
              <a:t>: hubs in 42 science disciplines supporting nearly 700,000 researchers</a:t>
            </a:r>
          </a:p>
          <a:p>
            <a:pPr algn="l">
              <a:defRPr/>
            </a:pPr>
            <a:r>
              <a:rPr lang="en-US" sz="2400" dirty="0" err="1" smtClean="0">
                <a:solidFill>
                  <a:srgbClr val="CC9900"/>
                </a:solidFill>
                <a:latin typeface="Arial Black" pitchFamily="34" charset="0"/>
                <a:ea typeface="ＭＳ Ｐゴシック"/>
                <a:cs typeface="Arial" pitchFamily="34" charset="0"/>
              </a:rPr>
              <a:t>DiaGrid</a:t>
            </a:r>
            <a:r>
              <a:rPr lang="en-US" sz="2400" dirty="0" smtClean="0">
                <a:solidFill>
                  <a:srgbClr val="FFC000"/>
                </a:solidFill>
                <a:latin typeface="Arial" pitchFamily="34" charset="0"/>
                <a:ea typeface="ＭＳ Ｐゴシック"/>
                <a:cs typeface="Arial" pitchFamily="34" charset="0"/>
              </a:rPr>
              <a:t> </a:t>
            </a:r>
            <a:r>
              <a:rPr lang="en-US" sz="2400" dirty="0" smtClean="0">
                <a:solidFill>
                  <a:schemeClr val="tx1">
                    <a:lumMod val="95000"/>
                  </a:schemeClr>
                </a:solidFill>
                <a:latin typeface="Arial" pitchFamily="34" charset="0"/>
                <a:ea typeface="ＭＳ Ｐゴシック"/>
                <a:cs typeface="Arial" pitchFamily="34" charset="0"/>
              </a:rPr>
              <a:t>— Largest federated academic distributed computer network: nine institutions, 43,000 cores, 300 peak teraflops</a:t>
            </a:r>
          </a:p>
        </p:txBody>
      </p:sp>
    </p:spTree>
    <p:extLst>
      <p:ext uri="{BB962C8B-B14F-4D97-AF65-F5344CB8AC3E}">
        <p14:creationId xmlns:p14="http://schemas.microsoft.com/office/powerpoint/2010/main" val="203919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3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3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a typeface="ＭＳ Ｐゴシック" pitchFamily="-1" charset="-128"/>
            </a:endParaRPr>
          </a:p>
        </p:txBody>
      </p:sp>
      <p:sp>
        <p:nvSpPr>
          <p:cNvPr id="2253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a typeface="ＭＳ Ｐゴシック" pitchFamily="-1" charset="-128"/>
            </a:endParaRPr>
          </a:p>
        </p:txBody>
      </p:sp>
      <p:sp>
        <p:nvSpPr>
          <p:cNvPr id="22534" name="TextBox 7"/>
          <p:cNvSpPr txBox="1">
            <a:spLocks noChangeArrowheads="1"/>
          </p:cNvSpPr>
          <p:nvPr/>
        </p:nvSpPr>
        <p:spPr bwMode="auto">
          <a:xfrm>
            <a:off x="7620000" y="5268913"/>
            <a:ext cx="722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fontAlgn="base" hangingPunct="1">
              <a:spcBef>
                <a:spcPct val="0"/>
              </a:spcBef>
              <a:spcAft>
                <a:spcPct val="0"/>
              </a:spcAft>
            </a:pPr>
            <a:r>
              <a:rPr lang="en-US" smtClean="0">
                <a:solidFill>
                  <a:prstClr val="black"/>
                </a:solidFill>
                <a:latin typeface="Calibri" pitchFamily="34" charset="0"/>
              </a:rPr>
              <a:t>45%</a:t>
            </a:r>
          </a:p>
        </p:txBody>
      </p:sp>
      <p:sp>
        <p:nvSpPr>
          <p:cNvPr id="22535" name="TextBox 10"/>
          <p:cNvSpPr txBox="1">
            <a:spLocks noChangeArrowheads="1"/>
          </p:cNvSpPr>
          <p:nvPr/>
        </p:nvSpPr>
        <p:spPr bwMode="auto">
          <a:xfrm>
            <a:off x="5562600" y="5257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fontAlgn="base" hangingPunct="1">
              <a:spcBef>
                <a:spcPct val="0"/>
              </a:spcBef>
              <a:spcAft>
                <a:spcPct val="0"/>
              </a:spcAft>
            </a:pPr>
            <a:r>
              <a:rPr lang="en-US" smtClean="0">
                <a:solidFill>
                  <a:prstClr val="black"/>
                </a:solidFill>
                <a:latin typeface="Calibri" pitchFamily="34" charset="0"/>
              </a:rPr>
              <a:t>40%</a:t>
            </a:r>
          </a:p>
        </p:txBody>
      </p:sp>
      <p:sp>
        <p:nvSpPr>
          <p:cNvPr id="22536" name="TextBox 11"/>
          <p:cNvSpPr txBox="1">
            <a:spLocks noChangeArrowheads="1"/>
          </p:cNvSpPr>
          <p:nvPr/>
        </p:nvSpPr>
        <p:spPr bwMode="auto">
          <a:xfrm>
            <a:off x="3581400" y="53260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fontAlgn="base" hangingPunct="1">
              <a:spcBef>
                <a:spcPct val="0"/>
              </a:spcBef>
              <a:spcAft>
                <a:spcPct val="0"/>
              </a:spcAft>
            </a:pPr>
            <a:r>
              <a:rPr lang="en-US" smtClean="0">
                <a:solidFill>
                  <a:prstClr val="black"/>
                </a:solidFill>
                <a:latin typeface="Calibri" pitchFamily="34" charset="0"/>
              </a:rPr>
              <a:t>25%</a:t>
            </a:r>
          </a:p>
        </p:txBody>
      </p:sp>
      <p:sp>
        <p:nvSpPr>
          <p:cNvPr id="22537" name="TextBox 12"/>
          <p:cNvSpPr txBox="1">
            <a:spLocks noChangeArrowheads="1"/>
          </p:cNvSpPr>
          <p:nvPr/>
        </p:nvSpPr>
        <p:spPr bwMode="auto">
          <a:xfrm>
            <a:off x="1539875" y="53260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lgn="ctr" eaLnBrk="1" fontAlgn="base" hangingPunct="1">
              <a:spcBef>
                <a:spcPct val="0"/>
              </a:spcBef>
              <a:spcAft>
                <a:spcPct val="0"/>
              </a:spcAft>
            </a:pPr>
            <a:r>
              <a:rPr lang="en-US" smtClean="0">
                <a:solidFill>
                  <a:prstClr val="black"/>
                </a:solidFill>
                <a:latin typeface="Calibri" pitchFamily="34" charset="0"/>
              </a:rPr>
              <a:t>23%</a:t>
            </a:r>
          </a:p>
        </p:txBody>
      </p:sp>
      <p:grpSp>
        <p:nvGrpSpPr>
          <p:cNvPr id="22538" name="Group 51"/>
          <p:cNvGrpSpPr>
            <a:grpSpLocks/>
          </p:cNvGrpSpPr>
          <p:nvPr/>
        </p:nvGrpSpPr>
        <p:grpSpPr bwMode="auto">
          <a:xfrm>
            <a:off x="1935163" y="5080000"/>
            <a:ext cx="5945187" cy="1309688"/>
            <a:chOff x="638862" y="4047510"/>
            <a:chExt cx="7061690" cy="1555454"/>
          </a:xfrm>
        </p:grpSpPr>
        <p:sp>
          <p:nvSpPr>
            <p:cNvPr id="53" name="TextBox 2"/>
            <p:cNvSpPr txBox="1"/>
            <p:nvPr/>
          </p:nvSpPr>
          <p:spPr>
            <a:xfrm>
              <a:off x="2516951" y="5276790"/>
              <a:ext cx="431809"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9%</a:t>
              </a:r>
            </a:p>
          </p:txBody>
        </p:sp>
        <p:sp>
          <p:nvSpPr>
            <p:cNvPr id="54" name="TextBox 3"/>
            <p:cNvSpPr txBox="1"/>
            <p:nvPr/>
          </p:nvSpPr>
          <p:spPr>
            <a:xfrm>
              <a:off x="2982702" y="5248509"/>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a:solidFill>
                    <a:prstClr val="black"/>
                  </a:solidFill>
                </a:rPr>
                <a:t>9%</a:t>
              </a:r>
            </a:p>
          </p:txBody>
        </p:sp>
        <p:sp>
          <p:nvSpPr>
            <p:cNvPr id="55" name="TextBox 4"/>
            <p:cNvSpPr txBox="1"/>
            <p:nvPr/>
          </p:nvSpPr>
          <p:spPr>
            <a:xfrm>
              <a:off x="3405083" y="5218343"/>
              <a:ext cx="552491" cy="216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11%</a:t>
              </a:r>
            </a:p>
          </p:txBody>
        </p:sp>
        <p:sp>
          <p:nvSpPr>
            <p:cNvPr id="56" name="TextBox 5"/>
            <p:cNvSpPr txBox="1"/>
            <p:nvPr/>
          </p:nvSpPr>
          <p:spPr>
            <a:xfrm>
              <a:off x="3857635" y="5199489"/>
              <a:ext cx="565690" cy="235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13%</a:t>
              </a:r>
            </a:p>
          </p:txBody>
        </p:sp>
        <p:sp>
          <p:nvSpPr>
            <p:cNvPr id="57" name="TextBox 6"/>
            <p:cNvSpPr txBox="1"/>
            <p:nvPr/>
          </p:nvSpPr>
          <p:spPr>
            <a:xfrm>
              <a:off x="4340356" y="5161781"/>
              <a:ext cx="641115" cy="2733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13%</a:t>
              </a:r>
            </a:p>
          </p:txBody>
        </p:sp>
        <p:sp>
          <p:nvSpPr>
            <p:cNvPr id="58" name="TextBox 7"/>
            <p:cNvSpPr txBox="1"/>
            <p:nvPr/>
          </p:nvSpPr>
          <p:spPr>
            <a:xfrm>
              <a:off x="4802337" y="5152353"/>
              <a:ext cx="541176" cy="2828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15%</a:t>
              </a:r>
            </a:p>
          </p:txBody>
        </p:sp>
        <p:sp>
          <p:nvSpPr>
            <p:cNvPr id="59" name="TextBox 8"/>
            <p:cNvSpPr txBox="1"/>
            <p:nvPr/>
          </p:nvSpPr>
          <p:spPr>
            <a:xfrm>
              <a:off x="5294486" y="5093907"/>
              <a:ext cx="486493" cy="2507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15%</a:t>
              </a:r>
            </a:p>
          </p:txBody>
        </p:sp>
        <p:sp>
          <p:nvSpPr>
            <p:cNvPr id="60" name="TextBox 9"/>
            <p:cNvSpPr txBox="1"/>
            <p:nvPr/>
          </p:nvSpPr>
          <p:spPr>
            <a:xfrm>
              <a:off x="5771551" y="4933647"/>
              <a:ext cx="490264" cy="3205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23%</a:t>
              </a:r>
            </a:p>
          </p:txBody>
        </p:sp>
        <p:sp>
          <p:nvSpPr>
            <p:cNvPr id="61" name="TextBox 10"/>
            <p:cNvSpPr txBox="1"/>
            <p:nvPr/>
          </p:nvSpPr>
          <p:spPr>
            <a:xfrm>
              <a:off x="6237302" y="4933647"/>
              <a:ext cx="554376" cy="2300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25%</a:t>
              </a:r>
            </a:p>
          </p:txBody>
        </p:sp>
        <p:sp>
          <p:nvSpPr>
            <p:cNvPr id="62" name="TextBox 11"/>
            <p:cNvSpPr txBox="1"/>
            <p:nvPr/>
          </p:nvSpPr>
          <p:spPr>
            <a:xfrm>
              <a:off x="6701167" y="4077676"/>
              <a:ext cx="535519" cy="2846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39%</a:t>
              </a:r>
            </a:p>
          </p:txBody>
        </p:sp>
        <p:sp>
          <p:nvSpPr>
            <p:cNvPr id="63" name="TextBox 12"/>
            <p:cNvSpPr txBox="1"/>
            <p:nvPr/>
          </p:nvSpPr>
          <p:spPr>
            <a:xfrm>
              <a:off x="7182004" y="4047510"/>
              <a:ext cx="518548" cy="2111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45%</a:t>
              </a:r>
            </a:p>
          </p:txBody>
        </p:sp>
        <p:sp>
          <p:nvSpPr>
            <p:cNvPr id="64" name="TextBox 14"/>
            <p:cNvSpPr txBox="1"/>
            <p:nvPr/>
          </p:nvSpPr>
          <p:spPr>
            <a:xfrm>
              <a:off x="2024801" y="5305071"/>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1000" b="1" dirty="0">
                  <a:solidFill>
                    <a:prstClr val="black"/>
                  </a:solidFill>
                </a:rPr>
                <a:t>6%</a:t>
              </a:r>
            </a:p>
          </p:txBody>
        </p:sp>
        <p:sp>
          <p:nvSpPr>
            <p:cNvPr id="65" name="TextBox 15"/>
            <p:cNvSpPr txBox="1"/>
            <p:nvPr/>
          </p:nvSpPr>
          <p:spPr>
            <a:xfrm>
              <a:off x="1572249" y="5325810"/>
              <a:ext cx="433695" cy="2771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sp>
          <p:nvSpPr>
            <p:cNvPr id="66" name="TextBox 16"/>
            <p:cNvSpPr txBox="1"/>
            <p:nvPr/>
          </p:nvSpPr>
          <p:spPr>
            <a:xfrm>
              <a:off x="1093299" y="5322039"/>
              <a:ext cx="431810"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sp>
          <p:nvSpPr>
            <p:cNvPr id="67" name="TextBox 17"/>
            <p:cNvSpPr txBox="1"/>
            <p:nvPr/>
          </p:nvSpPr>
          <p:spPr>
            <a:xfrm>
              <a:off x="638862" y="5325810"/>
              <a:ext cx="431809" cy="2752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sz="900" b="1" dirty="0">
                  <a:solidFill>
                    <a:prstClr val="black"/>
                  </a:solidFill>
                </a:rPr>
                <a:t>4%</a:t>
              </a:r>
            </a:p>
          </p:txBody>
        </p:sp>
      </p:grpSp>
      <p:pic>
        <p:nvPicPr>
          <p:cNvPr id="22539" name="Picture 27" descr="pushbuton ed 2.jpg"/>
          <p:cNvPicPr>
            <a:picLocks noChangeAspect="1"/>
          </p:cNvPicPr>
          <p:nvPr/>
        </p:nvPicPr>
        <p:blipFill>
          <a:blip r:embed="rId3">
            <a:extLst>
              <a:ext uri="{28A0092B-C50C-407E-A947-70E740481C1C}">
                <a14:useLocalDpi xmlns:a14="http://schemas.microsoft.com/office/drawing/2010/main" val="0"/>
              </a:ext>
            </a:extLst>
          </a:blip>
          <a:srcRect l="2925" r="4163"/>
          <a:stretch>
            <a:fillRect/>
          </a:stretch>
        </p:blipFill>
        <p:spPr bwMode="auto">
          <a:xfrm>
            <a:off x="0" y="512763"/>
            <a:ext cx="91440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47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391400" y="3429000"/>
            <a:ext cx="914400" cy="914400"/>
          </a:xfrm>
          <a:prstGeom prst="ellipse">
            <a:avLst/>
          </a:prstGeom>
          <a:noFill/>
          <a:ln w="79375" cap="flat" cmpd="sng" algn="ctr">
            <a:solidFill>
              <a:srgbClr val="FFFF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sp>
        <p:nvSpPr>
          <p:cNvPr id="4" name="Oval 3"/>
          <p:cNvSpPr/>
          <p:nvPr/>
        </p:nvSpPr>
        <p:spPr>
          <a:xfrm>
            <a:off x="6172200" y="914400"/>
            <a:ext cx="1600200" cy="1600200"/>
          </a:xfrm>
          <a:prstGeom prst="ellipse">
            <a:avLst/>
          </a:prstGeom>
          <a:noFill/>
          <a:ln w="79375" cap="flat" cmpd="sng" algn="ctr">
            <a:solidFill>
              <a:srgbClr val="00FFFF"/>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53617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creen shot 2010-01-10 at 2.33.17 PM.png"/>
          <p:cNvPicPr>
            <a:picLocks noChangeAspect="1"/>
          </p:cNvPicPr>
          <p:nvPr/>
        </p:nvPicPr>
        <p:blipFill>
          <a:blip r:embed="rId2">
            <a:extLst>
              <a:ext uri="{28A0092B-C50C-407E-A947-70E740481C1C}">
                <a14:useLocalDpi xmlns:a14="http://schemas.microsoft.com/office/drawing/2010/main" val="0"/>
              </a:ext>
            </a:extLst>
          </a:blip>
          <a:srcRect b="3999"/>
          <a:stretch>
            <a:fillRect/>
          </a:stretch>
        </p:blipFill>
        <p:spPr bwMode="auto">
          <a:xfrm>
            <a:off x="-76200" y="-76200"/>
            <a:ext cx="11455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914400" y="1447800"/>
            <a:ext cx="7010400" cy="3505200"/>
            <a:chOff x="914400" y="1447800"/>
            <a:chExt cx="7010400" cy="3505200"/>
          </a:xfrm>
        </p:grpSpPr>
        <p:sp>
          <p:nvSpPr>
            <p:cNvPr id="6" name="Oval 5"/>
            <p:cNvSpPr/>
            <p:nvPr/>
          </p:nvSpPr>
          <p:spPr>
            <a:xfrm>
              <a:off x="914400" y="1447800"/>
              <a:ext cx="914400" cy="914400"/>
            </a:xfrm>
            <a:prstGeom prst="ellipse">
              <a:avLst/>
            </a:prstGeom>
            <a:noFill/>
            <a:ln w="79375" cap="flat" cmpd="sng" algn="ctr">
              <a:solidFill>
                <a:srgbClr val="FFFF00"/>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sp>
          <p:nvSpPr>
            <p:cNvPr id="7" name="Oval 6"/>
            <p:cNvSpPr/>
            <p:nvPr/>
          </p:nvSpPr>
          <p:spPr>
            <a:xfrm>
              <a:off x="5334000" y="3124200"/>
              <a:ext cx="2590800" cy="1828800"/>
            </a:xfrm>
            <a:prstGeom prst="ellipse">
              <a:avLst/>
            </a:prstGeom>
            <a:noFill/>
            <a:ln w="79375" cap="flat" cmpd="sng" algn="ctr">
              <a:solidFill>
                <a:srgbClr val="00FFFF"/>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grpSp>
    </p:spTree>
    <p:extLst>
      <p:ext uri="{BB962C8B-B14F-4D97-AF65-F5344CB8AC3E}">
        <p14:creationId xmlns:p14="http://schemas.microsoft.com/office/powerpoint/2010/main" val="42185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81125"/>
            <a:ext cx="224313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1371600"/>
            <a:ext cx="224313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4863" y="1381125"/>
            <a:ext cx="224313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371600"/>
            <a:ext cx="2243137"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
          <p:cNvSpPr txBox="1">
            <a:spLocks noChangeArrowheads="1"/>
          </p:cNvSpPr>
          <p:nvPr/>
        </p:nvSpPr>
        <p:spPr bwMode="auto">
          <a:xfrm>
            <a:off x="2551112" y="3243263"/>
            <a:ext cx="1716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b="1" dirty="0">
                <a:solidFill>
                  <a:srgbClr val="FFFFFF"/>
                </a:solidFill>
                <a:latin typeface="Arial Black" pitchFamily="34" charset="0"/>
              </a:rPr>
              <a:t>6,885</a:t>
            </a:r>
          </a:p>
          <a:p>
            <a:pPr algn="ctr" eaLnBrk="1" hangingPunct="1"/>
            <a:r>
              <a:rPr lang="en-US" sz="2000" b="1" dirty="0">
                <a:solidFill>
                  <a:srgbClr val="FFFFFF"/>
                </a:solidFill>
                <a:cs typeface="Arial" pitchFamily="34" charset="0"/>
              </a:rPr>
              <a:t>users</a:t>
            </a:r>
          </a:p>
        </p:txBody>
      </p:sp>
      <p:sp>
        <p:nvSpPr>
          <p:cNvPr id="40967" name="TextBox 8"/>
          <p:cNvSpPr txBox="1">
            <a:spLocks noChangeArrowheads="1"/>
          </p:cNvSpPr>
          <p:nvPr/>
        </p:nvSpPr>
        <p:spPr bwMode="auto">
          <a:xfrm>
            <a:off x="197429" y="3243263"/>
            <a:ext cx="1751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2800" b="1">
                <a:solidFill>
                  <a:srgbClr val="FFFFFF"/>
                </a:solidFill>
                <a:latin typeface="Arial Black"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en-US" dirty="0"/>
              <a:t>13,173</a:t>
            </a:r>
          </a:p>
          <a:p>
            <a:r>
              <a:rPr lang="en-US" sz="2000" dirty="0">
                <a:latin typeface="Arial" pitchFamily="34" charset="0"/>
                <a:cs typeface="Arial" pitchFamily="34" charset="0"/>
              </a:rPr>
              <a:t>users</a:t>
            </a:r>
          </a:p>
        </p:txBody>
      </p:sp>
      <p:sp>
        <p:nvSpPr>
          <p:cNvPr id="40968" name="TextBox 9"/>
          <p:cNvSpPr txBox="1">
            <a:spLocks noChangeArrowheads="1"/>
          </p:cNvSpPr>
          <p:nvPr/>
        </p:nvSpPr>
        <p:spPr bwMode="auto">
          <a:xfrm>
            <a:off x="4852988" y="3243263"/>
            <a:ext cx="1700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b="1" dirty="0">
                <a:solidFill>
                  <a:srgbClr val="FFFFFF"/>
                </a:solidFill>
                <a:latin typeface="Arial Black" pitchFamily="34" charset="0"/>
              </a:rPr>
              <a:t>3,630</a:t>
            </a:r>
          </a:p>
          <a:p>
            <a:pPr algn="ctr" eaLnBrk="1" hangingPunct="1"/>
            <a:r>
              <a:rPr lang="en-US" sz="2000" b="1" dirty="0">
                <a:solidFill>
                  <a:srgbClr val="FFFFFF"/>
                </a:solidFill>
                <a:cs typeface="Arial" pitchFamily="34" charset="0"/>
              </a:rPr>
              <a:t>users</a:t>
            </a:r>
          </a:p>
        </p:txBody>
      </p:sp>
      <p:sp>
        <p:nvSpPr>
          <p:cNvPr id="40969" name="TextBox 10"/>
          <p:cNvSpPr txBox="1">
            <a:spLocks noChangeArrowheads="1"/>
          </p:cNvSpPr>
          <p:nvPr/>
        </p:nvSpPr>
        <p:spPr bwMode="auto">
          <a:xfrm>
            <a:off x="7278688" y="3243263"/>
            <a:ext cx="1484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b="1" dirty="0">
                <a:solidFill>
                  <a:srgbClr val="FFFFFF"/>
                </a:solidFill>
                <a:latin typeface="Arial Black" pitchFamily="34" charset="0"/>
              </a:rPr>
              <a:t>1,112</a:t>
            </a:r>
          </a:p>
          <a:p>
            <a:pPr algn="ctr" eaLnBrk="1" hangingPunct="1"/>
            <a:r>
              <a:rPr lang="en-US" sz="2000" b="1" dirty="0">
                <a:solidFill>
                  <a:srgbClr val="FFFFFF"/>
                </a:solidFill>
                <a:cs typeface="Arial" pitchFamily="34" charset="0"/>
              </a:rPr>
              <a:t>users</a:t>
            </a:r>
          </a:p>
        </p:txBody>
      </p:sp>
      <p:sp>
        <p:nvSpPr>
          <p:cNvPr id="18" name="TextBox 17"/>
          <p:cNvSpPr txBox="1"/>
          <p:nvPr/>
        </p:nvSpPr>
        <p:spPr>
          <a:xfrm>
            <a:off x="9582150" y="3141663"/>
            <a:ext cx="184150" cy="400050"/>
          </a:xfrm>
          <a:prstGeom prst="rect">
            <a:avLst/>
          </a:prstGeom>
          <a:noFill/>
        </p:spPr>
        <p:txBody>
          <a:bodyPr wrap="none">
            <a:spAutoFit/>
          </a:bodyPr>
          <a:lstStyle/>
          <a:p>
            <a:pPr>
              <a:defRPr/>
            </a:pPr>
            <a:endParaRPr lang="en-US" sz="2000" b="1" dirty="0" err="1">
              <a:solidFill>
                <a:srgbClr val="FFBB00"/>
              </a:solidFill>
              <a:effectLst>
                <a:glow rad="63500">
                  <a:prstClr val="black">
                    <a:alpha val="40000"/>
                  </a:prstClr>
                </a:glow>
              </a:effectLst>
              <a:latin typeface="Myriad Pro"/>
              <a:ea typeface="ＭＳ Ｐゴシック" charset="0"/>
              <a:cs typeface="ＭＳ Ｐゴシック" charset="0"/>
            </a:endParaRPr>
          </a:p>
        </p:txBody>
      </p:sp>
      <p:sp>
        <p:nvSpPr>
          <p:cNvPr id="13" name="TextBox 8"/>
          <p:cNvSpPr txBox="1">
            <a:spLocks noChangeArrowheads="1"/>
          </p:cNvSpPr>
          <p:nvPr/>
        </p:nvSpPr>
        <p:spPr bwMode="auto">
          <a:xfrm>
            <a:off x="-115892" y="4314595"/>
            <a:ext cx="2325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400" b="1" dirty="0">
                <a:solidFill>
                  <a:srgbClr val="FFFFFF"/>
                </a:solidFill>
                <a:latin typeface="Calibri"/>
              </a:rPr>
              <a:t>launched </a:t>
            </a:r>
            <a:r>
              <a:rPr lang="en-US" sz="1400" b="1" dirty="0" smtClean="0">
                <a:solidFill>
                  <a:srgbClr val="FFFFFF"/>
                </a:solidFill>
                <a:latin typeface="Calibri"/>
              </a:rPr>
              <a:t>Nov. 2009</a:t>
            </a:r>
            <a:endParaRPr lang="en-US" sz="1400" b="1" dirty="0">
              <a:solidFill>
                <a:srgbClr val="FFFFFF"/>
              </a:solidFill>
              <a:latin typeface="Calibri"/>
            </a:endParaRPr>
          </a:p>
        </p:txBody>
      </p:sp>
      <p:sp>
        <p:nvSpPr>
          <p:cNvPr id="14" name="TextBox 8"/>
          <p:cNvSpPr txBox="1">
            <a:spLocks noChangeArrowheads="1"/>
          </p:cNvSpPr>
          <p:nvPr/>
        </p:nvSpPr>
        <p:spPr bwMode="auto">
          <a:xfrm>
            <a:off x="2133600" y="4314595"/>
            <a:ext cx="2558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400" b="1" dirty="0">
                <a:solidFill>
                  <a:srgbClr val="FFFFFF"/>
                </a:solidFill>
                <a:latin typeface="Calibri"/>
              </a:rPr>
              <a:t>launched </a:t>
            </a:r>
            <a:r>
              <a:rPr lang="en-US" sz="1400" b="1" dirty="0" smtClean="0">
                <a:solidFill>
                  <a:srgbClr val="FFFFFF"/>
                </a:solidFill>
                <a:latin typeface="Calibri"/>
              </a:rPr>
              <a:t>Oct. 2010</a:t>
            </a:r>
            <a:endParaRPr lang="en-US" sz="1400" b="1" dirty="0">
              <a:solidFill>
                <a:srgbClr val="FFFFFF"/>
              </a:solidFill>
              <a:latin typeface="Calibri"/>
            </a:endParaRPr>
          </a:p>
        </p:txBody>
      </p:sp>
      <p:sp>
        <p:nvSpPr>
          <p:cNvPr id="15" name="TextBox 8"/>
          <p:cNvSpPr txBox="1">
            <a:spLocks noChangeArrowheads="1"/>
          </p:cNvSpPr>
          <p:nvPr/>
        </p:nvSpPr>
        <p:spPr bwMode="auto">
          <a:xfrm>
            <a:off x="4348713" y="4314595"/>
            <a:ext cx="2814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400" b="1" dirty="0" smtClean="0">
                <a:solidFill>
                  <a:srgbClr val="FFFFFF"/>
                </a:solidFill>
                <a:latin typeface="Calibri"/>
              </a:rPr>
              <a:t>launched Feb. 2011</a:t>
            </a:r>
          </a:p>
        </p:txBody>
      </p:sp>
      <p:sp>
        <p:nvSpPr>
          <p:cNvPr id="16" name="TextBox 8"/>
          <p:cNvSpPr txBox="1">
            <a:spLocks noChangeArrowheads="1"/>
          </p:cNvSpPr>
          <p:nvPr/>
        </p:nvSpPr>
        <p:spPr bwMode="auto">
          <a:xfrm>
            <a:off x="6505704" y="4314595"/>
            <a:ext cx="3095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400" b="1" dirty="0" smtClean="0">
                <a:solidFill>
                  <a:srgbClr val="FFFFFF"/>
                </a:solidFill>
                <a:latin typeface="Calibri"/>
              </a:rPr>
              <a:t>launched Nov. 2011</a:t>
            </a:r>
          </a:p>
        </p:txBody>
      </p:sp>
      <p:sp>
        <p:nvSpPr>
          <p:cNvPr id="19" name="TextBox 18"/>
          <p:cNvSpPr txBox="1"/>
          <p:nvPr/>
        </p:nvSpPr>
        <p:spPr>
          <a:xfrm>
            <a:off x="3687946" y="1021306"/>
            <a:ext cx="2330083" cy="400110"/>
          </a:xfrm>
          <a:prstGeom prst="rect">
            <a:avLst/>
          </a:prstGeom>
          <a:noFill/>
        </p:spPr>
        <p:txBody>
          <a:bodyPr wrap="square" rtlCol="0">
            <a:spAutoFit/>
          </a:bodyPr>
          <a:lstStyle/>
          <a:p>
            <a:r>
              <a:rPr lang="en-US" sz="2000" b="1" dirty="0" smtClean="0">
                <a:solidFill>
                  <a:prstClr val="white"/>
                </a:solidFill>
                <a:effectLst>
                  <a:outerShdw blurRad="38100" dist="38100" dir="2700000" algn="tl">
                    <a:srgbClr val="000000">
                      <a:alpha val="43137"/>
                    </a:srgbClr>
                  </a:outerShdw>
                </a:effectLst>
              </a:rPr>
              <a:t>All-time users</a:t>
            </a:r>
            <a:endParaRPr lang="en-US" sz="2000" b="1" dirty="0">
              <a:solidFill>
                <a:prstClr val="white"/>
              </a:solidFill>
              <a:effectLst>
                <a:outerShdw blurRad="38100" dist="38100" dir="2700000" algn="tl">
                  <a:srgbClr val="000000">
                    <a:alpha val="43137"/>
                  </a:srgbClr>
                </a:outerShdw>
              </a:effectLst>
            </a:endParaRPr>
          </a:p>
        </p:txBody>
      </p:sp>
      <p:sp>
        <p:nvSpPr>
          <p:cNvPr id="20" name="TextBox 19"/>
          <p:cNvSpPr txBox="1"/>
          <p:nvPr/>
        </p:nvSpPr>
        <p:spPr>
          <a:xfrm>
            <a:off x="-233916" y="182880"/>
            <a:ext cx="9611832" cy="646331"/>
          </a:xfrm>
          <a:prstGeom prst="rect">
            <a:avLst/>
          </a:prstGeom>
          <a:noFill/>
        </p:spPr>
        <p:txBody>
          <a:bodyPr wrap="square">
            <a:spAutoFit/>
          </a:bodyPr>
          <a:lstStyle/>
          <a:p>
            <a:pPr algn="ctr">
              <a:defRPr/>
            </a:pPr>
            <a:r>
              <a:rPr lang="en-US" sz="3400" spc="-150" dirty="0" smtClean="0">
                <a:solidFill>
                  <a:srgbClr val="CC9900"/>
                </a:solidFill>
                <a:latin typeface="Arial Black" pitchFamily="34" charset="0"/>
                <a:ea typeface="ＭＳ Ｐゴシック" charset="-128"/>
                <a:cs typeface="Arial" pitchFamily="34" charset="0"/>
              </a:rPr>
              <a:t>Purdue - developed  </a:t>
            </a:r>
            <a:r>
              <a:rPr lang="en-US" sz="3600" b="1" spc="-150" dirty="0" smtClean="0">
                <a:solidFill>
                  <a:prstClr val="white"/>
                </a:solidFill>
                <a:latin typeface="Arial" pitchFamily="34" charset="0"/>
                <a:ea typeface="ＭＳ Ｐゴシック" charset="-128"/>
                <a:cs typeface="Arial" pitchFamily="34" charset="0"/>
              </a:rPr>
              <a:t>learning technologies</a:t>
            </a:r>
            <a:endParaRPr lang="en-US" sz="3600" b="1" spc="-150" dirty="0">
              <a:solidFill>
                <a:prstClr val="white"/>
              </a:solidFill>
              <a:latin typeface="Arial" pitchFamily="34" charset="0"/>
              <a:ea typeface="ＭＳ Ｐゴシック" charset="-128"/>
              <a:cs typeface="Arial"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119231"/>
            <a:ext cx="3229750" cy="134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131972" y="5236845"/>
            <a:ext cx="2883866" cy="1352670"/>
            <a:chOff x="4055647" y="5303520"/>
            <a:chExt cx="2883866" cy="1352670"/>
          </a:xfrm>
        </p:grpSpPr>
        <p:sp>
          <p:nvSpPr>
            <p:cNvPr id="4" name="TextBox 3"/>
            <p:cNvSpPr txBox="1"/>
            <p:nvPr/>
          </p:nvSpPr>
          <p:spPr>
            <a:xfrm>
              <a:off x="4099560" y="5303520"/>
              <a:ext cx="2703882" cy="523220"/>
            </a:xfrm>
            <a:prstGeom prst="rect">
              <a:avLst/>
            </a:prstGeom>
            <a:noFill/>
          </p:spPr>
          <p:txBody>
            <a:bodyPr wrap="none" rtlCol="0">
              <a:spAutoFit/>
            </a:bodyPr>
            <a:lstStyle/>
            <a:p>
              <a:pPr fontAlgn="base">
                <a:spcBef>
                  <a:spcPct val="0"/>
                </a:spcBef>
                <a:spcAft>
                  <a:spcPct val="0"/>
                </a:spcAft>
              </a:pPr>
              <a:r>
                <a:rPr lang="en-US" sz="2800" dirty="0" smtClean="0">
                  <a:solidFill>
                    <a:prstClr val="white"/>
                  </a:solidFill>
                  <a:latin typeface="Arial Black" pitchFamily="34" charset="0"/>
                </a:rPr>
                <a:t>28,619 users</a:t>
              </a:r>
              <a:endParaRPr lang="en-US" sz="2800" dirty="0">
                <a:solidFill>
                  <a:prstClr val="white"/>
                </a:solidFill>
                <a:latin typeface="Arial Black" pitchFamily="34" charset="0"/>
              </a:endParaRPr>
            </a:p>
          </p:txBody>
        </p:sp>
        <p:sp>
          <p:nvSpPr>
            <p:cNvPr id="5" name="Rectangle 4"/>
            <p:cNvSpPr/>
            <p:nvPr/>
          </p:nvSpPr>
          <p:spPr>
            <a:xfrm>
              <a:off x="4055647" y="6286858"/>
              <a:ext cx="2883866" cy="369332"/>
            </a:xfrm>
            <a:prstGeom prst="rect">
              <a:avLst/>
            </a:prstGeom>
          </p:spPr>
          <p:txBody>
            <a:bodyPr wrap="none">
              <a:spAutoFit/>
            </a:bodyPr>
            <a:lstStyle/>
            <a:p>
              <a:pPr marL="273050" indent="-273050" fontAlgn="base">
                <a:spcBef>
                  <a:spcPct val="0"/>
                </a:spcBef>
                <a:spcAft>
                  <a:spcPct val="0"/>
                </a:spcAft>
                <a:defRPr/>
              </a:pPr>
              <a:r>
                <a:rPr lang="en-US" b="1" dirty="0" smtClean="0">
                  <a:solidFill>
                    <a:prstClr val="white"/>
                  </a:solidFill>
                </a:rPr>
                <a:t>licensed </a:t>
              </a:r>
              <a:r>
                <a:rPr lang="en-US" b="1" dirty="0">
                  <a:solidFill>
                    <a:prstClr val="white"/>
                  </a:solidFill>
                </a:rPr>
                <a:t>to SunGard in 2010</a:t>
              </a:r>
            </a:p>
          </p:txBody>
        </p:sp>
        <p:sp>
          <p:nvSpPr>
            <p:cNvPr id="2" name="TextBox 1"/>
            <p:cNvSpPr txBox="1"/>
            <p:nvPr/>
          </p:nvSpPr>
          <p:spPr>
            <a:xfrm>
              <a:off x="4099560" y="6035159"/>
              <a:ext cx="2758440" cy="369332"/>
            </a:xfrm>
            <a:prstGeom prst="rect">
              <a:avLst/>
            </a:prstGeom>
            <a:noFill/>
          </p:spPr>
          <p:txBody>
            <a:bodyPr wrap="square" rtlCol="0">
              <a:spAutoFit/>
            </a:bodyPr>
            <a:lstStyle/>
            <a:p>
              <a:pPr algn="ctr" fontAlgn="base">
                <a:spcBef>
                  <a:spcPct val="0"/>
                </a:spcBef>
                <a:spcAft>
                  <a:spcPct val="0"/>
                </a:spcAft>
              </a:pPr>
              <a:r>
                <a:rPr lang="en-US" dirty="0" smtClean="0">
                  <a:solidFill>
                    <a:prstClr val="white"/>
                  </a:solidFill>
                </a:rPr>
                <a:t>launched  Sept. 2007</a:t>
              </a:r>
              <a:endParaRPr lang="en-US" dirty="0">
                <a:solidFill>
                  <a:prstClr val="white"/>
                </a:solidFill>
              </a:endParaRPr>
            </a:p>
          </p:txBody>
        </p:sp>
      </p:grpSp>
    </p:spTree>
    <p:extLst>
      <p:ext uri="{BB962C8B-B14F-4D97-AF65-F5344CB8AC3E}">
        <p14:creationId xmlns:p14="http://schemas.microsoft.com/office/powerpoint/2010/main" val="125360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5181</TotalTime>
  <Words>636</Words>
  <Application>Microsoft Office PowerPoint</Application>
  <PresentationFormat>On-screen Show (4:3)</PresentationFormat>
  <Paragraphs>156</Paragraphs>
  <Slides>13</Slides>
  <Notes>5</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Office Theme</vt:lpstr>
      <vt:lpstr>1_Office Theme</vt:lpstr>
      <vt:lpstr>2_Office Theme</vt:lpstr>
      <vt:lpstr>3_Office Theme</vt:lpstr>
      <vt:lpstr>4_Office Theme</vt:lpstr>
      <vt:lpstr>6_Office Theme</vt:lpstr>
      <vt:lpstr>PowerPoint Presentation</vt:lpstr>
      <vt:lpstr>PowerPoint Presentation</vt:lpstr>
      <vt:lpstr>PowerPoint Presentation</vt:lpstr>
      <vt:lpstr>RESEARCH COMPUTING</vt:lpstr>
      <vt:lpstr>PowerPoint Presentation</vt:lpstr>
      <vt:lpstr>PowerPoint Presentation</vt:lpstr>
      <vt:lpstr>PowerPoint Presentation</vt:lpstr>
      <vt:lpstr>PowerPoint Presentation</vt:lpstr>
      <vt:lpstr>PowerPoint Presentation</vt:lpstr>
      <vt:lpstr>NAVISTAR to run engineering simulations on Purdue’s supercomputers</vt:lpstr>
      <vt:lpstr>BD Diagnostics/global medical technology company selects HUBzero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Kingman, Alex</dc:creator>
  <cp:lastModifiedBy>Eddy, Yvonne M.</cp:lastModifiedBy>
  <cp:revision>312</cp:revision>
  <cp:lastPrinted>2012-08-02T18:38:54Z</cp:lastPrinted>
  <dcterms:created xsi:type="dcterms:W3CDTF">2012-07-24T15:34:12Z</dcterms:created>
  <dcterms:modified xsi:type="dcterms:W3CDTF">2012-09-17T13:41:42Z</dcterms:modified>
</cp:coreProperties>
</file>