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23" r:id="rId2"/>
    <p:sldMasterId id="2147483935" r:id="rId3"/>
  </p:sldMasterIdLst>
  <p:notesMasterIdLst>
    <p:notesMasterId r:id="rId30"/>
  </p:notesMasterIdLst>
  <p:handoutMasterIdLst>
    <p:handoutMasterId r:id="rId31"/>
  </p:handoutMasterIdLst>
  <p:sldIdLst>
    <p:sldId id="492" r:id="rId4"/>
    <p:sldId id="497" r:id="rId5"/>
    <p:sldId id="566" r:id="rId6"/>
    <p:sldId id="569" r:id="rId7"/>
    <p:sldId id="514" r:id="rId8"/>
    <p:sldId id="570" r:id="rId9"/>
    <p:sldId id="564" r:id="rId10"/>
    <p:sldId id="602" r:id="rId11"/>
    <p:sldId id="609" r:id="rId12"/>
    <p:sldId id="613" r:id="rId13"/>
    <p:sldId id="562" r:id="rId14"/>
    <p:sldId id="598" r:id="rId15"/>
    <p:sldId id="599" r:id="rId16"/>
    <p:sldId id="600" r:id="rId17"/>
    <p:sldId id="563" r:id="rId18"/>
    <p:sldId id="496" r:id="rId19"/>
    <p:sldId id="499" r:id="rId20"/>
    <p:sldId id="510" r:id="rId21"/>
    <p:sldId id="517" r:id="rId22"/>
    <p:sldId id="603" r:id="rId23"/>
    <p:sldId id="604" r:id="rId24"/>
    <p:sldId id="605" r:id="rId25"/>
    <p:sldId id="506" r:id="rId26"/>
    <p:sldId id="608" r:id="rId27"/>
    <p:sldId id="550" r:id="rId28"/>
    <p:sldId id="494"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258"/>
    <a:srgbClr val="FFFFFF"/>
    <a:srgbClr val="052653"/>
    <a:srgbClr val="D2A864"/>
    <a:srgbClr val="6B84A5"/>
    <a:srgbClr val="DDAB59"/>
    <a:srgbClr val="A8CEF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4" autoAdjust="0"/>
    <p:restoredTop sz="86019" autoAdjust="0"/>
  </p:normalViewPr>
  <p:slideViewPr>
    <p:cSldViewPr snapToGrid="0">
      <p:cViewPr varScale="1">
        <p:scale>
          <a:sx n="64" d="100"/>
          <a:sy n="64" d="100"/>
        </p:scale>
        <p:origin x="-1680" y="-102"/>
      </p:cViewPr>
      <p:guideLst>
        <p:guide orient="horz" pos="2160"/>
        <p:guide pos="2880"/>
        <p:guide pos="240"/>
        <p:guide pos="3120"/>
      </p:guideLst>
    </p:cSldViewPr>
  </p:slideViewPr>
  <p:outlineViewPr>
    <p:cViewPr>
      <p:scale>
        <a:sx n="33" d="100"/>
        <a:sy n="33" d="100"/>
      </p:scale>
      <p:origin x="0" y="888"/>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52" d="100"/>
          <a:sy n="52" d="100"/>
        </p:scale>
        <p:origin x="-1218" y="1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202" tIns="46099" rIns="92202" bIns="46099" numCol="1" anchor="t" anchorCtr="0" compatLnSpc="1">
            <a:prstTxWarp prst="textNoShape">
              <a:avLst/>
            </a:prstTxWarp>
          </a:bodyPr>
          <a:lstStyle>
            <a:lvl1pPr>
              <a:defRPr sz="1300">
                <a:latin typeface="Arial" charset="0"/>
                <a:cs typeface="+mn-cs"/>
              </a:defRPr>
            </a:lvl1pPr>
          </a:lstStyle>
          <a:p>
            <a:pPr>
              <a:defRPr/>
            </a:pPr>
            <a:endParaRPr lang="en-US"/>
          </a:p>
        </p:txBody>
      </p:sp>
      <p:sp>
        <p:nvSpPr>
          <p:cNvPr id="61443"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2202" tIns="46099" rIns="92202" bIns="46099" numCol="1" anchor="t" anchorCtr="0" compatLnSpc="1">
            <a:prstTxWarp prst="textNoShape">
              <a:avLst/>
            </a:prstTxWarp>
          </a:bodyPr>
          <a:lstStyle>
            <a:lvl1pPr algn="r">
              <a:defRPr sz="1300">
                <a:latin typeface="Arial" charset="0"/>
                <a:cs typeface="+mn-cs"/>
              </a:defRPr>
            </a:lvl1pPr>
          </a:lstStyle>
          <a:p>
            <a:pPr>
              <a:defRPr/>
            </a:pPr>
            <a:endParaRPr lang="en-US"/>
          </a:p>
        </p:txBody>
      </p:sp>
      <p:sp>
        <p:nvSpPr>
          <p:cNvPr id="61444"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2202" tIns="46099" rIns="92202" bIns="46099" numCol="1" anchor="b" anchorCtr="0" compatLnSpc="1">
            <a:prstTxWarp prst="textNoShape">
              <a:avLst/>
            </a:prstTxWarp>
          </a:bodyPr>
          <a:lstStyle>
            <a:lvl1pPr>
              <a:defRPr sz="1300">
                <a:latin typeface="Arial" charset="0"/>
                <a:cs typeface="+mn-cs"/>
              </a:defRPr>
            </a:lvl1pPr>
          </a:lstStyle>
          <a:p>
            <a:pPr>
              <a:defRPr/>
            </a:pPr>
            <a:endParaRPr lang="en-US"/>
          </a:p>
        </p:txBody>
      </p:sp>
      <p:sp>
        <p:nvSpPr>
          <p:cNvPr id="61445"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2202" tIns="46099" rIns="92202" bIns="46099" numCol="1" anchor="b" anchorCtr="0" compatLnSpc="1">
            <a:prstTxWarp prst="textNoShape">
              <a:avLst/>
            </a:prstTxWarp>
          </a:bodyPr>
          <a:lstStyle>
            <a:lvl1pPr algn="r">
              <a:defRPr sz="1300">
                <a:latin typeface="Arial" charset="0"/>
                <a:cs typeface="+mn-cs"/>
              </a:defRPr>
            </a:lvl1pPr>
          </a:lstStyle>
          <a:p>
            <a:pPr>
              <a:defRPr/>
            </a:pPr>
            <a:fld id="{2B6B7AB8-1BA1-4946-B88D-DFE49E60D33B}" type="slidenum">
              <a:rPr lang="en-US"/>
              <a:pPr>
                <a:defRPr/>
              </a:pPr>
              <a:t>‹#›</a:t>
            </a:fld>
            <a:endParaRPr lang="en-US"/>
          </a:p>
        </p:txBody>
      </p:sp>
    </p:spTree>
    <p:extLst>
      <p:ext uri="{BB962C8B-B14F-4D97-AF65-F5344CB8AC3E}">
        <p14:creationId xmlns:p14="http://schemas.microsoft.com/office/powerpoint/2010/main" val="2471863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4174" tIns="47088" rIns="94174" bIns="47088" numCol="1" anchor="t" anchorCtr="0" compatLnSpc="1">
            <a:prstTxWarp prst="textNoShape">
              <a:avLst/>
            </a:prstTxWarp>
          </a:bodyPr>
          <a:lstStyle>
            <a:lvl1pPr defTabSz="941224">
              <a:defRPr sz="1300">
                <a:latin typeface="Arial" charset="0"/>
                <a:cs typeface="+mn-cs"/>
              </a:defRPr>
            </a:lvl1pPr>
          </a:lstStyle>
          <a:p>
            <a:pPr>
              <a:defRPr/>
            </a:pPr>
            <a:endParaRPr lang="en-US"/>
          </a:p>
        </p:txBody>
      </p:sp>
      <p:sp>
        <p:nvSpPr>
          <p:cNvPr id="24579"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4174" tIns="47088" rIns="94174" bIns="47088" numCol="1" anchor="t" anchorCtr="0" compatLnSpc="1">
            <a:prstTxWarp prst="textNoShape">
              <a:avLst/>
            </a:prstTxWarp>
          </a:bodyPr>
          <a:lstStyle>
            <a:lvl1pPr algn="r" defTabSz="941224">
              <a:defRPr sz="1300">
                <a:latin typeface="Arial" charset="0"/>
                <a:cs typeface="+mn-cs"/>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4174" tIns="47088" rIns="94174" bIns="470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4174" tIns="47088" rIns="94174" bIns="47088" numCol="1" anchor="b" anchorCtr="0" compatLnSpc="1">
            <a:prstTxWarp prst="textNoShape">
              <a:avLst/>
            </a:prstTxWarp>
          </a:bodyPr>
          <a:lstStyle>
            <a:lvl1pPr defTabSz="941224">
              <a:defRPr sz="1300">
                <a:latin typeface="Arial" charset="0"/>
                <a:cs typeface="+mn-cs"/>
              </a:defRPr>
            </a:lvl1pPr>
          </a:lstStyle>
          <a:p>
            <a:pPr>
              <a:defRPr/>
            </a:pPr>
            <a:endParaRPr lang="en-US"/>
          </a:p>
        </p:txBody>
      </p:sp>
      <p:sp>
        <p:nvSpPr>
          <p:cNvPr id="24583"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4174" tIns="47088" rIns="94174" bIns="47088" numCol="1" anchor="b" anchorCtr="0" compatLnSpc="1">
            <a:prstTxWarp prst="textNoShape">
              <a:avLst/>
            </a:prstTxWarp>
          </a:bodyPr>
          <a:lstStyle>
            <a:lvl1pPr algn="r" defTabSz="941224">
              <a:defRPr sz="1300">
                <a:latin typeface="Arial" charset="0"/>
                <a:cs typeface="+mn-cs"/>
              </a:defRPr>
            </a:lvl1pPr>
          </a:lstStyle>
          <a:p>
            <a:pPr>
              <a:defRPr/>
            </a:pPr>
            <a:fld id="{236F3D03-0E16-45A3-9B73-2AE952DCE03B}" type="slidenum">
              <a:rPr lang="en-US"/>
              <a:pPr>
                <a:defRPr/>
              </a:pPr>
              <a:t>‹#›</a:t>
            </a:fld>
            <a:endParaRPr lang="en-US"/>
          </a:p>
        </p:txBody>
      </p:sp>
    </p:spTree>
    <p:extLst>
      <p:ext uri="{BB962C8B-B14F-4D97-AF65-F5344CB8AC3E}">
        <p14:creationId xmlns:p14="http://schemas.microsoft.com/office/powerpoint/2010/main" val="661474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NNMI2012@wpafb.af.mi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Good afternoon, and other greetings. </a:t>
            </a: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641481FF-B648-47F2-B971-EBE287BFD13C}" type="slidenum">
              <a:rPr lang="en-US" smtClean="0"/>
              <a:pPr eaLnBrk="1" hangingPunct="1">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latin typeface="Arial" pitchFamily="34" charset="0"/>
              </a:rPr>
              <a:t>The innovation infrastructure developed through this initiative will consist of three elements: open access to digital data, computational tools to model materials behavior, and high-throughput experimental tools. The result will be accelerated materials deployment due to increased collaboration between design and manufacturing in the materials design process.</a:t>
            </a:r>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CE52DD2E-C0E7-48A9-AC49-007B7A6740F9}" type="slidenum">
              <a:rPr lang="en-US" smtClean="0"/>
              <a:pPr eaLnBrk="1" hangingPunct="1">
                <a:defRPr/>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512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636B5673-976C-4991-8C3F-4004611FA35E}" type="slidenum">
              <a:rPr lang="en-US" smtClean="0"/>
              <a:pPr eaLnBrk="1" hangingPunct="1">
                <a:defRPr/>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32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318F22D1-4BCC-481E-A299-952483A872FF}" type="slidenum">
              <a:rPr lang="en-US" smtClean="0"/>
              <a:pPr eaLnBrk="1" hangingPunct="1">
                <a:defRPr/>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2000" b="1" dirty="0">
                <a:solidFill>
                  <a:schemeClr val="accent1">
                    <a:lumMod val="75000"/>
                  </a:schemeClr>
                </a:solidFill>
              </a:rPr>
              <a:t>2) Institute Mission</a:t>
            </a:r>
          </a:p>
          <a:p>
            <a:pPr marL="342862" indent="-342862">
              <a:spcBef>
                <a:spcPts val="600"/>
              </a:spcBef>
              <a:buFont typeface="Arial" pitchFamily="34" charset="0"/>
              <a:buChar char="•"/>
              <a:defRPr/>
            </a:pPr>
            <a:r>
              <a:rPr lang="en-US" sz="2000" dirty="0"/>
              <a:t>Serve as manufacturing technology/business/education hub</a:t>
            </a:r>
          </a:p>
          <a:p>
            <a:pPr marL="800012" lvl="1" indent="-342862">
              <a:spcBef>
                <a:spcPts val="600"/>
              </a:spcBef>
              <a:buFont typeface="Arial" pitchFamily="34" charset="0"/>
              <a:buChar char="•"/>
              <a:defRPr/>
            </a:pPr>
            <a:r>
              <a:rPr lang="en-US" sz="1600" dirty="0"/>
              <a:t>Integrate capabilities and facilities to address cross-cutting manufacturing challenges</a:t>
            </a:r>
          </a:p>
          <a:p>
            <a:pPr marL="800012" lvl="1" indent="-342862">
              <a:spcBef>
                <a:spcPts val="600"/>
              </a:spcBef>
              <a:buFont typeface="Arial" pitchFamily="34" charset="0"/>
              <a:buChar char="•"/>
              <a:defRPr/>
            </a:pPr>
            <a:r>
              <a:rPr lang="en-US" sz="1600" dirty="0"/>
              <a:t>Focus on advanced manufacturing opportunities to expand industrial production in the United States via sustainable competitive advantages</a:t>
            </a:r>
          </a:p>
          <a:p>
            <a:pPr marL="800012" lvl="1" indent="-342862">
              <a:spcBef>
                <a:spcPts val="600"/>
              </a:spcBef>
              <a:buFont typeface="Arial" pitchFamily="34" charset="0"/>
              <a:buChar char="•"/>
              <a:defRPr/>
            </a:pPr>
            <a:endParaRPr lang="en-US" sz="1600" dirty="0"/>
          </a:p>
          <a:p>
            <a:pPr marL="342862" indent="-342862">
              <a:spcBef>
                <a:spcPts val="600"/>
              </a:spcBef>
              <a:buFont typeface="Arial" pitchFamily="34" charset="0"/>
              <a:buChar char="•"/>
              <a:defRPr/>
            </a:pPr>
            <a:r>
              <a:rPr lang="en-US" sz="2000" dirty="0"/>
              <a:t>IMI activities may include</a:t>
            </a:r>
          </a:p>
          <a:p>
            <a:pPr marL="800012" lvl="1" indent="-342862">
              <a:spcBef>
                <a:spcPts val="600"/>
              </a:spcBef>
              <a:buFont typeface="Arial" pitchFamily="34" charset="0"/>
              <a:buChar char="•"/>
              <a:defRPr/>
            </a:pPr>
            <a:r>
              <a:rPr lang="en-US" sz="1600" dirty="0"/>
              <a:t>Applied research and demonstration projects that reduce the cost and risk of commercializing new technologies or solve industrial problems</a:t>
            </a:r>
          </a:p>
          <a:p>
            <a:pPr marL="800012" lvl="1" indent="-342862">
              <a:spcBef>
                <a:spcPts val="600"/>
              </a:spcBef>
              <a:buFont typeface="Arial" pitchFamily="34" charset="0"/>
              <a:buChar char="•"/>
              <a:defRPr/>
            </a:pPr>
            <a:r>
              <a:rPr lang="en-US" sz="1600" dirty="0"/>
              <a:t>Education and training at all levels for workforce development</a:t>
            </a:r>
          </a:p>
          <a:p>
            <a:pPr marL="800012" lvl="1" indent="-342862">
              <a:spcBef>
                <a:spcPts val="600"/>
              </a:spcBef>
              <a:buFont typeface="Arial" pitchFamily="34" charset="0"/>
              <a:buChar char="•"/>
              <a:defRPr/>
            </a:pPr>
            <a:r>
              <a:rPr lang="en-US" sz="1600" dirty="0"/>
              <a:t>Development of innovative methodologies and practices for supply chain integration</a:t>
            </a:r>
          </a:p>
          <a:p>
            <a:pPr marL="800012" lvl="1" indent="-342862">
              <a:spcBef>
                <a:spcPts val="600"/>
              </a:spcBef>
              <a:buFont typeface="Arial" pitchFamily="34" charset="0"/>
              <a:buChar char="•"/>
              <a:defRPr/>
            </a:pPr>
            <a:r>
              <a:rPr lang="en-US" sz="1600" dirty="0"/>
              <a:t>Engagement  with small and medium-sized manufacturing enterprises (SMEs).  </a:t>
            </a:r>
          </a:p>
          <a:p>
            <a:pPr>
              <a:defRPr/>
            </a:pPr>
            <a:endParaRPr lang="en-US" sz="2000" b="1" dirty="0">
              <a:solidFill>
                <a:schemeClr val="accent1">
                  <a:lumMod val="75000"/>
                </a:schemeClr>
              </a:solidFill>
            </a:endParaRPr>
          </a:p>
          <a:p>
            <a:pPr>
              <a:defRPr/>
            </a:pPr>
            <a:r>
              <a:rPr lang="en-US" dirty="0" smtClean="0"/>
              <a:t>$1B investment from U.S. </a:t>
            </a:r>
            <a:endParaRPr lang="en-US" b="1" dirty="0">
              <a:solidFill>
                <a:srgbClr val="FF0000"/>
              </a:solidFill>
            </a:endParaRPr>
          </a:p>
        </p:txBody>
      </p:sp>
      <p:sp>
        <p:nvSpPr>
          <p:cNvPr id="542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11A6925D-C29D-410C-AB58-040CF36BBDA2}" type="slidenum">
              <a:rPr lang="en-US" smtClean="0">
                <a:solidFill>
                  <a:srgbClr val="000000"/>
                </a:solidFill>
              </a:rPr>
              <a:pPr eaLnBrk="1" hangingPunct="1">
                <a:defRPr/>
              </a:pPr>
              <a:t>17</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p:txBody>
          <a:bodyPr/>
          <a:lstStyle/>
          <a:p>
            <a:pPr>
              <a:defRPr/>
            </a:pPr>
            <a:r>
              <a:rPr lang="en-US" sz="2000" b="1" dirty="0">
                <a:solidFill>
                  <a:schemeClr val="accent1">
                    <a:lumMod val="75000"/>
                  </a:schemeClr>
                </a:solidFill>
              </a:rPr>
              <a:t>1) Technology </a:t>
            </a:r>
          </a:p>
          <a:p>
            <a:pPr marL="342862" indent="-342862">
              <a:spcBef>
                <a:spcPts val="600"/>
              </a:spcBef>
              <a:buFont typeface="Arial" pitchFamily="34" charset="0"/>
              <a:buChar char="•"/>
              <a:defRPr/>
            </a:pPr>
            <a:r>
              <a:rPr lang="en-US" dirty="0" smtClean="0"/>
              <a:t>Each Institute chartered to have unique, well-defined technology focus</a:t>
            </a:r>
          </a:p>
          <a:p>
            <a:pPr marL="800012" lvl="1" indent="-342862">
              <a:spcBef>
                <a:spcPts val="600"/>
              </a:spcBef>
              <a:buFont typeface="Arial" pitchFamily="34" charset="0"/>
              <a:buChar char="•"/>
              <a:defRPr/>
            </a:pPr>
            <a:r>
              <a:rPr lang="en-US" dirty="0" smtClean="0"/>
              <a:t>Example focus may be an advanced material, a manufacturing process, an enabling technology, or an industry sector. </a:t>
            </a:r>
          </a:p>
          <a:p>
            <a:pPr marL="800012" lvl="1" indent="-342862">
              <a:spcBef>
                <a:spcPts val="600"/>
              </a:spcBef>
              <a:buFont typeface="Arial" pitchFamily="34" charset="0"/>
              <a:buChar char="•"/>
              <a:defRPr/>
            </a:pPr>
            <a:r>
              <a:rPr lang="en-US" dirty="0" smtClean="0"/>
              <a:t>Addresses industrially-relevant challenges with clearly defined outputs</a:t>
            </a:r>
          </a:p>
          <a:p>
            <a:pPr marL="342862" indent="-342862">
              <a:spcBef>
                <a:spcPts val="600"/>
              </a:spcBef>
              <a:buFont typeface="Arial" pitchFamily="34" charset="0"/>
              <a:buChar char="•"/>
              <a:defRPr/>
            </a:pPr>
            <a:r>
              <a:rPr lang="en-US" dirty="0" smtClean="0"/>
              <a:t>Focus on applied research, scale-up, commercialization </a:t>
            </a:r>
            <a:r>
              <a:rPr lang="en-US" i="1" dirty="0" smtClean="0"/>
              <a:t>(TRL 4-7)</a:t>
            </a:r>
          </a:p>
          <a:p>
            <a:pPr marL="800012" lvl="1" indent="-342862">
              <a:spcBef>
                <a:spcPts val="600"/>
              </a:spcBef>
              <a:buFont typeface="Arial" pitchFamily="34" charset="0"/>
              <a:buChar char="•"/>
              <a:defRPr/>
            </a:pPr>
            <a:r>
              <a:rPr lang="en-US" sz="1600" i="1" dirty="0"/>
              <a:t>Can do contract R&amp;D but Federal funding of activities limited to pre-competitive</a:t>
            </a:r>
          </a:p>
          <a:p>
            <a:pPr marL="800012" lvl="1" indent="-342862">
              <a:spcBef>
                <a:spcPts val="600"/>
              </a:spcBef>
              <a:buFont typeface="Arial" pitchFamily="34" charset="0"/>
              <a:buChar char="•"/>
              <a:defRPr/>
            </a:pPr>
            <a:r>
              <a:rPr lang="en-US" sz="1600" i="1" dirty="0"/>
              <a:t>Provides structural bridge in the “missing middle” problem noted by PCAST</a:t>
            </a:r>
          </a:p>
        </p:txBody>
      </p:sp>
      <p:sp>
        <p:nvSpPr>
          <p:cNvPr id="573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F1A0345E-EF21-4E48-90C7-2D5FF11C769F}" type="slidenum">
              <a:rPr lang="en-US" smtClean="0">
                <a:solidFill>
                  <a:srgbClr val="000000"/>
                </a:solidFill>
              </a:rPr>
              <a:pPr eaLnBrk="1" hangingPunct="1">
                <a:defRPr/>
              </a:pPr>
              <a:t>18</a:t>
            </a:fld>
            <a:endParaRPr 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nSpc>
                <a:spcPct val="150000"/>
              </a:lnSpc>
              <a:defRPr/>
            </a:pPr>
            <a:r>
              <a:rPr lang="en-US" sz="2000" b="1" dirty="0">
                <a:solidFill>
                  <a:srgbClr val="4F81BD">
                    <a:lumMod val="75000"/>
                  </a:srgbClr>
                </a:solidFill>
              </a:rPr>
              <a:t>2012 Pilot</a:t>
            </a:r>
          </a:p>
          <a:p>
            <a:pPr marL="342862" indent="-342862">
              <a:spcBef>
                <a:spcPts val="600"/>
              </a:spcBef>
              <a:buFont typeface="Arial" pitchFamily="34" charset="0"/>
              <a:buChar char="•"/>
              <a:defRPr/>
            </a:pPr>
            <a:r>
              <a:rPr lang="en-US" sz="2000" dirty="0">
                <a:solidFill>
                  <a:prstClr val="black"/>
                </a:solidFill>
              </a:rPr>
              <a:t>DOD led joint Pilot RFI</a:t>
            </a:r>
          </a:p>
          <a:p>
            <a:pPr marL="800012" lvl="1" indent="-342862">
              <a:spcBef>
                <a:spcPts val="600"/>
              </a:spcBef>
              <a:buFont typeface="Arial" pitchFamily="34" charset="0"/>
              <a:buChar char="•"/>
              <a:defRPr/>
            </a:pPr>
            <a:r>
              <a:rPr lang="en-US" dirty="0" smtClean="0">
                <a:solidFill>
                  <a:prstClr val="black"/>
                </a:solidFill>
              </a:rPr>
              <a:t>Public Announcement released from Air Force Research Laboratory (AFRL) April 13</a:t>
            </a:r>
            <a:r>
              <a:rPr lang="en-US" baseline="30000" dirty="0" smtClean="0">
                <a:solidFill>
                  <a:prstClr val="black"/>
                </a:solidFill>
              </a:rPr>
              <a:t>th</a:t>
            </a:r>
            <a:r>
              <a:rPr lang="en-US" dirty="0" smtClean="0">
                <a:solidFill>
                  <a:prstClr val="black"/>
                </a:solidFill>
              </a:rPr>
              <a:t>.</a:t>
            </a:r>
          </a:p>
          <a:p>
            <a:pPr marL="800012" lvl="1" indent="-342862">
              <a:spcBef>
                <a:spcPts val="600"/>
              </a:spcBef>
              <a:buFont typeface="Arial" pitchFamily="34" charset="0"/>
              <a:buChar char="•"/>
              <a:defRPr/>
            </a:pPr>
            <a:r>
              <a:rPr lang="en-US" dirty="0" smtClean="0">
                <a:solidFill>
                  <a:prstClr val="black"/>
                </a:solidFill>
              </a:rPr>
              <a:t>See manufacturing.gov for links, Questions: </a:t>
            </a:r>
            <a:r>
              <a:rPr lang="en-US" dirty="0" smtClean="0">
                <a:solidFill>
                  <a:prstClr val="black"/>
                </a:solidFill>
                <a:hlinkClick r:id="rId3"/>
              </a:rPr>
              <a:t>NNMI2012@wpafb.af.mil</a:t>
            </a:r>
            <a:endParaRPr lang="en-US" dirty="0" smtClean="0">
              <a:solidFill>
                <a:prstClr val="black"/>
              </a:solidFill>
            </a:endParaRPr>
          </a:p>
          <a:p>
            <a:pPr marL="342862" indent="-342862">
              <a:spcBef>
                <a:spcPts val="600"/>
              </a:spcBef>
              <a:buFont typeface="Arial" pitchFamily="34" charset="0"/>
              <a:buChar char="•"/>
              <a:defRPr/>
            </a:pPr>
            <a:r>
              <a:rPr lang="en-US" sz="2000" dirty="0">
                <a:solidFill>
                  <a:prstClr val="black"/>
                </a:solidFill>
              </a:rPr>
              <a:t>Issue joint </a:t>
            </a:r>
            <a:r>
              <a:rPr lang="en-US" sz="2000" dirty="0"/>
              <a:t>Broad Agency Announcement (BAA) around May 15, 2012</a:t>
            </a:r>
          </a:p>
          <a:p>
            <a:pPr marL="800012" lvl="1" indent="-342862">
              <a:spcBef>
                <a:spcPts val="600"/>
              </a:spcBef>
              <a:buFont typeface="Arial" pitchFamily="34" charset="0"/>
              <a:buChar char="•"/>
              <a:defRPr/>
            </a:pPr>
            <a:r>
              <a:rPr lang="en-US" dirty="0" smtClean="0"/>
              <a:t>$45M collective initial investment by DOD, DOE, DOC, NASA and NSF</a:t>
            </a:r>
          </a:p>
          <a:p>
            <a:pPr marL="342862" indent="-342862">
              <a:spcBef>
                <a:spcPts val="600"/>
              </a:spcBef>
              <a:buFont typeface="Arial" pitchFamily="34" charset="0"/>
              <a:buChar char="•"/>
              <a:defRPr/>
            </a:pPr>
            <a:r>
              <a:rPr lang="en-US" sz="2000" dirty="0"/>
              <a:t>Industry Day for proposers, anticipated on or about May 22, 2012</a:t>
            </a:r>
          </a:p>
          <a:p>
            <a:pPr marL="342862" indent="-342862">
              <a:spcBef>
                <a:spcPts val="600"/>
              </a:spcBef>
              <a:buFont typeface="Arial" pitchFamily="34" charset="0"/>
              <a:buChar char="•"/>
              <a:defRPr/>
            </a:pPr>
            <a:r>
              <a:rPr lang="en-US" sz="2000" dirty="0"/>
              <a:t>Anticipated Awards Date: Mid August, 2012: </a:t>
            </a:r>
          </a:p>
          <a:p>
            <a:pPr>
              <a:defRPr/>
            </a:pPr>
            <a:endParaRPr lang="en-US" dirty="0"/>
          </a:p>
        </p:txBody>
      </p:sp>
      <p:sp>
        <p:nvSpPr>
          <p:cNvPr id="58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838AE0AE-F40A-4B4C-9F10-5BA3D5B8F0AD}" type="slidenum">
              <a:rPr lang="en-US" smtClean="0">
                <a:solidFill>
                  <a:srgbClr val="000000"/>
                </a:solidFill>
              </a:rPr>
              <a:pPr eaLnBrk="1" hangingPunct="1">
                <a:defRPr/>
              </a:pPr>
              <a:t>19</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Lightweight, but very strong structures.</a:t>
            </a:r>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93B41AAD-8AED-4AAE-8F5D-5911F0DCACCF}" type="slidenum">
              <a:rPr lang="en-US" smtClean="0"/>
              <a:pPr eaLnBrk="1" hangingPunct="1">
                <a:defRPr/>
              </a:pPr>
              <a:t>20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Recent unit sales growth of personal 3D printers (priced at under $5,000). Chart was published in the April 21, 2012 issue of The Economist.</a:t>
            </a:r>
          </a:p>
        </p:txBody>
      </p:sp>
      <p:sp>
        <p:nvSpPr>
          <p:cNvPr id="604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7665F919-BD32-4D4B-98A2-B1E3792DC084}" type="slidenum">
              <a:rPr lang="en-US" smtClean="0"/>
              <a:pPr eaLnBrk="1" hangingPunct="1">
                <a:defRPr/>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Cumulative total number of industrial AM systems sold from each geographic region from 1988 through 2011. U.S. system manufacturers are responsible for about 73% of all industrial AM machines sold worldwide.</a:t>
            </a:r>
          </a:p>
          <a:p>
            <a:endParaRPr lang="en-US" smtClean="0">
              <a:latin typeface="Arial" pitchFamily="34" charset="0"/>
            </a:endParaRPr>
          </a:p>
        </p:txBody>
      </p:sp>
      <p:sp>
        <p:nvSpPr>
          <p:cNvPr id="624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AFC3D8A2-09C0-447A-AE0C-07E5BA02B166}" type="slidenum">
              <a:rPr lang="en-US" smtClean="0"/>
              <a:pPr eaLnBrk="1" hangingPunct="1">
                <a:defRPr/>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87450" y="701675"/>
            <a:ext cx="4635500" cy="3476625"/>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Kuka KR 1000 Titan</a:t>
            </a:r>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3146AE0F-E1D0-4241-A51B-DA3C26001C1A}" type="slidenum">
              <a:rPr lang="en-US" smtClean="0"/>
              <a:pPr eaLnBrk="1" hangingPunct="1">
                <a:defRPr/>
              </a:pPr>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93" tIns="47096" rIns="94193" bIns="47096" anchor="b"/>
          <a:lstStyle>
            <a:lvl1pPr defTabSz="976313" eaLnBrk="0" hangingPunct="0">
              <a:defRPr>
                <a:solidFill>
                  <a:schemeClr val="tx1"/>
                </a:solidFill>
                <a:latin typeface="Arial" pitchFamily="34" charset="0"/>
                <a:cs typeface="Arial" pitchFamily="34" charset="0"/>
              </a:defRPr>
            </a:lvl1pPr>
            <a:lvl2pPr marL="742950" indent="-285750" defTabSz="976313" eaLnBrk="0" hangingPunct="0">
              <a:defRPr>
                <a:solidFill>
                  <a:schemeClr val="tx1"/>
                </a:solidFill>
                <a:latin typeface="Arial" pitchFamily="34" charset="0"/>
                <a:cs typeface="Arial" pitchFamily="34" charset="0"/>
              </a:defRPr>
            </a:lvl2pPr>
            <a:lvl3pPr marL="1143000" indent="-228600" defTabSz="976313" eaLnBrk="0" hangingPunct="0">
              <a:defRPr>
                <a:solidFill>
                  <a:schemeClr val="tx1"/>
                </a:solidFill>
                <a:latin typeface="Arial" pitchFamily="34" charset="0"/>
                <a:cs typeface="Arial" pitchFamily="34" charset="0"/>
              </a:defRPr>
            </a:lvl3pPr>
            <a:lvl4pPr marL="1600200" indent="-228600" defTabSz="976313" eaLnBrk="0" hangingPunct="0">
              <a:defRPr>
                <a:solidFill>
                  <a:schemeClr val="tx1"/>
                </a:solidFill>
                <a:latin typeface="Arial" pitchFamily="34" charset="0"/>
                <a:cs typeface="Arial" pitchFamily="34" charset="0"/>
              </a:defRPr>
            </a:lvl4pPr>
            <a:lvl5pPr marL="2057400" indent="-228600" defTabSz="976313" eaLnBrk="0" hangingPunct="0">
              <a:defRPr>
                <a:solidFill>
                  <a:schemeClr val="tx1"/>
                </a:solidFill>
                <a:latin typeface="Arial" pitchFamily="34" charset="0"/>
                <a:cs typeface="Arial" pitchFamily="34" charset="0"/>
              </a:defRPr>
            </a:lvl5pPr>
            <a:lvl6pPr marL="2514600" indent="-228600" defTabSz="976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76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76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763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3B1FFA1-A88A-49A5-BA7B-3D21FB851F73}" type="slidenum">
              <a:rPr lang="en-US" sz="1300"/>
              <a:pPr algn="r" eaLnBrk="1" hangingPunct="1"/>
              <a:t>3</a:t>
            </a:fld>
            <a:endParaRPr lang="en-US" sz="1300"/>
          </a:p>
        </p:txBody>
      </p:sp>
      <p:sp>
        <p:nvSpPr>
          <p:cNvPr id="55299" name="Rectangle 2"/>
          <p:cNvSpPr>
            <a:spLocks noGrp="1" noRot="1" noChangeAspect="1" noChangeArrowheads="1" noTextEdit="1"/>
          </p:cNvSpPr>
          <p:nvPr>
            <p:ph type="sldImg"/>
          </p:nvPr>
        </p:nvSpPr>
        <p:spPr>
          <a:xfrm>
            <a:off x="1200150" y="693738"/>
            <a:ext cx="4618038" cy="3465512"/>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Prototype developed within three years of original concept</a:t>
            </a:r>
          </a:p>
          <a:p>
            <a:pPr eaLnBrk="1" hangingPunct="1"/>
            <a:endParaRPr lang="en-US" smtClean="0">
              <a:latin typeface="Arial" pitchFamily="34" charset="0"/>
            </a:endParaRPr>
          </a:p>
          <a:p>
            <a:pPr eaLnBrk="1" hangingPunct="1"/>
            <a:r>
              <a:rPr lang="en-US" smtClean="0">
                <a:latin typeface="Arial" pitchFamily="34" charset="0"/>
              </a:rPr>
              <a:t>Device requires no energy supply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manufacturing has the highest multiplier effect on employment with more than 6.8 million jobs in sectors outside of manufacturing.</a:t>
            </a:r>
          </a:p>
        </p:txBody>
      </p:sp>
      <p:sp>
        <p:nvSpPr>
          <p:cNvPr id="430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8C4D9732-BA19-4621-AF05-8E10ECF209C1}" type="slidenum">
              <a:rPr lang="en-US" smtClean="0">
                <a:solidFill>
                  <a:srgbClr val="000000"/>
                </a:solidFill>
              </a:rPr>
              <a:pPr eaLnBrk="1" hangingPunct="1">
                <a:defRPr/>
              </a:pPr>
              <a:t>4</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WILL EDIT – </a:t>
            </a:r>
          </a:p>
          <a:p>
            <a:endParaRPr lang="en-US" smtClean="0">
              <a:latin typeface="Arial" pitchFamily="34" charset="0"/>
            </a:endParaRPr>
          </a:p>
          <a:p>
            <a:r>
              <a:rPr lang="en-US" smtClean="0">
                <a:latin typeface="Arial" pitchFamily="34" charset="0"/>
              </a:rPr>
              <a:t>Opening a new manufacturing plant can have a tremendous impact on the local economy.  “Build it and they will come.” In this case, the “they” is a horde of new jobs and new workers.  They may need other things like new schools, new roads, … Note, the arrows do not go the other way.</a:t>
            </a:r>
          </a:p>
          <a:p>
            <a:endParaRPr lang="en-US" smtClean="0">
              <a:latin typeface="Arial" pitchFamily="34" charset="0"/>
            </a:endParaRPr>
          </a:p>
          <a:p>
            <a:r>
              <a:rPr lang="en-US" smtClean="0">
                <a:latin typeface="Arial" pitchFamily="34" charset="0"/>
              </a:rPr>
              <a:t>This is why States focus economic development efforts on tradeable sectors like manufacturing</a:t>
            </a:r>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19BBF2E4-4572-4C40-8D8F-41FA115FDE6D}" type="slidenum">
              <a:rPr lang="en-US" smtClean="0">
                <a:solidFill>
                  <a:srgbClr val="000000"/>
                </a:solidFill>
              </a:rPr>
              <a:pPr eaLnBrk="1" hangingPunct="1">
                <a:defRPr/>
              </a:pPr>
              <a:t>5</a:t>
            </a:fld>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However, many of our competitors have been changing up in absolute dollars.  Asia, in fact, is on par with us.</a:t>
            </a:r>
          </a:p>
        </p:txBody>
      </p:sp>
      <p:sp>
        <p:nvSpPr>
          <p:cNvPr id="450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6D689682-EB2D-4CCC-BF21-603F5A666FD5}" type="slidenum">
              <a:rPr lang="en-US" smtClean="0">
                <a:solidFill>
                  <a:srgbClr val="000000"/>
                </a:solidFill>
              </a:rPr>
              <a:pPr eaLnBrk="1" hangingPunct="1">
                <a:defRPr/>
              </a:pPr>
              <a:t>6</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Starting in the beginning of this decade, for the first time in modern history, we have a negative trade balance in advanced manufactured products. In fact, as shown in the next slide, several technologies and product families are gone for good.  </a:t>
            </a:r>
          </a:p>
          <a:p>
            <a:endParaRPr lang="en-US" smtClean="0">
              <a:latin typeface="Arial" pitchFamily="34" charset="0"/>
            </a:endParaRPr>
          </a:p>
          <a:p>
            <a:r>
              <a:rPr lang="en-US" smtClean="0">
                <a:latin typeface="Arial" pitchFamily="34" charset="0"/>
              </a:rPr>
              <a:t>These are products which are US strengths – products not offshored chasing lower labor costs.  Labor is a small component of these products…n</a:t>
            </a:r>
          </a:p>
        </p:txBody>
      </p:sp>
      <p:sp>
        <p:nvSpPr>
          <p:cNvPr id="460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10F9585F-B2F8-41E7-8820-4FA5C0010115}" type="slidenum">
              <a:rPr lang="en-US" smtClean="0">
                <a:solidFill>
                  <a:srgbClr val="000000"/>
                </a:solidFill>
              </a:rPr>
              <a:pPr eaLnBrk="1" hangingPunct="1">
                <a:defRPr/>
              </a:pPr>
              <a:t>7</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latin typeface="Arial" pitchFamily="34" charset="0"/>
              </a:rPr>
              <a:t>JM note – use timeline to describe key milestones:</a:t>
            </a:r>
          </a:p>
          <a:p>
            <a:pPr>
              <a:defRPr/>
            </a:pPr>
            <a:endParaRPr lang="en-US" dirty="0" smtClean="0">
              <a:latin typeface="Arial" pitchFamily="34" charset="0"/>
            </a:endParaRPr>
          </a:p>
          <a:p>
            <a:pPr marL="228567" indent="-228567">
              <a:buFontTx/>
              <a:buAutoNum type="arabicPeriod"/>
              <a:defRPr/>
            </a:pPr>
            <a:r>
              <a:rPr lang="en-US" dirty="0" smtClean="0">
                <a:latin typeface="Arial" pitchFamily="34" charset="0"/>
              </a:rPr>
              <a:t>PCAST, Presidents Council of Advisors on Science and Technology, Report on Ensuring Advanced Manufacturing</a:t>
            </a:r>
          </a:p>
          <a:p>
            <a:pPr marL="228567" indent="-228567">
              <a:buFontTx/>
              <a:buAutoNum type="arabicPeriod"/>
              <a:defRPr/>
            </a:pPr>
            <a:r>
              <a:rPr lang="en-US" dirty="0" smtClean="0">
                <a:latin typeface="Arial" pitchFamily="34" charset="0"/>
              </a:rPr>
              <a:t>State of the Union</a:t>
            </a:r>
          </a:p>
          <a:p>
            <a:pPr marL="228567" indent="-228567">
              <a:buFontTx/>
              <a:buAutoNum type="arabicPeriod"/>
              <a:defRPr/>
            </a:pPr>
            <a:r>
              <a:rPr lang="en-US" dirty="0" smtClean="0">
                <a:latin typeface="Arial" pitchFamily="34" charset="0"/>
              </a:rPr>
              <a:t>NTSC Strategic Plan for Advanced Manufacturing</a:t>
            </a:r>
          </a:p>
          <a:p>
            <a:pPr marL="228567" indent="-228567">
              <a:buFontTx/>
              <a:buAutoNum type="arabicPeriod"/>
              <a:defRPr/>
            </a:pPr>
            <a:r>
              <a:rPr lang="en-US" dirty="0" smtClean="0">
                <a:latin typeface="Arial" pitchFamily="34" charset="0"/>
              </a:rPr>
              <a:t>Announcement of NNMI at Rolls Royce in </a:t>
            </a:r>
            <a:r>
              <a:rPr lang="en-US" dirty="0" err="1" smtClean="0">
                <a:latin typeface="Arial" pitchFamily="34" charset="0"/>
              </a:rPr>
              <a:t>Crosspoint</a:t>
            </a:r>
            <a:r>
              <a:rPr lang="en-US" dirty="0" smtClean="0">
                <a:latin typeface="Arial" pitchFamily="34" charset="0"/>
              </a:rPr>
              <a:t>, Petersburg, VA, March 9</a:t>
            </a:r>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63" eaLnBrk="0" hangingPunct="0">
              <a:defRPr>
                <a:solidFill>
                  <a:schemeClr val="tx1"/>
                </a:solidFill>
                <a:latin typeface="Arial" pitchFamily="34" charset="0"/>
              </a:defRPr>
            </a:lvl1pPr>
            <a:lvl2pPr marL="742841" indent="-285708" defTabSz="939663" eaLnBrk="0" hangingPunct="0">
              <a:defRPr>
                <a:solidFill>
                  <a:schemeClr val="tx1"/>
                </a:solidFill>
                <a:latin typeface="Arial" pitchFamily="34" charset="0"/>
              </a:defRPr>
            </a:lvl2pPr>
            <a:lvl3pPr marL="1142833" indent="-228567" defTabSz="939663" eaLnBrk="0" hangingPunct="0">
              <a:defRPr>
                <a:solidFill>
                  <a:schemeClr val="tx1"/>
                </a:solidFill>
                <a:latin typeface="Arial" pitchFamily="34" charset="0"/>
              </a:defRPr>
            </a:lvl3pPr>
            <a:lvl4pPr marL="1599965" indent="-228567" defTabSz="939663" eaLnBrk="0" hangingPunct="0">
              <a:defRPr>
                <a:solidFill>
                  <a:schemeClr val="tx1"/>
                </a:solidFill>
                <a:latin typeface="Arial" pitchFamily="34" charset="0"/>
              </a:defRPr>
            </a:lvl4pPr>
            <a:lvl5pPr marL="2057099" indent="-228567" defTabSz="939663" eaLnBrk="0" hangingPunct="0">
              <a:defRPr>
                <a:solidFill>
                  <a:schemeClr val="tx1"/>
                </a:solidFill>
                <a:latin typeface="Arial" pitchFamily="34" charset="0"/>
              </a:defRPr>
            </a:lvl5pPr>
            <a:lvl6pPr marL="2514232" indent="-228567" defTabSz="939663" eaLnBrk="0" fontAlgn="base" hangingPunct="0">
              <a:spcBef>
                <a:spcPct val="0"/>
              </a:spcBef>
              <a:spcAft>
                <a:spcPct val="0"/>
              </a:spcAft>
              <a:defRPr>
                <a:solidFill>
                  <a:schemeClr val="tx1"/>
                </a:solidFill>
                <a:latin typeface="Arial" pitchFamily="34" charset="0"/>
              </a:defRPr>
            </a:lvl6pPr>
            <a:lvl7pPr marL="2971364" indent="-228567" defTabSz="939663" eaLnBrk="0" fontAlgn="base" hangingPunct="0">
              <a:spcBef>
                <a:spcPct val="0"/>
              </a:spcBef>
              <a:spcAft>
                <a:spcPct val="0"/>
              </a:spcAft>
              <a:defRPr>
                <a:solidFill>
                  <a:schemeClr val="tx1"/>
                </a:solidFill>
                <a:latin typeface="Arial" pitchFamily="34" charset="0"/>
              </a:defRPr>
            </a:lvl7pPr>
            <a:lvl8pPr marL="3428498" indent="-228567" defTabSz="939663" eaLnBrk="0" fontAlgn="base" hangingPunct="0">
              <a:spcBef>
                <a:spcPct val="0"/>
              </a:spcBef>
              <a:spcAft>
                <a:spcPct val="0"/>
              </a:spcAft>
              <a:defRPr>
                <a:solidFill>
                  <a:schemeClr val="tx1"/>
                </a:solidFill>
                <a:latin typeface="Arial" pitchFamily="34" charset="0"/>
              </a:defRPr>
            </a:lvl8pPr>
            <a:lvl9pPr marL="3885630" indent="-228567" defTabSz="939663" eaLnBrk="0" fontAlgn="base" hangingPunct="0">
              <a:spcBef>
                <a:spcPct val="0"/>
              </a:spcBef>
              <a:spcAft>
                <a:spcPct val="0"/>
              </a:spcAft>
              <a:defRPr>
                <a:solidFill>
                  <a:schemeClr val="tx1"/>
                </a:solidFill>
                <a:latin typeface="Arial" pitchFamily="34" charset="0"/>
              </a:defRPr>
            </a:lvl9pPr>
          </a:lstStyle>
          <a:p>
            <a:pPr eaLnBrk="1" hangingPunct="1">
              <a:defRPr/>
            </a:pPr>
            <a:fld id="{B43AE56E-3CE0-4E25-9DB9-CF813933E489}" type="slidenum">
              <a:rPr lang="en-US" smtClean="0">
                <a:solidFill>
                  <a:srgbClr val="000000"/>
                </a:solidFill>
              </a:rPr>
              <a:pPr eaLnBrk="1" hangingPunct="1">
                <a:defRPr/>
              </a:pPr>
              <a:t>8</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Conceived as robots that work beside, or cooperatively, with people in areas such as manufacturing, space and undersea exploration, healthcare and rehabilitation, military and homeland surveillance and security, education and training, and safe driving. </a:t>
            </a:r>
          </a:p>
          <a:p>
            <a:endParaRPr lang="en-US" smtClean="0">
              <a:latin typeface="Arial" pitchFamily="34" charset="0"/>
            </a:endParaRPr>
          </a:p>
          <a:p>
            <a:r>
              <a:rPr lang="en-US" smtClean="0">
                <a:latin typeface="Arial" pitchFamily="34" charset="0"/>
              </a:rPr>
              <a:t>In contrast to current systems that use limited-reasoning strategies or address problems in narrow contexts, developing co-robot systems will be characterized by their flexibility, resourcefulness, use of a variety of modeling or reasoning approaches, and use of real-world data in real time, demonstrating a level of intelligence and adaptability seen in humans and animals.</a:t>
            </a:r>
          </a:p>
          <a:p>
            <a:endParaRPr lang="en-US" smtClean="0">
              <a:latin typeface="Arial" pitchFamily="34" charset="0"/>
            </a:endParaRPr>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9E9D3DED-58B3-4D2D-9510-467BF36403D1}" type="slidenum">
              <a:rPr lang="en-US" smtClean="0"/>
              <a:pPr eaLnBrk="1" hangingPunct="1">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pitchFamily="34" charset="0"/>
              </a:rPr>
              <a:t>As part of the Advanced Manufacturing Partnership, President Obama unveiled the “Materials Genome Initiative,” a multi-agency research initiative designed to reduce the time to develop new materials by at least 50 percent.  Currently, it can take 10-20 years to move a new material from discovery to commercialization.  The Initiative will develop in innovation infrastructure to accelerate materials deployment, use advanced materials to achieve national goals, and prepare a next generation workforce to continue the movement.</a:t>
            </a:r>
          </a:p>
        </p:txBody>
      </p:sp>
      <p:sp>
        <p:nvSpPr>
          <p:cNvPr id="4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eaLnBrk="1" hangingPunct="1">
              <a:defRPr/>
            </a:pPr>
            <a:fld id="{925EAF64-998D-41DA-9310-9A80C46FA3F3}" type="slidenum">
              <a:rPr lang="en-US" smtClean="0"/>
              <a:pPr eaLnBrk="1" hangingPunct="1">
                <a:defRPr/>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536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251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74638"/>
            <a:ext cx="21145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912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5715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shadeToTitle="1">
        <a:gradFill rotWithShape="0">
          <a:gsLst>
            <a:gs pos="0">
              <a:schemeClr val="bg1"/>
            </a:gs>
            <a:gs pos="100000">
              <a:srgbClr val="FFFF00"/>
            </a:gs>
          </a:gsLst>
          <a:path path="shape">
            <a:fillToRect l="50000" t="50000" r="50000" b="50000"/>
          </a:path>
        </a:gra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762000" y="1143000"/>
            <a:ext cx="7772400" cy="2667000"/>
          </a:xfrm>
        </p:spPr>
        <p:txBody>
          <a:bodyPr/>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576383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 typeface="Wingdings" pitchFamily="2" charset="2"/>
              <a:buChar char="v"/>
              <a:defRPr/>
            </a:lvl1pPr>
            <a:lvl3pPr marL="1143000" indent="-2286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1"/>
          <p:cNvSpPr>
            <a:spLocks noGrp="1"/>
          </p:cNvSpPr>
          <p:nvPr>
            <p:ph type="sldNum" sz="quarter" idx="10"/>
          </p:nvPr>
        </p:nvSpPr>
        <p:spPr/>
        <p:txBody>
          <a:bodyPr/>
          <a:lstStyle>
            <a:lvl1pPr>
              <a:defRPr/>
            </a:lvl1pPr>
          </a:lstStyle>
          <a:p>
            <a:pPr>
              <a:defRPr/>
            </a:pPr>
            <a:fld id="{69E22C94-510F-4204-B91C-8FD1477548DE}" type="slidenum">
              <a:rPr lang="en-US"/>
              <a:pPr>
                <a:defRPr/>
              </a:pPr>
              <a:t>‹#›</a:t>
            </a:fld>
            <a:endParaRPr lang="en-US" dirty="0"/>
          </a:p>
        </p:txBody>
      </p:sp>
    </p:spTree>
    <p:extLst>
      <p:ext uri="{BB962C8B-B14F-4D97-AF65-F5344CB8AC3E}">
        <p14:creationId xmlns:p14="http://schemas.microsoft.com/office/powerpoint/2010/main" val="218744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6D07C189-EE61-474B-89C5-1EF416456107}" type="slidenum">
              <a:rPr lang="en-US"/>
              <a:pPr>
                <a:defRPr/>
              </a:pPr>
              <a:t>‹#›</a:t>
            </a:fld>
            <a:endParaRPr lang="en-US" dirty="0"/>
          </a:p>
        </p:txBody>
      </p:sp>
    </p:spTree>
    <p:extLst>
      <p:ext uri="{BB962C8B-B14F-4D97-AF65-F5344CB8AC3E}">
        <p14:creationId xmlns:p14="http://schemas.microsoft.com/office/powerpoint/2010/main" val="163835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19250"/>
            <a:ext cx="36576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19250"/>
            <a:ext cx="36576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1"/>
          <p:cNvSpPr>
            <a:spLocks noGrp="1"/>
          </p:cNvSpPr>
          <p:nvPr>
            <p:ph type="sldNum" sz="quarter" idx="10"/>
          </p:nvPr>
        </p:nvSpPr>
        <p:spPr/>
        <p:txBody>
          <a:bodyPr/>
          <a:lstStyle>
            <a:lvl1pPr>
              <a:defRPr/>
            </a:lvl1pPr>
          </a:lstStyle>
          <a:p>
            <a:pPr>
              <a:defRPr/>
            </a:pPr>
            <a:fld id="{A59C1F3F-6E26-4334-84A2-C30E330B88A3}" type="slidenum">
              <a:rPr lang="en-US"/>
              <a:pPr>
                <a:defRPr/>
              </a:pPr>
              <a:t>‹#›</a:t>
            </a:fld>
            <a:endParaRPr lang="en-US" dirty="0"/>
          </a:p>
        </p:txBody>
      </p:sp>
    </p:spTree>
    <p:extLst>
      <p:ext uri="{BB962C8B-B14F-4D97-AF65-F5344CB8AC3E}">
        <p14:creationId xmlns:p14="http://schemas.microsoft.com/office/powerpoint/2010/main" val="2690647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1"/>
          <p:cNvSpPr>
            <a:spLocks noGrp="1"/>
          </p:cNvSpPr>
          <p:nvPr>
            <p:ph type="sldNum" sz="quarter" idx="10"/>
          </p:nvPr>
        </p:nvSpPr>
        <p:spPr/>
        <p:txBody>
          <a:bodyPr/>
          <a:lstStyle>
            <a:lvl1pPr>
              <a:defRPr/>
            </a:lvl1pPr>
          </a:lstStyle>
          <a:p>
            <a:pPr>
              <a:defRPr/>
            </a:pPr>
            <a:fld id="{31FCCCEA-950A-4582-8657-416946B6D99B}" type="slidenum">
              <a:rPr lang="en-US"/>
              <a:pPr>
                <a:defRPr/>
              </a:pPr>
              <a:t>‹#›</a:t>
            </a:fld>
            <a:endParaRPr lang="en-US" dirty="0"/>
          </a:p>
        </p:txBody>
      </p:sp>
    </p:spTree>
    <p:extLst>
      <p:ext uri="{BB962C8B-B14F-4D97-AF65-F5344CB8AC3E}">
        <p14:creationId xmlns:p14="http://schemas.microsoft.com/office/powerpoint/2010/main" val="2502654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p:txBody>
          <a:bodyPr/>
          <a:lstStyle>
            <a:lvl1pPr>
              <a:defRPr/>
            </a:lvl1pPr>
          </a:lstStyle>
          <a:p>
            <a:pPr>
              <a:defRPr/>
            </a:pPr>
            <a:fld id="{28DE7C78-08B5-49BD-9A90-A033A67B03E4}" type="slidenum">
              <a:rPr lang="en-US"/>
              <a:pPr>
                <a:defRPr/>
              </a:pPr>
              <a:t>‹#›</a:t>
            </a:fld>
            <a:endParaRPr lang="en-US" dirty="0"/>
          </a:p>
        </p:txBody>
      </p:sp>
    </p:spTree>
    <p:extLst>
      <p:ext uri="{BB962C8B-B14F-4D97-AF65-F5344CB8AC3E}">
        <p14:creationId xmlns:p14="http://schemas.microsoft.com/office/powerpoint/2010/main" val="1703254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6CF26342-9DE4-4DD7-9037-55591B40D302}" type="slidenum">
              <a:rPr lang="en-US"/>
              <a:pPr>
                <a:defRPr/>
              </a:pPr>
              <a:t>‹#›</a:t>
            </a:fld>
            <a:endParaRPr lang="en-US" dirty="0"/>
          </a:p>
        </p:txBody>
      </p:sp>
    </p:spTree>
    <p:extLst>
      <p:ext uri="{BB962C8B-B14F-4D97-AF65-F5344CB8AC3E}">
        <p14:creationId xmlns:p14="http://schemas.microsoft.com/office/powerpoint/2010/main" val="331157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FC871144-510B-4739-AC3B-0FC8101C0BC6}" type="slidenum">
              <a:rPr lang="en-US"/>
              <a:pPr>
                <a:defRPr/>
              </a:pPr>
              <a:t>‹#›</a:t>
            </a:fld>
            <a:endParaRPr lang="en-US" dirty="0"/>
          </a:p>
        </p:txBody>
      </p:sp>
    </p:spTree>
    <p:extLst>
      <p:ext uri="{BB962C8B-B14F-4D97-AF65-F5344CB8AC3E}">
        <p14:creationId xmlns:p14="http://schemas.microsoft.com/office/powerpoint/2010/main" val="118135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196850"/>
            <a:ext cx="8229600" cy="645361"/>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1"/>
          <p:cNvSpPr>
            <a:spLocks noGrp="1"/>
          </p:cNvSpPr>
          <p:nvPr>
            <p:ph type="sldNum" sz="quarter" idx="10"/>
          </p:nvPr>
        </p:nvSpPr>
        <p:spPr/>
        <p:txBody>
          <a:bodyPr/>
          <a:lstStyle>
            <a:lvl1pPr>
              <a:defRPr/>
            </a:lvl1pPr>
          </a:lstStyle>
          <a:p>
            <a:pPr>
              <a:defRPr/>
            </a:pPr>
            <a:fld id="{436C7A79-A236-42B7-9463-F5EAC4418A7B}" type="slidenum">
              <a:rPr lang="en-US"/>
              <a:pPr>
                <a:defRPr/>
              </a:pPr>
              <a:t>‹#›</a:t>
            </a:fld>
            <a:endParaRPr lang="en-US" dirty="0"/>
          </a:p>
        </p:txBody>
      </p:sp>
    </p:spTree>
    <p:extLst>
      <p:ext uri="{BB962C8B-B14F-4D97-AF65-F5344CB8AC3E}">
        <p14:creationId xmlns:p14="http://schemas.microsoft.com/office/powerpoint/2010/main" val="1840985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466827CC-4F36-4CBB-B551-F885A718E58D}" type="slidenum">
              <a:rPr lang="en-US"/>
              <a:pPr>
                <a:defRPr/>
              </a:pPr>
              <a:t>‹#›</a:t>
            </a:fld>
            <a:endParaRPr lang="en-US" dirty="0"/>
          </a:p>
        </p:txBody>
      </p:sp>
    </p:spTree>
    <p:extLst>
      <p:ext uri="{BB962C8B-B14F-4D97-AF65-F5344CB8AC3E}">
        <p14:creationId xmlns:p14="http://schemas.microsoft.com/office/powerpoint/2010/main" val="3012995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1"/>
          <p:cNvSpPr>
            <a:spLocks noGrp="1"/>
          </p:cNvSpPr>
          <p:nvPr>
            <p:ph type="sldNum" sz="quarter" idx="10"/>
          </p:nvPr>
        </p:nvSpPr>
        <p:spPr/>
        <p:txBody>
          <a:bodyPr/>
          <a:lstStyle>
            <a:lvl1pPr>
              <a:defRPr/>
            </a:lvl1pPr>
          </a:lstStyle>
          <a:p>
            <a:pPr>
              <a:defRPr/>
            </a:pPr>
            <a:fld id="{64FA5EE1-8655-463E-ABD3-E937036F434D}" type="slidenum">
              <a:rPr lang="en-US"/>
              <a:pPr>
                <a:defRPr/>
              </a:pPr>
              <a:t>‹#›</a:t>
            </a:fld>
            <a:endParaRPr lang="en-US" dirty="0"/>
          </a:p>
        </p:txBody>
      </p:sp>
    </p:spTree>
    <p:extLst>
      <p:ext uri="{BB962C8B-B14F-4D97-AF65-F5344CB8AC3E}">
        <p14:creationId xmlns:p14="http://schemas.microsoft.com/office/powerpoint/2010/main" val="2097505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9375" y="400050"/>
            <a:ext cx="1876425"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100" y="400050"/>
            <a:ext cx="5476875"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1"/>
          <p:cNvSpPr>
            <a:spLocks noGrp="1"/>
          </p:cNvSpPr>
          <p:nvPr>
            <p:ph type="sldNum" sz="quarter" idx="10"/>
          </p:nvPr>
        </p:nvSpPr>
        <p:spPr/>
        <p:txBody>
          <a:bodyPr/>
          <a:lstStyle>
            <a:lvl1pPr>
              <a:defRPr/>
            </a:lvl1pPr>
          </a:lstStyle>
          <a:p>
            <a:pPr>
              <a:defRPr/>
            </a:pPr>
            <a:fld id="{98696B5E-453D-4161-8A01-39A250719FF2}" type="slidenum">
              <a:rPr lang="en-US"/>
              <a:pPr>
                <a:defRPr/>
              </a:pPr>
              <a:t>‹#›</a:t>
            </a:fld>
            <a:endParaRPr lang="en-US" dirty="0"/>
          </a:p>
        </p:txBody>
      </p:sp>
    </p:spTree>
    <p:extLst>
      <p:ext uri="{BB962C8B-B14F-4D97-AF65-F5344CB8AC3E}">
        <p14:creationId xmlns:p14="http://schemas.microsoft.com/office/powerpoint/2010/main" val="2943177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53006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034042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319AE2-11E0-4792-8210-5A633B70F785}" type="slidenum">
              <a:rPr lang="en-US"/>
              <a:pPr>
                <a:defRPr/>
              </a:pPr>
              <a:t>‹#›</a:t>
            </a:fld>
            <a:endParaRPr lang="en-US"/>
          </a:p>
        </p:txBody>
      </p:sp>
    </p:spTree>
    <p:extLst>
      <p:ext uri="{BB962C8B-B14F-4D97-AF65-F5344CB8AC3E}">
        <p14:creationId xmlns:p14="http://schemas.microsoft.com/office/powerpoint/2010/main" val="1285670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86430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97163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93D1883-84D6-46F3-B610-D5E3642B815D}" type="slidenum">
              <a:rPr lang="en-US"/>
              <a:pPr>
                <a:defRPr/>
              </a:pPr>
              <a:t>‹#›</a:t>
            </a:fld>
            <a:endParaRPr lang="en-US"/>
          </a:p>
        </p:txBody>
      </p:sp>
    </p:spTree>
    <p:extLst>
      <p:ext uri="{BB962C8B-B14F-4D97-AF65-F5344CB8AC3E}">
        <p14:creationId xmlns:p14="http://schemas.microsoft.com/office/powerpoint/2010/main" val="2765298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78065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8574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DE12BA-08CA-48B1-9748-F29085AE708F}" type="slidenum">
              <a:rPr lang="en-US"/>
              <a:pPr>
                <a:defRPr/>
              </a:pPr>
              <a:t>‹#›</a:t>
            </a:fld>
            <a:endParaRPr lang="en-US"/>
          </a:p>
        </p:txBody>
      </p:sp>
    </p:spTree>
    <p:extLst>
      <p:ext uri="{BB962C8B-B14F-4D97-AF65-F5344CB8AC3E}">
        <p14:creationId xmlns:p14="http://schemas.microsoft.com/office/powerpoint/2010/main" val="1149465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7066A4-4765-44D1-BBD8-4AEA4D81CFB6}" type="slidenum">
              <a:rPr lang="en-US"/>
              <a:pPr>
                <a:defRPr/>
              </a:pPr>
              <a:t>‹#›</a:t>
            </a:fld>
            <a:endParaRPr lang="en-US"/>
          </a:p>
        </p:txBody>
      </p:sp>
    </p:spTree>
    <p:extLst>
      <p:ext uri="{BB962C8B-B14F-4D97-AF65-F5344CB8AC3E}">
        <p14:creationId xmlns:p14="http://schemas.microsoft.com/office/powerpoint/2010/main" val="1400973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34FC14-0074-401A-897D-EAB1F6207D6D}" type="slidenum">
              <a:rPr lang="en-US"/>
              <a:pPr>
                <a:defRPr/>
              </a:pPr>
              <a:t>‹#›</a:t>
            </a:fld>
            <a:endParaRPr lang="en-US"/>
          </a:p>
        </p:txBody>
      </p:sp>
    </p:spTree>
    <p:extLst>
      <p:ext uri="{BB962C8B-B14F-4D97-AF65-F5344CB8AC3E}">
        <p14:creationId xmlns:p14="http://schemas.microsoft.com/office/powerpoint/2010/main" val="3799772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F28F89-7702-48F0-A4EB-4ED7567F2569}" type="slidenum">
              <a:rPr lang="en-US"/>
              <a:pPr>
                <a:defRPr/>
              </a:pPr>
              <a:t>‹#›</a:t>
            </a:fld>
            <a:endParaRPr lang="en-US"/>
          </a:p>
        </p:txBody>
      </p:sp>
    </p:spTree>
    <p:extLst>
      <p:ext uri="{BB962C8B-B14F-4D97-AF65-F5344CB8AC3E}">
        <p14:creationId xmlns:p14="http://schemas.microsoft.com/office/powerpoint/2010/main" val="1808525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Title Slide">
    <p:bg>
      <p:bgPr>
        <a:solidFill>
          <a:schemeClr val="bg1"/>
        </a:solidFill>
        <a:effectLst/>
      </p:bgPr>
    </p:bg>
    <p:spTree>
      <p:nvGrpSpPr>
        <p:cNvPr id="1" name=""/>
        <p:cNvGrpSpPr/>
        <p:nvPr/>
      </p:nvGrpSpPr>
      <p:grpSpPr>
        <a:xfrm>
          <a:off x="0" y="0"/>
          <a:ext cx="0" cy="0"/>
          <a:chOff x="0" y="0"/>
          <a:chExt cx="0" cy="0"/>
        </a:xfrm>
      </p:grpSpPr>
      <p:pic>
        <p:nvPicPr>
          <p:cNvPr id="3" name="Picture 3" descr="tit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itle Placeholder 1"/>
          <p:cNvSpPr>
            <a:spLocks noGrp="1"/>
          </p:cNvSpPr>
          <p:nvPr>
            <p:ph type="ctrTitle"/>
          </p:nvPr>
        </p:nvSpPr>
        <p:spPr>
          <a:xfrm>
            <a:off x="685800" y="2130425"/>
            <a:ext cx="7772400" cy="1470025"/>
          </a:xfrm>
        </p:spPr>
        <p:txBody>
          <a:bodyPr/>
          <a:lstStyle>
            <a:lvl1pPr>
              <a:defRPr smtClean="0"/>
            </a:lvl1pPr>
          </a:lstStyle>
          <a:p>
            <a:r>
              <a:rPr lang="en-US" smtClean="0"/>
              <a:t>Click to edit Master title style</a:t>
            </a:r>
          </a:p>
        </p:txBody>
      </p:sp>
    </p:spTree>
    <p:extLst>
      <p:ext uri="{BB962C8B-B14F-4D97-AF65-F5344CB8AC3E}">
        <p14:creationId xmlns:p14="http://schemas.microsoft.com/office/powerpoint/2010/main" val="35599892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1"/>
          <p:cNvSpPr>
            <a:spLocks noGrp="1"/>
          </p:cNvSpPr>
          <p:nvPr>
            <p:ph type="sldNum" sz="quarter" idx="10"/>
          </p:nvPr>
        </p:nvSpPr>
        <p:spPr/>
        <p:txBody>
          <a:bodyPr/>
          <a:lstStyle>
            <a:lvl1pPr>
              <a:defRPr/>
            </a:lvl1pPr>
          </a:lstStyle>
          <a:p>
            <a:pPr>
              <a:defRPr/>
            </a:pPr>
            <a:fld id="{A46FD55F-C0A1-488E-B77F-4282544EBA57}" type="slidenum">
              <a:rPr lang="en-US"/>
              <a:pPr>
                <a:defRPr/>
              </a:pPr>
              <a:t>‹#›</a:t>
            </a:fld>
            <a:endParaRPr lang="en-US" dirty="0"/>
          </a:p>
        </p:txBody>
      </p:sp>
    </p:spTree>
    <p:extLst>
      <p:ext uri="{BB962C8B-B14F-4D97-AF65-F5344CB8AC3E}">
        <p14:creationId xmlns:p14="http://schemas.microsoft.com/office/powerpoint/2010/main" val="328580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247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a:xfrm>
            <a:off x="8001000" y="6581775"/>
            <a:ext cx="762000" cy="273050"/>
          </a:xfrm>
        </p:spPr>
        <p:txBody>
          <a:bodyPr/>
          <a:lstStyle>
            <a:lvl1pPr>
              <a:defRPr/>
            </a:lvl1pPr>
          </a:lstStyle>
          <a:p>
            <a:pPr>
              <a:defRPr/>
            </a:pPr>
            <a:fld id="{A46FD55F-C0A1-488E-B77F-4282544EBA57}" type="slidenum">
              <a:rPr lang="en-US"/>
              <a:pPr>
                <a:defRPr/>
              </a:pPr>
              <a:t>‹#›</a:t>
            </a:fld>
            <a:endParaRPr lang="en-US" dirty="0"/>
          </a:p>
        </p:txBody>
      </p:sp>
    </p:spTree>
    <p:extLst>
      <p:ext uri="{BB962C8B-B14F-4D97-AF65-F5344CB8AC3E}">
        <p14:creationId xmlns:p14="http://schemas.microsoft.com/office/powerpoint/2010/main" val="379696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1F58F042-DE23-4DE9-BC32-6EF9FFBF8C42}" type="slidenum">
              <a:rPr lang="en-US"/>
              <a:pPr>
                <a:defRPr/>
              </a:pPr>
              <a:t>‹#›</a:t>
            </a:fld>
            <a:endParaRPr lang="en-US" dirty="0"/>
          </a:p>
        </p:txBody>
      </p:sp>
    </p:spTree>
    <p:extLst>
      <p:ext uri="{BB962C8B-B14F-4D97-AF65-F5344CB8AC3E}">
        <p14:creationId xmlns:p14="http://schemas.microsoft.com/office/powerpoint/2010/main" val="43092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2579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567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85750" y="196850"/>
            <a:ext cx="8229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85750" y="1360488"/>
            <a:ext cx="822960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11"/>
          <p:cNvSpPr>
            <a:spLocks noGrp="1"/>
          </p:cNvSpPr>
          <p:nvPr>
            <p:ph type="sldNum" sz="quarter" idx="4"/>
          </p:nvPr>
        </p:nvSpPr>
        <p:spPr>
          <a:xfrm>
            <a:off x="8001000" y="6581775"/>
            <a:ext cx="7620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2B6A2AB-19E0-4397-8A24-999D9D43CF62}" type="slidenum">
              <a:rPr lang="en-US"/>
              <a:pPr>
                <a:defRPr/>
              </a:pPr>
              <a:t>‹#›</a:t>
            </a:fld>
            <a:endParaRPr lang="en-US" dirty="0"/>
          </a:p>
        </p:txBody>
      </p:sp>
      <p:sp>
        <p:nvSpPr>
          <p:cNvPr id="1030" name="TextBox 5"/>
          <p:cNvSpPr txBox="1">
            <a:spLocks noChangeArrowheads="1"/>
          </p:cNvSpPr>
          <p:nvPr userDrawn="1"/>
        </p:nvSpPr>
        <p:spPr bwMode="auto">
          <a:xfrm>
            <a:off x="8610600" y="6581775"/>
            <a:ext cx="533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200" dirty="0" smtClean="0">
                <a:solidFill>
                  <a:srgbClr val="919191"/>
                </a:solidFill>
              </a:rPr>
              <a:t>/ 26</a:t>
            </a:r>
          </a:p>
        </p:txBody>
      </p:sp>
    </p:spTree>
  </p:cSld>
  <p:clrMap bg1="lt1" tx1="dk1" bg2="lt2" tx2="dk2" accent1="accent1" accent2="accent2" accent3="accent3" accent4="accent4" accent5="accent5" accent6="accent6" hlink="hlink" folHlink="folHlink"/>
  <p:sldLayoutIdLst>
    <p:sldLayoutId id="2147484154" r:id="rId1"/>
    <p:sldLayoutId id="2147484135" r:id="rId2"/>
    <p:sldLayoutId id="2147484155" r:id="rId3"/>
    <p:sldLayoutId id="2147484136" r:id="rId4"/>
    <p:sldLayoutId id="2147484156" r:id="rId5"/>
    <p:sldLayoutId id="2147484157" r:id="rId6"/>
    <p:sldLayoutId id="2147484137" r:id="rId7"/>
    <p:sldLayoutId id="2147484158" r:id="rId8"/>
    <p:sldLayoutId id="2147484159" r:id="rId9"/>
    <p:sldLayoutId id="2147484160" r:id="rId10"/>
    <p:sldLayoutId id="2147484161" r:id="rId11"/>
  </p:sldLayoutIdLst>
  <p:hf hdr="0" ftr="0" dt="0"/>
  <p:txStyles>
    <p:titleStyle>
      <a:lvl1pPr algn="l" rtl="0" eaLnBrk="0" fontAlgn="base" hangingPunct="0">
        <a:spcBef>
          <a:spcPct val="0"/>
        </a:spcBef>
        <a:spcAft>
          <a:spcPct val="0"/>
        </a:spcAft>
        <a:defRPr sz="3000">
          <a:solidFill>
            <a:schemeClr val="bg1"/>
          </a:solidFill>
          <a:latin typeface="Arial" pitchFamily="34" charset="0"/>
          <a:ea typeface="ＭＳ Ｐゴシック" charset="-128"/>
          <a:cs typeface="Arial" pitchFamily="34" charset="0"/>
        </a:defRPr>
      </a:lvl1pPr>
      <a:lvl2pPr algn="l" rtl="0" eaLnBrk="0" fontAlgn="base" hangingPunct="0">
        <a:spcBef>
          <a:spcPct val="0"/>
        </a:spcBef>
        <a:spcAft>
          <a:spcPct val="0"/>
        </a:spcAft>
        <a:defRPr sz="3000">
          <a:solidFill>
            <a:schemeClr val="bg1"/>
          </a:solidFill>
          <a:latin typeface="Arial" pitchFamily="34" charset="0"/>
          <a:ea typeface="ＭＳ Ｐゴシック" charset="-128"/>
          <a:cs typeface="Arial" pitchFamily="34" charset="0"/>
        </a:defRPr>
      </a:lvl2pPr>
      <a:lvl3pPr algn="l" rtl="0" eaLnBrk="0" fontAlgn="base" hangingPunct="0">
        <a:spcBef>
          <a:spcPct val="0"/>
        </a:spcBef>
        <a:spcAft>
          <a:spcPct val="0"/>
        </a:spcAft>
        <a:defRPr sz="3000">
          <a:solidFill>
            <a:schemeClr val="bg1"/>
          </a:solidFill>
          <a:latin typeface="Arial" pitchFamily="34" charset="0"/>
          <a:ea typeface="ＭＳ Ｐゴシック" charset="-128"/>
          <a:cs typeface="Arial" pitchFamily="34" charset="0"/>
        </a:defRPr>
      </a:lvl3pPr>
      <a:lvl4pPr algn="l" rtl="0" eaLnBrk="0" fontAlgn="base" hangingPunct="0">
        <a:spcBef>
          <a:spcPct val="0"/>
        </a:spcBef>
        <a:spcAft>
          <a:spcPct val="0"/>
        </a:spcAft>
        <a:defRPr sz="3000">
          <a:solidFill>
            <a:schemeClr val="bg1"/>
          </a:solidFill>
          <a:latin typeface="Arial" pitchFamily="34" charset="0"/>
          <a:ea typeface="ＭＳ Ｐゴシック" charset="-128"/>
          <a:cs typeface="Arial" pitchFamily="34" charset="0"/>
        </a:defRPr>
      </a:lvl4pPr>
      <a:lvl5pPr algn="l" rtl="0" eaLnBrk="0" fontAlgn="base" hangingPunct="0">
        <a:spcBef>
          <a:spcPct val="0"/>
        </a:spcBef>
        <a:spcAft>
          <a:spcPct val="0"/>
        </a:spcAft>
        <a:defRPr sz="3000">
          <a:solidFill>
            <a:schemeClr val="bg1"/>
          </a:solidFill>
          <a:latin typeface="Arial" pitchFamily="34" charset="0"/>
          <a:ea typeface="ＭＳ Ｐゴシック" charset="-128"/>
          <a:cs typeface="Arial" pitchFamily="34" charset="0"/>
        </a:defRPr>
      </a:lvl5pPr>
      <a:lvl6pPr marL="457200" algn="l" rtl="0" fontAlgn="base">
        <a:spcBef>
          <a:spcPct val="0"/>
        </a:spcBef>
        <a:spcAft>
          <a:spcPct val="0"/>
        </a:spcAft>
        <a:defRPr sz="4400">
          <a:solidFill>
            <a:srgbClr val="000066"/>
          </a:solidFill>
          <a:latin typeface="Franklin Gothic Medium" pitchFamily="34" charset="0"/>
        </a:defRPr>
      </a:lvl6pPr>
      <a:lvl7pPr marL="914400" algn="l" rtl="0" fontAlgn="base">
        <a:spcBef>
          <a:spcPct val="0"/>
        </a:spcBef>
        <a:spcAft>
          <a:spcPct val="0"/>
        </a:spcAft>
        <a:defRPr sz="4400">
          <a:solidFill>
            <a:srgbClr val="000066"/>
          </a:solidFill>
          <a:latin typeface="Franklin Gothic Medium" pitchFamily="34" charset="0"/>
        </a:defRPr>
      </a:lvl7pPr>
      <a:lvl8pPr marL="1371600" algn="l" rtl="0" fontAlgn="base">
        <a:spcBef>
          <a:spcPct val="0"/>
        </a:spcBef>
        <a:spcAft>
          <a:spcPct val="0"/>
        </a:spcAft>
        <a:defRPr sz="4400">
          <a:solidFill>
            <a:srgbClr val="000066"/>
          </a:solidFill>
          <a:latin typeface="Franklin Gothic Medium" pitchFamily="34" charset="0"/>
        </a:defRPr>
      </a:lvl8pPr>
      <a:lvl9pPr marL="1828800" algn="l" rtl="0" fontAlgn="base">
        <a:spcBef>
          <a:spcPct val="0"/>
        </a:spcBef>
        <a:spcAft>
          <a:spcPct val="0"/>
        </a:spcAft>
        <a:defRPr sz="4400">
          <a:solidFill>
            <a:srgbClr val="000066"/>
          </a:solidFill>
          <a:latin typeface="Franklin Gothic Medium" pitchFamily="34" charset="0"/>
        </a:defRPr>
      </a:lvl9pPr>
    </p:titleStyle>
    <p:bodyStyle>
      <a:lvl1pPr marL="171450" indent="-171450" algn="l" rtl="0" eaLnBrk="0" fontAlgn="base" hangingPunct="0">
        <a:spcBef>
          <a:spcPct val="20000"/>
        </a:spcBef>
        <a:spcAft>
          <a:spcPct val="0"/>
        </a:spcAft>
        <a:buChar char="•"/>
        <a:defRPr sz="2400">
          <a:solidFill>
            <a:schemeClr val="bg1"/>
          </a:solidFill>
          <a:latin typeface="Arial" pitchFamily="34" charset="0"/>
          <a:ea typeface="ＭＳ Ｐゴシック" charset="-128"/>
          <a:cs typeface="Arial" pitchFamily="34" charset="0"/>
        </a:defRPr>
      </a:lvl1pPr>
      <a:lvl2pPr marL="460375" indent="-174625" algn="l" rtl="0" eaLnBrk="0" fontAlgn="base" hangingPunct="0">
        <a:spcBef>
          <a:spcPct val="20000"/>
        </a:spcBef>
        <a:spcAft>
          <a:spcPct val="0"/>
        </a:spcAft>
        <a:buChar char="–"/>
        <a:defRPr sz="2000">
          <a:solidFill>
            <a:schemeClr val="bg1"/>
          </a:solidFill>
          <a:latin typeface="Arial" pitchFamily="34" charset="0"/>
          <a:ea typeface="ＭＳ Ｐゴシック" charset="-128"/>
          <a:cs typeface="Arial" pitchFamily="34" charset="0"/>
        </a:defRPr>
      </a:lvl2pPr>
      <a:lvl3pPr marL="742950" indent="-168275" algn="l" rtl="0" eaLnBrk="0" fontAlgn="base" hangingPunct="0">
        <a:spcBef>
          <a:spcPct val="20000"/>
        </a:spcBef>
        <a:spcAft>
          <a:spcPct val="0"/>
        </a:spcAft>
        <a:buChar char="•"/>
        <a:defRPr sz="1600">
          <a:solidFill>
            <a:schemeClr val="bg1"/>
          </a:solidFill>
          <a:latin typeface="Arial" pitchFamily="34" charset="0"/>
          <a:ea typeface="ＭＳ Ｐゴシック" charset="-128"/>
          <a:cs typeface="Arial" pitchFamily="34" charset="0"/>
        </a:defRPr>
      </a:lvl3pPr>
      <a:lvl4pPr marL="1031875" indent="-174625" algn="l" rtl="0" eaLnBrk="0" fontAlgn="base" hangingPunct="0">
        <a:spcBef>
          <a:spcPct val="20000"/>
        </a:spcBef>
        <a:spcAft>
          <a:spcPct val="0"/>
        </a:spcAft>
        <a:buChar char="–"/>
        <a:defRPr sz="1200">
          <a:solidFill>
            <a:schemeClr val="bg1"/>
          </a:solidFill>
          <a:latin typeface="Arial" pitchFamily="34" charset="0"/>
          <a:ea typeface="ＭＳ Ｐゴシック" charset="-128"/>
          <a:cs typeface="Arial" pitchFamily="34" charset="0"/>
        </a:defRPr>
      </a:lvl4pPr>
      <a:lvl5pPr marL="1312863" indent="-166688" algn="l" rtl="0" eaLnBrk="0" fontAlgn="base" hangingPunct="0">
        <a:spcBef>
          <a:spcPct val="20000"/>
        </a:spcBef>
        <a:spcAft>
          <a:spcPct val="0"/>
        </a:spcAft>
        <a:buChar char="»"/>
        <a:defRPr sz="1200">
          <a:solidFill>
            <a:schemeClr val="bg1"/>
          </a:solidFill>
          <a:latin typeface="Arial" pitchFamily="34" charset="0"/>
          <a:ea typeface="ＭＳ Ｐゴシック" charset="-128"/>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bwMode="auto">
          <a:xfrm>
            <a:off x="800100" y="400050"/>
            <a:ext cx="7505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2051" name="Rectangle 6"/>
          <p:cNvSpPr>
            <a:spLocks noGrp="1" noChangeArrowheads="1"/>
          </p:cNvSpPr>
          <p:nvPr>
            <p:ph type="body" idx="1"/>
          </p:nvPr>
        </p:nvSpPr>
        <p:spPr bwMode="auto">
          <a:xfrm>
            <a:off x="838200" y="1619250"/>
            <a:ext cx="7467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Line 26"/>
          <p:cNvSpPr>
            <a:spLocks noChangeShapeType="1"/>
          </p:cNvSpPr>
          <p:nvPr/>
        </p:nvSpPr>
        <p:spPr bwMode="auto">
          <a:xfrm>
            <a:off x="463550" y="1371600"/>
            <a:ext cx="7726363" cy="0"/>
          </a:xfrm>
          <a:prstGeom prst="line">
            <a:avLst/>
          </a:prstGeom>
          <a:noFill/>
          <a:ln w="50800">
            <a:solidFill>
              <a:srgbClr val="FFC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 name="TextBox 9"/>
          <p:cNvSpPr txBox="1">
            <a:spLocks noChangeArrowheads="1"/>
          </p:cNvSpPr>
          <p:nvPr/>
        </p:nvSpPr>
        <p:spPr bwMode="auto">
          <a:xfrm>
            <a:off x="8610600" y="6581775"/>
            <a:ext cx="5334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200" smtClean="0">
                <a:solidFill>
                  <a:srgbClr val="919191"/>
                </a:solidFill>
              </a:rPr>
              <a:t>/ 13</a:t>
            </a:r>
          </a:p>
        </p:txBody>
      </p:sp>
      <p:sp>
        <p:nvSpPr>
          <p:cNvPr id="12" name="Slide Number Placeholder 11"/>
          <p:cNvSpPr>
            <a:spLocks noGrp="1"/>
          </p:cNvSpPr>
          <p:nvPr>
            <p:ph type="sldNum" sz="quarter" idx="4"/>
          </p:nvPr>
        </p:nvSpPr>
        <p:spPr>
          <a:xfrm>
            <a:off x="8001000" y="6581775"/>
            <a:ext cx="762000" cy="273050"/>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A86E9EA1-FB0E-4FEB-93DF-9C3A35D0E67C}" type="slidenum">
              <a:rPr lang="en-US"/>
              <a:pPr>
                <a:defRPr/>
              </a:pPr>
              <a:t>‹#›</a:t>
            </a:fld>
            <a:endParaRPr lang="en-US" dirty="0"/>
          </a:p>
        </p:txBody>
      </p:sp>
      <p:grpSp>
        <p:nvGrpSpPr>
          <p:cNvPr id="2055" name="Group 24"/>
          <p:cNvGrpSpPr>
            <a:grpSpLocks/>
          </p:cNvGrpSpPr>
          <p:nvPr userDrawn="1"/>
        </p:nvGrpSpPr>
        <p:grpSpPr bwMode="auto">
          <a:xfrm>
            <a:off x="8328025" y="76200"/>
            <a:ext cx="703263" cy="1566863"/>
            <a:chOff x="5246" y="48"/>
            <a:chExt cx="443" cy="987"/>
          </a:xfrm>
        </p:grpSpPr>
        <p:graphicFrame>
          <p:nvGraphicFramePr>
            <p:cNvPr id="2056" name="Object 8"/>
            <p:cNvGraphicFramePr>
              <a:graphicFrameLocks/>
            </p:cNvGraphicFramePr>
            <p:nvPr/>
          </p:nvGraphicFramePr>
          <p:xfrm>
            <a:off x="5246" y="864"/>
            <a:ext cx="443" cy="171"/>
          </p:xfrm>
          <a:graphic>
            <a:graphicData uri="http://schemas.openxmlformats.org/presentationml/2006/ole">
              <mc:AlternateContent xmlns:mc="http://schemas.openxmlformats.org/markup-compatibility/2006">
                <mc:Choice xmlns:v="urn:schemas-microsoft-com:vml" Requires="v">
                  <p:oleObj spid="_x0000_s2090" name="WordArt 2.0" r:id="rId14" imgW="6086357" imgH="4057642" progId="MSWordArt.2">
                    <p:embed/>
                  </p:oleObj>
                </mc:Choice>
                <mc:Fallback>
                  <p:oleObj name="WordArt 2.0" r:id="rId14" imgW="6086357" imgH="4057642" progId="MSWordArt.2">
                    <p:embed/>
                    <p:pic>
                      <p:nvPicPr>
                        <p:cNvPr id="0" name="Object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46" y="864"/>
                          <a:ext cx="443"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57" name="Group 23"/>
            <p:cNvGrpSpPr>
              <a:grpSpLocks/>
            </p:cNvGrpSpPr>
            <p:nvPr/>
          </p:nvGrpSpPr>
          <p:grpSpPr bwMode="auto">
            <a:xfrm>
              <a:off x="5367" y="48"/>
              <a:ext cx="202" cy="840"/>
              <a:chOff x="5367" y="48"/>
              <a:chExt cx="202" cy="840"/>
            </a:xfrm>
          </p:grpSpPr>
          <p:grpSp>
            <p:nvGrpSpPr>
              <p:cNvPr id="2058" name="Group 18"/>
              <p:cNvGrpSpPr>
                <a:grpSpLocks/>
              </p:cNvGrpSpPr>
              <p:nvPr/>
            </p:nvGrpSpPr>
            <p:grpSpPr bwMode="auto">
              <a:xfrm>
                <a:off x="5367" y="447"/>
                <a:ext cx="202" cy="441"/>
                <a:chOff x="5367" y="447"/>
                <a:chExt cx="202" cy="441"/>
              </a:xfrm>
            </p:grpSpPr>
            <p:grpSp>
              <p:nvGrpSpPr>
                <p:cNvPr id="2063" name="Group 15"/>
                <p:cNvGrpSpPr>
                  <a:grpSpLocks/>
                </p:cNvGrpSpPr>
                <p:nvPr/>
              </p:nvGrpSpPr>
              <p:grpSpPr bwMode="auto">
                <a:xfrm>
                  <a:off x="5367" y="736"/>
                  <a:ext cx="202" cy="152"/>
                  <a:chOff x="5367" y="736"/>
                  <a:chExt cx="202" cy="152"/>
                </a:xfrm>
              </p:grpSpPr>
              <p:grpSp>
                <p:nvGrpSpPr>
                  <p:cNvPr id="2066" name="Group 13"/>
                  <p:cNvGrpSpPr>
                    <a:grpSpLocks/>
                  </p:cNvGrpSpPr>
                  <p:nvPr/>
                </p:nvGrpSpPr>
                <p:grpSpPr bwMode="auto">
                  <a:xfrm>
                    <a:off x="5367" y="766"/>
                    <a:ext cx="202" cy="122"/>
                    <a:chOff x="5367" y="766"/>
                    <a:chExt cx="202" cy="122"/>
                  </a:xfrm>
                </p:grpSpPr>
                <p:sp>
                  <p:nvSpPr>
                    <p:cNvPr id="2068" name="Freeform 9"/>
                    <p:cNvSpPr>
                      <a:spLocks/>
                    </p:cNvSpPr>
                    <p:nvPr/>
                  </p:nvSpPr>
                  <p:spPr bwMode="auto">
                    <a:xfrm>
                      <a:off x="5367" y="766"/>
                      <a:ext cx="202" cy="87"/>
                    </a:xfrm>
                    <a:custGeom>
                      <a:avLst/>
                      <a:gdLst>
                        <a:gd name="T0" fmla="*/ 0 w 202"/>
                        <a:gd name="T1" fmla="*/ 0 h 87"/>
                        <a:gd name="T2" fmla="*/ 100 w 202"/>
                        <a:gd name="T3" fmla="*/ 86 h 87"/>
                        <a:gd name="T4" fmla="*/ 201 w 202"/>
                        <a:gd name="T5" fmla="*/ 0 h 87"/>
                        <a:gd name="T6" fmla="*/ 0 60000 65536"/>
                        <a:gd name="T7" fmla="*/ 0 60000 65536"/>
                        <a:gd name="T8" fmla="*/ 0 60000 65536"/>
                      </a:gdLst>
                      <a:ahLst/>
                      <a:cxnLst>
                        <a:cxn ang="T6">
                          <a:pos x="T0" y="T1"/>
                        </a:cxn>
                        <a:cxn ang="T7">
                          <a:pos x="T2" y="T3"/>
                        </a:cxn>
                        <a:cxn ang="T8">
                          <a:pos x="T4" y="T5"/>
                        </a:cxn>
                      </a:cxnLst>
                      <a:rect l="0" t="0" r="r" b="b"/>
                      <a:pathLst>
                        <a:path w="202" h="87">
                          <a:moveTo>
                            <a:pt x="0" y="0"/>
                          </a:moveTo>
                          <a:lnTo>
                            <a:pt x="100" y="86"/>
                          </a:lnTo>
                          <a:lnTo>
                            <a:pt x="201"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 name="Freeform 10"/>
                    <p:cNvSpPr>
                      <a:spLocks/>
                    </p:cNvSpPr>
                    <p:nvPr/>
                  </p:nvSpPr>
                  <p:spPr bwMode="auto">
                    <a:xfrm>
                      <a:off x="5367" y="800"/>
                      <a:ext cx="202" cy="88"/>
                    </a:xfrm>
                    <a:custGeom>
                      <a:avLst/>
                      <a:gdLst>
                        <a:gd name="T0" fmla="*/ 0 w 202"/>
                        <a:gd name="T1" fmla="*/ 0 h 88"/>
                        <a:gd name="T2" fmla="*/ 100 w 202"/>
                        <a:gd name="T3" fmla="*/ 87 h 88"/>
                        <a:gd name="T4" fmla="*/ 201 w 202"/>
                        <a:gd name="T5" fmla="*/ 0 h 88"/>
                        <a:gd name="T6" fmla="*/ 0 60000 65536"/>
                        <a:gd name="T7" fmla="*/ 0 60000 65536"/>
                        <a:gd name="T8" fmla="*/ 0 60000 65536"/>
                      </a:gdLst>
                      <a:ahLst/>
                      <a:cxnLst>
                        <a:cxn ang="T6">
                          <a:pos x="T0" y="T1"/>
                        </a:cxn>
                        <a:cxn ang="T7">
                          <a:pos x="T2" y="T3"/>
                        </a:cxn>
                        <a:cxn ang="T8">
                          <a:pos x="T4" y="T5"/>
                        </a:cxn>
                      </a:cxnLst>
                      <a:rect l="0" t="0" r="r" b="b"/>
                      <a:pathLst>
                        <a:path w="202" h="88">
                          <a:moveTo>
                            <a:pt x="0" y="0"/>
                          </a:moveTo>
                          <a:lnTo>
                            <a:pt x="100" y="87"/>
                          </a:lnTo>
                          <a:lnTo>
                            <a:pt x="201"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11"/>
                    <p:cNvSpPr>
                      <a:spLocks noChangeShapeType="1"/>
                    </p:cNvSpPr>
                    <p:nvPr/>
                  </p:nvSpPr>
                  <p:spPr bwMode="auto">
                    <a:xfrm>
                      <a:off x="5568" y="767"/>
                      <a:ext cx="0" cy="3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1" name="Line 12"/>
                    <p:cNvSpPr>
                      <a:spLocks noChangeShapeType="1"/>
                    </p:cNvSpPr>
                    <p:nvPr/>
                  </p:nvSpPr>
                  <p:spPr bwMode="auto">
                    <a:xfrm>
                      <a:off x="5367" y="767"/>
                      <a:ext cx="0" cy="3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67" name="Freeform 14"/>
                  <p:cNvSpPr>
                    <a:spLocks/>
                  </p:cNvSpPr>
                  <p:nvPr/>
                </p:nvSpPr>
                <p:spPr bwMode="auto">
                  <a:xfrm>
                    <a:off x="5367" y="736"/>
                    <a:ext cx="202" cy="92"/>
                  </a:xfrm>
                  <a:custGeom>
                    <a:avLst/>
                    <a:gdLst>
                      <a:gd name="T0" fmla="*/ 0 w 202"/>
                      <a:gd name="T1" fmla="*/ 0 h 92"/>
                      <a:gd name="T2" fmla="*/ 100 w 202"/>
                      <a:gd name="T3" fmla="*/ 91 h 92"/>
                      <a:gd name="T4" fmla="*/ 201 w 202"/>
                      <a:gd name="T5" fmla="*/ 0 h 92"/>
                      <a:gd name="T6" fmla="*/ 0 60000 65536"/>
                      <a:gd name="T7" fmla="*/ 0 60000 65536"/>
                      <a:gd name="T8" fmla="*/ 0 60000 65536"/>
                    </a:gdLst>
                    <a:ahLst/>
                    <a:cxnLst>
                      <a:cxn ang="T6">
                        <a:pos x="T0" y="T1"/>
                      </a:cxn>
                      <a:cxn ang="T7">
                        <a:pos x="T2" y="T3"/>
                      </a:cxn>
                      <a:cxn ang="T8">
                        <a:pos x="T4" y="T5"/>
                      </a:cxn>
                    </a:cxnLst>
                    <a:rect l="0" t="0" r="r" b="b"/>
                    <a:pathLst>
                      <a:path w="202" h="92">
                        <a:moveTo>
                          <a:pt x="0" y="0"/>
                        </a:moveTo>
                        <a:lnTo>
                          <a:pt x="100" y="91"/>
                        </a:lnTo>
                        <a:lnTo>
                          <a:pt x="201"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64" name="Freeform 16"/>
                <p:cNvSpPr>
                  <a:spLocks/>
                </p:cNvSpPr>
                <p:nvPr/>
              </p:nvSpPr>
              <p:spPr bwMode="auto">
                <a:xfrm>
                  <a:off x="5367" y="447"/>
                  <a:ext cx="54" cy="336"/>
                </a:xfrm>
                <a:custGeom>
                  <a:avLst/>
                  <a:gdLst>
                    <a:gd name="T0" fmla="*/ 0 w 54"/>
                    <a:gd name="T1" fmla="*/ 287 h 336"/>
                    <a:gd name="T2" fmla="*/ 0 w 54"/>
                    <a:gd name="T3" fmla="*/ 76 h 336"/>
                    <a:gd name="T4" fmla="*/ 0 w 54"/>
                    <a:gd name="T5" fmla="*/ 0 h 336"/>
                    <a:gd name="T6" fmla="*/ 42 w 54"/>
                    <a:gd name="T7" fmla="*/ 264 h 336"/>
                    <a:gd name="T8" fmla="*/ 53 w 54"/>
                    <a:gd name="T9" fmla="*/ 335 h 336"/>
                    <a:gd name="T10" fmla="*/ 0 w 54"/>
                    <a:gd name="T11" fmla="*/ 287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36">
                      <a:moveTo>
                        <a:pt x="0" y="287"/>
                      </a:moveTo>
                      <a:lnTo>
                        <a:pt x="0" y="76"/>
                      </a:lnTo>
                      <a:lnTo>
                        <a:pt x="0" y="0"/>
                      </a:lnTo>
                      <a:lnTo>
                        <a:pt x="42" y="264"/>
                      </a:lnTo>
                      <a:lnTo>
                        <a:pt x="53" y="335"/>
                      </a:lnTo>
                      <a:lnTo>
                        <a:pt x="0" y="28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5" name="Freeform 17"/>
                <p:cNvSpPr>
                  <a:spLocks/>
                </p:cNvSpPr>
                <p:nvPr/>
              </p:nvSpPr>
              <p:spPr bwMode="auto">
                <a:xfrm>
                  <a:off x="5515" y="448"/>
                  <a:ext cx="54" cy="336"/>
                </a:xfrm>
                <a:custGeom>
                  <a:avLst/>
                  <a:gdLst>
                    <a:gd name="T0" fmla="*/ 53 w 54"/>
                    <a:gd name="T1" fmla="*/ 287 h 336"/>
                    <a:gd name="T2" fmla="*/ 53 w 54"/>
                    <a:gd name="T3" fmla="*/ 76 h 336"/>
                    <a:gd name="T4" fmla="*/ 53 w 54"/>
                    <a:gd name="T5" fmla="*/ 0 h 336"/>
                    <a:gd name="T6" fmla="*/ 10 w 54"/>
                    <a:gd name="T7" fmla="*/ 264 h 336"/>
                    <a:gd name="T8" fmla="*/ 0 w 54"/>
                    <a:gd name="T9" fmla="*/ 335 h 336"/>
                    <a:gd name="T10" fmla="*/ 53 w 54"/>
                    <a:gd name="T11" fmla="*/ 287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36">
                      <a:moveTo>
                        <a:pt x="53" y="287"/>
                      </a:moveTo>
                      <a:lnTo>
                        <a:pt x="53" y="76"/>
                      </a:lnTo>
                      <a:lnTo>
                        <a:pt x="53" y="0"/>
                      </a:lnTo>
                      <a:lnTo>
                        <a:pt x="10" y="264"/>
                      </a:lnTo>
                      <a:lnTo>
                        <a:pt x="0" y="335"/>
                      </a:lnTo>
                      <a:lnTo>
                        <a:pt x="53" y="28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9" name="Line 19"/>
              <p:cNvSpPr>
                <a:spLocks noChangeShapeType="1"/>
              </p:cNvSpPr>
              <p:nvPr/>
            </p:nvSpPr>
            <p:spPr bwMode="auto">
              <a:xfrm flipV="1">
                <a:off x="5467" y="48"/>
                <a:ext cx="0" cy="78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0" name="Freeform 20"/>
              <p:cNvSpPr>
                <a:spLocks/>
              </p:cNvSpPr>
              <p:nvPr/>
            </p:nvSpPr>
            <p:spPr bwMode="auto">
              <a:xfrm>
                <a:off x="5420" y="548"/>
                <a:ext cx="96" cy="238"/>
              </a:xfrm>
              <a:custGeom>
                <a:avLst/>
                <a:gdLst>
                  <a:gd name="T0" fmla="*/ 0 w 96"/>
                  <a:gd name="T1" fmla="*/ 235 h 238"/>
                  <a:gd name="T2" fmla="*/ 47 w 96"/>
                  <a:gd name="T3" fmla="*/ 0 h 238"/>
                  <a:gd name="T4" fmla="*/ 95 w 96"/>
                  <a:gd name="T5" fmla="*/ 237 h 238"/>
                  <a:gd name="T6" fmla="*/ 0 60000 65536"/>
                  <a:gd name="T7" fmla="*/ 0 60000 65536"/>
                  <a:gd name="T8" fmla="*/ 0 60000 65536"/>
                </a:gdLst>
                <a:ahLst/>
                <a:cxnLst>
                  <a:cxn ang="T6">
                    <a:pos x="T0" y="T1"/>
                  </a:cxn>
                  <a:cxn ang="T7">
                    <a:pos x="T2" y="T3"/>
                  </a:cxn>
                  <a:cxn ang="T8">
                    <a:pos x="T4" y="T5"/>
                  </a:cxn>
                </a:cxnLst>
                <a:rect l="0" t="0" r="r" b="b"/>
                <a:pathLst>
                  <a:path w="96" h="238">
                    <a:moveTo>
                      <a:pt x="0" y="235"/>
                    </a:moveTo>
                    <a:lnTo>
                      <a:pt x="47" y="0"/>
                    </a:lnTo>
                    <a:lnTo>
                      <a:pt x="95" y="237"/>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Freeform 21"/>
              <p:cNvSpPr>
                <a:spLocks/>
              </p:cNvSpPr>
              <p:nvPr/>
            </p:nvSpPr>
            <p:spPr bwMode="auto">
              <a:xfrm>
                <a:off x="5368" y="49"/>
                <a:ext cx="100" cy="635"/>
              </a:xfrm>
              <a:custGeom>
                <a:avLst/>
                <a:gdLst>
                  <a:gd name="T0" fmla="*/ 99 w 100"/>
                  <a:gd name="T1" fmla="*/ 0 h 635"/>
                  <a:gd name="T2" fmla="*/ 59 w 100"/>
                  <a:gd name="T3" fmla="*/ 634 h 635"/>
                  <a:gd name="T4" fmla="*/ 0 w 100"/>
                  <a:gd name="T5" fmla="*/ 401 h 635"/>
                  <a:gd name="T6" fmla="*/ 0 60000 65536"/>
                  <a:gd name="T7" fmla="*/ 0 60000 65536"/>
                  <a:gd name="T8" fmla="*/ 0 60000 65536"/>
                </a:gdLst>
                <a:ahLst/>
                <a:cxnLst>
                  <a:cxn ang="T6">
                    <a:pos x="T0" y="T1"/>
                  </a:cxn>
                  <a:cxn ang="T7">
                    <a:pos x="T2" y="T3"/>
                  </a:cxn>
                  <a:cxn ang="T8">
                    <a:pos x="T4" y="T5"/>
                  </a:cxn>
                </a:cxnLst>
                <a:rect l="0" t="0" r="r" b="b"/>
                <a:pathLst>
                  <a:path w="100" h="635">
                    <a:moveTo>
                      <a:pt x="99" y="0"/>
                    </a:moveTo>
                    <a:lnTo>
                      <a:pt x="59" y="634"/>
                    </a:lnTo>
                    <a:lnTo>
                      <a:pt x="0" y="40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Freeform 22"/>
              <p:cNvSpPr>
                <a:spLocks/>
              </p:cNvSpPr>
              <p:nvPr/>
            </p:nvSpPr>
            <p:spPr bwMode="auto">
              <a:xfrm>
                <a:off x="5467" y="48"/>
                <a:ext cx="99" cy="635"/>
              </a:xfrm>
              <a:custGeom>
                <a:avLst/>
                <a:gdLst>
                  <a:gd name="T0" fmla="*/ 0 w 99"/>
                  <a:gd name="T1" fmla="*/ 0 h 635"/>
                  <a:gd name="T2" fmla="*/ 38 w 99"/>
                  <a:gd name="T3" fmla="*/ 634 h 635"/>
                  <a:gd name="T4" fmla="*/ 98 w 99"/>
                  <a:gd name="T5" fmla="*/ 401 h 635"/>
                  <a:gd name="T6" fmla="*/ 0 60000 65536"/>
                  <a:gd name="T7" fmla="*/ 0 60000 65536"/>
                  <a:gd name="T8" fmla="*/ 0 60000 65536"/>
                </a:gdLst>
                <a:ahLst/>
                <a:cxnLst>
                  <a:cxn ang="T6">
                    <a:pos x="T0" y="T1"/>
                  </a:cxn>
                  <a:cxn ang="T7">
                    <a:pos x="T2" y="T3"/>
                  </a:cxn>
                  <a:cxn ang="T8">
                    <a:pos x="T4" y="T5"/>
                  </a:cxn>
                </a:cxnLst>
                <a:rect l="0" t="0" r="r" b="b"/>
                <a:pathLst>
                  <a:path w="99" h="635">
                    <a:moveTo>
                      <a:pt x="0" y="0"/>
                    </a:moveTo>
                    <a:lnTo>
                      <a:pt x="38" y="634"/>
                    </a:lnTo>
                    <a:lnTo>
                      <a:pt x="98" y="40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 bg1="lt1" tx1="dk1" bg2="lt2" tx2="dk2" accent1="accent1" accent2="accent2" accent3="accent3" accent4="accent4" accent5="accent5" accent6="accent6" hlink="hlink" folHlink="folHlink"/>
  <p:sldLayoutIdLst>
    <p:sldLayoutId id="2147484162"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hf hdr="0" ftr="0" dt="0"/>
  <p:txStyles>
    <p:titleStyle>
      <a:lvl1pPr algn="l" rtl="0" eaLnBrk="0" fontAlgn="base" hangingPunct="0">
        <a:lnSpc>
          <a:spcPct val="90000"/>
        </a:lnSpc>
        <a:spcBef>
          <a:spcPct val="0"/>
        </a:spcBef>
        <a:spcAft>
          <a:spcPct val="0"/>
        </a:spcAft>
        <a:defRPr sz="3000" b="1" i="1">
          <a:solidFill>
            <a:schemeClr val="tx2"/>
          </a:solidFill>
          <a:latin typeface="+mj-lt"/>
          <a:ea typeface="+mj-ea"/>
          <a:cs typeface="+mj-cs"/>
        </a:defRPr>
      </a:lvl1pPr>
      <a:lvl2pPr algn="l" rtl="0" eaLnBrk="0" fontAlgn="base" hangingPunct="0">
        <a:lnSpc>
          <a:spcPct val="90000"/>
        </a:lnSpc>
        <a:spcBef>
          <a:spcPct val="0"/>
        </a:spcBef>
        <a:spcAft>
          <a:spcPct val="0"/>
        </a:spcAft>
        <a:defRPr sz="3000" b="1" i="1">
          <a:solidFill>
            <a:schemeClr val="tx2"/>
          </a:solidFill>
          <a:latin typeface="Arial" charset="0"/>
        </a:defRPr>
      </a:lvl2pPr>
      <a:lvl3pPr algn="l" rtl="0" eaLnBrk="0" fontAlgn="base" hangingPunct="0">
        <a:lnSpc>
          <a:spcPct val="90000"/>
        </a:lnSpc>
        <a:spcBef>
          <a:spcPct val="0"/>
        </a:spcBef>
        <a:spcAft>
          <a:spcPct val="0"/>
        </a:spcAft>
        <a:defRPr sz="3000" b="1" i="1">
          <a:solidFill>
            <a:schemeClr val="tx2"/>
          </a:solidFill>
          <a:latin typeface="Arial" charset="0"/>
        </a:defRPr>
      </a:lvl3pPr>
      <a:lvl4pPr algn="l" rtl="0" eaLnBrk="0" fontAlgn="base" hangingPunct="0">
        <a:lnSpc>
          <a:spcPct val="90000"/>
        </a:lnSpc>
        <a:spcBef>
          <a:spcPct val="0"/>
        </a:spcBef>
        <a:spcAft>
          <a:spcPct val="0"/>
        </a:spcAft>
        <a:defRPr sz="3000" b="1" i="1">
          <a:solidFill>
            <a:schemeClr val="tx2"/>
          </a:solidFill>
          <a:latin typeface="Arial" charset="0"/>
        </a:defRPr>
      </a:lvl4pPr>
      <a:lvl5pPr algn="l" rtl="0" eaLnBrk="0" fontAlgn="base" hangingPunct="0">
        <a:lnSpc>
          <a:spcPct val="90000"/>
        </a:lnSpc>
        <a:spcBef>
          <a:spcPct val="0"/>
        </a:spcBef>
        <a:spcAft>
          <a:spcPct val="0"/>
        </a:spcAft>
        <a:defRPr sz="3000" b="1" i="1">
          <a:solidFill>
            <a:schemeClr val="tx2"/>
          </a:solidFill>
          <a:latin typeface="Arial" charset="0"/>
        </a:defRPr>
      </a:lvl5pPr>
      <a:lvl6pPr marL="457200" algn="l" rtl="0" eaLnBrk="1" fontAlgn="base" hangingPunct="1">
        <a:lnSpc>
          <a:spcPct val="90000"/>
        </a:lnSpc>
        <a:spcBef>
          <a:spcPct val="0"/>
        </a:spcBef>
        <a:spcAft>
          <a:spcPct val="0"/>
        </a:spcAft>
        <a:defRPr sz="3000" b="1" i="1">
          <a:solidFill>
            <a:schemeClr val="tx2"/>
          </a:solidFill>
          <a:latin typeface="Arial" charset="0"/>
        </a:defRPr>
      </a:lvl6pPr>
      <a:lvl7pPr marL="914400" algn="l" rtl="0" eaLnBrk="1" fontAlgn="base" hangingPunct="1">
        <a:lnSpc>
          <a:spcPct val="90000"/>
        </a:lnSpc>
        <a:spcBef>
          <a:spcPct val="0"/>
        </a:spcBef>
        <a:spcAft>
          <a:spcPct val="0"/>
        </a:spcAft>
        <a:defRPr sz="3000" b="1" i="1">
          <a:solidFill>
            <a:schemeClr val="tx2"/>
          </a:solidFill>
          <a:latin typeface="Arial" charset="0"/>
        </a:defRPr>
      </a:lvl7pPr>
      <a:lvl8pPr marL="1371600" algn="l" rtl="0" eaLnBrk="1" fontAlgn="base" hangingPunct="1">
        <a:lnSpc>
          <a:spcPct val="90000"/>
        </a:lnSpc>
        <a:spcBef>
          <a:spcPct val="0"/>
        </a:spcBef>
        <a:spcAft>
          <a:spcPct val="0"/>
        </a:spcAft>
        <a:defRPr sz="3000" b="1" i="1">
          <a:solidFill>
            <a:schemeClr val="tx2"/>
          </a:solidFill>
          <a:latin typeface="Arial" charset="0"/>
        </a:defRPr>
      </a:lvl8pPr>
      <a:lvl9pPr marL="1828800" algn="l" rtl="0" eaLnBrk="1" fontAlgn="base" hangingPunct="1">
        <a:lnSpc>
          <a:spcPct val="90000"/>
        </a:lnSpc>
        <a:spcBef>
          <a:spcPct val="0"/>
        </a:spcBef>
        <a:spcAft>
          <a:spcPct val="0"/>
        </a:spcAft>
        <a:defRPr sz="3000" b="1" i="1">
          <a:solidFill>
            <a:schemeClr val="tx2"/>
          </a:solidFill>
          <a:latin typeface="Arial" charset="0"/>
        </a:defRPr>
      </a:lvl9pPr>
    </p:titleStyle>
    <p:bodyStyle>
      <a:lvl1pPr marL="342900" indent="-342900" algn="l" rtl="0" eaLnBrk="0" fontAlgn="base" hangingPunct="0">
        <a:lnSpc>
          <a:spcPct val="90000"/>
        </a:lnSpc>
        <a:spcBef>
          <a:spcPct val="30000"/>
        </a:spcBef>
        <a:spcAft>
          <a:spcPct val="0"/>
        </a:spcAft>
        <a:buSzPct val="75000"/>
        <a:buFont typeface="Wingdings" pitchFamily="2" charset="2"/>
        <a:buChar char="v"/>
        <a:defRPr sz="240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mn-lt"/>
        </a:defRPr>
      </a:lvl2pPr>
      <a:lvl3pPr marL="1200150" indent="-285750" algn="l" rtl="0" eaLnBrk="0" fontAlgn="base" hangingPunct="0">
        <a:lnSpc>
          <a:spcPct val="90000"/>
        </a:lnSpc>
        <a:spcBef>
          <a:spcPct val="30000"/>
        </a:spcBef>
        <a:spcAft>
          <a:spcPct val="0"/>
        </a:spcAft>
        <a:buSzPct val="60000"/>
        <a:buFont typeface="Arial" pitchFamily="34" charset="0"/>
        <a:buChar char="•"/>
        <a:defRPr>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a:solidFill>
            <a:schemeClr val="tx1"/>
          </a:solidFill>
          <a:latin typeface="+mn-lt"/>
        </a:defRPr>
      </a:lvl5pPr>
      <a:lvl6pPr marL="2457450" indent="-171450" algn="l" rtl="0" eaLnBrk="1" fontAlgn="base" hangingPunct="1">
        <a:lnSpc>
          <a:spcPct val="90000"/>
        </a:lnSpc>
        <a:spcBef>
          <a:spcPct val="30000"/>
        </a:spcBef>
        <a:spcAft>
          <a:spcPct val="0"/>
        </a:spcAft>
        <a:buSzPct val="100000"/>
        <a:buChar char="–"/>
        <a:defRPr sz="1400">
          <a:solidFill>
            <a:schemeClr val="tx1"/>
          </a:solidFill>
          <a:latin typeface="+mn-lt"/>
        </a:defRPr>
      </a:lvl6pPr>
      <a:lvl7pPr marL="2914650" indent="-171450" algn="l" rtl="0" eaLnBrk="1" fontAlgn="base" hangingPunct="1">
        <a:lnSpc>
          <a:spcPct val="90000"/>
        </a:lnSpc>
        <a:spcBef>
          <a:spcPct val="30000"/>
        </a:spcBef>
        <a:spcAft>
          <a:spcPct val="0"/>
        </a:spcAft>
        <a:buSzPct val="100000"/>
        <a:buChar char="–"/>
        <a:defRPr sz="1400">
          <a:solidFill>
            <a:schemeClr val="tx1"/>
          </a:solidFill>
          <a:latin typeface="+mn-lt"/>
        </a:defRPr>
      </a:lvl7pPr>
      <a:lvl8pPr marL="3371850" indent="-171450" algn="l" rtl="0" eaLnBrk="1" fontAlgn="base" hangingPunct="1">
        <a:lnSpc>
          <a:spcPct val="90000"/>
        </a:lnSpc>
        <a:spcBef>
          <a:spcPct val="30000"/>
        </a:spcBef>
        <a:spcAft>
          <a:spcPct val="0"/>
        </a:spcAft>
        <a:buSzPct val="100000"/>
        <a:buChar char="–"/>
        <a:defRPr sz="1400">
          <a:solidFill>
            <a:schemeClr val="tx1"/>
          </a:solidFill>
          <a:latin typeface="+mn-lt"/>
        </a:defRPr>
      </a:lvl8pPr>
      <a:lvl9pPr marL="3829050" indent="-171450" algn="l" rtl="0" eaLnBrk="1" fontAlgn="base" hangingPunct="1">
        <a:lnSpc>
          <a:spcPct val="90000"/>
        </a:lnSpc>
        <a:spcBef>
          <a:spcPct val="30000"/>
        </a:spcBef>
        <a:spcAft>
          <a:spcPct val="0"/>
        </a:spcAft>
        <a:buSzPct val="10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cs typeface="+mn-cs"/>
              </a:defRPr>
            </a:lvl1pPr>
          </a:lstStyle>
          <a:p>
            <a:pPr>
              <a:defRPr/>
            </a:pPr>
            <a:fld id="{52C2E773-8D3D-413F-8B64-D08DB4A31437}" type="slidenum">
              <a:rPr lang="en-US"/>
              <a:pPr>
                <a:defRPr/>
              </a:pPr>
              <a:t>‹#›</a:t>
            </a:fld>
            <a:endParaRPr lang="en-US"/>
          </a:p>
        </p:txBody>
      </p:sp>
      <p:pic>
        <p:nvPicPr>
          <p:cNvPr id="3079"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Slide Number Placeholder 11"/>
          <p:cNvSpPr txBox="1">
            <a:spLocks/>
          </p:cNvSpPr>
          <p:nvPr userDrawn="1"/>
        </p:nvSpPr>
        <p:spPr>
          <a:xfrm>
            <a:off x="8001000" y="6581775"/>
            <a:ext cx="762000" cy="273050"/>
          </a:xfrm>
          <a:prstGeom prst="rect">
            <a:avLst/>
          </a:prstGeom>
        </p:spPr>
        <p:txBody>
          <a:bodyPr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8E16220E-AFB6-44C5-8E11-B0ED1ED22937}" type="slidenum">
              <a:rPr lang="en-US" smtClean="0"/>
              <a:pPr>
                <a:defRPr/>
              </a:pPr>
              <a:t>‹#›</a:t>
            </a:fld>
            <a:endParaRPr lang="en-US" dirty="0"/>
          </a:p>
        </p:txBody>
      </p:sp>
      <p:sp>
        <p:nvSpPr>
          <p:cNvPr id="3082" name="TextBox 9"/>
          <p:cNvSpPr txBox="1">
            <a:spLocks noChangeArrowheads="1"/>
          </p:cNvSpPr>
          <p:nvPr userDrawn="1"/>
        </p:nvSpPr>
        <p:spPr bwMode="auto">
          <a:xfrm>
            <a:off x="8610600" y="6581775"/>
            <a:ext cx="533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200" dirty="0" smtClean="0">
                <a:solidFill>
                  <a:srgbClr val="919191"/>
                </a:solidFill>
              </a:rPr>
              <a:t>/ 26</a:t>
            </a:r>
          </a:p>
        </p:txBody>
      </p:sp>
    </p:spTree>
  </p:cSld>
  <p:clrMap bg1="lt1" tx1="dk1" bg2="lt2" tx2="dk2" accent1="accent1" accent2="accent2" accent3="accent3" accent4="accent4" accent5="accent5" accent6="accent6" hlink="hlink" folHlink="folHlink"/>
  <p:sldLayoutIdLst>
    <p:sldLayoutId id="2147484163" r:id="rId1"/>
    <p:sldLayoutId id="2147484164" r:id="rId2"/>
    <p:sldLayoutId id="2147484148" r:id="rId3"/>
    <p:sldLayoutId id="2147484165" r:id="rId4"/>
    <p:sldLayoutId id="2147484166" r:id="rId5"/>
    <p:sldLayoutId id="2147484149" r:id="rId6"/>
    <p:sldLayoutId id="2147484167" r:id="rId7"/>
    <p:sldLayoutId id="2147484150" r:id="rId8"/>
    <p:sldLayoutId id="2147484151" r:id="rId9"/>
    <p:sldLayoutId id="2147484152" r:id="rId10"/>
    <p:sldLayoutId id="2147484153" r:id="rId11"/>
    <p:sldLayoutId id="2147484168" r:id="rId12"/>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video" Target="file:///C:\Documents%20and%20Settings\jonesa\Desktop\FY12\molnar_stuff\030912_PetersburgVA(1).wmv" TargetMode="External"/><Relationship Id="rId7" Type="http://schemas.openxmlformats.org/officeDocument/2006/relationships/image" Target="../media/image15.png"/><Relationship Id="rId2" Type="http://schemas.openxmlformats.org/officeDocument/2006/relationships/video" Target="file:///C:\Documents%20and%20Settings\jonesa\Desktop\FY12\molnar_stuff\012412_StateoftheUnionHD(1)(2).wmv" TargetMode="External"/><Relationship Id="rId1" Type="http://schemas.openxmlformats.org/officeDocument/2006/relationships/video" Target="file:///C:\Documents%20and%20Settings\jonesa\Desktop\FY12\molnar_stuff\062411_PittsburghPA(1).wmv" TargetMode="Externa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notesSlide" Target="../notesSlides/notesSlide7.xml"/><Relationship Id="rId10" Type="http://schemas.openxmlformats.org/officeDocument/2006/relationships/image" Target="../media/image18.png"/><Relationship Id="rId4" Type="http://schemas.openxmlformats.org/officeDocument/2006/relationships/slideLayout" Target="../slideLayouts/slideLayout24.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4.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ctrTitle"/>
          </p:nvPr>
        </p:nvSpPr>
        <p:spPr>
          <a:xfrm>
            <a:off x="428625" y="2570163"/>
            <a:ext cx="8286750" cy="1223962"/>
          </a:xfrm>
        </p:spPr>
        <p:txBody>
          <a:bodyPr anchor="t"/>
          <a:lstStyle/>
          <a:p>
            <a:pPr eaLnBrk="1" hangingPunct="1">
              <a:lnSpc>
                <a:spcPct val="95000"/>
              </a:lnSpc>
              <a:spcBef>
                <a:spcPct val="35000"/>
              </a:spcBef>
            </a:pPr>
            <a:r>
              <a:rPr lang="en-US" sz="3200" dirty="0" smtClean="0"/>
              <a:t>Manufacturing</a:t>
            </a:r>
            <a:br>
              <a:rPr lang="en-US" sz="3200" dirty="0" smtClean="0"/>
            </a:br>
            <a:r>
              <a:rPr lang="en-US" sz="3200" dirty="0" smtClean="0"/>
              <a:t>an </a:t>
            </a:r>
            <a:r>
              <a:rPr lang="en-US" sz="3200" dirty="0"/>
              <a:t>America Built to Last</a:t>
            </a:r>
          </a:p>
        </p:txBody>
      </p:sp>
      <p:sp>
        <p:nvSpPr>
          <p:cNvPr id="19459" name="Rectangle 5"/>
          <p:cNvSpPr>
            <a:spLocks noGrp="1" noChangeArrowheads="1"/>
          </p:cNvSpPr>
          <p:nvPr>
            <p:ph type="subTitle" idx="4294967295"/>
          </p:nvPr>
        </p:nvSpPr>
        <p:spPr>
          <a:xfrm>
            <a:off x="0" y="4579938"/>
            <a:ext cx="8362950" cy="1250950"/>
          </a:xfrm>
        </p:spPr>
        <p:txBody>
          <a:bodyPr>
            <a:spAutoFit/>
          </a:bodyPr>
          <a:lstStyle/>
          <a:p>
            <a:pPr marL="0" indent="0" algn="ctr" eaLnBrk="1" hangingPunct="1">
              <a:lnSpc>
                <a:spcPct val="95000"/>
              </a:lnSpc>
              <a:spcBef>
                <a:spcPct val="35000"/>
              </a:spcBef>
              <a:buFontTx/>
              <a:buNone/>
            </a:pPr>
            <a:r>
              <a:rPr lang="en-US" sz="3000" smtClean="0"/>
              <a:t>Thomas R. Kurfess, Ph.D., P.E.</a:t>
            </a:r>
          </a:p>
          <a:p>
            <a:pPr marL="0" indent="0" algn="ctr" eaLnBrk="1" hangingPunct="1">
              <a:lnSpc>
                <a:spcPct val="95000"/>
              </a:lnSpc>
              <a:spcBef>
                <a:spcPct val="35000"/>
              </a:spcBef>
              <a:buFontTx/>
              <a:buNone/>
            </a:pPr>
            <a:r>
              <a:rPr lang="en-US" sz="1800" smtClean="0"/>
              <a:t>Assistant Director for Advanced Manufacturing</a:t>
            </a:r>
          </a:p>
          <a:p>
            <a:pPr marL="0" indent="0" algn="ctr" eaLnBrk="1" hangingPunct="1">
              <a:lnSpc>
                <a:spcPct val="95000"/>
              </a:lnSpc>
              <a:spcBef>
                <a:spcPct val="35000"/>
              </a:spcBef>
              <a:buFontTx/>
              <a:buNone/>
            </a:pPr>
            <a:r>
              <a:rPr lang="en-US" sz="1800" smtClean="0"/>
              <a:t>White House Office of Science &amp; Technology Policy</a:t>
            </a:r>
          </a:p>
        </p:txBody>
      </p:sp>
      <p:pic>
        <p:nvPicPr>
          <p:cNvPr id="19460" name="Picture 18"/>
          <p:cNvPicPr>
            <a:picLocks noChangeAspect="1" noChangeArrowheads="1"/>
          </p:cNvPicPr>
          <p:nvPr/>
        </p:nvPicPr>
        <p:blipFill>
          <a:blip r:embed="rId3">
            <a:extLst>
              <a:ext uri="{28A0092B-C50C-407E-A947-70E740481C1C}">
                <a14:useLocalDpi xmlns:a14="http://schemas.microsoft.com/office/drawing/2010/main" val="0"/>
              </a:ext>
            </a:extLst>
          </a:blip>
          <a:srcRect t="50000"/>
          <a:stretch>
            <a:fillRect/>
          </a:stretch>
        </p:blipFill>
        <p:spPr bwMode="auto">
          <a:xfrm>
            <a:off x="760413" y="4287838"/>
            <a:ext cx="76231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
          <p:cNvSpPr txBox="1">
            <a:spLocks noChangeArrowheads="1"/>
          </p:cNvSpPr>
          <p:nvPr/>
        </p:nvSpPr>
        <p:spPr bwMode="auto">
          <a:xfrm>
            <a:off x="1185863" y="6183313"/>
            <a:ext cx="655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dirty="0" err="1" smtClean="0">
                <a:solidFill>
                  <a:schemeClr val="bg1"/>
                </a:solidFill>
                <a:latin typeface="Georgia" pitchFamily="18" charset="0"/>
              </a:rPr>
              <a:t>Hubzero</a:t>
            </a:r>
            <a:r>
              <a:rPr lang="en-US" dirty="0" smtClean="0">
                <a:solidFill>
                  <a:schemeClr val="bg1"/>
                </a:solidFill>
                <a:latin typeface="Georgia" pitchFamily="18" charset="0"/>
              </a:rPr>
              <a:t> </a:t>
            </a:r>
            <a:r>
              <a:rPr lang="en-US" dirty="0">
                <a:solidFill>
                  <a:schemeClr val="bg1"/>
                </a:solidFill>
                <a:latin typeface="Georgia" pitchFamily="18" charset="0"/>
              </a:rPr>
              <a:t>Keynote</a:t>
            </a:r>
          </a:p>
          <a:p>
            <a:pPr algn="ctr" eaLnBrk="1" hangingPunct="1"/>
            <a:r>
              <a:rPr lang="en-US" dirty="0" smtClean="0">
                <a:solidFill>
                  <a:schemeClr val="bg1"/>
                </a:solidFill>
                <a:latin typeface="Georgia" pitchFamily="18" charset="0"/>
              </a:rPr>
              <a:t>September 24, </a:t>
            </a:r>
            <a:r>
              <a:rPr lang="en-US" dirty="0">
                <a:solidFill>
                  <a:schemeClr val="bg1"/>
                </a:solidFill>
                <a:latin typeface="Georgia" pitchFamily="18" charset="0"/>
              </a:rPr>
              <a:t>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1822450" y="1066800"/>
            <a:ext cx="7226300" cy="4992688"/>
            <a:chOff x="71438" y="533400"/>
            <a:chExt cx="8532986" cy="5715000"/>
          </a:xfrm>
        </p:grpSpPr>
        <p:sp>
          <p:nvSpPr>
            <p:cNvPr id="3" name="Oval 2"/>
            <p:cNvSpPr/>
            <p:nvPr/>
          </p:nvSpPr>
          <p:spPr>
            <a:xfrm>
              <a:off x="5487035" y="1294795"/>
              <a:ext cx="2133247" cy="137196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600" dirty="0">
                  <a:solidFill>
                    <a:schemeClr val="tx1"/>
                  </a:solidFill>
                  <a:latin typeface="Arial"/>
                  <a:cs typeface="Arial"/>
                </a:rPr>
                <a:t>Logistics</a:t>
              </a:r>
            </a:p>
          </p:txBody>
        </p:sp>
        <p:sp>
          <p:nvSpPr>
            <p:cNvPr id="4" name="Oval 3"/>
            <p:cNvSpPr/>
            <p:nvPr/>
          </p:nvSpPr>
          <p:spPr>
            <a:xfrm>
              <a:off x="6302467" y="2294238"/>
              <a:ext cx="2234007" cy="137014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600" dirty="0">
                  <a:solidFill>
                    <a:schemeClr val="tx1"/>
                  </a:solidFill>
                  <a:latin typeface="Arial"/>
                  <a:cs typeface="Arial"/>
                </a:rPr>
                <a:t>Manufacture &amp; </a:t>
              </a:r>
              <a:r>
                <a:rPr lang="en-US" sz="1600" dirty="0" smtClean="0">
                  <a:solidFill>
                    <a:schemeClr val="tx1"/>
                  </a:solidFill>
                  <a:latin typeface="Arial"/>
                  <a:cs typeface="Arial"/>
                </a:rPr>
                <a:t>Automation Macro</a:t>
              </a:r>
              <a:endParaRPr lang="en-US" sz="1600" dirty="0">
                <a:solidFill>
                  <a:schemeClr val="tx1"/>
                </a:solidFill>
                <a:latin typeface="Arial"/>
                <a:cs typeface="Arial"/>
              </a:endParaRPr>
            </a:p>
          </p:txBody>
        </p:sp>
        <p:sp>
          <p:nvSpPr>
            <p:cNvPr id="5" name="Oval 4"/>
            <p:cNvSpPr/>
            <p:nvPr/>
          </p:nvSpPr>
          <p:spPr>
            <a:xfrm>
              <a:off x="6184371" y="3466312"/>
              <a:ext cx="2420053" cy="137196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600" dirty="0">
                  <a:solidFill>
                    <a:schemeClr val="tx1"/>
                  </a:solidFill>
                  <a:latin typeface="Arial"/>
                  <a:cs typeface="Arial"/>
                </a:rPr>
                <a:t>Manufacture &amp; Automation</a:t>
              </a:r>
            </a:p>
            <a:p>
              <a:pPr algn="ctr" fontAlgn="auto">
                <a:spcBef>
                  <a:spcPts val="0"/>
                </a:spcBef>
                <a:spcAft>
                  <a:spcPts val="0"/>
                </a:spcAft>
                <a:defRPr/>
              </a:pPr>
              <a:r>
                <a:rPr lang="en-US" sz="1600" dirty="0">
                  <a:solidFill>
                    <a:schemeClr val="tx1"/>
                  </a:solidFill>
                  <a:latin typeface="Arial"/>
                  <a:cs typeface="Arial"/>
                </a:rPr>
                <a:t>Micro/Nano</a:t>
              </a:r>
            </a:p>
          </p:txBody>
        </p:sp>
        <p:sp>
          <p:nvSpPr>
            <p:cNvPr id="6" name="Oval 5"/>
            <p:cNvSpPr/>
            <p:nvPr/>
          </p:nvSpPr>
          <p:spPr>
            <a:xfrm>
              <a:off x="5029643" y="4420327"/>
              <a:ext cx="2133247" cy="137014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600" dirty="0">
                  <a:solidFill>
                    <a:schemeClr val="tx1"/>
                  </a:solidFill>
                  <a:latin typeface="Arial"/>
                  <a:cs typeface="Arial"/>
                </a:rPr>
                <a:t>Medical</a:t>
              </a:r>
            </a:p>
            <a:p>
              <a:pPr algn="ctr" fontAlgn="auto">
                <a:spcBef>
                  <a:spcPts val="0"/>
                </a:spcBef>
                <a:spcAft>
                  <a:spcPts val="0"/>
                </a:spcAft>
                <a:defRPr/>
              </a:pPr>
              <a:r>
                <a:rPr lang="en-US" sz="1600" dirty="0">
                  <a:solidFill>
                    <a:schemeClr val="tx1"/>
                  </a:solidFill>
                  <a:latin typeface="Arial"/>
                  <a:cs typeface="Arial"/>
                </a:rPr>
                <a:t>Surgery</a:t>
              </a:r>
            </a:p>
          </p:txBody>
        </p:sp>
        <p:sp>
          <p:nvSpPr>
            <p:cNvPr id="7" name="Oval 6"/>
            <p:cNvSpPr/>
            <p:nvPr/>
          </p:nvSpPr>
          <p:spPr>
            <a:xfrm>
              <a:off x="3200075" y="4876436"/>
              <a:ext cx="2133247" cy="137196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600" dirty="0">
                  <a:solidFill>
                    <a:schemeClr val="tx1"/>
                  </a:solidFill>
                  <a:latin typeface="Arial"/>
                  <a:cs typeface="Arial"/>
                </a:rPr>
                <a:t>Rehab</a:t>
              </a:r>
            </a:p>
            <a:p>
              <a:pPr algn="ctr" fontAlgn="auto">
                <a:spcBef>
                  <a:spcPts val="0"/>
                </a:spcBef>
                <a:spcAft>
                  <a:spcPts val="0"/>
                </a:spcAft>
                <a:defRPr/>
              </a:pPr>
              <a:r>
                <a:rPr lang="en-US" sz="1600" dirty="0">
                  <a:solidFill>
                    <a:schemeClr val="tx1"/>
                  </a:solidFill>
                  <a:latin typeface="Arial"/>
                  <a:cs typeface="Arial"/>
                </a:rPr>
                <a:t>Orthotics</a:t>
              </a:r>
            </a:p>
            <a:p>
              <a:pPr algn="ctr" fontAlgn="auto">
                <a:spcBef>
                  <a:spcPts val="0"/>
                </a:spcBef>
                <a:spcAft>
                  <a:spcPts val="0"/>
                </a:spcAft>
                <a:defRPr/>
              </a:pPr>
              <a:r>
                <a:rPr lang="en-US" sz="1600" dirty="0">
                  <a:solidFill>
                    <a:schemeClr val="tx1"/>
                  </a:solidFill>
                  <a:latin typeface="Arial"/>
                  <a:cs typeface="Arial"/>
                </a:rPr>
                <a:t>Prosthetics</a:t>
              </a:r>
            </a:p>
          </p:txBody>
        </p:sp>
        <p:sp>
          <p:nvSpPr>
            <p:cNvPr id="8" name="Oval 7"/>
            <p:cNvSpPr/>
            <p:nvPr/>
          </p:nvSpPr>
          <p:spPr>
            <a:xfrm>
              <a:off x="1599203" y="4274953"/>
              <a:ext cx="2133247" cy="137196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600" dirty="0">
                  <a:solidFill>
                    <a:schemeClr val="tx1"/>
                  </a:solidFill>
                  <a:latin typeface="Arial"/>
                  <a:cs typeface="Arial"/>
                </a:rPr>
                <a:t>Unmanned</a:t>
              </a:r>
            </a:p>
            <a:p>
              <a:pPr algn="ctr" fontAlgn="auto">
                <a:spcBef>
                  <a:spcPts val="0"/>
                </a:spcBef>
                <a:spcAft>
                  <a:spcPts val="0"/>
                </a:spcAft>
                <a:defRPr/>
              </a:pPr>
              <a:r>
                <a:rPr lang="en-US" sz="1600" dirty="0">
                  <a:solidFill>
                    <a:schemeClr val="tx1"/>
                  </a:solidFill>
                  <a:latin typeface="Arial"/>
                  <a:cs typeface="Arial"/>
                </a:rPr>
                <a:t>Vehicles</a:t>
              </a:r>
            </a:p>
          </p:txBody>
        </p:sp>
        <p:sp>
          <p:nvSpPr>
            <p:cNvPr id="9" name="Oval 8"/>
            <p:cNvSpPr/>
            <p:nvPr/>
          </p:nvSpPr>
          <p:spPr>
            <a:xfrm>
              <a:off x="645360" y="3048363"/>
              <a:ext cx="2554716" cy="137196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600" dirty="0">
                  <a:solidFill>
                    <a:schemeClr val="tx1"/>
                  </a:solidFill>
                  <a:latin typeface="Arial"/>
                  <a:cs typeface="Arial"/>
                </a:rPr>
                <a:t>Intelligent</a:t>
              </a:r>
            </a:p>
            <a:p>
              <a:pPr algn="ctr" fontAlgn="auto">
                <a:spcBef>
                  <a:spcPts val="0"/>
                </a:spcBef>
                <a:spcAft>
                  <a:spcPts val="0"/>
                </a:spcAft>
                <a:defRPr/>
              </a:pPr>
              <a:r>
                <a:rPr lang="en-US" sz="1600" dirty="0">
                  <a:solidFill>
                    <a:schemeClr val="tx1"/>
                  </a:solidFill>
                  <a:latin typeface="Arial"/>
                  <a:cs typeface="Arial"/>
                </a:rPr>
                <a:t>Transportation</a:t>
              </a:r>
            </a:p>
          </p:txBody>
        </p:sp>
        <p:sp>
          <p:nvSpPr>
            <p:cNvPr id="10" name="Oval 9"/>
            <p:cNvSpPr/>
            <p:nvPr/>
          </p:nvSpPr>
          <p:spPr>
            <a:xfrm>
              <a:off x="1143685" y="1829043"/>
              <a:ext cx="2133247" cy="137196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600" dirty="0">
                  <a:solidFill>
                    <a:schemeClr val="tx1"/>
                  </a:solidFill>
                  <a:latin typeface="Arial"/>
                  <a:cs typeface="Arial"/>
                </a:rPr>
                <a:t>Monitoring</a:t>
              </a:r>
            </a:p>
            <a:p>
              <a:pPr algn="ctr" fontAlgn="auto">
                <a:spcBef>
                  <a:spcPts val="0"/>
                </a:spcBef>
                <a:spcAft>
                  <a:spcPts val="0"/>
                </a:spcAft>
                <a:defRPr/>
              </a:pPr>
              <a:r>
                <a:rPr lang="en-US" sz="1600" dirty="0">
                  <a:solidFill>
                    <a:schemeClr val="tx1"/>
                  </a:solidFill>
                  <a:latin typeface="Arial"/>
                  <a:cs typeface="Arial"/>
                </a:rPr>
                <a:t>Inspection</a:t>
              </a:r>
            </a:p>
          </p:txBody>
        </p:sp>
        <p:sp>
          <p:nvSpPr>
            <p:cNvPr id="11" name="Oval 10"/>
            <p:cNvSpPr/>
            <p:nvPr/>
          </p:nvSpPr>
          <p:spPr>
            <a:xfrm>
              <a:off x="2285291" y="762363"/>
              <a:ext cx="2135120" cy="137196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600" dirty="0">
                  <a:solidFill>
                    <a:schemeClr val="tx1"/>
                  </a:solidFill>
                  <a:latin typeface="Arial"/>
                  <a:cs typeface="Arial"/>
                </a:rPr>
                <a:t>Security</a:t>
              </a:r>
            </a:p>
          </p:txBody>
        </p:sp>
        <p:sp>
          <p:nvSpPr>
            <p:cNvPr id="12" name="Oval 11"/>
            <p:cNvSpPr/>
            <p:nvPr/>
          </p:nvSpPr>
          <p:spPr>
            <a:xfrm>
              <a:off x="4038002" y="533400"/>
              <a:ext cx="2135122" cy="137196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600" dirty="0">
                  <a:solidFill>
                    <a:schemeClr val="tx1"/>
                  </a:solidFill>
                  <a:latin typeface="Arial"/>
                  <a:cs typeface="Arial"/>
                </a:rPr>
                <a:t>Services</a:t>
              </a:r>
            </a:p>
          </p:txBody>
        </p:sp>
        <p:sp>
          <p:nvSpPr>
            <p:cNvPr id="13" name="Oval 12"/>
            <p:cNvSpPr/>
            <p:nvPr/>
          </p:nvSpPr>
          <p:spPr>
            <a:xfrm>
              <a:off x="2667701" y="1447437"/>
              <a:ext cx="3960940" cy="36579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4" name="Can 13"/>
            <p:cNvSpPr/>
            <p:nvPr/>
          </p:nvSpPr>
          <p:spPr>
            <a:xfrm rot="17656270">
              <a:off x="4717233" y="2754545"/>
              <a:ext cx="456109" cy="144715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5" name="Cube 14"/>
            <p:cNvSpPr/>
            <p:nvPr/>
          </p:nvSpPr>
          <p:spPr>
            <a:xfrm>
              <a:off x="3809306" y="3048363"/>
              <a:ext cx="1066624" cy="17517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6" name="Can 15"/>
            <p:cNvSpPr/>
            <p:nvPr/>
          </p:nvSpPr>
          <p:spPr>
            <a:xfrm>
              <a:off x="4114859" y="2590436"/>
              <a:ext cx="457392" cy="61056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7" name="Cube 16"/>
            <p:cNvSpPr/>
            <p:nvPr/>
          </p:nvSpPr>
          <p:spPr>
            <a:xfrm>
              <a:off x="3529997" y="1707292"/>
              <a:ext cx="1651485" cy="1264750"/>
            </a:xfrm>
            <a:prstGeom prst="cub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600" dirty="0">
                  <a:latin typeface="Arial"/>
                  <a:cs typeface="Arial"/>
                </a:rPr>
                <a:t>Robust</a:t>
              </a:r>
            </a:p>
            <a:p>
              <a:pPr algn="ctr" fontAlgn="auto">
                <a:spcBef>
                  <a:spcPts val="0"/>
                </a:spcBef>
                <a:spcAft>
                  <a:spcPts val="0"/>
                </a:spcAft>
                <a:defRPr/>
              </a:pPr>
              <a:r>
                <a:rPr lang="en-US" sz="1600" dirty="0">
                  <a:latin typeface="Arial"/>
                  <a:cs typeface="Arial"/>
                </a:rPr>
                <a:t>Intelligent</a:t>
              </a:r>
            </a:p>
            <a:p>
              <a:pPr algn="ctr" fontAlgn="auto">
                <a:spcBef>
                  <a:spcPts val="0"/>
                </a:spcBef>
                <a:spcAft>
                  <a:spcPts val="0"/>
                </a:spcAft>
                <a:defRPr/>
              </a:pPr>
              <a:r>
                <a:rPr lang="en-US" sz="1600" dirty="0">
                  <a:latin typeface="Arial"/>
                  <a:cs typeface="Arial"/>
                </a:rPr>
                <a:t>Robot</a:t>
              </a:r>
            </a:p>
          </p:txBody>
        </p:sp>
        <p:sp>
          <p:nvSpPr>
            <p:cNvPr id="18" name="Can 17"/>
            <p:cNvSpPr/>
            <p:nvPr/>
          </p:nvSpPr>
          <p:spPr>
            <a:xfrm rot="17656270">
              <a:off x="4442639" y="3364205"/>
              <a:ext cx="457927" cy="144715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9" name="Flowchart: Direct Access Storage 18"/>
            <p:cNvSpPr/>
            <p:nvPr/>
          </p:nvSpPr>
          <p:spPr>
            <a:xfrm>
              <a:off x="5029643" y="2058006"/>
              <a:ext cx="457392" cy="227146"/>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20" name="Flowchart: Direct Access Storage 19"/>
            <p:cNvSpPr/>
            <p:nvPr/>
          </p:nvSpPr>
          <p:spPr>
            <a:xfrm>
              <a:off x="4875930" y="2285152"/>
              <a:ext cx="457392" cy="228963"/>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3336" name="TextBox 15"/>
            <p:cNvSpPr txBox="1">
              <a:spLocks noChangeArrowheads="1"/>
            </p:cNvSpPr>
            <p:nvPr/>
          </p:nvSpPr>
          <p:spPr bwMode="auto">
            <a:xfrm>
              <a:off x="5562600" y="2819400"/>
              <a:ext cx="1037613" cy="64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HR</a:t>
              </a:r>
            </a:p>
            <a:p>
              <a:pPr eaLnBrk="1" hangingPunct="1"/>
              <a:r>
                <a:rPr lang="en-US" sz="1600"/>
                <a:t>Interface</a:t>
              </a:r>
            </a:p>
          </p:txBody>
        </p:sp>
        <p:sp>
          <p:nvSpPr>
            <p:cNvPr id="13337" name="TextBox 30"/>
            <p:cNvSpPr txBox="1">
              <a:spLocks noChangeArrowheads="1"/>
            </p:cNvSpPr>
            <p:nvPr/>
          </p:nvSpPr>
          <p:spPr bwMode="auto">
            <a:xfrm>
              <a:off x="6248401" y="533400"/>
              <a:ext cx="228807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solidFill>
                    <a:schemeClr val="bg1"/>
                  </a:solidFill>
                </a:rPr>
                <a:t>Co-Inhabitant</a:t>
              </a:r>
            </a:p>
          </p:txBody>
        </p:sp>
        <p:sp>
          <p:nvSpPr>
            <p:cNvPr id="13338" name="TextBox 31"/>
            <p:cNvSpPr txBox="1">
              <a:spLocks noChangeArrowheads="1"/>
            </p:cNvSpPr>
            <p:nvPr/>
          </p:nvSpPr>
          <p:spPr bwMode="auto">
            <a:xfrm>
              <a:off x="71438" y="609600"/>
              <a:ext cx="214420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solidFill>
                    <a:schemeClr val="bg1"/>
                  </a:solidFill>
                </a:rPr>
                <a:t>Co-Defender</a:t>
              </a:r>
            </a:p>
          </p:txBody>
        </p:sp>
        <p:sp>
          <p:nvSpPr>
            <p:cNvPr id="13339" name="TextBox 32"/>
            <p:cNvSpPr txBox="1">
              <a:spLocks noChangeArrowheads="1"/>
            </p:cNvSpPr>
            <p:nvPr/>
          </p:nvSpPr>
          <p:spPr bwMode="auto">
            <a:xfrm>
              <a:off x="6264428" y="5646420"/>
              <a:ext cx="18494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solidFill>
                    <a:schemeClr val="bg1"/>
                  </a:solidFill>
                </a:rPr>
                <a:t>Co-Worker</a:t>
              </a:r>
            </a:p>
          </p:txBody>
        </p:sp>
        <p:sp>
          <p:nvSpPr>
            <p:cNvPr id="13340" name="TextBox 31"/>
            <p:cNvSpPr txBox="1">
              <a:spLocks noChangeArrowheads="1"/>
            </p:cNvSpPr>
            <p:nvPr/>
          </p:nvSpPr>
          <p:spPr bwMode="auto">
            <a:xfrm>
              <a:off x="151866" y="5641508"/>
              <a:ext cx="205410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solidFill>
                    <a:schemeClr val="bg1"/>
                  </a:solidFill>
                </a:rPr>
                <a:t>Co-Explorer</a:t>
              </a:r>
            </a:p>
          </p:txBody>
        </p:sp>
      </p:grpSp>
      <p:sp>
        <p:nvSpPr>
          <p:cNvPr id="27" name="Title 1"/>
          <p:cNvSpPr txBox="1">
            <a:spLocks/>
          </p:cNvSpPr>
          <p:nvPr/>
        </p:nvSpPr>
        <p:spPr>
          <a:xfrm>
            <a:off x="457200" y="76200"/>
            <a:ext cx="8229600" cy="1143000"/>
          </a:xfrm>
          <a:prstGeom prst="rect">
            <a:avLst/>
          </a:prstGeom>
        </p:spPr>
        <p:txBody>
          <a:bodyPr anchor="ctr">
            <a:normAutofit/>
          </a:bodyPr>
          <a:lstStyle/>
          <a:p>
            <a:pPr fontAlgn="auto">
              <a:spcAft>
                <a:spcPts val="0"/>
              </a:spcAft>
              <a:defRPr/>
            </a:pPr>
            <a:r>
              <a:rPr lang="en-US" sz="3600" b="1" dirty="0">
                <a:solidFill>
                  <a:schemeClr val="bg1"/>
                </a:solidFill>
                <a:ea typeface="+mj-ea"/>
              </a:rPr>
              <a:t>NRI: The Application Space</a:t>
            </a:r>
          </a:p>
        </p:txBody>
      </p:sp>
      <p:sp>
        <p:nvSpPr>
          <p:cNvPr id="26" name="Rectangle 25"/>
          <p:cNvSpPr/>
          <p:nvPr/>
        </p:nvSpPr>
        <p:spPr>
          <a:xfrm>
            <a:off x="-11113" y="2263775"/>
            <a:ext cx="2836863" cy="2032000"/>
          </a:xfrm>
          <a:prstGeom prst="rect">
            <a:avLst/>
          </a:prstGeom>
        </p:spPr>
        <p:txBody>
          <a:bodyPr>
            <a:spAutoFit/>
          </a:bodyPr>
          <a:lstStyle/>
          <a:p>
            <a:pPr algn="ctr">
              <a:defRPr/>
            </a:pPr>
            <a:r>
              <a:rPr lang="en-US" b="1" u="sng" dirty="0">
                <a:solidFill>
                  <a:srgbClr val="FFFF00"/>
                </a:solidFill>
                <a:cs typeface="+mn-cs"/>
              </a:rPr>
              <a:t>Initiatives</a:t>
            </a:r>
          </a:p>
          <a:p>
            <a:pPr marL="285750" indent="-285750">
              <a:buFont typeface="Arial" pitchFamily="34" charset="0"/>
              <a:buChar char="•"/>
              <a:defRPr/>
            </a:pPr>
            <a:r>
              <a:rPr lang="en-US" dirty="0">
                <a:solidFill>
                  <a:srgbClr val="FFFF00"/>
                </a:solidFill>
                <a:cs typeface="+mn-cs"/>
              </a:rPr>
              <a:t>Multi-agency SBIR</a:t>
            </a:r>
          </a:p>
          <a:p>
            <a:pPr marL="285750" indent="-285750">
              <a:buFont typeface="Arial" pitchFamily="34" charset="0"/>
              <a:buChar char="•"/>
              <a:defRPr/>
            </a:pPr>
            <a:r>
              <a:rPr lang="en-US" dirty="0">
                <a:solidFill>
                  <a:srgbClr val="FFFF00"/>
                </a:solidFill>
                <a:cs typeface="+mn-cs"/>
              </a:rPr>
              <a:t>DURIP</a:t>
            </a:r>
          </a:p>
          <a:p>
            <a:pPr marL="285750" indent="-285750">
              <a:buFont typeface="Arial" pitchFamily="34" charset="0"/>
              <a:buChar char="•"/>
              <a:defRPr/>
            </a:pPr>
            <a:r>
              <a:rPr lang="en-US" dirty="0">
                <a:solidFill>
                  <a:srgbClr val="FFFF00"/>
                </a:solidFill>
                <a:cs typeface="+mn-cs"/>
              </a:rPr>
              <a:t>Prizes &amp; Competitions</a:t>
            </a:r>
          </a:p>
          <a:p>
            <a:pPr marL="285750" indent="-285750">
              <a:buFont typeface="Arial" pitchFamily="34" charset="0"/>
              <a:buChar char="•"/>
              <a:defRPr/>
            </a:pPr>
            <a:r>
              <a:rPr lang="en-US" dirty="0">
                <a:solidFill>
                  <a:srgbClr val="FFFF00"/>
                </a:solidFill>
                <a:cs typeface="+mn-cs"/>
              </a:rPr>
              <a:t>Multi-agency RFP – over 700 proposals received</a:t>
            </a:r>
          </a:p>
        </p:txBody>
      </p:sp>
    </p:spTree>
    <p:extLst>
      <p:ext uri="{BB962C8B-B14F-4D97-AF65-F5344CB8AC3E}">
        <p14:creationId xmlns:p14="http://schemas.microsoft.com/office/powerpoint/2010/main" val="2134830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rotWithShape="1">
          <a:blip r:embed="rId2"/>
          <a:srcRect l="30448" t="21368" r="28419" b="6980"/>
          <a:stretch/>
        </p:blipFill>
        <p:spPr bwMode="auto">
          <a:xfrm>
            <a:off x="2655888" y="3411538"/>
            <a:ext cx="1957387" cy="255746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2" name="Title 1"/>
          <p:cNvSpPr txBox="1">
            <a:spLocks/>
          </p:cNvSpPr>
          <p:nvPr/>
        </p:nvSpPr>
        <p:spPr bwMode="auto">
          <a:xfrm>
            <a:off x="19050" y="69850"/>
            <a:ext cx="8229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200">
                <a:solidFill>
                  <a:schemeClr val="bg1"/>
                </a:solidFill>
                <a:latin typeface="Georgia" pitchFamily="18" charset="0"/>
              </a:rPr>
              <a:t>Materials Genome Initiative</a:t>
            </a:r>
          </a:p>
        </p:txBody>
      </p:sp>
      <p:sp>
        <p:nvSpPr>
          <p:cNvPr id="27653" name="TextBox 1"/>
          <p:cNvSpPr txBox="1">
            <a:spLocks noChangeArrowheads="1"/>
          </p:cNvSpPr>
          <p:nvPr/>
        </p:nvSpPr>
        <p:spPr bwMode="auto">
          <a:xfrm>
            <a:off x="2039938" y="627063"/>
            <a:ext cx="506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FF00"/>
                </a:solidFill>
              </a:rPr>
              <a:t>Goal: Decrease the time-to-market by 50 %</a:t>
            </a:r>
          </a:p>
        </p:txBody>
      </p:sp>
      <p:sp>
        <p:nvSpPr>
          <p:cNvPr id="19462" name="TextBox 5"/>
          <p:cNvSpPr txBox="1">
            <a:spLocks noChangeArrowheads="1"/>
          </p:cNvSpPr>
          <p:nvPr/>
        </p:nvSpPr>
        <p:spPr bwMode="auto">
          <a:xfrm>
            <a:off x="4762500" y="1050925"/>
            <a:ext cx="4244975" cy="5016500"/>
          </a:xfrm>
          <a:prstGeom prst="rect">
            <a:avLst/>
          </a:prstGeom>
          <a:solidFill>
            <a:srgbClr val="EAB258"/>
          </a:solidFill>
          <a:ln>
            <a:noFill/>
          </a:ln>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hangingPunct="1">
              <a:defRPr/>
            </a:pPr>
            <a:r>
              <a:rPr lang="en-US" sz="1600" b="1" u="sng" dirty="0" smtClean="0">
                <a:cs typeface="+mn-cs"/>
              </a:rPr>
              <a:t>Initiatives</a:t>
            </a:r>
          </a:p>
          <a:p>
            <a:pPr eaLnBrk="1" hangingPunct="1">
              <a:buFont typeface="Arial" pitchFamily="34" charset="0"/>
              <a:buChar char="•"/>
              <a:defRPr/>
            </a:pPr>
            <a:r>
              <a:rPr lang="en-US" sz="1600" dirty="0" smtClean="0">
                <a:cs typeface="+mn-cs"/>
              </a:rPr>
              <a:t>Develop a Materials Innovation Infrastructure</a:t>
            </a:r>
          </a:p>
          <a:p>
            <a:pPr eaLnBrk="1" hangingPunct="1">
              <a:buFont typeface="Arial" pitchFamily="34" charset="0"/>
              <a:buChar char="•"/>
              <a:defRPr/>
            </a:pPr>
            <a:r>
              <a:rPr lang="en-US" sz="1600" dirty="0" smtClean="0">
                <a:cs typeface="+mn-cs"/>
              </a:rPr>
              <a:t>Achieve National goals in energy, security, and human welfare with advanced materials</a:t>
            </a:r>
          </a:p>
          <a:p>
            <a:pPr eaLnBrk="1" hangingPunct="1">
              <a:buFont typeface="Arial" pitchFamily="34" charset="0"/>
              <a:buChar char="•"/>
              <a:defRPr/>
            </a:pPr>
            <a:r>
              <a:rPr lang="en-US" sz="1600" dirty="0" smtClean="0">
                <a:cs typeface="+mn-cs"/>
              </a:rPr>
              <a:t>Equipping the next generation materials workforce</a:t>
            </a:r>
          </a:p>
          <a:p>
            <a:pPr eaLnBrk="1" hangingPunct="1">
              <a:buFontTx/>
              <a:buAutoNum type="arabicPeriod"/>
              <a:defRPr/>
            </a:pPr>
            <a:endParaRPr lang="en-US" sz="1600" dirty="0" smtClean="0">
              <a:cs typeface="+mn-cs"/>
            </a:endParaRPr>
          </a:p>
          <a:p>
            <a:pPr marL="0" indent="0" algn="ctr" eaLnBrk="1" hangingPunct="1">
              <a:defRPr/>
            </a:pPr>
            <a:r>
              <a:rPr lang="en-US" sz="1600" b="1" u="sng" dirty="0" smtClean="0">
                <a:cs typeface="+mn-cs"/>
              </a:rPr>
              <a:t>Themes</a:t>
            </a:r>
          </a:p>
          <a:p>
            <a:pPr marL="285750" indent="-285750" eaLnBrk="1" hangingPunct="1">
              <a:buFont typeface="Arial" pitchFamily="34" charset="0"/>
              <a:buChar char="•"/>
              <a:defRPr/>
            </a:pPr>
            <a:r>
              <a:rPr lang="en-US" sz="1600" dirty="0" smtClean="0">
                <a:cs typeface="+mn-cs"/>
              </a:rPr>
              <a:t>Incentivizing open paradigms of sharing &amp; access of tools</a:t>
            </a:r>
          </a:p>
          <a:p>
            <a:pPr marL="285750" indent="-285750" eaLnBrk="1" hangingPunct="1">
              <a:buFont typeface="Arial" pitchFamily="34" charset="0"/>
              <a:buChar char="•"/>
              <a:defRPr/>
            </a:pPr>
            <a:r>
              <a:rPr lang="en-US" sz="1600" dirty="0" smtClean="0">
                <a:cs typeface="+mn-cs"/>
              </a:rPr>
              <a:t>Facilitating the development of innovation ecosystems &amp; access to all stakeholders</a:t>
            </a:r>
          </a:p>
          <a:p>
            <a:pPr marL="285750" indent="-285750" eaLnBrk="1" hangingPunct="1">
              <a:buFont typeface="Arial" pitchFamily="34" charset="0"/>
              <a:buChar char="•"/>
              <a:defRPr/>
            </a:pPr>
            <a:r>
              <a:rPr lang="en-US" sz="1600" dirty="0" smtClean="0">
                <a:cs typeface="+mn-cs"/>
              </a:rPr>
              <a:t>Driving innovative techniques across computation, informatics &amp;  experimentation</a:t>
            </a:r>
          </a:p>
          <a:p>
            <a:pPr marL="285750" indent="-285750" eaLnBrk="1" hangingPunct="1">
              <a:buFont typeface="Arial" pitchFamily="34" charset="0"/>
              <a:buChar char="•"/>
              <a:defRPr/>
            </a:pPr>
            <a:r>
              <a:rPr lang="en-US" sz="1600" dirty="0" smtClean="0">
                <a:cs typeface="+mn-cs"/>
              </a:rPr>
              <a:t>Catalyzing shift in culture across the entire materials continuum &amp; scaling the movement</a:t>
            </a:r>
          </a:p>
        </p:txBody>
      </p:sp>
      <p:sp>
        <p:nvSpPr>
          <p:cNvPr id="27655" name="Rectangle 2"/>
          <p:cNvSpPr>
            <a:spLocks/>
          </p:cNvSpPr>
          <p:nvPr/>
        </p:nvSpPr>
        <p:spPr bwMode="auto">
          <a:xfrm>
            <a:off x="41275" y="1041230"/>
            <a:ext cx="4572000"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29" bIns="0"/>
          <a:lstStyle/>
          <a:p>
            <a:pPr marL="39688" algn="just">
              <a:spcBef>
                <a:spcPts val="1200"/>
              </a:spcBef>
            </a:pPr>
            <a:r>
              <a:rPr lang="en-US" sz="1600" b="1" i="1" dirty="0">
                <a:solidFill>
                  <a:schemeClr val="bg1"/>
                </a:solidFill>
                <a:latin typeface="Calibri" pitchFamily="34" charset="0"/>
                <a:ea typeface="ヒラギノ角ゴ Pro W3"/>
                <a:cs typeface="Calibri" pitchFamily="34" charset="0"/>
                <a:sym typeface="Calibri Italic" pitchFamily="34" charset="0"/>
              </a:rPr>
              <a:t>“To help businesses discover, develop, and deploy new materials twice as fast, we</a:t>
            </a:r>
            <a:r>
              <a:rPr lang="ja-JP" altLang="en-US" sz="1600" b="1" i="1" dirty="0">
                <a:solidFill>
                  <a:schemeClr val="bg1"/>
                </a:solidFill>
                <a:latin typeface="Calibri" pitchFamily="34" charset="0"/>
                <a:ea typeface="ヒラギノ角ゴ Pro W3"/>
                <a:cs typeface="Calibri" pitchFamily="34" charset="0"/>
                <a:sym typeface="Calibri Italic" pitchFamily="34" charset="0"/>
              </a:rPr>
              <a:t>’</a:t>
            </a:r>
            <a:r>
              <a:rPr lang="en-US" altLang="ja-JP" sz="1600" b="1" i="1" dirty="0">
                <a:solidFill>
                  <a:schemeClr val="bg1"/>
                </a:solidFill>
                <a:latin typeface="Calibri" pitchFamily="34" charset="0"/>
                <a:ea typeface="ヒラギノ角ゴ Pro W3"/>
                <a:cs typeface="Calibri" pitchFamily="34" charset="0"/>
                <a:sym typeface="Calibri Italic" pitchFamily="34" charset="0"/>
              </a:rPr>
              <a:t>re launching what we call </a:t>
            </a:r>
            <a:r>
              <a:rPr lang="en-US" altLang="ja-JP" sz="1600" b="1" i="1" dirty="0">
                <a:solidFill>
                  <a:schemeClr val="bg1"/>
                </a:solidFill>
                <a:latin typeface="Calibri" pitchFamily="34" charset="0"/>
                <a:ea typeface="ヒラギノ角ゴ Pro W3"/>
                <a:cs typeface="Calibri" pitchFamily="34" charset="0"/>
                <a:sym typeface="Calibri Bold Italic" pitchFamily="34" charset="0"/>
              </a:rPr>
              <a:t>the Materials Genome Initiative</a:t>
            </a:r>
            <a:r>
              <a:rPr lang="en-US" altLang="ja-JP" sz="1600" b="1" i="1" dirty="0">
                <a:solidFill>
                  <a:schemeClr val="bg1"/>
                </a:solidFill>
                <a:latin typeface="Calibri" pitchFamily="34" charset="0"/>
                <a:ea typeface="ヒラギノ角ゴ Pro W3"/>
                <a:cs typeface="Calibri" pitchFamily="34" charset="0"/>
                <a:sym typeface="Calibri Italic" pitchFamily="34" charset="0"/>
              </a:rPr>
              <a:t>. The invention of silicon circuits and lithium ion batteries made computers and iPods and </a:t>
            </a:r>
            <a:r>
              <a:rPr lang="en-US" altLang="ja-JP" sz="1600" b="1" i="1" dirty="0" err="1">
                <a:solidFill>
                  <a:schemeClr val="bg1"/>
                </a:solidFill>
                <a:latin typeface="Calibri" pitchFamily="34" charset="0"/>
                <a:ea typeface="ヒラギノ角ゴ Pro W3"/>
                <a:cs typeface="Calibri" pitchFamily="34" charset="0"/>
                <a:sym typeface="Calibri Italic" pitchFamily="34" charset="0"/>
              </a:rPr>
              <a:t>iPads</a:t>
            </a:r>
            <a:r>
              <a:rPr lang="en-US" altLang="ja-JP" sz="1600" b="1" i="1" dirty="0">
                <a:solidFill>
                  <a:schemeClr val="bg1"/>
                </a:solidFill>
                <a:latin typeface="Calibri" pitchFamily="34" charset="0"/>
                <a:ea typeface="ヒラギノ角ゴ Pro W3"/>
                <a:cs typeface="Calibri" pitchFamily="34" charset="0"/>
                <a:sym typeface="Calibri Italic" pitchFamily="34" charset="0"/>
              </a:rPr>
              <a:t> possible, but it took years to get those technologies from the drawing board to the market place. We can do it faster.”</a:t>
            </a:r>
          </a:p>
          <a:p>
            <a:pPr marL="39688">
              <a:spcBef>
                <a:spcPts val="1200"/>
              </a:spcBef>
            </a:pPr>
            <a:r>
              <a:rPr lang="en-US" sz="1400" b="1" i="1" dirty="0">
                <a:solidFill>
                  <a:schemeClr val="bg1"/>
                </a:solidFill>
                <a:latin typeface="Calibri" pitchFamily="34" charset="0"/>
                <a:ea typeface="ヒラギノ角ゴ Pro W3"/>
                <a:cs typeface="Calibri" pitchFamily="34" charset="0"/>
                <a:sym typeface="Calibri" pitchFamily="34" charset="0"/>
              </a:rPr>
              <a:t> -President Obama, Carnegie Mellon University, June 2011</a:t>
            </a:r>
          </a:p>
        </p:txBody>
      </p:sp>
      <p:pic>
        <p:nvPicPr>
          <p:cNvPr id="27656"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63963"/>
            <a:ext cx="256222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62000" y="304800"/>
            <a:ext cx="7620000" cy="685800"/>
          </a:xfrm>
        </p:spPr>
        <p:txBody>
          <a:bodyPr rtlCol="0">
            <a:normAutofit fontScale="90000"/>
          </a:bodyPr>
          <a:lstStyle/>
          <a:p>
            <a:pPr algn="ctr" eaLnBrk="1" fontAlgn="auto" hangingPunct="1">
              <a:spcAft>
                <a:spcPts val="0"/>
              </a:spcAft>
              <a:defRPr/>
            </a:pPr>
            <a:r>
              <a:rPr lang="en-US" sz="4400" b="0" dirty="0" smtClean="0"/>
              <a:t>The Materials Genome Initiative</a:t>
            </a:r>
          </a:p>
        </p:txBody>
      </p:sp>
      <p:pic>
        <p:nvPicPr>
          <p:cNvPr id="31747" name="Picture 5"/>
          <p:cNvPicPr>
            <a:picLocks noChangeAspect="1" noChangeArrowheads="1"/>
          </p:cNvPicPr>
          <p:nvPr/>
        </p:nvPicPr>
        <p:blipFill>
          <a:blip r:embed="rId3">
            <a:extLst>
              <a:ext uri="{28A0092B-C50C-407E-A947-70E740481C1C}">
                <a14:useLocalDpi xmlns:a14="http://schemas.microsoft.com/office/drawing/2010/main" val="0"/>
              </a:ext>
            </a:extLst>
          </a:blip>
          <a:srcRect l="1923" t="1363" r="3847" b="1973"/>
          <a:stretch>
            <a:fillRect/>
          </a:stretch>
        </p:blipFill>
        <p:spPr bwMode="auto">
          <a:xfrm>
            <a:off x="4572000" y="19050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9600" y="990600"/>
            <a:ext cx="7924800" cy="1108075"/>
          </a:xfrm>
          <a:prstGeom prst="rect">
            <a:avLst/>
          </a:prstGeom>
          <a:noFill/>
        </p:spPr>
        <p:txBody>
          <a:bodyPr>
            <a:spAutoFit/>
          </a:bodyPr>
          <a:lstStyle/>
          <a:p>
            <a:pPr algn="ctr" fontAlgn="auto">
              <a:spcBef>
                <a:spcPts val="0"/>
              </a:spcBef>
              <a:spcAft>
                <a:spcPts val="0"/>
              </a:spcAft>
              <a:defRPr/>
            </a:pPr>
            <a:r>
              <a:rPr lang="en-US" sz="2400" dirty="0">
                <a:solidFill>
                  <a:schemeClr val="bg1"/>
                </a:solidFill>
                <a:latin typeface="+mj-lt"/>
                <a:cs typeface="+mn-cs"/>
              </a:rPr>
              <a:t>Goal: to decrease the time-to-market for advanced materials by over 50%</a:t>
            </a:r>
          </a:p>
          <a:p>
            <a:pPr algn="ctr" fontAlgn="auto">
              <a:spcBef>
                <a:spcPts val="0"/>
              </a:spcBef>
              <a:spcAft>
                <a:spcPts val="0"/>
              </a:spcAft>
              <a:defRPr/>
            </a:pPr>
            <a:endParaRPr lang="en-US" dirty="0">
              <a:solidFill>
                <a:schemeClr val="bg1"/>
              </a:solidFill>
              <a:latin typeface="+mn-lt"/>
              <a:cs typeface="+mn-cs"/>
            </a:endParaRPr>
          </a:p>
        </p:txBody>
      </p:sp>
      <p:sp>
        <p:nvSpPr>
          <p:cNvPr id="6" name="TextBox 5"/>
          <p:cNvSpPr txBox="1"/>
          <p:nvPr/>
        </p:nvSpPr>
        <p:spPr>
          <a:xfrm>
            <a:off x="457200" y="1981200"/>
            <a:ext cx="3810000" cy="4516438"/>
          </a:xfrm>
          <a:prstGeom prst="roundRect">
            <a:avLst/>
          </a:prstGeom>
          <a:noFill/>
          <a:ln>
            <a:noFill/>
          </a:ln>
          <a:effectLst/>
        </p:spPr>
        <p:style>
          <a:lnRef idx="1">
            <a:schemeClr val="accent1"/>
          </a:lnRef>
          <a:fillRef idx="1001">
            <a:schemeClr val="lt1"/>
          </a:fillRef>
          <a:effectRef idx="1">
            <a:schemeClr val="accent1"/>
          </a:effectRef>
          <a:fontRef idx="minor">
            <a:schemeClr val="dk1"/>
          </a:fontRef>
        </p:style>
        <p:txBody>
          <a:bodyPr>
            <a:spAutoFit/>
          </a:bodyPr>
          <a:lstStyle/>
          <a:p>
            <a:pPr fontAlgn="auto">
              <a:spcBef>
                <a:spcPts val="0"/>
              </a:spcBef>
              <a:spcAft>
                <a:spcPts val="0"/>
              </a:spcAft>
              <a:buFont typeface="Arial" pitchFamily="34" charset="0"/>
              <a:buChar char="•"/>
              <a:defRPr/>
            </a:pPr>
            <a:r>
              <a:rPr lang="en-US" sz="2400" dirty="0">
                <a:solidFill>
                  <a:schemeClr val="bg1"/>
                </a:solidFill>
              </a:rPr>
              <a:t>Develop an </a:t>
            </a:r>
            <a:r>
              <a:rPr lang="en-US" sz="2400" b="1" dirty="0">
                <a:solidFill>
                  <a:schemeClr val="bg1"/>
                </a:solidFill>
              </a:rPr>
              <a:t>innovation infrastructure</a:t>
            </a:r>
            <a:r>
              <a:rPr lang="en-US" sz="2400" dirty="0">
                <a:solidFill>
                  <a:schemeClr val="bg1"/>
                </a:solidFill>
              </a:rPr>
              <a:t> for materials deployment</a:t>
            </a:r>
          </a:p>
          <a:p>
            <a:pPr fontAlgn="auto">
              <a:spcBef>
                <a:spcPts val="0"/>
              </a:spcBef>
              <a:spcAft>
                <a:spcPts val="0"/>
              </a:spcAft>
              <a:buFont typeface="Arial" pitchFamily="34" charset="0"/>
              <a:buChar char="•"/>
              <a:defRPr/>
            </a:pPr>
            <a:endParaRPr lang="en-US" sz="2400" dirty="0">
              <a:solidFill>
                <a:schemeClr val="bg1"/>
              </a:solidFill>
            </a:endParaRPr>
          </a:p>
          <a:p>
            <a:pPr fontAlgn="auto">
              <a:spcBef>
                <a:spcPts val="0"/>
              </a:spcBef>
              <a:spcAft>
                <a:spcPts val="0"/>
              </a:spcAft>
              <a:buFont typeface="Arial" pitchFamily="34" charset="0"/>
              <a:buChar char="•"/>
              <a:defRPr/>
            </a:pPr>
            <a:r>
              <a:rPr lang="en-US" sz="2400" dirty="0">
                <a:solidFill>
                  <a:schemeClr val="bg1"/>
                </a:solidFill>
              </a:rPr>
              <a:t>Achieve </a:t>
            </a:r>
            <a:r>
              <a:rPr lang="en-US" sz="2400" b="1" dirty="0">
                <a:solidFill>
                  <a:schemeClr val="bg1"/>
                </a:solidFill>
              </a:rPr>
              <a:t>National goals </a:t>
            </a:r>
            <a:r>
              <a:rPr lang="en-US" sz="2400" dirty="0">
                <a:solidFill>
                  <a:schemeClr val="bg1"/>
                </a:solidFill>
              </a:rPr>
              <a:t>in energy, security, and human welfare</a:t>
            </a:r>
          </a:p>
          <a:p>
            <a:pPr fontAlgn="auto">
              <a:spcBef>
                <a:spcPts val="0"/>
              </a:spcBef>
              <a:spcAft>
                <a:spcPts val="0"/>
              </a:spcAft>
              <a:buFont typeface="Arial" pitchFamily="34" charset="0"/>
              <a:buChar char="•"/>
              <a:defRPr/>
            </a:pPr>
            <a:endParaRPr lang="en-US" sz="2400" dirty="0">
              <a:solidFill>
                <a:schemeClr val="bg1"/>
              </a:solidFill>
            </a:endParaRPr>
          </a:p>
          <a:p>
            <a:pPr fontAlgn="auto">
              <a:spcBef>
                <a:spcPts val="0"/>
              </a:spcBef>
              <a:spcAft>
                <a:spcPts val="0"/>
              </a:spcAft>
              <a:buFont typeface="Arial" pitchFamily="34" charset="0"/>
              <a:buChar char="•"/>
              <a:defRPr/>
            </a:pPr>
            <a:r>
              <a:rPr lang="en-US" sz="2400" dirty="0">
                <a:solidFill>
                  <a:schemeClr val="bg1"/>
                </a:solidFill>
              </a:rPr>
              <a:t>Prepare the </a:t>
            </a:r>
            <a:r>
              <a:rPr lang="en-US" sz="2400" b="1" dirty="0">
                <a:solidFill>
                  <a:schemeClr val="bg1"/>
                </a:solidFill>
              </a:rPr>
              <a:t>next generation  workforce</a:t>
            </a:r>
          </a:p>
          <a:p>
            <a:pPr fontAlgn="auto">
              <a:spcBef>
                <a:spcPts val="0"/>
              </a:spcBef>
              <a:spcAft>
                <a:spcPts val="0"/>
              </a:spcAft>
              <a:defRPr/>
            </a:pP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rtlCol="0">
            <a:normAutofit fontScale="90000"/>
          </a:bodyPr>
          <a:lstStyle/>
          <a:p>
            <a:pPr eaLnBrk="1" fontAlgn="auto" hangingPunct="1">
              <a:spcAft>
                <a:spcPts val="0"/>
              </a:spcAft>
              <a:defRPr/>
            </a:pPr>
            <a:r>
              <a:rPr lang="en-US" dirty="0" smtClean="0"/>
              <a:t>New Paradigms for Materials Deployment</a:t>
            </a:r>
          </a:p>
        </p:txBody>
      </p:sp>
      <p:sp>
        <p:nvSpPr>
          <p:cNvPr id="32771" name="Content Placeholder 2"/>
          <p:cNvSpPr>
            <a:spLocks noGrp="1"/>
          </p:cNvSpPr>
          <p:nvPr>
            <p:ph sz="half" idx="1"/>
          </p:nvPr>
        </p:nvSpPr>
        <p:spPr>
          <a:xfrm>
            <a:off x="4876800" y="1676400"/>
            <a:ext cx="4267200" cy="4495800"/>
          </a:xfrm>
        </p:spPr>
        <p:txBody>
          <a:bodyPr/>
          <a:lstStyle/>
          <a:p>
            <a:pPr eaLnBrk="1" hangingPunct="1">
              <a:spcAft>
                <a:spcPts val="1800"/>
              </a:spcAft>
            </a:pPr>
            <a:r>
              <a:rPr lang="en-US" smtClean="0"/>
              <a:t>Open access to data</a:t>
            </a:r>
          </a:p>
          <a:p>
            <a:pPr eaLnBrk="1" hangingPunct="1">
              <a:spcAft>
                <a:spcPts val="1800"/>
              </a:spcAft>
            </a:pPr>
            <a:r>
              <a:rPr lang="en-US" smtClean="0"/>
              <a:t>Predictive modeling of materials behavior</a:t>
            </a:r>
          </a:p>
          <a:p>
            <a:pPr eaLnBrk="1" hangingPunct="1">
              <a:spcAft>
                <a:spcPts val="1800"/>
              </a:spcAft>
            </a:pPr>
            <a:r>
              <a:rPr lang="en-US" smtClean="0"/>
              <a:t>High-throughput experimental tools</a:t>
            </a:r>
          </a:p>
          <a:p>
            <a:pPr eaLnBrk="1" hangingPunct="1">
              <a:spcAft>
                <a:spcPts val="1800"/>
              </a:spcAft>
            </a:pPr>
            <a:r>
              <a:rPr lang="en-US" smtClean="0"/>
              <a:t>Unified design and manufacturing</a:t>
            </a: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37338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9525"/>
            <a:ext cx="8229600" cy="927100"/>
          </a:xfrm>
        </p:spPr>
        <p:txBody>
          <a:bodyPr/>
          <a:lstStyle/>
          <a:p>
            <a:pPr eaLnBrk="1" hangingPunct="1"/>
            <a:r>
              <a:rPr lang="en-US" smtClean="0"/>
              <a:t>Potential Outcomes</a:t>
            </a:r>
          </a:p>
        </p:txBody>
      </p:sp>
      <p:sp>
        <p:nvSpPr>
          <p:cNvPr id="33795" name="Content Placeholder 2"/>
          <p:cNvSpPr>
            <a:spLocks noGrp="1"/>
          </p:cNvSpPr>
          <p:nvPr>
            <p:ph sz="half" idx="1"/>
          </p:nvPr>
        </p:nvSpPr>
        <p:spPr>
          <a:xfrm>
            <a:off x="1981200" y="771525"/>
            <a:ext cx="7162800" cy="5410200"/>
          </a:xfrm>
        </p:spPr>
        <p:txBody>
          <a:bodyPr/>
          <a:lstStyle/>
          <a:p>
            <a:pPr eaLnBrk="1" hangingPunct="1">
              <a:spcAft>
                <a:spcPts val="600"/>
              </a:spcAft>
            </a:pPr>
            <a:r>
              <a:rPr lang="en-US" smtClean="0"/>
              <a:t>Lightweight alloys</a:t>
            </a:r>
          </a:p>
          <a:p>
            <a:pPr lvl="1" eaLnBrk="1" hangingPunct="1">
              <a:spcAft>
                <a:spcPts val="600"/>
              </a:spcAft>
            </a:pPr>
            <a:r>
              <a:rPr lang="en-US" sz="2000" smtClean="0"/>
              <a:t>New alloys for car chassis that will reduce America’s dependence on oil</a:t>
            </a:r>
          </a:p>
          <a:p>
            <a:pPr eaLnBrk="1" hangingPunct="1">
              <a:spcAft>
                <a:spcPts val="600"/>
              </a:spcAft>
            </a:pPr>
            <a:r>
              <a:rPr lang="en-US" smtClean="0"/>
              <a:t>Protective materials</a:t>
            </a:r>
          </a:p>
          <a:p>
            <a:pPr lvl="1" eaLnBrk="1" hangingPunct="1">
              <a:spcAft>
                <a:spcPts val="600"/>
              </a:spcAft>
            </a:pPr>
            <a:r>
              <a:rPr lang="en-US" sz="2000" smtClean="0"/>
              <a:t>Better armor and helmet material to prevent brain injury in soldiers and civilians</a:t>
            </a:r>
          </a:p>
          <a:p>
            <a:pPr eaLnBrk="1" hangingPunct="1">
              <a:spcAft>
                <a:spcPts val="600"/>
              </a:spcAft>
            </a:pPr>
            <a:r>
              <a:rPr lang="en-US" smtClean="0"/>
              <a:t>Critical materials substitutes</a:t>
            </a:r>
          </a:p>
          <a:p>
            <a:pPr lvl="1" eaLnBrk="1" hangingPunct="1">
              <a:spcAft>
                <a:spcPts val="600"/>
              </a:spcAft>
            </a:pPr>
            <a:r>
              <a:rPr lang="en-US" sz="2000" smtClean="0"/>
              <a:t>Substitutes for critical materials such as rare earth elements which jeopardize the U.S. economy</a:t>
            </a:r>
          </a:p>
          <a:p>
            <a:pPr eaLnBrk="1" hangingPunct="1">
              <a:spcAft>
                <a:spcPts val="600"/>
              </a:spcAft>
            </a:pPr>
            <a:r>
              <a:rPr lang="en-US" smtClean="0"/>
              <a:t>Battery anodes</a:t>
            </a:r>
          </a:p>
          <a:p>
            <a:pPr lvl="1" eaLnBrk="1" hangingPunct="1">
              <a:spcAft>
                <a:spcPts val="600"/>
              </a:spcAft>
            </a:pPr>
            <a:r>
              <a:rPr lang="en-US" sz="2000" smtClean="0"/>
              <a:t>Batteries with dramatically higher energy density for increased lifespan</a:t>
            </a:r>
          </a:p>
        </p:txBody>
      </p:sp>
      <p:grpSp>
        <p:nvGrpSpPr>
          <p:cNvPr id="33796" name="Group 6"/>
          <p:cNvGrpSpPr>
            <a:grpSpLocks/>
          </p:cNvGrpSpPr>
          <p:nvPr/>
        </p:nvGrpSpPr>
        <p:grpSpPr bwMode="auto">
          <a:xfrm>
            <a:off x="304800" y="1295400"/>
            <a:ext cx="1524000" cy="5008563"/>
            <a:chOff x="228600" y="1444225"/>
            <a:chExt cx="1524000" cy="5008751"/>
          </a:xfrm>
        </p:grpSpPr>
        <p:pic>
          <p:nvPicPr>
            <p:cNvPr id="4101" name="Picture 5"/>
            <p:cNvPicPr>
              <a:picLocks noChangeAspect="1" noChangeArrowheads="1"/>
            </p:cNvPicPr>
            <p:nvPr/>
          </p:nvPicPr>
          <p:blipFill>
            <a:blip r:embed="rId3" cstate="print"/>
            <a:srcRect/>
            <a:stretch>
              <a:fillRect/>
            </a:stretch>
          </p:blipFill>
          <p:spPr bwMode="auto">
            <a:xfrm>
              <a:off x="228600" y="1444225"/>
              <a:ext cx="1524000" cy="15277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2" name="Picture 6"/>
            <p:cNvPicPr>
              <a:picLocks noChangeAspect="1" noChangeArrowheads="1"/>
            </p:cNvPicPr>
            <p:nvPr/>
          </p:nvPicPr>
          <p:blipFill>
            <a:blip r:embed="rId4" cstate="print"/>
            <a:srcRect/>
            <a:stretch>
              <a:fillRect/>
            </a:stretch>
          </p:blipFill>
          <p:spPr bwMode="auto">
            <a:xfrm>
              <a:off x="228600" y="3200400"/>
              <a:ext cx="1524000" cy="15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3" name="Picture 7"/>
            <p:cNvPicPr>
              <a:picLocks noChangeAspect="1" noChangeArrowheads="1"/>
            </p:cNvPicPr>
            <p:nvPr/>
          </p:nvPicPr>
          <p:blipFill>
            <a:blip r:embed="rId5" cstate="print"/>
            <a:srcRect/>
            <a:stretch>
              <a:fillRect/>
            </a:stretch>
          </p:blipFill>
          <p:spPr bwMode="auto">
            <a:xfrm>
              <a:off x="228600" y="4959005"/>
              <a:ext cx="1524000" cy="1493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5238" y="287655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txBox="1">
            <a:spLocks/>
          </p:cNvSpPr>
          <p:nvPr/>
        </p:nvSpPr>
        <p:spPr bwMode="auto">
          <a:xfrm>
            <a:off x="285750" y="196850"/>
            <a:ext cx="8229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3000" b="1">
                <a:solidFill>
                  <a:schemeClr val="bg1"/>
                </a:solidFill>
                <a:latin typeface="Georgia" pitchFamily="18" charset="0"/>
              </a:rPr>
              <a:t>BIG DATA</a:t>
            </a:r>
          </a:p>
        </p:txBody>
      </p:sp>
      <p:sp>
        <p:nvSpPr>
          <p:cNvPr id="24580" name="Content Placeholder 2"/>
          <p:cNvSpPr txBox="1">
            <a:spLocks/>
          </p:cNvSpPr>
          <p:nvPr/>
        </p:nvSpPr>
        <p:spPr bwMode="auto">
          <a:xfrm>
            <a:off x="107950" y="814388"/>
            <a:ext cx="7316788"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spcBef>
                <a:spcPct val="20000"/>
              </a:spcBef>
              <a:buFont typeface="Arial" pitchFamily="34" charset="0"/>
              <a:buChar char="•"/>
              <a:defRPr/>
            </a:pPr>
            <a:r>
              <a:rPr lang="en-US" sz="2400" b="1" i="1" dirty="0" smtClean="0">
                <a:solidFill>
                  <a:srgbClr val="FFFF00"/>
                </a:solidFill>
                <a:latin typeface="Calibri" pitchFamily="34" charset="0"/>
                <a:cs typeface="Calibri" pitchFamily="34" charset="0"/>
              </a:rPr>
              <a:t>“The future of computing is not just big iron. It’s big data.” </a:t>
            </a:r>
            <a:r>
              <a:rPr lang="en-US" sz="2400" b="1" i="1" dirty="0">
                <a:solidFill>
                  <a:srgbClr val="FFFF00"/>
                </a:solidFill>
                <a:latin typeface="Calibri" pitchFamily="34" charset="0"/>
                <a:cs typeface="Calibri" pitchFamily="34" charset="0"/>
              </a:rPr>
              <a:t>Tom </a:t>
            </a:r>
            <a:r>
              <a:rPr lang="en-US" sz="2400" b="1" i="1" dirty="0" err="1">
                <a:solidFill>
                  <a:srgbClr val="FFFF00"/>
                </a:solidFill>
                <a:latin typeface="Calibri" pitchFamily="34" charset="0"/>
                <a:cs typeface="Calibri" pitchFamily="34" charset="0"/>
              </a:rPr>
              <a:t>Kalil</a:t>
            </a:r>
            <a:r>
              <a:rPr lang="en-US" sz="2400" b="1" i="1" dirty="0">
                <a:solidFill>
                  <a:srgbClr val="FFFF00"/>
                </a:solidFill>
                <a:latin typeface="Calibri" pitchFamily="34" charset="0"/>
                <a:cs typeface="Calibri" pitchFamily="34" charset="0"/>
              </a:rPr>
              <a:t>, </a:t>
            </a:r>
            <a:r>
              <a:rPr lang="en-US" sz="2400" b="1" i="1" dirty="0" smtClean="0">
                <a:solidFill>
                  <a:srgbClr val="FFFF00"/>
                </a:solidFill>
                <a:latin typeface="Calibri" pitchFamily="34" charset="0"/>
                <a:cs typeface="Calibri" pitchFamily="34" charset="0"/>
              </a:rPr>
              <a:t>Deputy Director </a:t>
            </a:r>
            <a:r>
              <a:rPr lang="en-US" sz="2400" b="1" i="1" dirty="0">
                <a:solidFill>
                  <a:srgbClr val="FFFF00"/>
                </a:solidFill>
                <a:latin typeface="Calibri" pitchFamily="34" charset="0"/>
                <a:cs typeface="Calibri" pitchFamily="34" charset="0"/>
              </a:rPr>
              <a:t>of the White House Office of Science and Technology Policy</a:t>
            </a:r>
            <a:endParaRPr lang="en-US" sz="2400" b="1" i="1" dirty="0" smtClean="0">
              <a:solidFill>
                <a:srgbClr val="FFFF00"/>
              </a:solidFill>
              <a:latin typeface="Calibri" pitchFamily="34" charset="0"/>
              <a:cs typeface="Calibri" pitchFamily="34" charset="0"/>
            </a:endParaRPr>
          </a:p>
          <a:p>
            <a:pPr marL="342900" indent="-342900">
              <a:spcBef>
                <a:spcPct val="20000"/>
              </a:spcBef>
              <a:buFont typeface="Arial" pitchFamily="34" charset="0"/>
              <a:buChar char="•"/>
              <a:defRPr/>
            </a:pPr>
            <a:r>
              <a:rPr lang="en-US" sz="2400" dirty="0" smtClean="0">
                <a:solidFill>
                  <a:schemeClr val="bg1"/>
                </a:solidFill>
                <a:latin typeface="Calibri" pitchFamily="34" charset="0"/>
                <a:cs typeface="Calibri" pitchFamily="34" charset="0"/>
              </a:rPr>
              <a:t>March 29</a:t>
            </a:r>
            <a:r>
              <a:rPr lang="en-US" sz="2400" baseline="30000" dirty="0" smtClean="0">
                <a:solidFill>
                  <a:schemeClr val="bg1"/>
                </a:solidFill>
                <a:latin typeface="Calibri" pitchFamily="34" charset="0"/>
                <a:cs typeface="Calibri" pitchFamily="34" charset="0"/>
              </a:rPr>
              <a:t>th</a:t>
            </a:r>
            <a:r>
              <a:rPr lang="en-US" sz="2400" dirty="0" smtClean="0">
                <a:solidFill>
                  <a:schemeClr val="bg1"/>
                </a:solidFill>
                <a:latin typeface="Calibri" pitchFamily="34" charset="0"/>
                <a:cs typeface="Calibri" pitchFamily="34" charset="0"/>
              </a:rPr>
              <a:t> – agencies announce $200 million in additional investments in R&amp;D related to Big Data</a:t>
            </a:r>
          </a:p>
          <a:p>
            <a:pPr marL="342900" indent="-342900">
              <a:spcBef>
                <a:spcPct val="20000"/>
              </a:spcBef>
              <a:buFont typeface="Arial" pitchFamily="34" charset="0"/>
              <a:buChar char="•"/>
              <a:defRPr/>
            </a:pPr>
            <a:r>
              <a:rPr lang="en-US" sz="2400" dirty="0" smtClean="0">
                <a:solidFill>
                  <a:schemeClr val="bg1"/>
                </a:solidFill>
                <a:latin typeface="Calibri" pitchFamily="34" charset="0"/>
                <a:cs typeface="Calibri" pitchFamily="34" charset="0"/>
              </a:rPr>
              <a:t>NSF and NIH joint solicitation</a:t>
            </a:r>
          </a:p>
          <a:p>
            <a:pPr marL="342900" indent="-342900">
              <a:spcBef>
                <a:spcPct val="20000"/>
              </a:spcBef>
              <a:buFont typeface="Arial" pitchFamily="34" charset="0"/>
              <a:buChar char="•"/>
              <a:defRPr/>
            </a:pPr>
            <a:r>
              <a:rPr lang="en-US" sz="2400" dirty="0" smtClean="0">
                <a:solidFill>
                  <a:schemeClr val="bg1"/>
                </a:solidFill>
                <a:latin typeface="Calibri" pitchFamily="34" charset="0"/>
                <a:cs typeface="Calibri" pitchFamily="34" charset="0"/>
              </a:rPr>
              <a:t>DARPA XDATA program</a:t>
            </a:r>
          </a:p>
          <a:p>
            <a:pPr marL="342900" indent="-342900">
              <a:spcBef>
                <a:spcPct val="20000"/>
              </a:spcBef>
              <a:buFont typeface="Arial" pitchFamily="34" charset="0"/>
              <a:buChar char="•"/>
              <a:defRPr/>
            </a:pPr>
            <a:r>
              <a:rPr lang="en-US" sz="2400" dirty="0" smtClean="0">
                <a:solidFill>
                  <a:schemeClr val="bg1"/>
                </a:solidFill>
                <a:latin typeface="Calibri" pitchFamily="34" charset="0"/>
                <a:cs typeface="Calibri" pitchFamily="34" charset="0"/>
              </a:rPr>
              <a:t>DOD “Data to Decision” initiative</a:t>
            </a:r>
          </a:p>
          <a:p>
            <a:pPr marL="342900" indent="-342900">
              <a:spcBef>
                <a:spcPct val="20000"/>
              </a:spcBef>
              <a:buFont typeface="Arial" pitchFamily="34" charset="0"/>
              <a:buChar char="•"/>
              <a:defRPr/>
            </a:pPr>
            <a:r>
              <a:rPr lang="en-US" sz="2400" dirty="0" smtClean="0">
                <a:solidFill>
                  <a:schemeClr val="bg1"/>
                </a:solidFill>
                <a:latin typeface="Calibri" pitchFamily="34" charset="0"/>
                <a:cs typeface="Calibri" pitchFamily="34" charset="0"/>
              </a:rPr>
              <a:t>Accelerate “data to knowledge to</a:t>
            </a:r>
            <a:br>
              <a:rPr lang="en-US" sz="2400" dirty="0" smtClean="0">
                <a:solidFill>
                  <a:schemeClr val="bg1"/>
                </a:solidFill>
                <a:latin typeface="Calibri" pitchFamily="34" charset="0"/>
                <a:cs typeface="Calibri" pitchFamily="34" charset="0"/>
              </a:rPr>
            </a:br>
            <a:r>
              <a:rPr lang="en-US" sz="2400" dirty="0" smtClean="0">
                <a:solidFill>
                  <a:schemeClr val="bg1"/>
                </a:solidFill>
                <a:latin typeface="Calibri" pitchFamily="34" charset="0"/>
                <a:cs typeface="Calibri" pitchFamily="34" charset="0"/>
              </a:rPr>
              <a:t>action.”</a:t>
            </a:r>
          </a:p>
          <a:p>
            <a:pPr marL="0" indent="0">
              <a:spcBef>
                <a:spcPct val="20000"/>
              </a:spcBef>
              <a:defRPr/>
            </a:pPr>
            <a:endParaRPr lang="en-US" sz="2400" dirty="0" smtClean="0">
              <a:solidFill>
                <a:schemeClr val="bg1"/>
              </a:solidFill>
              <a:latin typeface="Calibri" pitchFamily="34" charset="0"/>
              <a:cs typeface="Calibri" pitchFamily="34" charset="0"/>
            </a:endParaRPr>
          </a:p>
        </p:txBody>
      </p:sp>
      <p:pic>
        <p:nvPicPr>
          <p:cNvPr id="286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5663" y="1304925"/>
            <a:ext cx="1728787"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82000" cy="717550"/>
          </a:xfrm>
        </p:spPr>
        <p:txBody>
          <a:bodyPr>
            <a:noAutofit/>
          </a:bodyPr>
          <a:lstStyle/>
          <a:p>
            <a:pPr>
              <a:defRPr/>
            </a:pPr>
            <a:r>
              <a:rPr lang="en-US" sz="3200" dirty="0" smtClean="0">
                <a:latin typeface="+mn-lt"/>
              </a:rPr>
              <a:t>National Network for Manufacturing Innovation</a:t>
            </a:r>
            <a:endParaRPr lang="en-US" sz="3200" dirty="0">
              <a:latin typeface="+mn-lt"/>
            </a:endParaRPr>
          </a:p>
        </p:txBody>
      </p:sp>
      <p:pic>
        <p:nvPicPr>
          <p:cNvPr id="3584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749675" y="1511300"/>
            <a:ext cx="5111750" cy="3405188"/>
          </a:xfrm>
        </p:spPr>
      </p:pic>
      <p:sp>
        <p:nvSpPr>
          <p:cNvPr id="5" name="Text Placeholder 4"/>
          <p:cNvSpPr>
            <a:spLocks noGrp="1"/>
          </p:cNvSpPr>
          <p:nvPr>
            <p:ph type="body" sz="half" idx="2"/>
          </p:nvPr>
        </p:nvSpPr>
        <p:spPr>
          <a:xfrm>
            <a:off x="242888" y="1243013"/>
            <a:ext cx="3514725" cy="5111750"/>
          </a:xfrm>
        </p:spPr>
        <p:txBody>
          <a:bodyPr>
            <a:normAutofit lnSpcReduction="10000"/>
          </a:bodyPr>
          <a:lstStyle/>
          <a:p>
            <a:pPr>
              <a:defRPr/>
            </a:pPr>
            <a:r>
              <a:rPr lang="en-US" sz="2000" b="1" dirty="0" smtClean="0"/>
              <a:t>$1 billion FY13 proposal: </a:t>
            </a:r>
            <a:r>
              <a:rPr lang="en-US" sz="2000" dirty="0" smtClean="0"/>
              <a:t> </a:t>
            </a:r>
          </a:p>
          <a:p>
            <a:pPr>
              <a:defRPr/>
            </a:pPr>
            <a:r>
              <a:rPr lang="en-US" sz="1800" dirty="0" smtClean="0"/>
              <a:t>“institutes </a:t>
            </a:r>
            <a:r>
              <a:rPr lang="en-US" sz="1800" dirty="0"/>
              <a:t>of manufacturing excellence where some of our most advanced engineering schools and our most innovative manufacturers collaborate on new ideas, new technology, new methods, new processes</a:t>
            </a:r>
            <a:r>
              <a:rPr lang="en-US" sz="1800" dirty="0" smtClean="0"/>
              <a:t>.”</a:t>
            </a:r>
          </a:p>
          <a:p>
            <a:pPr>
              <a:defRPr/>
            </a:pPr>
            <a:endParaRPr lang="en-US" sz="1800" dirty="0"/>
          </a:p>
          <a:p>
            <a:pPr>
              <a:defRPr/>
            </a:pPr>
            <a:r>
              <a:rPr lang="en-US" sz="1900" b="1" i="1" dirty="0">
                <a:latin typeface="Calibri" pitchFamily="34" charset="0"/>
                <a:ea typeface="ヒラギノ角ゴ Pro W3"/>
                <a:cs typeface="Calibri" pitchFamily="34" charset="0"/>
                <a:sym typeface="Calibri" pitchFamily="34" charset="0"/>
              </a:rPr>
              <a:t> -President Obama, Rolls-Royce </a:t>
            </a:r>
            <a:r>
              <a:rPr lang="en-US" sz="1900" b="1" i="1" dirty="0" err="1">
                <a:latin typeface="Calibri" pitchFamily="34" charset="0"/>
                <a:ea typeface="ヒラギノ角ゴ Pro W3"/>
                <a:cs typeface="Calibri" pitchFamily="34" charset="0"/>
                <a:sym typeface="Calibri" pitchFamily="34" charset="0"/>
              </a:rPr>
              <a:t>Crosspointe</a:t>
            </a:r>
            <a:r>
              <a:rPr lang="en-US" sz="1900" b="1" i="1" dirty="0">
                <a:latin typeface="Calibri" pitchFamily="34" charset="0"/>
                <a:ea typeface="ヒラギノ角ゴ Pro W3"/>
                <a:cs typeface="Calibri" pitchFamily="34" charset="0"/>
                <a:sym typeface="Calibri" pitchFamily="34" charset="0"/>
              </a:rPr>
              <a:t>, Petersburg, VA, March 9, 2012</a:t>
            </a:r>
          </a:p>
          <a:p>
            <a:pPr>
              <a:defRPr/>
            </a:pPr>
            <a:endParaRPr lang="en-US" dirty="0"/>
          </a:p>
          <a:p>
            <a:pPr>
              <a:defRPr/>
            </a:pPr>
            <a:r>
              <a:rPr lang="en-US" sz="2000" b="1" dirty="0" smtClean="0">
                <a:solidFill>
                  <a:srgbClr val="FFFF00"/>
                </a:solidFill>
              </a:rPr>
              <a:t>$30 million </a:t>
            </a:r>
            <a:r>
              <a:rPr lang="en-US" sz="2000" b="1" dirty="0">
                <a:solidFill>
                  <a:srgbClr val="FFFF00"/>
                </a:solidFill>
              </a:rPr>
              <a:t>FY12 pilot </a:t>
            </a:r>
            <a:r>
              <a:rPr lang="en-US" sz="2000" dirty="0">
                <a:solidFill>
                  <a:srgbClr val="FFFF00"/>
                </a:solidFill>
              </a:rPr>
              <a:t>- DoD pilot on </a:t>
            </a:r>
            <a:r>
              <a:rPr lang="en-US" sz="2000" dirty="0" smtClean="0">
                <a:solidFill>
                  <a:srgbClr val="FFFF00"/>
                </a:solidFill>
              </a:rPr>
              <a:t>ManTech - </a:t>
            </a:r>
            <a:r>
              <a:rPr lang="en-US" sz="2000" dirty="0">
                <a:solidFill>
                  <a:srgbClr val="FFFF00"/>
                </a:solidFill>
              </a:rPr>
              <a:t>focused on additive </a:t>
            </a:r>
            <a:r>
              <a:rPr lang="en-US" sz="2000" dirty="0" smtClean="0">
                <a:solidFill>
                  <a:srgbClr val="FFFF00"/>
                </a:solidFill>
              </a:rPr>
              <a:t>metal,  composites, &amp; direct </a:t>
            </a:r>
            <a:r>
              <a:rPr lang="en-US" sz="2000" dirty="0">
                <a:solidFill>
                  <a:srgbClr val="FFFF00"/>
                </a:solidFill>
              </a:rPr>
              <a:t>write </a:t>
            </a:r>
            <a:r>
              <a:rPr lang="en-US" sz="2000" dirty="0" smtClean="0">
                <a:solidFill>
                  <a:srgbClr val="FFFF00"/>
                </a:solidFill>
              </a:rPr>
              <a:t>electronics</a:t>
            </a:r>
            <a:endParaRPr lang="en-US" sz="2000" dirty="0">
              <a:solidFill>
                <a:srgbClr val="FFFF00"/>
              </a:solidFill>
            </a:endParaRPr>
          </a:p>
        </p:txBody>
      </p:sp>
      <p:sp>
        <p:nvSpPr>
          <p:cNvPr id="35845" name="TextBox 6"/>
          <p:cNvSpPr txBox="1">
            <a:spLocks noChangeArrowheads="1"/>
          </p:cNvSpPr>
          <p:nvPr/>
        </p:nvSpPr>
        <p:spPr bwMode="auto">
          <a:xfrm>
            <a:off x="4095750" y="4916488"/>
            <a:ext cx="4419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chemeClr val="bg1"/>
                </a:solidFill>
              </a:rPr>
              <a:t>President Obama at Rolls-Royce Crosspointe, Petersburg, VA, March 9, 2012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628650" y="547688"/>
            <a:ext cx="7405688" cy="4203700"/>
            <a:chOff x="157100" y="1045535"/>
            <a:chExt cx="8910700" cy="5569188"/>
          </a:xfrm>
        </p:grpSpPr>
        <p:pic>
          <p:nvPicPr>
            <p:cNvPr id="36870" name="Picture 15"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00" y="1045535"/>
              <a:ext cx="8910700" cy="556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h_51519571_solarpanels.jpg"/>
            <p:cNvPicPr>
              <a:picLocks noChangeAspect="1"/>
            </p:cNvPicPr>
            <p:nvPr/>
          </p:nvPicPr>
          <p:blipFill>
            <a:blip r:embed="rId4"/>
            <a:stretch>
              <a:fillRect/>
            </a:stretch>
          </p:blipFill>
          <p:spPr>
            <a:xfrm>
              <a:off x="1280249" y="3180250"/>
              <a:ext cx="1384836" cy="1064203"/>
            </a:xfrm>
            <a:prstGeom prst="rect">
              <a:avLst/>
            </a:prstGeom>
            <a:ln w="50800">
              <a:solidFill>
                <a:srgbClr val="FFFF00"/>
              </a:solidFill>
            </a:ln>
            <a:effectLst>
              <a:outerShdw blurRad="50800" dist="38100" dir="2700000">
                <a:srgbClr val="000000">
                  <a:alpha val="43000"/>
                </a:srgbClr>
              </a:outerShdw>
            </a:effectLst>
          </p:spPr>
        </p:pic>
        <p:pic>
          <p:nvPicPr>
            <p:cNvPr id="12" name="Picture 11" descr="tin.jpg"/>
            <p:cNvPicPr>
              <a:picLocks noChangeAspect="1"/>
            </p:cNvPicPr>
            <p:nvPr/>
          </p:nvPicPr>
          <p:blipFill>
            <a:blip r:embed="rId5"/>
            <a:stretch>
              <a:fillRect/>
            </a:stretch>
          </p:blipFill>
          <p:spPr>
            <a:xfrm>
              <a:off x="2328905" y="3918462"/>
              <a:ext cx="1016183" cy="1015829"/>
            </a:xfrm>
            <a:prstGeom prst="rect">
              <a:avLst/>
            </a:prstGeom>
            <a:ln w="50800">
              <a:solidFill>
                <a:srgbClr val="FFFF00"/>
              </a:solidFill>
            </a:ln>
            <a:effectLst>
              <a:outerShdw blurRad="50800" dist="38100" dir="2700000">
                <a:srgbClr val="000000">
                  <a:alpha val="43000"/>
                </a:srgbClr>
              </a:outerShdw>
            </a:effectLst>
          </p:spPr>
        </p:pic>
        <p:pic>
          <p:nvPicPr>
            <p:cNvPr id="13" name="Picture 12" descr="semic.jpg"/>
            <p:cNvPicPr>
              <a:picLocks noChangeAspect="1"/>
            </p:cNvPicPr>
            <p:nvPr/>
          </p:nvPicPr>
          <p:blipFill>
            <a:blip r:embed="rId6"/>
            <a:stretch>
              <a:fillRect/>
            </a:stretch>
          </p:blipFill>
          <p:spPr>
            <a:xfrm>
              <a:off x="6086106" y="3127671"/>
              <a:ext cx="941689" cy="1087337"/>
            </a:xfrm>
            <a:prstGeom prst="rect">
              <a:avLst/>
            </a:prstGeom>
            <a:ln w="50800">
              <a:solidFill>
                <a:srgbClr val="FFFF00"/>
              </a:solidFill>
            </a:ln>
            <a:effectLst>
              <a:outerShdw blurRad="50800" dist="38100" dir="2700000">
                <a:srgbClr val="000000">
                  <a:alpha val="43000"/>
                </a:srgbClr>
              </a:outerShdw>
            </a:effectLst>
          </p:spPr>
        </p:pic>
        <p:pic>
          <p:nvPicPr>
            <p:cNvPr id="14" name="Picture 13" descr="bio.jpg"/>
            <p:cNvPicPr>
              <a:picLocks noChangeAspect="1"/>
            </p:cNvPicPr>
            <p:nvPr/>
          </p:nvPicPr>
          <p:blipFill>
            <a:blip r:embed="rId7"/>
            <a:stretch>
              <a:fillRect/>
            </a:stretch>
          </p:blipFill>
          <p:spPr>
            <a:xfrm>
              <a:off x="3507447" y="4787070"/>
              <a:ext cx="1232027" cy="984282"/>
            </a:xfrm>
            <a:prstGeom prst="rect">
              <a:avLst/>
            </a:prstGeom>
            <a:ln w="50800">
              <a:solidFill>
                <a:srgbClr val="FFFF00"/>
              </a:solidFill>
            </a:ln>
            <a:effectLst>
              <a:outerShdw blurRad="50800" dist="38100" dir="2700000">
                <a:srgbClr val="000000">
                  <a:alpha val="43000"/>
                </a:srgbClr>
              </a:outerShdw>
            </a:effectLst>
          </p:spPr>
        </p:pic>
        <p:pic>
          <p:nvPicPr>
            <p:cNvPr id="2" name="Picture 1"/>
            <p:cNvPicPr>
              <a:picLocks noChangeAspect="1"/>
            </p:cNvPicPr>
            <p:nvPr/>
          </p:nvPicPr>
          <p:blipFill>
            <a:blip r:embed="rId8"/>
            <a:stretch>
              <a:fillRect/>
            </a:stretch>
          </p:blipFill>
          <p:spPr>
            <a:xfrm>
              <a:off x="4048010" y="3552511"/>
              <a:ext cx="953148" cy="1041067"/>
            </a:xfrm>
            <a:prstGeom prst="rect">
              <a:avLst/>
            </a:prstGeom>
            <a:ln w="50800">
              <a:solidFill>
                <a:srgbClr val="00B050"/>
              </a:solidFill>
            </a:ln>
            <a:effectLst>
              <a:outerShdw blurRad="50800" dist="38100" dir="2700000">
                <a:srgbClr val="000000">
                  <a:alpha val="43000"/>
                </a:srgbClr>
              </a:outerShdw>
            </a:effectLst>
          </p:spPr>
        </p:pic>
        <p:pic>
          <p:nvPicPr>
            <p:cNvPr id="15" name="Picture 14" descr="shutterstock_52851311Luis Louro surgerysm.jpg"/>
            <p:cNvPicPr>
              <a:picLocks noChangeAspect="1"/>
            </p:cNvPicPr>
            <p:nvPr/>
          </p:nvPicPr>
          <p:blipFill>
            <a:blip r:embed="rId9"/>
            <a:stretch>
              <a:fillRect/>
            </a:stretch>
          </p:blipFill>
          <p:spPr>
            <a:xfrm>
              <a:off x="5333519" y="4370642"/>
              <a:ext cx="1505173" cy="1087338"/>
            </a:xfrm>
            <a:prstGeom prst="rect">
              <a:avLst/>
            </a:prstGeom>
            <a:ln w="50800">
              <a:solidFill>
                <a:srgbClr val="FFFF00"/>
              </a:solidFill>
            </a:ln>
            <a:effectLst>
              <a:outerShdw blurRad="50800" dist="38100" dir="2700000">
                <a:srgbClr val="000000">
                  <a:alpha val="43000"/>
                </a:srgbClr>
              </a:outerShdw>
            </a:effectLst>
          </p:spPr>
        </p:pic>
        <p:pic>
          <p:nvPicPr>
            <p:cNvPr id="18" name="Picture 17" descr="robotmanusparks copy.jpg"/>
            <p:cNvPicPr>
              <a:picLocks noChangeAspect="1"/>
            </p:cNvPicPr>
            <p:nvPr/>
          </p:nvPicPr>
          <p:blipFill>
            <a:blip r:embed="rId10"/>
            <a:stretch>
              <a:fillRect/>
            </a:stretch>
          </p:blipFill>
          <p:spPr>
            <a:xfrm>
              <a:off x="1752049" y="1888905"/>
              <a:ext cx="1381015" cy="1009520"/>
            </a:xfrm>
            <a:prstGeom prst="rect">
              <a:avLst/>
            </a:prstGeom>
            <a:ln w="50800">
              <a:solidFill>
                <a:srgbClr val="FFFF00"/>
              </a:solidFill>
            </a:ln>
            <a:effectLst>
              <a:outerShdw blurRad="50800" dist="38100" dir="2700000">
                <a:srgbClr val="000000">
                  <a:alpha val="43000"/>
                </a:srgbClr>
              </a:outerShdw>
            </a:effectLst>
          </p:spPr>
        </p:pic>
        <p:pic>
          <p:nvPicPr>
            <p:cNvPr id="1030" name="Picture 6" descr="C:\Users\jonesa\AppData\Local\Temp\LightwtAutoBody.jpg"/>
            <p:cNvPicPr>
              <a:picLocks noChangeAspect="1" noChangeArrowheads="1"/>
            </p:cNvPicPr>
            <p:nvPr/>
          </p:nvPicPr>
          <p:blipFill>
            <a:blip r:embed="rId11"/>
            <a:srcRect/>
            <a:stretch>
              <a:fillRect/>
            </a:stretch>
          </p:blipFill>
          <p:spPr bwMode="auto">
            <a:xfrm>
              <a:off x="3029917" y="2210690"/>
              <a:ext cx="2036186" cy="1114679"/>
            </a:xfrm>
            <a:prstGeom prst="rect">
              <a:avLst/>
            </a:prstGeom>
            <a:ln w="50800">
              <a:solidFill>
                <a:srgbClr val="FFFF00"/>
              </a:solidFill>
            </a:ln>
            <a:effectLst>
              <a:outerShdw blurRad="50800" dist="38100" dir="270000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6879" name="TextBox 6"/>
            <p:cNvSpPr txBox="1">
              <a:spLocks noChangeArrowheads="1"/>
            </p:cNvSpPr>
            <p:nvPr/>
          </p:nvSpPr>
          <p:spPr bwMode="auto">
            <a:xfrm>
              <a:off x="4195730" y="3888505"/>
              <a:ext cx="805686" cy="46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00B0F0"/>
                  </a:solidFill>
                </a:rPr>
                <a:t>$1B</a:t>
              </a:r>
            </a:p>
          </p:txBody>
        </p:sp>
      </p:grpSp>
      <p:sp>
        <p:nvSpPr>
          <p:cNvPr id="4" name="TextBox 3"/>
          <p:cNvSpPr txBox="1"/>
          <p:nvPr/>
        </p:nvSpPr>
        <p:spPr>
          <a:xfrm>
            <a:off x="282575" y="4541838"/>
            <a:ext cx="8763000" cy="1554162"/>
          </a:xfrm>
          <a:prstGeom prst="rect">
            <a:avLst/>
          </a:prstGeom>
          <a:noFill/>
        </p:spPr>
        <p:txBody>
          <a:bodyPr>
            <a:spAutoFit/>
          </a:bodyPr>
          <a:lstStyle/>
          <a:p>
            <a:pPr marL="285750" indent="-285750">
              <a:spcBef>
                <a:spcPts val="589"/>
              </a:spcBef>
              <a:buFont typeface="Arial" pitchFamily="34" charset="0"/>
              <a:buChar char="•"/>
              <a:defRPr/>
            </a:pPr>
            <a:r>
              <a:rPr lang="en-US" sz="2000" dirty="0">
                <a:solidFill>
                  <a:schemeClr val="accent3"/>
                </a:solidFill>
                <a:latin typeface="Georgia" pitchFamily="18" charset="0"/>
                <a:cs typeface="+mn-cs"/>
              </a:rPr>
              <a:t>Bridge the gap between basic research and product development</a:t>
            </a:r>
          </a:p>
          <a:p>
            <a:pPr marL="285750" indent="-285750">
              <a:spcBef>
                <a:spcPts val="589"/>
              </a:spcBef>
              <a:buFont typeface="Arial" pitchFamily="34" charset="0"/>
              <a:buChar char="•"/>
              <a:defRPr/>
            </a:pPr>
            <a:r>
              <a:rPr lang="en-US" sz="2000" dirty="0">
                <a:solidFill>
                  <a:schemeClr val="accent3"/>
                </a:solidFill>
                <a:latin typeface="Georgia" pitchFamily="18" charset="0"/>
                <a:cs typeface="+mn-cs"/>
              </a:rPr>
              <a:t>Create shared infrastructure (particularly for smaller manufacturers)</a:t>
            </a:r>
          </a:p>
          <a:p>
            <a:pPr marL="285750" indent="-285750">
              <a:spcBef>
                <a:spcPts val="589"/>
              </a:spcBef>
              <a:buFont typeface="Arial" pitchFamily="34" charset="0"/>
              <a:buChar char="•"/>
              <a:defRPr/>
            </a:pPr>
            <a:r>
              <a:rPr lang="en-US" sz="2000" dirty="0">
                <a:solidFill>
                  <a:schemeClr val="accent3"/>
                </a:solidFill>
                <a:latin typeface="Georgia" pitchFamily="18" charset="0"/>
                <a:cs typeface="+mn-cs"/>
              </a:rPr>
              <a:t>Create world-class environment for education and training</a:t>
            </a:r>
          </a:p>
          <a:p>
            <a:pPr marL="285750" indent="-285750">
              <a:spcBef>
                <a:spcPts val="589"/>
              </a:spcBef>
              <a:buFont typeface="Arial" pitchFamily="34" charset="0"/>
              <a:buChar char="•"/>
              <a:defRPr/>
            </a:pPr>
            <a:r>
              <a:rPr lang="en-US" sz="2000" dirty="0">
                <a:solidFill>
                  <a:schemeClr val="accent3"/>
                </a:solidFill>
                <a:latin typeface="Georgia" pitchFamily="18" charset="0"/>
                <a:cs typeface="+mn-cs"/>
              </a:rPr>
              <a:t>Foster regional “hubs”</a:t>
            </a:r>
          </a:p>
        </p:txBody>
      </p:sp>
      <p:sp>
        <p:nvSpPr>
          <p:cNvPr id="17" name="Title 1"/>
          <p:cNvSpPr txBox="1">
            <a:spLocks/>
          </p:cNvSpPr>
          <p:nvPr/>
        </p:nvSpPr>
        <p:spPr bwMode="auto">
          <a:xfrm>
            <a:off x="0" y="0"/>
            <a:ext cx="9144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3000">
                <a:solidFill>
                  <a:schemeClr val="bg1"/>
                </a:solidFill>
                <a:latin typeface="Georgia" pitchFamily="18" charset="0"/>
                <a:ea typeface="+mj-ea"/>
                <a:cs typeface="+mj-cs"/>
              </a:defRPr>
            </a:lvl1pPr>
            <a:lvl2pPr algn="l" rtl="0" eaLnBrk="0" fontAlgn="base" hangingPunct="0">
              <a:spcBef>
                <a:spcPct val="0"/>
              </a:spcBef>
              <a:spcAft>
                <a:spcPct val="0"/>
              </a:spcAft>
              <a:defRPr sz="3000">
                <a:solidFill>
                  <a:schemeClr val="bg1"/>
                </a:solidFill>
                <a:latin typeface="Georgia" pitchFamily="18" charset="0"/>
              </a:defRPr>
            </a:lvl2pPr>
            <a:lvl3pPr algn="l" rtl="0" eaLnBrk="0" fontAlgn="base" hangingPunct="0">
              <a:spcBef>
                <a:spcPct val="0"/>
              </a:spcBef>
              <a:spcAft>
                <a:spcPct val="0"/>
              </a:spcAft>
              <a:defRPr sz="3000">
                <a:solidFill>
                  <a:schemeClr val="bg1"/>
                </a:solidFill>
                <a:latin typeface="Georgia" pitchFamily="18" charset="0"/>
              </a:defRPr>
            </a:lvl3pPr>
            <a:lvl4pPr algn="l" rtl="0" eaLnBrk="0" fontAlgn="base" hangingPunct="0">
              <a:spcBef>
                <a:spcPct val="0"/>
              </a:spcBef>
              <a:spcAft>
                <a:spcPct val="0"/>
              </a:spcAft>
              <a:defRPr sz="3000">
                <a:solidFill>
                  <a:schemeClr val="bg1"/>
                </a:solidFill>
                <a:latin typeface="Georgia" pitchFamily="18" charset="0"/>
              </a:defRPr>
            </a:lvl4pPr>
            <a:lvl5pPr algn="l" rtl="0" eaLnBrk="0" fontAlgn="base" hangingPunct="0">
              <a:spcBef>
                <a:spcPct val="0"/>
              </a:spcBef>
              <a:spcAft>
                <a:spcPct val="0"/>
              </a:spcAft>
              <a:defRPr sz="3000">
                <a:solidFill>
                  <a:schemeClr val="bg1"/>
                </a:solidFill>
                <a:latin typeface="Georgia" pitchFamily="18" charset="0"/>
              </a:defRPr>
            </a:lvl5pPr>
            <a:lvl6pPr marL="457200" algn="l" rtl="0" fontAlgn="base">
              <a:spcBef>
                <a:spcPct val="0"/>
              </a:spcBef>
              <a:spcAft>
                <a:spcPct val="0"/>
              </a:spcAft>
              <a:defRPr sz="4400">
                <a:solidFill>
                  <a:srgbClr val="000066"/>
                </a:solidFill>
                <a:latin typeface="Franklin Gothic Medium" pitchFamily="34" charset="0"/>
              </a:defRPr>
            </a:lvl6pPr>
            <a:lvl7pPr marL="914400" algn="l" rtl="0" fontAlgn="base">
              <a:spcBef>
                <a:spcPct val="0"/>
              </a:spcBef>
              <a:spcAft>
                <a:spcPct val="0"/>
              </a:spcAft>
              <a:defRPr sz="4400">
                <a:solidFill>
                  <a:srgbClr val="000066"/>
                </a:solidFill>
                <a:latin typeface="Franklin Gothic Medium" pitchFamily="34" charset="0"/>
              </a:defRPr>
            </a:lvl7pPr>
            <a:lvl8pPr marL="1371600" algn="l" rtl="0" fontAlgn="base">
              <a:spcBef>
                <a:spcPct val="0"/>
              </a:spcBef>
              <a:spcAft>
                <a:spcPct val="0"/>
              </a:spcAft>
              <a:defRPr sz="4400">
                <a:solidFill>
                  <a:srgbClr val="000066"/>
                </a:solidFill>
                <a:latin typeface="Franklin Gothic Medium" pitchFamily="34" charset="0"/>
              </a:defRPr>
            </a:lvl8pPr>
            <a:lvl9pPr marL="1828800" algn="l" rtl="0" fontAlgn="base">
              <a:spcBef>
                <a:spcPct val="0"/>
              </a:spcBef>
              <a:spcAft>
                <a:spcPct val="0"/>
              </a:spcAft>
              <a:defRPr sz="4400">
                <a:solidFill>
                  <a:srgbClr val="000066"/>
                </a:solidFill>
                <a:latin typeface="Franklin Gothic Medium" pitchFamily="34" charset="0"/>
              </a:defRPr>
            </a:lvl9pPr>
          </a:lstStyle>
          <a:p>
            <a:pPr algn="ctr">
              <a:defRPr/>
            </a:pPr>
            <a:r>
              <a:rPr lang="en-US" b="1" dirty="0" smtClean="0">
                <a:solidFill>
                  <a:schemeClr val="accent3"/>
                </a:solidFill>
              </a:rPr>
              <a:t>IMI Mission</a:t>
            </a:r>
            <a:endParaRPr lang="en-US" b="1" dirty="0">
              <a:solidFill>
                <a:schemeClr val="accent3"/>
              </a:solidFill>
            </a:endParaRPr>
          </a:p>
        </p:txBody>
      </p:sp>
      <p:sp>
        <p:nvSpPr>
          <p:cNvPr id="3" name="Slide Number Placeholder 2"/>
          <p:cNvSpPr>
            <a:spLocks noGrp="1"/>
          </p:cNvSpPr>
          <p:nvPr>
            <p:ph type="sldNum" sz="quarter" idx="10"/>
          </p:nvPr>
        </p:nvSpPr>
        <p:spPr/>
        <p:txBody>
          <a:bodyPr/>
          <a:lstStyle/>
          <a:p>
            <a:pPr>
              <a:defRPr/>
            </a:pPr>
            <a:fld id="{5D898ACE-46A9-44F3-98C4-4DC00AF048AE}" type="slidenum">
              <a:rPr lang="en-US" smtClean="0"/>
              <a:pPr>
                <a:defRPr/>
              </a:pPr>
              <a:t>17</a:t>
            </a:fld>
            <a:endParaRPr lang="en-US"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575" y="152400"/>
            <a:ext cx="8755063" cy="558800"/>
          </a:xfrm>
        </p:spPr>
        <p:txBody>
          <a:bodyPr>
            <a:noAutofit/>
          </a:bodyPr>
          <a:lstStyle/>
          <a:p>
            <a:pPr defTabSz="457200">
              <a:defRPr/>
            </a:pPr>
            <a:r>
              <a:rPr lang="en-US" sz="4000" dirty="0" smtClean="0">
                <a:effectLst>
                  <a:outerShdw blurRad="38100" dist="38100" dir="2700000" algn="tl">
                    <a:srgbClr val="000000">
                      <a:alpha val="43137"/>
                    </a:srgbClr>
                  </a:outerShdw>
                </a:effectLst>
                <a:latin typeface="+mj-lt"/>
                <a:ea typeface="+mn-ea"/>
              </a:rPr>
              <a:t>Focus on Scale Up–Missing Middle</a:t>
            </a:r>
          </a:p>
        </p:txBody>
      </p:sp>
      <p:pic>
        <p:nvPicPr>
          <p:cNvPr id="399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2667000"/>
            <a:ext cx="90630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2"/>
          <p:cNvSpPr txBox="1">
            <a:spLocks noChangeArrowheads="1"/>
          </p:cNvSpPr>
          <p:nvPr/>
        </p:nvSpPr>
        <p:spPr bwMode="auto">
          <a:xfrm>
            <a:off x="228600" y="1928813"/>
            <a:ext cx="335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FFFF00"/>
                </a:solidFill>
              </a:rPr>
              <a:t>Basic science</a:t>
            </a:r>
          </a:p>
          <a:p>
            <a:pPr eaLnBrk="1" hangingPunct="1"/>
            <a:r>
              <a:rPr lang="en-US" b="1">
                <a:solidFill>
                  <a:srgbClr val="FFFF00"/>
                </a:solidFill>
              </a:rPr>
              <a:t>Largely government funded </a:t>
            </a:r>
          </a:p>
        </p:txBody>
      </p:sp>
      <p:sp>
        <p:nvSpPr>
          <p:cNvPr id="39941" name="TextBox 5"/>
          <p:cNvSpPr txBox="1">
            <a:spLocks noChangeArrowheads="1"/>
          </p:cNvSpPr>
          <p:nvPr/>
        </p:nvSpPr>
        <p:spPr bwMode="auto">
          <a:xfrm>
            <a:off x="5727700" y="1928813"/>
            <a:ext cx="335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b="1">
                <a:solidFill>
                  <a:srgbClr val="FFFF00"/>
                </a:solidFill>
              </a:rPr>
              <a:t>Commercialization</a:t>
            </a:r>
          </a:p>
          <a:p>
            <a:pPr algn="r" eaLnBrk="1" hangingPunct="1"/>
            <a:r>
              <a:rPr lang="en-US" b="1">
                <a:solidFill>
                  <a:srgbClr val="FFFF00"/>
                </a:solidFill>
              </a:rPr>
              <a:t>private sector owned/funded</a:t>
            </a:r>
          </a:p>
        </p:txBody>
      </p:sp>
      <p:sp>
        <p:nvSpPr>
          <p:cNvPr id="2" name="Slide Number Placeholder 1"/>
          <p:cNvSpPr>
            <a:spLocks noGrp="1"/>
          </p:cNvSpPr>
          <p:nvPr>
            <p:ph type="sldNum" sz="quarter" idx="10"/>
          </p:nvPr>
        </p:nvSpPr>
        <p:spPr/>
        <p:txBody>
          <a:bodyPr/>
          <a:lstStyle/>
          <a:p>
            <a:pPr>
              <a:defRPr/>
            </a:pPr>
            <a:fld id="{D78257A7-A3EE-426E-89CD-FA5CBC27F504}" type="slidenum">
              <a:rPr lang="en-US"/>
              <a:pPr>
                <a:defRPr/>
              </a:pPr>
              <a:t>18</a:t>
            </a:fld>
            <a:endParaRPr lang="en-US"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520700"/>
            <a:ext cx="8229600" cy="644525"/>
          </a:xfrm>
        </p:spPr>
        <p:txBody>
          <a:bodyPr>
            <a:normAutofit fontScale="90000"/>
          </a:bodyPr>
          <a:lstStyle/>
          <a:p>
            <a:pPr>
              <a:defRPr/>
            </a:pPr>
            <a:r>
              <a:rPr lang="en-US" sz="4000" dirty="0" smtClean="0"/>
              <a:t>2012 </a:t>
            </a:r>
            <a:r>
              <a:rPr lang="en-US" sz="4000" dirty="0"/>
              <a:t>Pilot Manufacturing </a:t>
            </a:r>
            <a:r>
              <a:rPr lang="en-US" sz="4000" dirty="0" smtClean="0"/>
              <a:t>Institute on </a:t>
            </a:r>
            <a:br>
              <a:rPr lang="en-US" sz="4000" dirty="0" smtClean="0"/>
            </a:br>
            <a:r>
              <a:rPr lang="en-US" sz="4000" b="1" i="1" dirty="0" smtClean="0"/>
              <a:t>Additive </a:t>
            </a:r>
            <a:r>
              <a:rPr lang="en-US" sz="4000" b="1" i="1" dirty="0"/>
              <a:t>Manufacturing</a:t>
            </a:r>
          </a:p>
        </p:txBody>
      </p:sp>
      <p:pic>
        <p:nvPicPr>
          <p:cNvPr id="40963" name="Picture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689600" y="1320800"/>
            <a:ext cx="296545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descr="Metal powder, and resulting metal parts (insert, paperclip is for scale) made from metal additive manufacturing process"/>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12738" y="1295400"/>
            <a:ext cx="3560762" cy="2701925"/>
          </a:xfrm>
        </p:spPr>
      </p:pic>
      <p:cxnSp>
        <p:nvCxnSpPr>
          <p:cNvPr id="7" name="Straight Connector 6"/>
          <p:cNvCxnSpPr/>
          <p:nvPr/>
        </p:nvCxnSpPr>
        <p:spPr>
          <a:xfrm>
            <a:off x="257175" y="4483100"/>
            <a:ext cx="4743450" cy="206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160338" y="4108450"/>
            <a:ext cx="1250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rPr>
              <a:t>  April 13</a:t>
            </a:r>
          </a:p>
        </p:txBody>
      </p:sp>
      <p:sp>
        <p:nvSpPr>
          <p:cNvPr id="40967" name="TextBox 10"/>
          <p:cNvSpPr txBox="1">
            <a:spLocks noChangeArrowheads="1"/>
          </p:cNvSpPr>
          <p:nvPr/>
        </p:nvSpPr>
        <p:spPr bwMode="auto">
          <a:xfrm>
            <a:off x="1214438" y="4114800"/>
            <a:ext cx="946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rPr>
              <a:t> May 8</a:t>
            </a:r>
          </a:p>
        </p:txBody>
      </p:sp>
      <p:sp>
        <p:nvSpPr>
          <p:cNvPr id="40968" name="TextBox 11"/>
          <p:cNvSpPr txBox="1">
            <a:spLocks noChangeArrowheads="1"/>
          </p:cNvSpPr>
          <p:nvPr/>
        </p:nvSpPr>
        <p:spPr bwMode="auto">
          <a:xfrm>
            <a:off x="2020888" y="4108450"/>
            <a:ext cx="1206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rPr>
              <a:t>  May 16 </a:t>
            </a:r>
          </a:p>
        </p:txBody>
      </p:sp>
      <p:sp>
        <p:nvSpPr>
          <p:cNvPr id="40969" name="TextBox 12"/>
          <p:cNvSpPr txBox="1">
            <a:spLocks noChangeArrowheads="1"/>
          </p:cNvSpPr>
          <p:nvPr/>
        </p:nvSpPr>
        <p:spPr bwMode="auto">
          <a:xfrm>
            <a:off x="3859213" y="4130675"/>
            <a:ext cx="1282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smtClean="0">
                <a:solidFill>
                  <a:schemeClr val="bg1"/>
                </a:solidFill>
              </a:rPr>
              <a:t>August 16</a:t>
            </a:r>
            <a:endParaRPr lang="en-US" dirty="0">
              <a:solidFill>
                <a:schemeClr val="bg1"/>
              </a:solidFill>
            </a:endParaRPr>
          </a:p>
        </p:txBody>
      </p:sp>
      <p:sp>
        <p:nvSpPr>
          <p:cNvPr id="40970" name="TextBox 13"/>
          <p:cNvSpPr txBox="1">
            <a:spLocks noChangeArrowheads="1"/>
          </p:cNvSpPr>
          <p:nvPr/>
        </p:nvSpPr>
        <p:spPr bwMode="auto">
          <a:xfrm>
            <a:off x="268288" y="4594225"/>
            <a:ext cx="946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rPr>
              <a:t>   SN</a:t>
            </a:r>
          </a:p>
        </p:txBody>
      </p:sp>
      <p:sp>
        <p:nvSpPr>
          <p:cNvPr id="40971" name="TextBox 14"/>
          <p:cNvSpPr txBox="1">
            <a:spLocks noChangeArrowheads="1"/>
          </p:cNvSpPr>
          <p:nvPr/>
        </p:nvSpPr>
        <p:spPr bwMode="auto">
          <a:xfrm>
            <a:off x="1139825" y="4606925"/>
            <a:ext cx="946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rPr>
              <a:t>  BAA</a:t>
            </a:r>
          </a:p>
        </p:txBody>
      </p:sp>
      <p:sp>
        <p:nvSpPr>
          <p:cNvPr id="40972" name="TextBox 15"/>
          <p:cNvSpPr txBox="1">
            <a:spLocks noChangeArrowheads="1"/>
          </p:cNvSpPr>
          <p:nvPr/>
        </p:nvSpPr>
        <p:spPr bwMode="auto">
          <a:xfrm>
            <a:off x="2009775" y="4464050"/>
            <a:ext cx="1077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chemeClr val="bg1"/>
                </a:solidFill>
              </a:rPr>
              <a:t>Industry Day</a:t>
            </a:r>
          </a:p>
        </p:txBody>
      </p:sp>
      <p:sp>
        <p:nvSpPr>
          <p:cNvPr id="40973" name="TextBox 16"/>
          <p:cNvSpPr txBox="1">
            <a:spLocks noChangeArrowheads="1"/>
          </p:cNvSpPr>
          <p:nvPr/>
        </p:nvSpPr>
        <p:spPr bwMode="auto">
          <a:xfrm>
            <a:off x="3968750" y="4594225"/>
            <a:ext cx="946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solidFill>
                  <a:schemeClr val="bg1"/>
                </a:solidFill>
              </a:rPr>
              <a:t> </a:t>
            </a:r>
            <a:r>
              <a:rPr lang="en-US" dirty="0" smtClean="0">
                <a:solidFill>
                  <a:schemeClr val="bg1"/>
                </a:solidFill>
              </a:rPr>
              <a:t>$30 M</a:t>
            </a:r>
            <a:endParaRPr lang="en-US" dirty="0">
              <a:solidFill>
                <a:schemeClr val="bg1"/>
              </a:solidFill>
            </a:endParaRPr>
          </a:p>
        </p:txBody>
      </p:sp>
      <p:pic>
        <p:nvPicPr>
          <p:cNvPr id="40974"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57388" y="51054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17950" y="50228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9488" y="51196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800" y="51196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22" descr="C:\Kellie\logos\NAS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7200" y="5156200"/>
            <a:ext cx="9540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8FB59111-1288-4920-A152-612DF9442D0B}"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defRPr/>
            </a:pPr>
            <a:r>
              <a:rPr lang="en-US" dirty="0" smtClean="0"/>
              <a:t>Conducts 70% of US R&amp;D, 90% of patents issued</a:t>
            </a:r>
          </a:p>
          <a:p>
            <a:pPr>
              <a:defRPr/>
            </a:pPr>
            <a:r>
              <a:rPr lang="en-US" dirty="0" smtClean="0"/>
              <a:t>Close connection between R&amp;D, design, and manufacturing</a:t>
            </a:r>
          </a:p>
          <a:p>
            <a:pPr>
              <a:defRPr/>
            </a:pPr>
            <a:r>
              <a:rPr lang="en-US" dirty="0" smtClean="0"/>
              <a:t>Health of industrial commons (know how, process engineering capability, workforce skills, suppliers)</a:t>
            </a:r>
          </a:p>
          <a:p>
            <a:pPr>
              <a:defRPr/>
            </a:pPr>
            <a:r>
              <a:rPr lang="en-US" dirty="0" smtClean="0"/>
              <a:t>Manufacturing multiplier ($1.40 for $1 of manufacturing output)</a:t>
            </a:r>
          </a:p>
          <a:p>
            <a:pPr>
              <a:defRPr/>
            </a:pPr>
            <a:r>
              <a:rPr lang="en-US" dirty="0" smtClean="0"/>
              <a:t>Critical for national security</a:t>
            </a:r>
          </a:p>
          <a:p>
            <a:pPr marL="0" indent="0">
              <a:buFontTx/>
              <a:buNone/>
              <a:defRPr/>
            </a:pPr>
            <a:endParaRPr lang="en-US" dirty="0"/>
          </a:p>
        </p:txBody>
      </p:sp>
      <p:sp>
        <p:nvSpPr>
          <p:cNvPr id="5" name="Title 1"/>
          <p:cNvSpPr txBox="1">
            <a:spLocks/>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3000">
                <a:solidFill>
                  <a:schemeClr val="bg1"/>
                </a:solidFill>
                <a:latin typeface="Georgia" pitchFamily="18" charset="0"/>
                <a:ea typeface="+mj-ea"/>
                <a:cs typeface="+mj-cs"/>
              </a:defRPr>
            </a:lvl1pPr>
            <a:lvl2pPr algn="l" rtl="0" eaLnBrk="0" fontAlgn="base" hangingPunct="0">
              <a:spcBef>
                <a:spcPct val="0"/>
              </a:spcBef>
              <a:spcAft>
                <a:spcPct val="0"/>
              </a:spcAft>
              <a:defRPr sz="3000">
                <a:solidFill>
                  <a:schemeClr val="bg1"/>
                </a:solidFill>
                <a:latin typeface="Georgia" pitchFamily="18" charset="0"/>
              </a:defRPr>
            </a:lvl2pPr>
            <a:lvl3pPr algn="l" rtl="0" eaLnBrk="0" fontAlgn="base" hangingPunct="0">
              <a:spcBef>
                <a:spcPct val="0"/>
              </a:spcBef>
              <a:spcAft>
                <a:spcPct val="0"/>
              </a:spcAft>
              <a:defRPr sz="3000">
                <a:solidFill>
                  <a:schemeClr val="bg1"/>
                </a:solidFill>
                <a:latin typeface="Georgia" pitchFamily="18" charset="0"/>
              </a:defRPr>
            </a:lvl3pPr>
            <a:lvl4pPr algn="l" rtl="0" eaLnBrk="0" fontAlgn="base" hangingPunct="0">
              <a:spcBef>
                <a:spcPct val="0"/>
              </a:spcBef>
              <a:spcAft>
                <a:spcPct val="0"/>
              </a:spcAft>
              <a:defRPr sz="3000">
                <a:solidFill>
                  <a:schemeClr val="bg1"/>
                </a:solidFill>
                <a:latin typeface="Georgia" pitchFamily="18" charset="0"/>
              </a:defRPr>
            </a:lvl4pPr>
            <a:lvl5pPr algn="l" rtl="0" eaLnBrk="0" fontAlgn="base" hangingPunct="0">
              <a:spcBef>
                <a:spcPct val="0"/>
              </a:spcBef>
              <a:spcAft>
                <a:spcPct val="0"/>
              </a:spcAft>
              <a:defRPr sz="3000">
                <a:solidFill>
                  <a:schemeClr val="bg1"/>
                </a:solidFill>
                <a:latin typeface="Georgia" pitchFamily="18" charset="0"/>
              </a:defRPr>
            </a:lvl5pPr>
            <a:lvl6pPr marL="457200" algn="l" rtl="0" fontAlgn="base">
              <a:spcBef>
                <a:spcPct val="0"/>
              </a:spcBef>
              <a:spcAft>
                <a:spcPct val="0"/>
              </a:spcAft>
              <a:defRPr sz="4400">
                <a:solidFill>
                  <a:srgbClr val="000066"/>
                </a:solidFill>
                <a:latin typeface="Franklin Gothic Medium" pitchFamily="34" charset="0"/>
              </a:defRPr>
            </a:lvl6pPr>
            <a:lvl7pPr marL="914400" algn="l" rtl="0" fontAlgn="base">
              <a:spcBef>
                <a:spcPct val="0"/>
              </a:spcBef>
              <a:spcAft>
                <a:spcPct val="0"/>
              </a:spcAft>
              <a:defRPr sz="4400">
                <a:solidFill>
                  <a:srgbClr val="000066"/>
                </a:solidFill>
                <a:latin typeface="Franklin Gothic Medium" pitchFamily="34" charset="0"/>
              </a:defRPr>
            </a:lvl7pPr>
            <a:lvl8pPr marL="1371600" algn="l" rtl="0" fontAlgn="base">
              <a:spcBef>
                <a:spcPct val="0"/>
              </a:spcBef>
              <a:spcAft>
                <a:spcPct val="0"/>
              </a:spcAft>
              <a:defRPr sz="4400">
                <a:solidFill>
                  <a:srgbClr val="000066"/>
                </a:solidFill>
                <a:latin typeface="Franklin Gothic Medium" pitchFamily="34" charset="0"/>
              </a:defRPr>
            </a:lvl8pPr>
            <a:lvl9pPr marL="1828800" algn="l" rtl="0" fontAlgn="base">
              <a:spcBef>
                <a:spcPct val="0"/>
              </a:spcBef>
              <a:spcAft>
                <a:spcPct val="0"/>
              </a:spcAft>
              <a:defRPr sz="4400">
                <a:solidFill>
                  <a:srgbClr val="000066"/>
                </a:solidFill>
                <a:latin typeface="Franklin Gothic Medium" pitchFamily="34" charset="0"/>
              </a:defRPr>
            </a:lvl9pPr>
          </a:lstStyle>
          <a:p>
            <a:pPr algn="ctr">
              <a:defRPr/>
            </a:pPr>
            <a:r>
              <a:rPr lang="en-US" b="1" dirty="0" smtClean="0">
                <a:solidFill>
                  <a:schemeClr val="accent3"/>
                </a:solidFill>
              </a:rPr>
              <a:t>Why Manufacturing Matters</a:t>
            </a:r>
            <a:endParaRPr lang="en-US" b="1" dirty="0">
              <a:solidFill>
                <a:schemeClr val="accent3"/>
              </a:solidFill>
            </a:endParaRPr>
          </a:p>
        </p:txBody>
      </p:sp>
      <p:sp>
        <p:nvSpPr>
          <p:cNvPr id="2" name="Slide Number Placeholder 1"/>
          <p:cNvSpPr>
            <a:spLocks noGrp="1"/>
          </p:cNvSpPr>
          <p:nvPr>
            <p:ph type="sldNum" sz="quarter" idx="10"/>
          </p:nvPr>
        </p:nvSpPr>
        <p:spPr/>
        <p:txBody>
          <a:bodyPr/>
          <a:lstStyle/>
          <a:p>
            <a:pPr>
              <a:defRPr/>
            </a:pPr>
            <a:fld id="{E08D2B26-F00E-4D8F-BE9E-8F12B24A1F36}"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52413" y="0"/>
            <a:ext cx="8229600" cy="646113"/>
          </a:xfrm>
        </p:spPr>
        <p:txBody>
          <a:bodyPr/>
          <a:lstStyle/>
          <a:p>
            <a:r>
              <a:rPr lang="en-US" smtClean="0">
                <a:ea typeface="ＭＳ Ｐゴシック" pitchFamily="34" charset="-128"/>
              </a:rPr>
              <a:t>Lightweight / High Strength Structures</a:t>
            </a:r>
          </a:p>
        </p:txBody>
      </p:sp>
      <p:pic>
        <p:nvPicPr>
          <p:cNvPr id="41987"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806450"/>
            <a:ext cx="6945312"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DD64689D-351B-4815-AB71-B3767EBBB7FE}"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60350" y="0"/>
            <a:ext cx="8229600" cy="646113"/>
          </a:xfrm>
        </p:spPr>
        <p:txBody>
          <a:bodyPr/>
          <a:lstStyle/>
          <a:p>
            <a:r>
              <a:rPr lang="en-US" smtClean="0">
                <a:ea typeface="ＭＳ Ｐゴシック" pitchFamily="34" charset="-128"/>
              </a:rPr>
              <a:t>Unit Sales Growth of Personal 3D Printers</a:t>
            </a:r>
          </a:p>
        </p:txBody>
      </p:sp>
      <p:pic>
        <p:nvPicPr>
          <p:cNvPr id="43011" name="Picture 7"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738" y="750888"/>
            <a:ext cx="5167312" cy="4835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8" name="Rectangle 8"/>
          <p:cNvSpPr>
            <a:spLocks noChangeArrowheads="1"/>
          </p:cNvSpPr>
          <p:nvPr/>
        </p:nvSpPr>
        <p:spPr bwMode="auto">
          <a:xfrm>
            <a:off x="1922463" y="5599113"/>
            <a:ext cx="353853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218" tIns="39109" rIns="78218" bIns="39109">
            <a:spAutoFit/>
          </a:bodyPr>
          <a:lstStyle/>
          <a:p>
            <a:pPr defTabSz="776288" eaLnBrk="0" hangingPunct="0">
              <a:defRPr/>
            </a:pPr>
            <a:r>
              <a:rPr lang="en-US" sz="1200" b="1">
                <a:solidFill>
                  <a:schemeClr val="bg1"/>
                </a:solidFill>
                <a:effectLst>
                  <a:outerShdw blurRad="38100" dist="38100" dir="2700000" algn="tl">
                    <a:srgbClr val="C0C0C0"/>
                  </a:outerShdw>
                </a:effectLst>
              </a:rPr>
              <a:t>Source: Wohlers Report 2012</a:t>
            </a:r>
          </a:p>
        </p:txBody>
      </p:sp>
      <p:sp>
        <p:nvSpPr>
          <p:cNvPr id="2" name="Slide Number Placeholder 1"/>
          <p:cNvSpPr>
            <a:spLocks noGrp="1"/>
          </p:cNvSpPr>
          <p:nvPr>
            <p:ph type="sldNum" sz="quarter" idx="10"/>
          </p:nvPr>
        </p:nvSpPr>
        <p:spPr/>
        <p:txBody>
          <a:bodyPr/>
          <a:lstStyle/>
          <a:p>
            <a:pPr>
              <a:defRPr/>
            </a:pPr>
            <a:fld id="{9CCB139D-2268-4D52-A643-CC8ECEB5AD7B}"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76225" y="366713"/>
            <a:ext cx="8229600" cy="646112"/>
          </a:xfrm>
        </p:spPr>
        <p:txBody>
          <a:bodyPr/>
          <a:lstStyle/>
          <a:p>
            <a:r>
              <a:rPr lang="en-US" smtClean="0">
                <a:ea typeface="ＭＳ Ｐゴシック" pitchFamily="34" charset="-128"/>
              </a:rPr>
              <a:t>Number of Industrial AM Systems Sold from Each Geographic Region</a:t>
            </a:r>
          </a:p>
        </p:txBody>
      </p:sp>
      <p:pic>
        <p:nvPicPr>
          <p:cNvPr id="45059" name="Picture 5"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1349375"/>
            <a:ext cx="7296150"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0" name="Rectangle 6"/>
          <p:cNvSpPr>
            <a:spLocks noChangeArrowheads="1"/>
          </p:cNvSpPr>
          <p:nvPr/>
        </p:nvSpPr>
        <p:spPr bwMode="auto">
          <a:xfrm>
            <a:off x="1058863" y="5053013"/>
            <a:ext cx="353853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218" tIns="39109" rIns="78218" bIns="39109">
            <a:spAutoFit/>
          </a:bodyPr>
          <a:lstStyle/>
          <a:p>
            <a:pPr defTabSz="776288" eaLnBrk="0" hangingPunct="0">
              <a:defRPr/>
            </a:pPr>
            <a:r>
              <a:rPr lang="en-US" sz="1200" b="1">
                <a:effectLst>
                  <a:outerShdw blurRad="38100" dist="38100" dir="2700000" algn="tl">
                    <a:srgbClr val="C0C0C0"/>
                  </a:outerShdw>
                </a:effectLst>
              </a:rPr>
              <a:t>Source: Wohlers Report 2012</a:t>
            </a:r>
          </a:p>
        </p:txBody>
      </p:sp>
      <p:sp>
        <p:nvSpPr>
          <p:cNvPr id="2" name="Slide Number Placeholder 1"/>
          <p:cNvSpPr>
            <a:spLocks noGrp="1"/>
          </p:cNvSpPr>
          <p:nvPr>
            <p:ph type="sldNum" sz="quarter" idx="10"/>
          </p:nvPr>
        </p:nvSpPr>
        <p:spPr/>
        <p:txBody>
          <a:bodyPr/>
          <a:lstStyle/>
          <a:p>
            <a:pPr>
              <a:defRPr/>
            </a:pPr>
            <a:fld id="{EA687276-C62A-4F4E-A783-DE0B2690AF96}"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76375" y="1371600"/>
            <a:ext cx="6191250" cy="4114800"/>
          </a:xfrm>
          <a:ln w="28575">
            <a:solidFill>
              <a:srgbClr val="FFFFFF"/>
            </a:solidFill>
            <a:miter lim="800000"/>
            <a:headEnd/>
            <a:tailEnd/>
          </a:ln>
        </p:spPr>
      </p:pic>
      <p:sp>
        <p:nvSpPr>
          <p:cNvPr id="4" name="Title 1"/>
          <p:cNvSpPr txBox="1">
            <a:spLocks/>
          </p:cNvSpPr>
          <p:nvPr/>
        </p:nvSpPr>
        <p:spPr bwMode="auto">
          <a:xfrm>
            <a:off x="0" y="0"/>
            <a:ext cx="9144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3000">
                <a:solidFill>
                  <a:schemeClr val="bg1"/>
                </a:solidFill>
                <a:latin typeface="Georgia" pitchFamily="18" charset="0"/>
                <a:ea typeface="+mj-ea"/>
                <a:cs typeface="+mj-cs"/>
              </a:defRPr>
            </a:lvl1pPr>
            <a:lvl2pPr algn="l" rtl="0" eaLnBrk="0" fontAlgn="base" hangingPunct="0">
              <a:spcBef>
                <a:spcPct val="0"/>
              </a:spcBef>
              <a:spcAft>
                <a:spcPct val="0"/>
              </a:spcAft>
              <a:defRPr sz="3000">
                <a:solidFill>
                  <a:schemeClr val="bg1"/>
                </a:solidFill>
                <a:latin typeface="Georgia" pitchFamily="18" charset="0"/>
              </a:defRPr>
            </a:lvl2pPr>
            <a:lvl3pPr algn="l" rtl="0" eaLnBrk="0" fontAlgn="base" hangingPunct="0">
              <a:spcBef>
                <a:spcPct val="0"/>
              </a:spcBef>
              <a:spcAft>
                <a:spcPct val="0"/>
              </a:spcAft>
              <a:defRPr sz="3000">
                <a:solidFill>
                  <a:schemeClr val="bg1"/>
                </a:solidFill>
                <a:latin typeface="Georgia" pitchFamily="18" charset="0"/>
              </a:defRPr>
            </a:lvl3pPr>
            <a:lvl4pPr algn="l" rtl="0" eaLnBrk="0" fontAlgn="base" hangingPunct="0">
              <a:spcBef>
                <a:spcPct val="0"/>
              </a:spcBef>
              <a:spcAft>
                <a:spcPct val="0"/>
              </a:spcAft>
              <a:defRPr sz="3000">
                <a:solidFill>
                  <a:schemeClr val="bg1"/>
                </a:solidFill>
                <a:latin typeface="Georgia" pitchFamily="18" charset="0"/>
              </a:defRPr>
            </a:lvl4pPr>
            <a:lvl5pPr algn="l" rtl="0" eaLnBrk="0" fontAlgn="base" hangingPunct="0">
              <a:spcBef>
                <a:spcPct val="0"/>
              </a:spcBef>
              <a:spcAft>
                <a:spcPct val="0"/>
              </a:spcAft>
              <a:defRPr sz="3000">
                <a:solidFill>
                  <a:schemeClr val="bg1"/>
                </a:solidFill>
                <a:latin typeface="Georgia" pitchFamily="18" charset="0"/>
              </a:defRPr>
            </a:lvl5pPr>
            <a:lvl6pPr marL="457200" algn="l" rtl="0" fontAlgn="base">
              <a:spcBef>
                <a:spcPct val="0"/>
              </a:spcBef>
              <a:spcAft>
                <a:spcPct val="0"/>
              </a:spcAft>
              <a:defRPr sz="4400">
                <a:solidFill>
                  <a:srgbClr val="000066"/>
                </a:solidFill>
                <a:latin typeface="Franklin Gothic Medium" pitchFamily="34" charset="0"/>
              </a:defRPr>
            </a:lvl6pPr>
            <a:lvl7pPr marL="914400" algn="l" rtl="0" fontAlgn="base">
              <a:spcBef>
                <a:spcPct val="0"/>
              </a:spcBef>
              <a:spcAft>
                <a:spcPct val="0"/>
              </a:spcAft>
              <a:defRPr sz="4400">
                <a:solidFill>
                  <a:srgbClr val="000066"/>
                </a:solidFill>
                <a:latin typeface="Franklin Gothic Medium" pitchFamily="34" charset="0"/>
              </a:defRPr>
            </a:lvl7pPr>
            <a:lvl8pPr marL="1371600" algn="l" rtl="0" fontAlgn="base">
              <a:spcBef>
                <a:spcPct val="0"/>
              </a:spcBef>
              <a:spcAft>
                <a:spcPct val="0"/>
              </a:spcAft>
              <a:defRPr sz="4400">
                <a:solidFill>
                  <a:srgbClr val="000066"/>
                </a:solidFill>
                <a:latin typeface="Franklin Gothic Medium" pitchFamily="34" charset="0"/>
              </a:defRPr>
            </a:lvl8pPr>
            <a:lvl9pPr marL="1828800" algn="l" rtl="0" fontAlgn="base">
              <a:spcBef>
                <a:spcPct val="0"/>
              </a:spcBef>
              <a:spcAft>
                <a:spcPct val="0"/>
              </a:spcAft>
              <a:defRPr sz="4400">
                <a:solidFill>
                  <a:srgbClr val="000066"/>
                </a:solidFill>
                <a:latin typeface="Franklin Gothic Medium" pitchFamily="34" charset="0"/>
              </a:defRPr>
            </a:lvl9pPr>
          </a:lstStyle>
          <a:p>
            <a:pPr algn="ctr">
              <a:defRPr/>
            </a:pPr>
            <a:r>
              <a:rPr lang="en-US" b="1" dirty="0" smtClean="0"/>
              <a:t>STEM Education Potential of 3-D Printing</a:t>
            </a:r>
            <a:endParaRPr lang="en-US" b="1" dirty="0">
              <a:solidFill>
                <a:schemeClr val="accent3"/>
              </a:solidFill>
            </a:endParaRPr>
          </a:p>
        </p:txBody>
      </p:sp>
      <p:sp>
        <p:nvSpPr>
          <p:cNvPr id="2" name="Slide Number Placeholder 1"/>
          <p:cNvSpPr>
            <a:spLocks noGrp="1"/>
          </p:cNvSpPr>
          <p:nvPr>
            <p:ph type="sldNum" sz="quarter" idx="10"/>
          </p:nvPr>
        </p:nvSpPr>
        <p:spPr/>
        <p:txBody>
          <a:bodyPr/>
          <a:lstStyle/>
          <a:p>
            <a:pPr>
              <a:defRPr/>
            </a:pPr>
            <a:fld id="{4D710A7A-8F32-4CAA-8023-9E08553BCD95}" type="slidenum">
              <a:rPr lang="en-US"/>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76213" y="80963"/>
            <a:ext cx="8229600" cy="971550"/>
          </a:xfrm>
        </p:spPr>
        <p:txBody>
          <a:bodyPr/>
          <a:lstStyle/>
          <a:p>
            <a:r>
              <a:rPr lang="en-US" i="1" smtClean="0">
                <a:ea typeface="ＭＳ Ｐゴシック" pitchFamily="34" charset="-128"/>
              </a:rPr>
              <a:t>Encouraging Careers in STEM</a:t>
            </a:r>
          </a:p>
        </p:txBody>
      </p:sp>
      <p:sp>
        <p:nvSpPr>
          <p:cNvPr id="3" name="Content Placeholder 2"/>
          <p:cNvSpPr>
            <a:spLocks noGrp="1"/>
          </p:cNvSpPr>
          <p:nvPr>
            <p:ph sz="half" idx="1"/>
          </p:nvPr>
        </p:nvSpPr>
        <p:spPr>
          <a:xfrm>
            <a:off x="457200" y="1185863"/>
            <a:ext cx="4953000" cy="4787900"/>
          </a:xfrm>
        </p:spPr>
        <p:txBody>
          <a:bodyPr>
            <a:normAutofit fontScale="85000" lnSpcReduction="10000"/>
          </a:bodyPr>
          <a:lstStyle/>
          <a:p>
            <a:pPr>
              <a:lnSpc>
                <a:spcPct val="120000"/>
              </a:lnSpc>
              <a:defRPr/>
            </a:pPr>
            <a:r>
              <a:rPr lang="en-US" sz="2400" dirty="0" smtClean="0"/>
              <a:t>The President’s "Educate </a:t>
            </a:r>
            <a:r>
              <a:rPr lang="en-US" sz="2400" dirty="0"/>
              <a:t>to </a:t>
            </a:r>
            <a:r>
              <a:rPr lang="en-US" sz="2400" dirty="0" smtClean="0"/>
              <a:t>Innovate“ initiative is </a:t>
            </a:r>
            <a:r>
              <a:rPr lang="en-US" sz="2400" dirty="0"/>
              <a:t>leveraging private-sector partners to get students excited about STEM </a:t>
            </a:r>
            <a:r>
              <a:rPr lang="en-US" sz="2400" dirty="0" smtClean="0"/>
              <a:t>subjects.</a:t>
            </a:r>
            <a:endParaRPr lang="en-US" sz="2400" dirty="0"/>
          </a:p>
          <a:p>
            <a:pPr lvl="1">
              <a:lnSpc>
                <a:spcPct val="120000"/>
              </a:lnSpc>
              <a:defRPr/>
            </a:pPr>
            <a:r>
              <a:rPr lang="en-US" sz="1800" dirty="0" smtClean="0"/>
              <a:t>FIRST students many more times likely to major and pursue careers in science and engineering</a:t>
            </a:r>
          </a:p>
          <a:p>
            <a:pPr>
              <a:lnSpc>
                <a:spcPct val="120000"/>
              </a:lnSpc>
              <a:defRPr/>
            </a:pPr>
            <a:r>
              <a:rPr lang="en-US" sz="2600" dirty="0" smtClean="0"/>
              <a:t>“Technology </a:t>
            </a:r>
            <a:r>
              <a:rPr lang="en-US" sz="2600" dirty="0"/>
              <a:t>shifts and increasing investments in </a:t>
            </a:r>
            <a:r>
              <a:rPr lang="en-US" sz="2600" b="1" dirty="0"/>
              <a:t>advanced manufacturing </a:t>
            </a:r>
            <a:r>
              <a:rPr lang="en-US" sz="2600" dirty="0"/>
              <a:t>are </a:t>
            </a:r>
            <a:r>
              <a:rPr lang="en-US" sz="2600" dirty="0" smtClean="0"/>
              <a:t>creating</a:t>
            </a:r>
            <a:br>
              <a:rPr lang="en-US" sz="2600" dirty="0" smtClean="0"/>
            </a:br>
            <a:r>
              <a:rPr lang="en-US" sz="2600" dirty="0" smtClean="0"/>
              <a:t>a </a:t>
            </a:r>
            <a:r>
              <a:rPr lang="en-US" sz="2600" dirty="0"/>
              <a:t>great demand for </a:t>
            </a:r>
            <a:r>
              <a:rPr lang="en-US" sz="2600" dirty="0" smtClean="0"/>
              <a:t>STEM-</a:t>
            </a:r>
            <a:br>
              <a:rPr lang="en-US" sz="2600" dirty="0" smtClean="0"/>
            </a:br>
            <a:r>
              <a:rPr lang="en-US" sz="2600" dirty="0" smtClean="0"/>
              <a:t>capable </a:t>
            </a:r>
            <a:r>
              <a:rPr lang="en-US" sz="2600" dirty="0"/>
              <a:t>students </a:t>
            </a:r>
            <a:r>
              <a:rPr lang="en-US" sz="2600" dirty="0" smtClean="0"/>
              <a:t>worldwide.”</a:t>
            </a:r>
            <a:br>
              <a:rPr lang="en-US" sz="2600" dirty="0" smtClean="0"/>
            </a:br>
            <a:r>
              <a:rPr lang="en-US" sz="2600" dirty="0" smtClean="0"/>
              <a:t>- </a:t>
            </a:r>
            <a:r>
              <a:rPr lang="en-US" sz="2600" i="1" dirty="0" smtClean="0"/>
              <a:t>Paula </a:t>
            </a:r>
            <a:r>
              <a:rPr lang="en-US" sz="2600" i="1" dirty="0"/>
              <a:t>Davis, </a:t>
            </a:r>
            <a:r>
              <a:rPr lang="en-US" sz="2600" i="1" dirty="0" smtClean="0"/>
              <a:t>President,</a:t>
            </a:r>
            <a:br>
              <a:rPr lang="en-US" sz="2600" i="1" dirty="0" smtClean="0"/>
            </a:br>
            <a:r>
              <a:rPr lang="en-US" sz="2600" i="1" dirty="0" smtClean="0"/>
              <a:t>Alcoa Foundation</a:t>
            </a:r>
            <a:endParaRPr lang="en-US" sz="2600" i="1" dirty="0"/>
          </a:p>
        </p:txBody>
      </p:sp>
      <p:sp>
        <p:nvSpPr>
          <p:cNvPr id="7" name="Rectangle 6"/>
          <p:cNvSpPr/>
          <p:nvPr/>
        </p:nvSpPr>
        <p:spPr>
          <a:xfrm>
            <a:off x="5310188" y="5892800"/>
            <a:ext cx="3544887" cy="338138"/>
          </a:xfrm>
          <a:prstGeom prst="rect">
            <a:avLst/>
          </a:prstGeom>
        </p:spPr>
        <p:txBody>
          <a:bodyPr>
            <a:spAutoFit/>
          </a:bodyPr>
          <a:lstStyle/>
          <a:p>
            <a:pPr>
              <a:defRPr/>
            </a:pPr>
            <a:r>
              <a:rPr lang="en-US" sz="1600" dirty="0">
                <a:solidFill>
                  <a:schemeClr val="accent3"/>
                </a:solidFill>
                <a:cs typeface="+mn-cs"/>
              </a:rPr>
              <a:t>White House Science Fair, Feb 2012</a:t>
            </a:r>
          </a:p>
        </p:txBody>
      </p:sp>
      <p:sp>
        <p:nvSpPr>
          <p:cNvPr id="11" name="Rectangle 10"/>
          <p:cNvSpPr/>
          <p:nvPr/>
        </p:nvSpPr>
        <p:spPr>
          <a:xfrm>
            <a:off x="5214938" y="3122613"/>
            <a:ext cx="3852862" cy="338137"/>
          </a:xfrm>
          <a:prstGeom prst="rect">
            <a:avLst/>
          </a:prstGeom>
        </p:spPr>
        <p:txBody>
          <a:bodyPr>
            <a:spAutoFit/>
          </a:bodyPr>
          <a:lstStyle/>
          <a:p>
            <a:pPr algn="r">
              <a:defRPr/>
            </a:pPr>
            <a:r>
              <a:rPr lang="en-US" sz="1600" dirty="0">
                <a:solidFill>
                  <a:schemeClr val="accent3"/>
                </a:solidFill>
                <a:cs typeface="+mn-cs"/>
              </a:rPr>
              <a:t>White House, November 2009</a:t>
            </a:r>
          </a:p>
        </p:txBody>
      </p:sp>
      <p:sp>
        <p:nvSpPr>
          <p:cNvPr id="2" name="Slide Number Placeholder 1"/>
          <p:cNvSpPr>
            <a:spLocks noGrp="1"/>
          </p:cNvSpPr>
          <p:nvPr>
            <p:ph type="sldNum" sz="quarter" idx="10"/>
          </p:nvPr>
        </p:nvSpPr>
        <p:spPr/>
        <p:txBody>
          <a:bodyPr/>
          <a:lstStyle/>
          <a:p>
            <a:pPr>
              <a:defRPr/>
            </a:pPr>
            <a:fld id="{6C81467B-4301-4F37-9A29-0694D07F6BE9}" type="slidenum">
              <a:rPr lang="en-US"/>
              <a:pPr>
                <a:defRPr/>
              </a:pPr>
              <a:t>24</a:t>
            </a:fld>
            <a:endParaRPr lang="en-US" dirty="0"/>
          </a:p>
        </p:txBody>
      </p:sp>
      <p:pic>
        <p:nvPicPr>
          <p:cNvPr id="50183" name="Picture 12" descr="F:\Desktop\kur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75" y="468313"/>
            <a:ext cx="352742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3" descr="\\DS\HOMEDIR\OSTP\larson_p\My Documents\Desktop 2-20-2012\hero_marshmal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25" y="3581400"/>
            <a:ext cx="410845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Global Wellbeing</a:t>
            </a:r>
          </a:p>
        </p:txBody>
      </p:sp>
      <p:sp>
        <p:nvSpPr>
          <p:cNvPr id="51203" name="Rectangle 3"/>
          <p:cNvSpPr>
            <a:spLocks noGrp="1" noChangeArrowheads="1"/>
          </p:cNvSpPr>
          <p:nvPr>
            <p:ph idx="1"/>
          </p:nvPr>
        </p:nvSpPr>
        <p:spPr/>
        <p:txBody>
          <a:bodyPr/>
          <a:lstStyle/>
          <a:p>
            <a:pPr eaLnBrk="1" hangingPunct="1"/>
            <a:r>
              <a:rPr lang="en-US" sz="2000" dirty="0" smtClean="0"/>
              <a:t>Wealth creation</a:t>
            </a:r>
          </a:p>
          <a:p>
            <a:pPr eaLnBrk="1" hangingPunct="1"/>
            <a:r>
              <a:rPr lang="en-US" sz="2000" dirty="0" smtClean="0"/>
              <a:t>Sustainability / efficiency</a:t>
            </a:r>
          </a:p>
          <a:p>
            <a:pPr eaLnBrk="1" hangingPunct="1"/>
            <a:r>
              <a:rPr lang="en-US" sz="2000" dirty="0" smtClean="0"/>
              <a:t>Enabling SME’s</a:t>
            </a:r>
          </a:p>
          <a:p>
            <a:pPr eaLnBrk="1" hangingPunct="1"/>
            <a:r>
              <a:rPr lang="en-US" sz="2000" dirty="0" smtClean="0"/>
              <a:t>National well being</a:t>
            </a:r>
          </a:p>
          <a:p>
            <a:pPr eaLnBrk="1" hangingPunct="1"/>
            <a:r>
              <a:rPr lang="en-US" sz="2000" dirty="0" smtClean="0"/>
              <a:t>Secured international leadership</a:t>
            </a:r>
          </a:p>
          <a:p>
            <a:pPr eaLnBrk="1" hangingPunct="1"/>
            <a:r>
              <a:rPr lang="en-US" sz="2000" dirty="0" smtClean="0"/>
              <a:t>The United </a:t>
            </a:r>
            <a:r>
              <a:rPr lang="en-US" sz="2000" smtClean="0"/>
              <a:t>States of America</a:t>
            </a:r>
            <a:endParaRPr lang="en-US" sz="2000" dirty="0" smtClean="0"/>
          </a:p>
          <a:p>
            <a:pPr lvl="1" eaLnBrk="1" hangingPunct="1"/>
            <a:r>
              <a:rPr lang="en-US" sz="1600" dirty="0" smtClean="0"/>
              <a:t>Manufacturing</a:t>
            </a:r>
          </a:p>
          <a:p>
            <a:pPr lvl="1" eaLnBrk="1" hangingPunct="1"/>
            <a:r>
              <a:rPr lang="en-US" sz="1600" dirty="0" smtClean="0"/>
              <a:t>Automotive</a:t>
            </a:r>
          </a:p>
          <a:p>
            <a:pPr eaLnBrk="1" hangingPunct="1"/>
            <a:r>
              <a:rPr lang="en-US" sz="2000" dirty="0" smtClean="0"/>
              <a:t>The World</a:t>
            </a:r>
            <a:endParaRPr lang="en-US" dirty="0" smtClean="0"/>
          </a:p>
          <a:p>
            <a:pPr lvl="1" eaLnBrk="1" hangingPunct="1"/>
            <a:endParaRPr lang="en-US" dirty="0" smtClean="0"/>
          </a:p>
        </p:txBody>
      </p:sp>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663" y="1524000"/>
            <a:ext cx="3589337"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02087" name="Text Box 7"/>
          <p:cNvSpPr txBox="1">
            <a:spLocks noChangeArrowheads="1"/>
          </p:cNvSpPr>
          <p:nvPr/>
        </p:nvSpPr>
        <p:spPr bwMode="auto">
          <a:xfrm>
            <a:off x="152400" y="4876800"/>
            <a:ext cx="541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b="1">
                <a:solidFill>
                  <a:schemeClr val="bg1"/>
                </a:solidFill>
              </a:rPr>
              <a:t>“In times of change, learners inherit the earth; while the learned find themselves beautifully equipped to deal with a world that no longer exists.” (Eric Hoffer 1902-1983)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2087"/>
                                        </p:tgtEl>
                                        <p:attrNameLst>
                                          <p:attrName>style.visibility</p:attrName>
                                        </p:attrNameLst>
                                      </p:cBhvr>
                                      <p:to>
                                        <p:strVal val="visible"/>
                                      </p:to>
                                    </p:set>
                                    <p:anim calcmode="lin" valueType="num">
                                      <p:cBhvr additive="base">
                                        <p:cTn id="7" dur="500" fill="hold"/>
                                        <p:tgtEl>
                                          <p:spTgt spid="302087"/>
                                        </p:tgtEl>
                                        <p:attrNameLst>
                                          <p:attrName>ppt_x</p:attrName>
                                        </p:attrNameLst>
                                      </p:cBhvr>
                                      <p:tavLst>
                                        <p:tav tm="0">
                                          <p:val>
                                            <p:strVal val="#ppt_x"/>
                                          </p:val>
                                        </p:tav>
                                        <p:tav tm="100000">
                                          <p:val>
                                            <p:strVal val="#ppt_x"/>
                                          </p:val>
                                        </p:tav>
                                      </p:tavLst>
                                    </p:anim>
                                    <p:anim calcmode="lin" valueType="num">
                                      <p:cBhvr additive="base">
                                        <p:cTn id="8" dur="500" fill="hold"/>
                                        <p:tgtEl>
                                          <p:spTgt spid="3020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3"/>
          <p:cNvSpPr txBox="1">
            <a:spLocks noChangeArrowheads="1"/>
          </p:cNvSpPr>
          <p:nvPr/>
        </p:nvSpPr>
        <p:spPr bwMode="auto">
          <a:xfrm>
            <a:off x="993775" y="3519488"/>
            <a:ext cx="71564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a:solidFill>
                  <a:schemeClr val="bg1"/>
                </a:solidFill>
                <a:latin typeface="Georgia" pitchFamily="18" charset="0"/>
              </a:rPr>
              <a:t>“</a:t>
            </a:r>
            <a:r>
              <a:rPr lang="en-US" sz="2000">
                <a:solidFill>
                  <a:schemeClr val="bg1"/>
                </a:solidFill>
                <a:latin typeface="Georgia" pitchFamily="18" charset="0"/>
              </a:rPr>
              <a:t>Think about the America within our reach:  A country that leads the world in educating its people.  An America that attracts a new generation of high-tech manufacturing and high-paying jobs.  A future where we’re in control of our own energy, and our security and prosperity aren’t so tied to unstable parts of the world.  An economy built to last, where hard work pays off, and responsibility is rewarded.</a:t>
            </a:r>
            <a:r>
              <a:rPr lang="en-US" sz="2000" i="1">
                <a:solidFill>
                  <a:schemeClr val="bg1"/>
                </a:solidFill>
                <a:latin typeface="Georgia" pitchFamily="18" charset="0"/>
              </a:rPr>
              <a:t>”</a:t>
            </a:r>
            <a:endParaRPr lang="en-US" sz="2000">
              <a:solidFill>
                <a:schemeClr val="bg1"/>
              </a:solidFill>
              <a:latin typeface="Georgia" pitchFamily="18" charset="0"/>
            </a:endParaRPr>
          </a:p>
          <a:p>
            <a:pPr algn="r" eaLnBrk="1" hangingPunct="1"/>
            <a:r>
              <a:rPr lang="en-US" sz="2000">
                <a:solidFill>
                  <a:schemeClr val="bg1"/>
                </a:solidFill>
                <a:latin typeface="Georgia" pitchFamily="18" charset="0"/>
              </a:rPr>
              <a:t>- President Barack Obama</a:t>
            </a:r>
          </a:p>
          <a:p>
            <a:pPr algn="r" eaLnBrk="1" hangingPunct="1"/>
            <a:r>
              <a:rPr lang="en-US" sz="2000">
                <a:solidFill>
                  <a:schemeClr val="bg1"/>
                </a:solidFill>
                <a:latin typeface="Georgia" pitchFamily="18" charset="0"/>
              </a:rPr>
              <a:t>  January 24, 2012</a:t>
            </a:r>
          </a:p>
          <a:p>
            <a:pPr eaLnBrk="1" hangingPunct="1"/>
            <a:endParaRPr lang="en-US"/>
          </a:p>
        </p:txBody>
      </p:sp>
      <p:pic>
        <p:nvPicPr>
          <p:cNvPr id="5222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46438" y="342900"/>
            <a:ext cx="21082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47650" y="171450"/>
            <a:ext cx="8229600" cy="971550"/>
          </a:xfrm>
        </p:spPr>
        <p:txBody>
          <a:bodyPr/>
          <a:lstStyle/>
          <a:p>
            <a:pPr algn="ctr"/>
            <a:r>
              <a:rPr lang="en-US" smtClean="0">
                <a:ea typeface="ＭＳ Ｐゴシック" pitchFamily="34" charset="-128"/>
              </a:rPr>
              <a:t>S&amp;T as Presidential Priority</a:t>
            </a:r>
          </a:p>
        </p:txBody>
      </p:sp>
      <p:sp>
        <p:nvSpPr>
          <p:cNvPr id="21507" name="Rectangle 37"/>
          <p:cNvSpPr>
            <a:spLocks noChangeArrowheads="1"/>
          </p:cNvSpPr>
          <p:nvPr/>
        </p:nvSpPr>
        <p:spPr bwMode="auto">
          <a:xfrm>
            <a:off x="0" y="1900238"/>
            <a:ext cx="9144000" cy="3838575"/>
          </a:xfrm>
          <a:prstGeom prst="rect">
            <a:avLst/>
          </a:prstGeom>
          <a:solidFill>
            <a:srgbClr val="FFFFFF">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08" name="Rectangle 7"/>
          <p:cNvSpPr>
            <a:spLocks noChangeArrowheads="1"/>
          </p:cNvSpPr>
          <p:nvPr/>
        </p:nvSpPr>
        <p:spPr bwMode="auto">
          <a:xfrm>
            <a:off x="142875" y="2012950"/>
            <a:ext cx="3805238" cy="3170238"/>
          </a:xfrm>
          <a:prstGeom prst="rect">
            <a:avLst/>
          </a:prstGeom>
          <a:noFill/>
          <a:ln>
            <a:noFill/>
          </a:ln>
          <a:effectLst>
            <a:outerShdw dist="28398" dir="1593903" algn="ctr" rotWithShape="0">
              <a:srgbClr val="052653">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chemeClr val="bg1"/>
                </a:solidFill>
                <a:latin typeface="Georgia" pitchFamily="18" charset="0"/>
              </a:rPr>
              <a:t>“Reaffirming America’s role as the global engine of scientific discovery and technological innovation has never been more critical. …Our renewed commitment to science and technology … will help us protect our citizens and advance U.S. national security priorities.”</a:t>
            </a:r>
          </a:p>
        </p:txBody>
      </p:sp>
      <p:sp>
        <p:nvSpPr>
          <p:cNvPr id="21509" name="TextBox 5"/>
          <p:cNvSpPr txBox="1">
            <a:spLocks noChangeArrowheads="1"/>
          </p:cNvSpPr>
          <p:nvPr/>
        </p:nvSpPr>
        <p:spPr bwMode="auto">
          <a:xfrm>
            <a:off x="414338" y="5370513"/>
            <a:ext cx="8337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1600">
                <a:solidFill>
                  <a:srgbClr val="EAB258"/>
                </a:solidFill>
                <a:latin typeface="Georgia" pitchFamily="18" charset="0"/>
              </a:rPr>
              <a:t>–National Security Strategy, May 2010</a:t>
            </a:r>
          </a:p>
        </p:txBody>
      </p:sp>
      <p:sp>
        <p:nvSpPr>
          <p:cNvPr id="21510" name="Line 6"/>
          <p:cNvSpPr>
            <a:spLocks noChangeShapeType="1"/>
          </p:cNvSpPr>
          <p:nvPr/>
        </p:nvSpPr>
        <p:spPr bwMode="auto">
          <a:xfrm>
            <a:off x="214313" y="1908175"/>
            <a:ext cx="3684587" cy="0"/>
          </a:xfrm>
          <a:prstGeom prst="line">
            <a:avLst/>
          </a:prstGeom>
          <a:noFill/>
          <a:ln w="19050" cap="rnd">
            <a:solidFill>
              <a:srgbClr val="EAB258"/>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11" name="Line 6"/>
          <p:cNvSpPr>
            <a:spLocks noChangeShapeType="1"/>
          </p:cNvSpPr>
          <p:nvPr/>
        </p:nvSpPr>
        <p:spPr bwMode="auto">
          <a:xfrm>
            <a:off x="246063" y="5326063"/>
            <a:ext cx="3684587" cy="0"/>
          </a:xfrm>
          <a:prstGeom prst="line">
            <a:avLst/>
          </a:prstGeom>
          <a:noFill/>
          <a:ln w="19050" cap="rnd">
            <a:solidFill>
              <a:srgbClr val="EAB258"/>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21512" name="Picture 15" descr="http://blog.timesunion.com/capitol/files/2009/09/Obama_spea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838" y="1893888"/>
            <a:ext cx="5110162"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5" descr="national_security_strateg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5875" y="3397250"/>
            <a:ext cx="1122363" cy="1919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A46FD55F-C0A1-488E-B77F-4282544EBA57}" type="slidenum">
              <a:rPr lang="en-US" smtClean="0"/>
              <a:pPr>
                <a:defRPr/>
              </a:pPr>
              <a:t>3</a:t>
            </a:fld>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Multipliers Chart.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388" y="1649413"/>
            <a:ext cx="7724775"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ChangeArrowheads="1"/>
          </p:cNvSpPr>
          <p:nvPr/>
        </p:nvSpPr>
        <p:spPr bwMode="auto">
          <a:xfrm>
            <a:off x="1108075" y="5705475"/>
            <a:ext cx="693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a:solidFill>
                  <a:srgbClr val="93CDDD"/>
                </a:solidFill>
              </a:rPr>
              <a:t>Source: U.S. Department of Commerce, Bureau of Economic Analysis </a:t>
            </a:r>
          </a:p>
        </p:txBody>
      </p:sp>
      <p:sp>
        <p:nvSpPr>
          <p:cNvPr id="5" name="Title 4"/>
          <p:cNvSpPr>
            <a:spLocks noGrp="1"/>
          </p:cNvSpPr>
          <p:nvPr>
            <p:ph type="title"/>
          </p:nvPr>
        </p:nvSpPr>
        <p:spPr>
          <a:xfrm>
            <a:off x="457200" y="76200"/>
            <a:ext cx="8229600" cy="660400"/>
          </a:xfrm>
        </p:spPr>
        <p:txBody>
          <a:bodyPr/>
          <a:lstStyle/>
          <a:p>
            <a:pPr>
              <a:defRPr/>
            </a:pPr>
            <a:r>
              <a:rPr lang="en-US" sz="4000" dirty="0" smtClean="0">
                <a:effectLst>
                  <a:outerShdw blurRad="38100" dist="38100" dir="2700000" algn="tl">
                    <a:srgbClr val="000000">
                      <a:alpha val="43137"/>
                    </a:srgbClr>
                  </a:outerShdw>
                </a:effectLst>
              </a:rPr>
              <a:t>Manufacturing Economic Impact</a:t>
            </a:r>
            <a:endParaRPr lang="en-US" sz="4000" dirty="0">
              <a:effectLst>
                <a:outerShdw blurRad="38100" dist="38100" dir="2700000" algn="tl">
                  <a:srgbClr val="000000">
                    <a:alpha val="43137"/>
                  </a:srgbClr>
                </a:outerShdw>
              </a:effectLst>
            </a:endParaRPr>
          </a:p>
        </p:txBody>
      </p:sp>
      <p:sp>
        <p:nvSpPr>
          <p:cNvPr id="22533" name="Content Placeholder 5"/>
          <p:cNvSpPr txBox="1">
            <a:spLocks/>
          </p:cNvSpPr>
          <p:nvPr/>
        </p:nvSpPr>
        <p:spPr bwMode="auto">
          <a:xfrm>
            <a:off x="441325" y="714375"/>
            <a:ext cx="8093075"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2CFFF8"/>
              </a:buClr>
              <a:buFont typeface="Times" pitchFamily="18" charset="0"/>
              <a:buNone/>
            </a:pPr>
            <a:r>
              <a:rPr lang="en-US" sz="2800">
                <a:solidFill>
                  <a:schemeClr val="bg1"/>
                </a:solidFill>
                <a:latin typeface="Franklin Gothic Medium" pitchFamily="34" charset="0"/>
              </a:rPr>
              <a:t>Manufacturing drives jobs throughout the economy, including in services</a:t>
            </a:r>
          </a:p>
        </p:txBody>
      </p:sp>
      <p:sp>
        <p:nvSpPr>
          <p:cNvPr id="2" name="Slide Number Placeholder 1"/>
          <p:cNvSpPr>
            <a:spLocks noGrp="1"/>
          </p:cNvSpPr>
          <p:nvPr>
            <p:ph type="sldNum" sz="quarter" idx="10"/>
          </p:nvPr>
        </p:nvSpPr>
        <p:spPr/>
        <p:txBody>
          <a:bodyPr/>
          <a:lstStyle/>
          <a:p>
            <a:pPr>
              <a:defRPr/>
            </a:pPr>
            <a:fld id="{A46FD55F-C0A1-488E-B77F-4282544EBA57}" type="slidenum">
              <a:rPr lang="en-US" smtClean="0"/>
              <a:pPr>
                <a:defRPr/>
              </a:pPr>
              <a:t>4</a:t>
            </a:fld>
            <a:endParaRPr lang="en-US"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285750" y="203200"/>
            <a:ext cx="8229600" cy="568325"/>
          </a:xfrm>
        </p:spPr>
        <p:txBody>
          <a:bodyPr>
            <a:normAutofit fontScale="90000"/>
          </a:bodyPr>
          <a:lstStyle/>
          <a:p>
            <a:pPr>
              <a:defRPr/>
            </a:pPr>
            <a:r>
              <a:rPr lang="en-US" dirty="0" smtClean="0"/>
              <a:t>A Plant’s Economic Impact – supporting services</a:t>
            </a:r>
            <a:endParaRPr lang="en-US" dirty="0"/>
          </a:p>
        </p:txBody>
      </p:sp>
      <p:grpSp>
        <p:nvGrpSpPr>
          <p:cNvPr id="23555" name="Group 1"/>
          <p:cNvGrpSpPr>
            <a:grpSpLocks/>
          </p:cNvGrpSpPr>
          <p:nvPr/>
        </p:nvGrpSpPr>
        <p:grpSpPr bwMode="auto">
          <a:xfrm>
            <a:off x="741363" y="1778000"/>
            <a:ext cx="7793037" cy="4238625"/>
            <a:chOff x="228600" y="1295400"/>
            <a:chExt cx="8686800" cy="5029200"/>
          </a:xfrm>
        </p:grpSpPr>
        <p:pic>
          <p:nvPicPr>
            <p:cNvPr id="15" name="Picture 14" descr="shutterstock_63460597Vladimir Melnikmanufloorsm.jpg"/>
            <p:cNvPicPr>
              <a:picLocks noChangeAspect="1"/>
            </p:cNvPicPr>
            <p:nvPr/>
          </p:nvPicPr>
          <p:blipFill>
            <a:blip r:embed="rId3"/>
            <a:srcRect/>
            <a:stretch>
              <a:fillRect/>
            </a:stretch>
          </p:blipFill>
          <p:spPr>
            <a:xfrm>
              <a:off x="228600" y="2591314"/>
              <a:ext cx="3809876" cy="2684124"/>
            </a:xfrm>
            <a:prstGeom prst="rect">
              <a:avLst/>
            </a:prstGeom>
            <a:effectLst>
              <a:outerShdw blurRad="50800" dist="38100" dir="2700000">
                <a:srgbClr val="000000">
                  <a:alpha val="43000"/>
                </a:srgbClr>
              </a:outerShdw>
            </a:effectLst>
          </p:spPr>
        </p:pic>
        <p:pic>
          <p:nvPicPr>
            <p:cNvPr id="24" name="Picture 23" descr="shutterstock_2668750Vladimir Melniksm mall.jpg"/>
            <p:cNvPicPr>
              <a:picLocks noChangeAspect="1"/>
            </p:cNvPicPr>
            <p:nvPr/>
          </p:nvPicPr>
          <p:blipFill>
            <a:blip r:embed="rId4"/>
            <a:stretch>
              <a:fillRect/>
            </a:stretch>
          </p:blipFill>
          <p:spPr>
            <a:xfrm>
              <a:off x="5257707" y="3885344"/>
              <a:ext cx="3657693" cy="2439256"/>
            </a:xfrm>
            <a:prstGeom prst="rect">
              <a:avLst/>
            </a:prstGeom>
            <a:effectLst>
              <a:outerShdw blurRad="50800" dist="38100" dir="2700000">
                <a:srgbClr val="000000">
                  <a:alpha val="43000"/>
                </a:srgbClr>
              </a:outerShdw>
            </a:effectLst>
          </p:spPr>
        </p:pic>
        <p:pic>
          <p:nvPicPr>
            <p:cNvPr id="25" name="Picture 24" descr="shutterstock_84730999Alison Hancocksm consthouse.jpg"/>
            <p:cNvPicPr>
              <a:picLocks noChangeAspect="1"/>
            </p:cNvPicPr>
            <p:nvPr/>
          </p:nvPicPr>
          <p:blipFill>
            <a:blip r:embed="rId5"/>
            <a:stretch>
              <a:fillRect/>
            </a:stretch>
          </p:blipFill>
          <p:spPr>
            <a:xfrm>
              <a:off x="5257707" y="1295400"/>
              <a:ext cx="3581602" cy="2352611"/>
            </a:xfrm>
            <a:prstGeom prst="rect">
              <a:avLst/>
            </a:prstGeom>
            <a:effectLst>
              <a:outerShdw blurRad="50800" dist="38100" dir="2700000">
                <a:srgbClr val="000000">
                  <a:alpha val="43000"/>
                </a:srgbClr>
              </a:outerShdw>
            </a:effectLst>
          </p:spPr>
        </p:pic>
        <p:sp>
          <p:nvSpPr>
            <p:cNvPr id="7" name="Right Arrow 6"/>
            <p:cNvSpPr/>
            <p:nvPr/>
          </p:nvSpPr>
          <p:spPr>
            <a:xfrm flipV="1">
              <a:off x="4038476" y="2596965"/>
              <a:ext cx="1219232" cy="77415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4" name="Right Arrow 13"/>
            <p:cNvSpPr/>
            <p:nvPr/>
          </p:nvSpPr>
          <p:spPr>
            <a:xfrm flipV="1">
              <a:off x="4072098" y="4277132"/>
              <a:ext cx="1185609" cy="776041"/>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sp>
        <p:nvSpPr>
          <p:cNvPr id="23556" name="Content Placeholder 5"/>
          <p:cNvSpPr txBox="1">
            <a:spLocks/>
          </p:cNvSpPr>
          <p:nvPr/>
        </p:nvSpPr>
        <p:spPr bwMode="auto">
          <a:xfrm>
            <a:off x="425450" y="1060450"/>
            <a:ext cx="81089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2CFFF8"/>
              </a:buClr>
              <a:buFont typeface="Times" pitchFamily="18" charset="0"/>
              <a:buNone/>
            </a:pPr>
            <a:r>
              <a:rPr lang="en-US" sz="2800">
                <a:solidFill>
                  <a:schemeClr val="bg1"/>
                </a:solidFill>
                <a:latin typeface="Franklin Gothic Medium" pitchFamily="34" charset="0"/>
              </a:rPr>
              <a:t>Manufacturing also has an important jobs impact in the local economy</a:t>
            </a:r>
          </a:p>
        </p:txBody>
      </p:sp>
      <p:sp>
        <p:nvSpPr>
          <p:cNvPr id="2" name="Slide Number Placeholder 1"/>
          <p:cNvSpPr>
            <a:spLocks noGrp="1"/>
          </p:cNvSpPr>
          <p:nvPr>
            <p:ph type="sldNum" sz="quarter" idx="10"/>
          </p:nvPr>
        </p:nvSpPr>
        <p:spPr/>
        <p:txBody>
          <a:bodyPr/>
          <a:lstStyle/>
          <a:p>
            <a:pPr>
              <a:defRPr/>
            </a:pPr>
            <a:fld id="{A46FD55F-C0A1-488E-B77F-4282544EBA57}" type="slidenum">
              <a:rPr lang="en-US" smtClean="0"/>
              <a:pPr>
                <a:defRPr/>
              </a:pPr>
              <a:t>5</a:t>
            </a:fld>
            <a:endParaRPr lang="en-US"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
            <a:ext cx="8229600" cy="736600"/>
          </a:xfrm>
        </p:spPr>
        <p:txBody>
          <a:bodyPr/>
          <a:lstStyle/>
          <a:p>
            <a:pPr>
              <a:defRPr/>
            </a:pPr>
            <a:r>
              <a:rPr lang="en-US" dirty="0" smtClean="0">
                <a:effectLst>
                  <a:outerShdw blurRad="38100" dist="38100" dir="2700000" algn="tl">
                    <a:srgbClr val="000000">
                      <a:alpha val="43137"/>
                    </a:srgbClr>
                  </a:outerShdw>
                </a:effectLst>
              </a:rPr>
              <a:t>National investment in R&amp;D</a:t>
            </a:r>
            <a:endParaRPr lang="en-US" dirty="0">
              <a:effectLst>
                <a:outerShdw blurRad="38100" dist="38100" dir="2700000" algn="tl">
                  <a:srgbClr val="000000">
                    <a:alpha val="43137"/>
                  </a:srgbClr>
                </a:outerShdw>
              </a:effectLst>
            </a:endParaRP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3" y="2384425"/>
            <a:ext cx="44958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researchintensity.png"/>
          <p:cNvPicPr>
            <a:picLocks noChangeAspect="1"/>
          </p:cNvPicPr>
          <p:nvPr/>
        </p:nvPicPr>
        <p:blipFill>
          <a:blip r:embed="rId4"/>
          <a:stretch>
            <a:fillRect/>
          </a:stretch>
        </p:blipFill>
        <p:spPr>
          <a:xfrm>
            <a:off x="4652963" y="2309813"/>
            <a:ext cx="4332287" cy="3798887"/>
          </a:xfrm>
          <a:prstGeom prst="rect">
            <a:avLst/>
          </a:prstGeom>
          <a:effectLst>
            <a:outerShdw blurRad="50800" dist="38100" dir="2700000">
              <a:srgbClr val="000000">
                <a:alpha val="43000"/>
              </a:srgbClr>
            </a:outerShdw>
          </a:effectLst>
        </p:spPr>
      </p:pic>
      <p:sp>
        <p:nvSpPr>
          <p:cNvPr id="24581" name="TextBox 5"/>
          <p:cNvSpPr txBox="1">
            <a:spLocks noChangeArrowheads="1"/>
          </p:cNvSpPr>
          <p:nvPr/>
        </p:nvSpPr>
        <p:spPr bwMode="auto">
          <a:xfrm>
            <a:off x="4883150" y="1333500"/>
            <a:ext cx="3825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chemeClr val="bg1"/>
                </a:solidFill>
              </a:rPr>
              <a:t>… but others are catching up       </a:t>
            </a:r>
          </a:p>
        </p:txBody>
      </p:sp>
      <p:sp>
        <p:nvSpPr>
          <p:cNvPr id="24582" name="TextBox 6"/>
          <p:cNvSpPr txBox="1">
            <a:spLocks noChangeArrowheads="1"/>
          </p:cNvSpPr>
          <p:nvPr/>
        </p:nvSpPr>
        <p:spPr bwMode="auto">
          <a:xfrm>
            <a:off x="338138" y="1333500"/>
            <a:ext cx="3775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chemeClr val="bg1"/>
                </a:solidFill>
              </a:rPr>
              <a:t>U.S. still out-invests the world… </a:t>
            </a:r>
          </a:p>
        </p:txBody>
      </p:sp>
      <p:sp>
        <p:nvSpPr>
          <p:cNvPr id="24583" name="TextBox 7"/>
          <p:cNvSpPr txBox="1">
            <a:spLocks noChangeArrowheads="1"/>
          </p:cNvSpPr>
          <p:nvPr/>
        </p:nvSpPr>
        <p:spPr bwMode="auto">
          <a:xfrm>
            <a:off x="5310188" y="2070100"/>
            <a:ext cx="2995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solidFill>
                  <a:schemeClr val="bg1"/>
                </a:solidFill>
              </a:rPr>
              <a:t>Change in R&amp;D Intensity (‘95-’08)</a:t>
            </a:r>
          </a:p>
        </p:txBody>
      </p:sp>
      <p:sp>
        <p:nvSpPr>
          <p:cNvPr id="24584" name="TextBox 8"/>
          <p:cNvSpPr txBox="1">
            <a:spLocks noChangeArrowheads="1"/>
          </p:cNvSpPr>
          <p:nvPr/>
        </p:nvSpPr>
        <p:spPr bwMode="auto">
          <a:xfrm>
            <a:off x="1408113" y="2070100"/>
            <a:ext cx="227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solidFill>
                  <a:schemeClr val="bg1"/>
                </a:solidFill>
              </a:rPr>
              <a:t>Global R&amp;D investments</a:t>
            </a:r>
          </a:p>
        </p:txBody>
      </p:sp>
      <p:sp>
        <p:nvSpPr>
          <p:cNvPr id="3" name="Slide Number Placeholder 2"/>
          <p:cNvSpPr>
            <a:spLocks noGrp="1"/>
          </p:cNvSpPr>
          <p:nvPr>
            <p:ph type="sldNum" sz="quarter" idx="10"/>
          </p:nvPr>
        </p:nvSpPr>
        <p:spPr/>
        <p:txBody>
          <a:bodyPr/>
          <a:lstStyle/>
          <a:p>
            <a:pPr>
              <a:defRPr/>
            </a:pPr>
            <a:fld id="{42F2F508-EBB8-4BA8-A5B9-E4B170F851E2}" type="slidenum">
              <a:rPr lang="en-US"/>
              <a:pPr>
                <a:defRPr/>
              </a:pPr>
              <a:t>6</a:t>
            </a:fld>
            <a:endParaRPr lang="en-US"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2000"/>
            <a:ext cx="9144000" cy="6096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2531" name="Title 1"/>
          <p:cNvSpPr>
            <a:spLocks noGrp="1"/>
          </p:cNvSpPr>
          <p:nvPr>
            <p:ph type="title"/>
          </p:nvPr>
        </p:nvSpPr>
        <p:spPr>
          <a:xfrm>
            <a:off x="254000" y="-115213"/>
            <a:ext cx="8229600" cy="971551"/>
          </a:xfrm>
        </p:spPr>
        <p:txBody>
          <a:bodyPr rtlCol="0">
            <a:normAutofit fontScale="90000"/>
          </a:bodyPr>
          <a:lstStyle/>
          <a:p>
            <a:pPr eaLnBrk="1" fontAlgn="auto" hangingPunct="1">
              <a:spcAft>
                <a:spcPts val="0"/>
              </a:spcAft>
              <a:defRPr/>
            </a:pPr>
            <a:r>
              <a:rPr lang="en-US" dirty="0" smtClean="0"/>
              <a:t>What is different in the past decade?</a:t>
            </a:r>
          </a:p>
        </p:txBody>
      </p:sp>
      <p:pic>
        <p:nvPicPr>
          <p:cNvPr id="8" name="Picture 7" descr="balanceinclude11.png"/>
          <p:cNvPicPr>
            <a:picLocks noChangeAspect="1"/>
          </p:cNvPicPr>
          <p:nvPr/>
        </p:nvPicPr>
        <p:blipFill>
          <a:blip r:embed="rId3"/>
          <a:stretch>
            <a:fillRect/>
          </a:stretch>
        </p:blipFill>
        <p:spPr>
          <a:xfrm>
            <a:off x="528638" y="2085975"/>
            <a:ext cx="7954962" cy="4487863"/>
          </a:xfrm>
          <a:prstGeom prst="rect">
            <a:avLst/>
          </a:prstGeom>
          <a:effectLst>
            <a:outerShdw blurRad="50800" dist="38100" dir="2700000">
              <a:srgbClr val="000000">
                <a:alpha val="43000"/>
              </a:srgbClr>
            </a:outerShdw>
          </a:effectLst>
        </p:spPr>
      </p:pic>
      <p:sp>
        <p:nvSpPr>
          <p:cNvPr id="25605" name="TextBox 2"/>
          <p:cNvSpPr txBox="1">
            <a:spLocks noChangeArrowheads="1"/>
          </p:cNvSpPr>
          <p:nvPr/>
        </p:nvSpPr>
        <p:spPr bwMode="auto">
          <a:xfrm>
            <a:off x="228600" y="1304925"/>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solidFill>
                  <a:srgbClr val="FFFFFF"/>
                </a:solidFill>
              </a:rPr>
              <a:t>U.S. Trade Balance for Advanced Technology Products</a:t>
            </a:r>
          </a:p>
        </p:txBody>
      </p:sp>
      <p:sp>
        <p:nvSpPr>
          <p:cNvPr id="2" name="Slide Number Placeholder 1"/>
          <p:cNvSpPr>
            <a:spLocks noGrp="1"/>
          </p:cNvSpPr>
          <p:nvPr>
            <p:ph type="sldNum" sz="quarter" idx="12"/>
          </p:nvPr>
        </p:nvSpPr>
        <p:spPr/>
        <p:txBody>
          <a:bodyPr/>
          <a:lstStyle/>
          <a:p>
            <a:pPr>
              <a:defRPr/>
            </a:pPr>
            <a:fld id="{A7769EE4-C98A-4E88-B6D3-D1C5426E4B3E}" type="slidenum">
              <a:rPr lang="en-US" smtClean="0"/>
              <a:pPr>
                <a:defRPr/>
              </a:pPr>
              <a:t>7</a:t>
            </a:fld>
            <a:endParaRPr lang="en-US"/>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ight Arrow 23"/>
          <p:cNvSpPr/>
          <p:nvPr/>
        </p:nvSpPr>
        <p:spPr>
          <a:xfrm>
            <a:off x="0" y="2057400"/>
            <a:ext cx="8991600" cy="4114800"/>
          </a:xfrm>
          <a:prstGeom prst="rightArrow">
            <a:avLst/>
          </a:prstGeom>
          <a:gradFill>
            <a:gsLst>
              <a:gs pos="1000">
                <a:schemeClr val="accent2">
                  <a:lumMod val="40000"/>
                  <a:lumOff val="60000"/>
                </a:schemeClr>
              </a:gs>
              <a:gs pos="100000">
                <a:srgbClr val="3366FF"/>
              </a:gs>
            </a:gsLst>
            <a:lin ang="108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52400"/>
            <a:ext cx="9144000" cy="762000"/>
          </a:xfrm>
        </p:spPr>
        <p:txBody>
          <a:bodyPr/>
          <a:lstStyle/>
          <a:p>
            <a:pPr eaLnBrk="1" hangingPunct="1">
              <a:defRPr/>
            </a:pPr>
            <a:r>
              <a:rPr lang="en-US" sz="4000" dirty="0" smtClean="0">
                <a:effectLst>
                  <a:outerShdw blurRad="38100" dist="38100" dir="2700000" algn="tl">
                    <a:srgbClr val="000000">
                      <a:alpha val="43137"/>
                    </a:srgbClr>
                  </a:outerShdw>
                </a:effectLst>
              </a:rPr>
              <a:t>Adv. Mfg. Initiative Developments</a:t>
            </a:r>
            <a:endParaRPr lang="en-US" dirty="0">
              <a:solidFill>
                <a:srgbClr val="FF0000"/>
              </a:solidFill>
            </a:endParaRPr>
          </a:p>
        </p:txBody>
      </p:sp>
      <p:pic>
        <p:nvPicPr>
          <p:cNvPr id="6" name="Picture 2"/>
          <p:cNvPicPr>
            <a:picLocks noGrp="1" noChangeAspect="1" noChangeArrowheads="1"/>
          </p:cNvPicPr>
          <p:nvPr>
            <p:ph idx="1"/>
          </p:nvPr>
        </p:nvPicPr>
        <p:blipFill>
          <a:blip r:embed="rId6"/>
          <a:srcRect/>
          <a:stretch>
            <a:fillRect/>
          </a:stretch>
        </p:blipFill>
        <p:spPr>
          <a:xfrm rot="1376430">
            <a:off x="1041400" y="2874963"/>
            <a:ext cx="1443038" cy="1851025"/>
          </a:xfrm>
          <a:ln w="12700">
            <a:solidFill>
              <a:schemeClr val="tx1"/>
            </a:solidFill>
            <a:miter lim="800000"/>
            <a:headEnd/>
            <a:tailEnd/>
          </a:ln>
          <a:effectLst>
            <a:outerShdw blurRad="50800" dist="38100" dir="2700000">
              <a:srgbClr val="000000">
                <a:alpha val="43000"/>
              </a:srgbClr>
            </a:outerShdw>
          </a:effectLst>
        </p:spPr>
      </p:pic>
      <p:sp>
        <p:nvSpPr>
          <p:cNvPr id="26629" name="TextBox 13"/>
          <p:cNvSpPr txBox="1">
            <a:spLocks noChangeArrowheads="1"/>
          </p:cNvSpPr>
          <p:nvPr/>
        </p:nvSpPr>
        <p:spPr bwMode="auto">
          <a:xfrm>
            <a:off x="644525" y="1624013"/>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a:solidFill>
                  <a:schemeClr val="bg1"/>
                </a:solidFill>
              </a:rPr>
              <a:t>June 2011</a:t>
            </a:r>
          </a:p>
        </p:txBody>
      </p:sp>
      <p:sp>
        <p:nvSpPr>
          <p:cNvPr id="26630" name="TextBox 16"/>
          <p:cNvSpPr txBox="1">
            <a:spLocks noChangeArrowheads="1"/>
          </p:cNvSpPr>
          <p:nvPr/>
        </p:nvSpPr>
        <p:spPr bwMode="auto">
          <a:xfrm>
            <a:off x="2263775" y="1624013"/>
            <a:ext cx="132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a:solidFill>
                  <a:schemeClr val="bg1"/>
                </a:solidFill>
              </a:rPr>
              <a:t>Jan </a:t>
            </a:r>
            <a:br>
              <a:rPr lang="en-US" sz="2000">
                <a:solidFill>
                  <a:schemeClr val="bg1"/>
                </a:solidFill>
              </a:rPr>
            </a:br>
            <a:r>
              <a:rPr lang="en-US" sz="2000">
                <a:solidFill>
                  <a:schemeClr val="bg1"/>
                </a:solidFill>
              </a:rPr>
              <a:t>2012</a:t>
            </a:r>
          </a:p>
        </p:txBody>
      </p:sp>
      <p:pic>
        <p:nvPicPr>
          <p:cNvPr id="9" name="Content Placeholder 3"/>
          <p:cNvPicPr>
            <a:picLocks noChangeAspect="1" noChangeArrowheads="1"/>
          </p:cNvPicPr>
          <p:nvPr/>
        </p:nvPicPr>
        <p:blipFill>
          <a:blip r:embed="rId7"/>
          <a:srcRect/>
          <a:stretch>
            <a:fillRect/>
          </a:stretch>
        </p:blipFill>
        <p:spPr bwMode="auto">
          <a:xfrm rot="20629757">
            <a:off x="3660775" y="3305175"/>
            <a:ext cx="1474788" cy="1905000"/>
          </a:xfrm>
          <a:prstGeom prst="rect">
            <a:avLst/>
          </a:prstGeom>
          <a:noFill/>
          <a:ln w="12700">
            <a:solidFill>
              <a:schemeClr val="tx1"/>
            </a:solidFill>
            <a:miter lim="800000"/>
            <a:headEnd/>
            <a:tailEnd/>
          </a:ln>
          <a:effectLst>
            <a:outerShdw blurRad="50800" dist="38100" dir="270000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6632" name="TextBox 17"/>
          <p:cNvSpPr txBox="1">
            <a:spLocks noChangeArrowheads="1"/>
          </p:cNvSpPr>
          <p:nvPr/>
        </p:nvSpPr>
        <p:spPr bwMode="auto">
          <a:xfrm>
            <a:off x="3829050" y="1624013"/>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a:solidFill>
                  <a:schemeClr val="bg1"/>
                </a:solidFill>
              </a:rPr>
              <a:t>Feb</a:t>
            </a:r>
          </a:p>
          <a:p>
            <a:pPr algn="ctr" eaLnBrk="1" hangingPunct="1"/>
            <a:r>
              <a:rPr lang="en-US" sz="2000">
                <a:solidFill>
                  <a:schemeClr val="bg1"/>
                </a:solidFill>
              </a:rPr>
              <a:t>2012</a:t>
            </a:r>
          </a:p>
        </p:txBody>
      </p:sp>
      <p:sp>
        <p:nvSpPr>
          <p:cNvPr id="26633" name="TextBox 18"/>
          <p:cNvSpPr txBox="1">
            <a:spLocks noChangeArrowheads="1"/>
          </p:cNvSpPr>
          <p:nvPr/>
        </p:nvSpPr>
        <p:spPr bwMode="auto">
          <a:xfrm>
            <a:off x="5111750" y="1624013"/>
            <a:ext cx="132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a:solidFill>
                  <a:schemeClr val="bg1"/>
                </a:solidFill>
              </a:rPr>
              <a:t>March</a:t>
            </a:r>
          </a:p>
          <a:p>
            <a:pPr algn="ctr" eaLnBrk="1" hangingPunct="1"/>
            <a:r>
              <a:rPr lang="en-US" sz="2000">
                <a:solidFill>
                  <a:schemeClr val="bg1"/>
                </a:solidFill>
              </a:rPr>
              <a:t>2012</a:t>
            </a:r>
          </a:p>
        </p:txBody>
      </p:sp>
      <p:pic>
        <p:nvPicPr>
          <p:cNvPr id="20" name="062411_PittsburghPA(1).wmv">
            <a:hlinkClick r:id="" action="ppaction://media"/>
          </p:cNvPr>
          <p:cNvPicPr/>
          <p:nvPr>
            <a:videoFile r:link="rId1"/>
          </p:nvPr>
        </p:nvPicPr>
        <p:blipFill>
          <a:blip r:embed="rId8"/>
          <a:stretch>
            <a:fillRect/>
          </a:stretch>
        </p:blipFill>
        <p:spPr>
          <a:xfrm>
            <a:off x="152400" y="3657600"/>
            <a:ext cx="1582738" cy="1143000"/>
          </a:xfrm>
          <a:prstGeom prst="rect">
            <a:avLst/>
          </a:prstGeom>
          <a:effectLst>
            <a:outerShdw blurRad="50800" dist="38100" dir="2700000">
              <a:srgbClr val="000000">
                <a:alpha val="43000"/>
              </a:srgbClr>
            </a:outerShdw>
          </a:effectLst>
        </p:spPr>
      </p:pic>
      <p:pic>
        <p:nvPicPr>
          <p:cNvPr id="21" name="012412_StateoftheUnionHD(1)(2).wmv">
            <a:hlinkClick r:id="" action="ppaction://media"/>
          </p:cNvPr>
          <p:cNvPicPr>
            <a:picLocks noChangeAspect="1" noChangeArrowheads="1"/>
          </p:cNvPicPr>
          <p:nvPr>
            <a:videoFile r:link="rId2"/>
          </p:nvPr>
        </p:nvPicPr>
        <p:blipFill>
          <a:blip r:embed="rId9">
            <a:extLst>
              <a:ext uri="{28A0092B-C50C-407E-A947-70E740481C1C}">
                <a14:useLocalDpi xmlns:a14="http://schemas.microsoft.com/office/drawing/2010/main" val="0"/>
              </a:ext>
            </a:extLst>
          </a:blip>
          <a:srcRect/>
          <a:stretch>
            <a:fillRect/>
          </a:stretch>
        </p:blipFill>
        <p:spPr bwMode="auto">
          <a:xfrm>
            <a:off x="2438400" y="2743200"/>
            <a:ext cx="14906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030912_PetersburgVA(1).wmv">
            <a:hlinkClick r:id="" action="ppaction://media"/>
          </p:cNvPr>
          <p:cNvPicPr/>
          <p:nvPr>
            <a:videoFile r:link="rId3"/>
          </p:nvPr>
        </p:nvPicPr>
        <p:blipFill>
          <a:blip r:embed="rId10"/>
          <a:stretch>
            <a:fillRect/>
          </a:stretch>
        </p:blipFill>
        <p:spPr>
          <a:xfrm>
            <a:off x="4868863" y="3168650"/>
            <a:ext cx="1524000" cy="1219200"/>
          </a:xfrm>
          <a:prstGeom prst="rect">
            <a:avLst/>
          </a:prstGeom>
          <a:effectLst>
            <a:outerShdw blurRad="50800" dist="38100" dir="2700000">
              <a:srgbClr val="000000">
                <a:alpha val="43000"/>
              </a:srgbClr>
            </a:outerShdw>
          </a:effectLst>
        </p:spPr>
      </p:pic>
      <p:pic>
        <p:nvPicPr>
          <p:cNvPr id="26637"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717132">
            <a:off x="6283325" y="3033713"/>
            <a:ext cx="150177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TextBox 18"/>
          <p:cNvSpPr txBox="1">
            <a:spLocks noChangeArrowheads="1"/>
          </p:cNvSpPr>
          <p:nvPr/>
        </p:nvSpPr>
        <p:spPr bwMode="auto">
          <a:xfrm>
            <a:off x="6392863" y="1624013"/>
            <a:ext cx="132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a:solidFill>
                  <a:schemeClr val="bg1"/>
                </a:solidFill>
              </a:rPr>
              <a:t>July</a:t>
            </a:r>
          </a:p>
          <a:p>
            <a:pPr algn="ctr" eaLnBrk="1" hangingPunct="1"/>
            <a:r>
              <a:rPr lang="en-US" sz="2000">
                <a:solidFill>
                  <a:schemeClr val="bg1"/>
                </a:solidFill>
              </a:rPr>
              <a:t>2012</a:t>
            </a:r>
          </a:p>
        </p:txBody>
      </p:sp>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childTnLst>
              </p:cTn>
              <p:nextCondLst>
                <p:cond evt="onClick" delay="0">
                  <p:tgtEl>
                    <p:spTgt spid="20"/>
                  </p:tgtEl>
                </p:cond>
              </p:nextCondLst>
            </p:seq>
            <p:video>
              <p:cMediaNode>
                <p:cTn id="7" fill="hold" display="0">
                  <p:stCondLst>
                    <p:cond delay="indefinite"/>
                  </p:stCondLst>
                  <p:endCondLst>
                    <p:cond evt="onNext" delay="0">
                      <p:tgtEl>
                        <p:sldTgt/>
                      </p:tgtEl>
                    </p:cond>
                    <p:cond evt="onPrev" delay="0">
                      <p:tgtEl>
                        <p:sldTgt/>
                      </p:tgtEl>
                    </p:cond>
                  </p:endCondLst>
                </p:cTn>
                <p:tgtEl>
                  <p:spTgt spid="20"/>
                </p:tgtEl>
              </p:cMediaNode>
            </p:video>
            <p:seq concurrent="1" nextAc="seek">
              <p:cTn id="8" restart="whenNotActive" fill="hold" evtFilter="cancelBubble" nodeType="interactiveSeq">
                <p:stCondLst>
                  <p:cond evt="onClick" delay="0">
                    <p:tgtEl>
                      <p:spTgt spid="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1"/>
                                        </p:tgtEl>
                                      </p:cBhvr>
                                    </p:cmd>
                                  </p:childTnLst>
                                </p:cTn>
                              </p:par>
                            </p:childTnLst>
                          </p:cTn>
                        </p:par>
                      </p:childTnLst>
                    </p:cTn>
                  </p:par>
                </p:childTnLst>
              </p:cTn>
              <p:nextCondLst>
                <p:cond evt="onClick" delay="0">
                  <p:tgtEl>
                    <p:spTgt spid="21"/>
                  </p:tgtEl>
                </p:cond>
              </p:nextCondLst>
            </p:seq>
            <p:video>
              <p:cMediaNode>
                <p:cTn id="13" fill="hold" display="0">
                  <p:stCondLst>
                    <p:cond delay="indefinite"/>
                  </p:stCondLst>
                  <p:endCondLst>
                    <p:cond evt="onNext" delay="0">
                      <p:tgtEl>
                        <p:sldTgt/>
                      </p:tgtEl>
                    </p:cond>
                    <p:cond evt="onPrev" delay="0">
                      <p:tgtEl>
                        <p:sldTgt/>
                      </p:tgtEl>
                    </p:cond>
                  </p:endCondLst>
                </p:cTn>
                <p:tgtEl>
                  <p:spTgt spid="21"/>
                </p:tgtEl>
              </p:cMediaNode>
            </p:video>
            <p:seq concurrent="1" nextAc="seek">
              <p:cTn id="14" restart="whenNotActive" fill="hold" evtFilter="cancelBubble" nodeType="interactiveSeq">
                <p:stCondLst>
                  <p:cond evt="onClick" delay="0">
                    <p:tgtEl>
                      <p:spTgt spid="2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22"/>
                                        </p:tgtEl>
                                      </p:cBhvr>
                                    </p:cmd>
                                  </p:childTnLst>
                                </p:cTn>
                              </p:par>
                            </p:childTnLst>
                          </p:cTn>
                        </p:par>
                      </p:childTnLst>
                    </p:cTn>
                  </p:par>
                </p:childTnLst>
              </p:cTn>
              <p:nextCondLst>
                <p:cond evt="onClick" delay="0">
                  <p:tgtEl>
                    <p:spTgt spid="22"/>
                  </p:tgtEl>
                </p:cond>
              </p:nextCondLst>
            </p:seq>
            <p:video>
              <p:cMediaNode>
                <p:cTn id="19" fill="hold" display="0">
                  <p:stCondLst>
                    <p:cond delay="indefinite"/>
                  </p:stCondLst>
                  <p:endCondLst>
                    <p:cond evt="onNext" delay="0">
                      <p:tgtEl>
                        <p:sldTgt/>
                      </p:tgtEl>
                    </p:cond>
                    <p:cond evt="onPrev" delay="0">
                      <p:tgtEl>
                        <p:sldTgt/>
                      </p:tgtEl>
                    </p:cond>
                  </p:endCondLst>
                </p:cTn>
                <p:tgtEl>
                  <p:spTgt spid="2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6988" y="-322263"/>
            <a:ext cx="8229600" cy="971551"/>
          </a:xfrm>
        </p:spPr>
        <p:txBody>
          <a:bodyPr/>
          <a:lstStyle/>
          <a:p>
            <a:pPr eaLnBrk="1" hangingPunct="1"/>
            <a:r>
              <a:rPr lang="en-US" sz="3200" smtClean="0"/>
              <a:t>National Robotics Initiative (NRI) </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2116138"/>
            <a:ext cx="1887537"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pic>
        <p:nvPicPr>
          <p:cNvPr id="9220" name="23dc20fa-360e-4589-aa1e-fd8ad88326f0" descr="E5589E37-6FC6-41D7-9C16-BFEAAC384EF8@W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725" y="2328863"/>
            <a:ext cx="24828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4"/>
          <p:cNvSpPr txBox="1">
            <a:spLocks noChangeArrowheads="1"/>
          </p:cNvSpPr>
          <p:nvPr/>
        </p:nvSpPr>
        <p:spPr bwMode="auto">
          <a:xfrm>
            <a:off x="3379788" y="2309813"/>
            <a:ext cx="839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USDA</a:t>
            </a:r>
          </a:p>
        </p:txBody>
      </p:sp>
      <p:pic>
        <p:nvPicPr>
          <p:cNvPr id="9222" name="Content Placeholder 3" descr="distance%20fishey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41813"/>
            <a:ext cx="263525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8"/>
          <p:cNvSpPr txBox="1">
            <a:spLocks noChangeArrowheads="1"/>
          </p:cNvSpPr>
          <p:nvPr/>
        </p:nvSpPr>
        <p:spPr bwMode="auto">
          <a:xfrm>
            <a:off x="2054225" y="5732463"/>
            <a:ext cx="58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NIH</a:t>
            </a:r>
          </a:p>
        </p:txBody>
      </p:sp>
      <p:pic>
        <p:nvPicPr>
          <p:cNvPr id="922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25675" y="3597275"/>
            <a:ext cx="31750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4900613" y="2441575"/>
            <a:ext cx="4243387" cy="3540125"/>
          </a:xfrm>
          <a:prstGeom prst="rect">
            <a:avLst/>
          </a:prstGeom>
          <a:solidFill>
            <a:srgbClr val="EAB258"/>
          </a:solidFill>
          <a:ln>
            <a:noFill/>
          </a:ln>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hangingPunct="1">
              <a:defRPr/>
            </a:pPr>
            <a:r>
              <a:rPr lang="en-US" sz="1600" b="1" u="sng" dirty="0" smtClean="0">
                <a:cs typeface="+mn-cs"/>
              </a:rPr>
              <a:t>THEMES</a:t>
            </a:r>
          </a:p>
          <a:p>
            <a:pPr marL="285750" indent="-285750" eaLnBrk="1" hangingPunct="1">
              <a:buFont typeface="Arial" pitchFamily="34" charset="0"/>
              <a:buChar char="•"/>
              <a:defRPr/>
            </a:pPr>
            <a:r>
              <a:rPr lang="en-US" sz="1600" b="1" dirty="0" smtClean="0">
                <a:cs typeface="+mn-cs"/>
              </a:rPr>
              <a:t>Fundamental research </a:t>
            </a:r>
          </a:p>
          <a:p>
            <a:pPr marL="285750" indent="-285750" eaLnBrk="1" hangingPunct="1">
              <a:buFont typeface="Arial" pitchFamily="34" charset="0"/>
              <a:buChar char="•"/>
              <a:defRPr/>
            </a:pPr>
            <a:r>
              <a:rPr lang="en-US" sz="1600" b="1" dirty="0" smtClean="0">
                <a:cs typeface="+mn-cs"/>
              </a:rPr>
              <a:t>Controls and dynamical systems</a:t>
            </a:r>
          </a:p>
          <a:p>
            <a:pPr marL="285750" indent="-285750" eaLnBrk="1" hangingPunct="1">
              <a:buFont typeface="Arial" pitchFamily="34" charset="0"/>
              <a:buChar char="•"/>
              <a:defRPr/>
            </a:pPr>
            <a:r>
              <a:rPr lang="en-US" sz="1600" b="1" dirty="0" smtClean="0">
                <a:cs typeface="+mn-cs"/>
              </a:rPr>
              <a:t>Computational models of human cognition</a:t>
            </a:r>
          </a:p>
          <a:p>
            <a:pPr marL="285750" indent="-285750" eaLnBrk="1" hangingPunct="1">
              <a:buFont typeface="Arial" pitchFamily="34" charset="0"/>
              <a:buChar char="•"/>
              <a:defRPr/>
            </a:pPr>
            <a:r>
              <a:rPr lang="en-US" sz="1600" b="1" dirty="0" smtClean="0">
                <a:cs typeface="+mn-cs"/>
              </a:rPr>
              <a:t>Application-inspired topics </a:t>
            </a:r>
          </a:p>
          <a:p>
            <a:pPr marL="285750" indent="-285750" eaLnBrk="1" hangingPunct="1">
              <a:buFont typeface="Arial" pitchFamily="34" charset="0"/>
              <a:buChar char="•"/>
              <a:defRPr/>
            </a:pPr>
            <a:r>
              <a:rPr lang="en-US" sz="1600" b="1" dirty="0" smtClean="0">
                <a:cs typeface="+mn-cs"/>
              </a:rPr>
              <a:t>Micro- and </a:t>
            </a:r>
            <a:r>
              <a:rPr lang="en-US" sz="1600" b="1" dirty="0" err="1" smtClean="0">
                <a:cs typeface="+mn-cs"/>
              </a:rPr>
              <a:t>nano</a:t>
            </a:r>
            <a:r>
              <a:rPr lang="en-US" sz="1600" b="1" dirty="0" smtClean="0">
                <a:cs typeface="+mn-cs"/>
              </a:rPr>
              <a:t>-robotics, </a:t>
            </a:r>
            <a:r>
              <a:rPr lang="en-US" sz="1600" b="1" dirty="0" err="1" smtClean="0">
                <a:cs typeface="+mn-cs"/>
              </a:rPr>
              <a:t>neuro</a:t>
            </a:r>
            <a:r>
              <a:rPr lang="en-US" sz="1600" b="1" dirty="0" smtClean="0">
                <a:cs typeface="+mn-cs"/>
              </a:rPr>
              <a:t>-robotics, humanoid robotics, &amp; networked multi-robot team </a:t>
            </a:r>
          </a:p>
          <a:p>
            <a:pPr marL="285750" indent="-285750" eaLnBrk="1" hangingPunct="1">
              <a:buFont typeface="Arial" pitchFamily="34" charset="0"/>
              <a:buChar char="•"/>
              <a:defRPr/>
            </a:pPr>
            <a:r>
              <a:rPr lang="en-US" sz="1600" b="1" dirty="0" smtClean="0">
                <a:cs typeface="+mn-cs"/>
              </a:rPr>
              <a:t>Understanding of the long term social, behavioral and economic implications of co-robots across all areas of human activity</a:t>
            </a:r>
          </a:p>
          <a:p>
            <a:pPr marL="285750" indent="-285750" eaLnBrk="1" hangingPunct="1">
              <a:buFont typeface="Arial" pitchFamily="34" charset="0"/>
              <a:buChar char="•"/>
              <a:defRPr/>
            </a:pPr>
            <a:r>
              <a:rPr lang="en-US" sz="1600" b="1" dirty="0" smtClean="0">
                <a:cs typeface="+mn-cs"/>
              </a:rPr>
              <a:t>Use of co-robots for STEM learning </a:t>
            </a:r>
          </a:p>
        </p:txBody>
      </p:sp>
      <p:sp>
        <p:nvSpPr>
          <p:cNvPr id="9226" name="TextBox 8"/>
          <p:cNvSpPr txBox="1">
            <a:spLocks noChangeArrowheads="1"/>
          </p:cNvSpPr>
          <p:nvPr/>
        </p:nvSpPr>
        <p:spPr bwMode="auto">
          <a:xfrm>
            <a:off x="2159000" y="3627438"/>
            <a:ext cx="65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NRL</a:t>
            </a:r>
          </a:p>
        </p:txBody>
      </p:sp>
      <p:sp>
        <p:nvSpPr>
          <p:cNvPr id="3" name="Content Placeholder 2"/>
          <p:cNvSpPr>
            <a:spLocks noGrp="1"/>
          </p:cNvSpPr>
          <p:nvPr>
            <p:ph idx="1"/>
          </p:nvPr>
        </p:nvSpPr>
        <p:spPr>
          <a:xfrm>
            <a:off x="431800" y="334963"/>
            <a:ext cx="8229600" cy="2247900"/>
          </a:xfrm>
        </p:spPr>
        <p:txBody>
          <a:bodyPr rtlCol="0">
            <a:normAutofit/>
          </a:bodyPr>
          <a:lstStyle/>
          <a:p>
            <a:pPr marL="0" indent="0" eaLnBrk="1" fontAlgn="auto" hangingPunct="1">
              <a:spcAft>
                <a:spcPts val="0"/>
              </a:spcAft>
              <a:buFontTx/>
              <a:buNone/>
              <a:defRPr/>
            </a:pPr>
            <a:r>
              <a:rPr lang="en-US" b="1" i="1" u="sng" dirty="0" smtClean="0">
                <a:solidFill>
                  <a:srgbClr val="FFFF00"/>
                </a:solidFill>
                <a:cs typeface="Calibri" pitchFamily="34" charset="0"/>
              </a:rPr>
              <a:t>The </a:t>
            </a:r>
            <a:r>
              <a:rPr lang="en-US" b="1" i="1" u="sng" dirty="0">
                <a:solidFill>
                  <a:srgbClr val="FFFF00"/>
                </a:solidFill>
                <a:cs typeface="Calibri" pitchFamily="34" charset="0"/>
              </a:rPr>
              <a:t>realization of co-robots acting in direct support of individuals and </a:t>
            </a:r>
            <a:r>
              <a:rPr lang="en-US" b="1" i="1" u="sng" dirty="0" smtClean="0">
                <a:solidFill>
                  <a:srgbClr val="FFFF00"/>
                </a:solidFill>
                <a:cs typeface="Calibri" pitchFamily="34" charset="0"/>
              </a:rPr>
              <a:t>groups…</a:t>
            </a:r>
            <a:r>
              <a:rPr lang="en-US" dirty="0" smtClean="0">
                <a:cs typeface="Calibri" pitchFamily="34" charset="0"/>
              </a:rPr>
              <a:t>manufacturing, exploration, discovery, agriculture, security, </a:t>
            </a:r>
            <a:r>
              <a:rPr lang="en-US" dirty="0">
                <a:cs typeface="Calibri" pitchFamily="34" charset="0"/>
              </a:rPr>
              <a:t>…..</a:t>
            </a:r>
          </a:p>
          <a:p>
            <a:pPr eaLnBrk="1" fontAlgn="auto" hangingPunct="1">
              <a:spcAft>
                <a:spcPts val="0"/>
              </a:spcAft>
              <a:defRPr/>
            </a:pPr>
            <a:endParaRPr lang="en-US" dirty="0">
              <a:cs typeface="Calibri" pitchFamily="34" charset="0"/>
            </a:endParaRPr>
          </a:p>
        </p:txBody>
      </p:sp>
    </p:spTree>
    <p:extLst>
      <p:ext uri="{BB962C8B-B14F-4D97-AF65-F5344CB8AC3E}">
        <p14:creationId xmlns:p14="http://schemas.microsoft.com/office/powerpoint/2010/main" val="2685661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utomotive_Engineering">
  <a:themeElements>
    <a:clrScheme name="">
      <a:dk1>
        <a:srgbClr val="000000"/>
      </a:dk1>
      <a:lt1>
        <a:srgbClr val="FFFFFF"/>
      </a:lt1>
      <a:dk2>
        <a:srgbClr val="000000"/>
      </a:dk2>
      <a:lt2>
        <a:srgbClr val="CECECE"/>
      </a:lt2>
      <a:accent1>
        <a:srgbClr val="474747"/>
      </a:accent1>
      <a:accent2>
        <a:srgbClr val="DADADA"/>
      </a:accent2>
      <a:accent3>
        <a:srgbClr val="FFFFFF"/>
      </a:accent3>
      <a:accent4>
        <a:srgbClr val="000000"/>
      </a:accent4>
      <a:accent5>
        <a:srgbClr val="B1B1B1"/>
      </a:accent5>
      <a:accent6>
        <a:srgbClr val="C5C5C5"/>
      </a:accent6>
      <a:hlink>
        <a:srgbClr val="000000"/>
      </a:hlink>
      <a:folHlink>
        <a:srgbClr val="919191"/>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17825</TotalTime>
  <Words>1950</Words>
  <Application>Microsoft Office PowerPoint</Application>
  <PresentationFormat>On-screen Show (4:3)</PresentationFormat>
  <Paragraphs>266</Paragraphs>
  <Slides>26</Slides>
  <Notes>19</Notes>
  <HiddenSlides>0</HiddenSlides>
  <MMClips>3</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0" baseType="lpstr">
      <vt:lpstr>1_Default Design</vt:lpstr>
      <vt:lpstr>Automotive_Engineering</vt:lpstr>
      <vt:lpstr>Office Theme</vt:lpstr>
      <vt:lpstr>WordArt 2.0</vt:lpstr>
      <vt:lpstr>Manufacturing an America Built to Last</vt:lpstr>
      <vt:lpstr>PowerPoint Presentation</vt:lpstr>
      <vt:lpstr>S&amp;T as Presidential Priority</vt:lpstr>
      <vt:lpstr>Manufacturing Economic Impact</vt:lpstr>
      <vt:lpstr>A Plant’s Economic Impact – supporting services</vt:lpstr>
      <vt:lpstr>National investment in R&amp;D</vt:lpstr>
      <vt:lpstr>What is different in the past decade?</vt:lpstr>
      <vt:lpstr>Adv. Mfg. Initiative Developments</vt:lpstr>
      <vt:lpstr>National Robotics Initiative (NRI) </vt:lpstr>
      <vt:lpstr>PowerPoint Presentation</vt:lpstr>
      <vt:lpstr>PowerPoint Presentation</vt:lpstr>
      <vt:lpstr>The Materials Genome Initiative</vt:lpstr>
      <vt:lpstr>New Paradigms for Materials Deployment</vt:lpstr>
      <vt:lpstr>Potential Outcomes</vt:lpstr>
      <vt:lpstr>PowerPoint Presentation</vt:lpstr>
      <vt:lpstr>National Network for Manufacturing Innovation</vt:lpstr>
      <vt:lpstr>PowerPoint Presentation</vt:lpstr>
      <vt:lpstr>Focus on Scale Up–Missing Middle</vt:lpstr>
      <vt:lpstr>2012 Pilot Manufacturing Institute on  Additive Manufacturing</vt:lpstr>
      <vt:lpstr>Lightweight / High Strength Structures</vt:lpstr>
      <vt:lpstr>Unit Sales Growth of Personal 3D Printers</vt:lpstr>
      <vt:lpstr>Number of Industrial AM Systems Sold from Each Geographic Region</vt:lpstr>
      <vt:lpstr>PowerPoint Presentation</vt:lpstr>
      <vt:lpstr>Encouraging Careers in STEM</vt:lpstr>
      <vt:lpstr>Global Wellbeing</vt:lpstr>
      <vt:lpstr>PowerPoint Presentation</vt:lpstr>
    </vt:vector>
  </TitlesOfParts>
  <Company>EOP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for America</dc:title>
  <dc:creator>Chopra_A</dc:creator>
  <cp:lastModifiedBy>Kurfess</cp:lastModifiedBy>
  <cp:revision>1663</cp:revision>
  <cp:lastPrinted>2012-03-27T15:24:55Z</cp:lastPrinted>
  <dcterms:created xsi:type="dcterms:W3CDTF">2009-03-05T16:26:29Z</dcterms:created>
  <dcterms:modified xsi:type="dcterms:W3CDTF">2012-09-24T10:49:23Z</dcterms:modified>
</cp:coreProperties>
</file>