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81" r:id="rId4"/>
    <p:sldId id="282" r:id="rId5"/>
    <p:sldId id="269" r:id="rId6"/>
    <p:sldId id="272" r:id="rId7"/>
    <p:sldId id="260" r:id="rId8"/>
    <p:sldId id="267" r:id="rId9"/>
    <p:sldId id="273" r:id="rId10"/>
    <p:sldId id="275" r:id="rId11"/>
    <p:sldId id="276" r:id="rId12"/>
    <p:sldId id="277" r:id="rId13"/>
    <p:sldId id="278" r:id="rId14"/>
    <p:sldId id="279" r:id="rId15"/>
    <p:sldId id="274" r:id="rId16"/>
    <p:sldId id="268" r:id="rId17"/>
  </p:sldIdLst>
  <p:sldSz cx="9144000" cy="6858000" type="screen4x3"/>
  <p:notesSz cx="6989763" cy="9275763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ECE"/>
    <a:srgbClr val="137E02"/>
    <a:srgbClr val="2FFB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66416" autoAdjust="0"/>
  </p:normalViewPr>
  <p:slideViewPr>
    <p:cSldViewPr snapToGrid="0">
      <p:cViewPr varScale="1">
        <p:scale>
          <a:sx n="70" d="100"/>
          <a:sy n="70" d="100"/>
        </p:scale>
        <p:origin x="-20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9248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4774EF00-9616-4D13-A9F1-14DEE2E9F428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9248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F76DBB12-97E9-4F92-B517-CE617F874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9248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4E2E9294-D846-4F4C-AB4F-4957ACB95E1E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5325"/>
            <a:ext cx="4637087" cy="3478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0" tIns="46470" rIns="92940" bIns="46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977" y="4405988"/>
            <a:ext cx="5591810" cy="4174093"/>
          </a:xfrm>
          <a:prstGeom prst="rect">
            <a:avLst/>
          </a:prstGeom>
        </p:spPr>
        <p:txBody>
          <a:bodyPr vert="horz" lIns="92940" tIns="46470" rIns="92940" bIns="464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9248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367B3ADF-61EA-48B2-A6E2-C61667CE32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B3ADF-61EA-48B2-A6E2-C61667CE32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21167" y="3262448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0722" y="1835459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FDE3950-20DA-4701-A5AC-38E4C4068803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D8C7F3-BC55-4420-8006-FB0C5CE5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4/7/2011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019800"/>
            <a:ext cx="9144000" cy="838200"/>
          </a:xfrm>
          <a:prstGeom prst="rect">
            <a:avLst/>
          </a:prstGeom>
          <a:gradFill>
            <a:gsLst>
              <a:gs pos="0">
                <a:srgbClr val="137E02"/>
              </a:gs>
              <a:gs pos="64999">
                <a:srgbClr val="2FFB0D"/>
              </a:gs>
              <a:gs pos="100000">
                <a:srgbClr val="D5FEC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182" y="2214563"/>
            <a:ext cx="8576440" cy="23717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Transforming Healthcare Delivery Through Communities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HUBbub</a:t>
            </a:r>
            <a:r>
              <a:rPr lang="en-US" dirty="0" smtClean="0"/>
              <a:t>, April 6, 2011</a:t>
            </a:r>
            <a:br>
              <a:rPr lang="en-US" dirty="0" smtClean="0"/>
            </a:br>
            <a:r>
              <a:rPr lang="en-US" dirty="0" smtClean="0"/>
              <a:t>3:00 – 3:30 p.m.</a:t>
            </a:r>
            <a:endParaRPr lang="en-US" dirty="0"/>
          </a:p>
        </p:txBody>
      </p:sp>
      <p:pic>
        <p:nvPicPr>
          <p:cNvPr id="14" name="Picture 13" descr="Picture1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25575" y="965959"/>
            <a:ext cx="3637926" cy="877128"/>
          </a:xfrm>
          <a:prstGeom prst="rect">
            <a:avLst/>
          </a:prstGeom>
        </p:spPr>
      </p:pic>
      <p:pic>
        <p:nvPicPr>
          <p:cNvPr id="16" name="Picture 15" descr="RCHE_new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03843" y="5302724"/>
            <a:ext cx="2922104" cy="564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Community Example 2: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Infusion Pump Informatics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Healthcare systems sharing: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Access to a tool that visually presents data 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Data from “smart” medication infusion pumps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Compare my data to others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Ease of use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Pharmacy medication profiles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Participation in technical discussions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Wish list for tool improvements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Best practices for patient safety</a:t>
            </a:r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0352" y="0"/>
            <a:ext cx="3483648" cy="162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Infusion Pump Informatics Community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558" y="1622344"/>
            <a:ext cx="4914243" cy="50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IPI Community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91862"/>
            <a:ext cx="2448910" cy="39203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000" dirty="0" smtClean="0"/>
              <a:t>Agendas and Minutes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Institution Reports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Development Updates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Technical Documentation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Data Sets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7559" y="1566676"/>
            <a:ext cx="7439613" cy="438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2039007" y="2091559"/>
            <a:ext cx="420414" cy="1051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17986" y="5044966"/>
            <a:ext cx="467711" cy="7882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23090" y="4246179"/>
            <a:ext cx="415394" cy="8016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72055" y="5580993"/>
            <a:ext cx="1387366" cy="840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12"/>
          <p:cNvGrpSpPr/>
          <p:nvPr/>
        </p:nvGrpSpPr>
        <p:grpSpPr>
          <a:xfrm>
            <a:off x="1749972" y="2690647"/>
            <a:ext cx="751491" cy="1166648"/>
            <a:chOff x="1749972" y="2690647"/>
            <a:chExt cx="751491" cy="1166648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1749972" y="2695904"/>
              <a:ext cx="420414" cy="105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1550277" y="2906110"/>
              <a:ext cx="1156137" cy="74623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755228" y="2690647"/>
              <a:ext cx="735724" cy="59909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IPI Community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477" y="1534322"/>
            <a:ext cx="5989091" cy="2911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IPI Community Tool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47378"/>
            <a:ext cx="3460421" cy="163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2056" y="2678129"/>
            <a:ext cx="4561490" cy="260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8759" y="5174178"/>
            <a:ext cx="2785241" cy="168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26801" y="3420761"/>
            <a:ext cx="3385316" cy="183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"/>
          <p:cNvGrpSpPr/>
          <p:nvPr/>
        </p:nvGrpSpPr>
        <p:grpSpPr>
          <a:xfrm>
            <a:off x="5247409" y="1402773"/>
            <a:ext cx="3356263" cy="1985236"/>
            <a:chOff x="5403273" y="488373"/>
            <a:chExt cx="3356263" cy="1985236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42543" y="600759"/>
              <a:ext cx="3058510" cy="187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403273" y="488373"/>
              <a:ext cx="3356263" cy="1350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686050" y="2986089"/>
            <a:ext cx="904875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4449" y="3100385"/>
            <a:ext cx="976313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8703" y="3052757"/>
            <a:ext cx="757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Hospital 1</a:t>
            </a:r>
          </a:p>
          <a:p>
            <a:r>
              <a:rPr lang="en-US" sz="600" dirty="0" smtClean="0"/>
              <a:t>Hospital 2</a:t>
            </a:r>
          </a:p>
          <a:p>
            <a:r>
              <a:rPr lang="en-US" sz="600" dirty="0" smtClean="0"/>
              <a:t>Hospital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Ease of use is key</a:t>
            </a:r>
          </a:p>
          <a:p>
            <a:pPr lvl="1"/>
            <a:r>
              <a:rPr lang="en-US" dirty="0" smtClean="0"/>
              <a:t>Audience is not necessarily technically savvy</a:t>
            </a:r>
          </a:p>
          <a:p>
            <a:pPr lvl="1"/>
            <a:r>
              <a:rPr lang="en-US" dirty="0" smtClean="0"/>
              <a:t>Straightforward vocabulary</a:t>
            </a:r>
          </a:p>
          <a:p>
            <a:pPr lvl="1"/>
            <a:r>
              <a:rPr lang="en-US" smtClean="0"/>
              <a:t>No code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0950" y="3262313"/>
            <a:ext cx="44767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243637" y="2757486"/>
            <a:ext cx="372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1475" y="3895726"/>
            <a:ext cx="41529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24662" y="4295774"/>
            <a:ext cx="3724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for compelling reason to access group</a:t>
            </a:r>
          </a:p>
          <a:p>
            <a:pPr lvl="1"/>
            <a:r>
              <a:rPr lang="en-US" dirty="0" smtClean="0"/>
              <a:t>Tool access or data access</a:t>
            </a:r>
          </a:p>
          <a:p>
            <a:pPr lvl="1"/>
            <a:r>
              <a:rPr lang="en-US" dirty="0" smtClean="0"/>
              <a:t>Key documentation</a:t>
            </a:r>
          </a:p>
          <a:p>
            <a:pPr lvl="1"/>
            <a:r>
              <a:rPr lang="en-US" dirty="0" smtClean="0"/>
              <a:t>Access to tool developers (discussion board)</a:t>
            </a:r>
          </a:p>
          <a:p>
            <a:r>
              <a:rPr lang="en-US" dirty="0" smtClean="0"/>
              <a:t>…And a reason to return</a:t>
            </a:r>
          </a:p>
          <a:p>
            <a:pPr lvl="1"/>
            <a:r>
              <a:rPr lang="en-US" dirty="0" smtClean="0"/>
              <a:t>Not once-and-done</a:t>
            </a:r>
          </a:p>
          <a:p>
            <a:pPr lvl="1"/>
            <a:r>
              <a:rPr lang="en-US" dirty="0" smtClean="0"/>
              <a:t>Use feedback, currency, fresh data, new members, and growth of diversity in membership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growing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Healthcare delivery, healthcare engineering, healthcare systems research (etc.)</a:t>
            </a:r>
          </a:p>
          <a:p>
            <a:r>
              <a:rPr lang="en-US" dirty="0" smtClean="0"/>
              <a:t>The challenges we see</a:t>
            </a:r>
          </a:p>
          <a:p>
            <a:pPr lvl="1"/>
            <a:r>
              <a:rPr lang="en-US" dirty="0" smtClean="0"/>
              <a:t>Right care, right patient, right time</a:t>
            </a:r>
          </a:p>
          <a:p>
            <a:pPr lvl="1"/>
            <a:r>
              <a:rPr lang="en-US" dirty="0" smtClean="0"/>
              <a:t>Fragmentation, variation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“We need a hub…”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can we create a better healthcare system?</a:t>
            </a:r>
          </a:p>
          <a:p>
            <a:pPr lvl="1"/>
            <a:r>
              <a:rPr lang="en-US" dirty="0" smtClean="0"/>
              <a:t>Researchers/universities, professional organizations, research companies, QIOs, etc.</a:t>
            </a:r>
          </a:p>
          <a:p>
            <a:r>
              <a:rPr lang="en-US" dirty="0" smtClean="0"/>
              <a:t>Enable collaboration:</a:t>
            </a:r>
          </a:p>
          <a:p>
            <a:pPr lvl="1"/>
            <a:r>
              <a:rPr lang="en-US" dirty="0" smtClean="0"/>
              <a:t>Aligning stakeholders (think vertical integration)</a:t>
            </a:r>
          </a:p>
          <a:p>
            <a:pPr lvl="1"/>
            <a:r>
              <a:rPr lang="en-US" dirty="0" smtClean="0"/>
              <a:t>Multi-site trials and validation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Toward a better healthcare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3"/>
              </a:buBlip>
            </a:pPr>
            <a:r>
              <a:rPr lang="en-US" sz="2200" i="1" dirty="0" smtClean="0"/>
              <a:t>Online collaboration to </a:t>
            </a:r>
            <a:r>
              <a:rPr lang="en-US" sz="2200" i="1" u="sng" dirty="0" smtClean="0"/>
              <a:t>transform healthcare delivery. </a:t>
            </a:r>
          </a:p>
          <a:p>
            <a:pPr lvl="0">
              <a:buBlip>
                <a:blip r:embed="rId3"/>
              </a:buBlip>
            </a:pPr>
            <a:endParaRPr lang="en-US" sz="2200" i="1" dirty="0" smtClean="0"/>
          </a:p>
          <a:p>
            <a:pPr lvl="0">
              <a:buBlip>
                <a:blip r:embed="rId3"/>
              </a:buBlip>
            </a:pPr>
            <a:r>
              <a:rPr lang="en-US" sz="2200" i="1" dirty="0" smtClean="0"/>
              <a:t>Develop </a:t>
            </a:r>
            <a:r>
              <a:rPr lang="en-US" sz="2200" i="1" u="sng" dirty="0" smtClean="0"/>
              <a:t>research and educational tools</a:t>
            </a:r>
            <a:r>
              <a:rPr lang="en-US" sz="2200" i="1" dirty="0" smtClean="0"/>
              <a:t> and materials in healthcare delivery.</a:t>
            </a:r>
          </a:p>
          <a:p>
            <a:pPr lvl="0">
              <a:buNone/>
            </a:pPr>
            <a:endParaRPr lang="en-US" sz="2200" i="1" dirty="0" smtClean="0"/>
          </a:p>
          <a:p>
            <a:pPr lvl="0">
              <a:buBlip>
                <a:blip r:embed="rId3"/>
              </a:buBlip>
            </a:pPr>
            <a:r>
              <a:rPr lang="en-US" sz="2200" i="1" dirty="0" smtClean="0"/>
              <a:t> Provides a </a:t>
            </a:r>
            <a:r>
              <a:rPr lang="en-US" sz="2200" i="1" u="sng" dirty="0" smtClean="0"/>
              <a:t>free and open </a:t>
            </a:r>
            <a:r>
              <a:rPr lang="en-US" sz="2200" i="1" dirty="0" smtClean="0"/>
              <a:t>place for researchers to </a:t>
            </a:r>
            <a:r>
              <a:rPr lang="en-US" sz="2200" i="1" u="sng" dirty="0" smtClean="0"/>
              <a:t>share</a:t>
            </a:r>
            <a:r>
              <a:rPr lang="en-US" sz="2200" i="1" dirty="0" smtClean="0"/>
              <a:t> data sets, </a:t>
            </a:r>
            <a:r>
              <a:rPr lang="en-US" sz="2200" i="1" u="sng" dirty="0" smtClean="0"/>
              <a:t>develop</a:t>
            </a:r>
            <a:r>
              <a:rPr lang="en-US" sz="2200" i="1" dirty="0" smtClean="0"/>
              <a:t> and pilot tools, and collaborate on projects. </a:t>
            </a:r>
          </a:p>
          <a:p>
            <a:pPr lvl="0">
              <a:buBlip>
                <a:blip r:embed="rId3"/>
              </a:buBlip>
            </a:pPr>
            <a:endParaRPr lang="en-US" sz="2200" i="1" dirty="0" smtClean="0"/>
          </a:p>
          <a:p>
            <a:pPr lvl="0">
              <a:buBlip>
                <a:blip r:embed="rId3"/>
              </a:buBlip>
            </a:pPr>
            <a:r>
              <a:rPr lang="en-US" sz="2200" i="1" dirty="0" smtClean="0"/>
              <a:t> Provides a place for the </a:t>
            </a:r>
            <a:r>
              <a:rPr lang="en-US" sz="2200" i="1" u="sng" dirty="0" smtClean="0"/>
              <a:t>outcomes</a:t>
            </a:r>
            <a:r>
              <a:rPr lang="en-US" sz="2200" i="1" dirty="0" smtClean="0"/>
              <a:t> of such projects to be </a:t>
            </a:r>
            <a:r>
              <a:rPr lang="en-US" sz="2200" i="1" u="sng" dirty="0" smtClean="0"/>
              <a:t>disseminated </a:t>
            </a:r>
            <a:r>
              <a:rPr lang="en-US" sz="2200" i="1" dirty="0" smtClean="0"/>
              <a:t>to researchers, practitioners, and patients.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Use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Blip>
                <a:blip r:embed="rId3"/>
              </a:buBlip>
            </a:pPr>
            <a:r>
              <a:rPr lang="en-US" dirty="0" smtClean="0"/>
              <a:t>Some types of tools are not “</a:t>
            </a:r>
            <a:r>
              <a:rPr lang="en-US" b="1" dirty="0" smtClean="0"/>
              <a:t>owned</a:t>
            </a:r>
            <a:r>
              <a:rPr lang="en-US" dirty="0" smtClean="0"/>
              <a:t>”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May not be publicly available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Not the source of published work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Tools and data are </a:t>
            </a:r>
            <a:r>
              <a:rPr lang="en-US" b="1" dirty="0" smtClean="0"/>
              <a:t>secured</a:t>
            </a:r>
            <a:r>
              <a:rPr lang="en-US" dirty="0" smtClean="0"/>
              <a:t> through HUB groups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Some research content is not public-facing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Tools are not the results; they are the </a:t>
            </a:r>
            <a:r>
              <a:rPr lang="en-US" b="1" dirty="0" smtClean="0"/>
              <a:t>method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Results may be in the form of case studies, policy and practice recommendations, and to a lesser extent,  research publications.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Tools and data may have finite lifetimes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Use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Blip>
                <a:blip r:embed="rId3"/>
              </a:buBlip>
            </a:pPr>
            <a:r>
              <a:rPr lang="en-US" dirty="0" smtClean="0"/>
              <a:t>Data is often shared </a:t>
            </a:r>
            <a:r>
              <a:rPr lang="en-US" b="1" dirty="0" smtClean="0"/>
              <a:t>across institutions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Motivations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User agreements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Community participants are diverse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Researchers and practitioners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Interplay of RQs and practice, policy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“Closing the Loop”</a:t>
            </a:r>
          </a:p>
          <a:p>
            <a:pPr lvl="1">
              <a:buBlip>
                <a:blip r:embed="rId3"/>
              </a:buBlip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Example 1:</a:t>
            </a:r>
            <a:br>
              <a:rPr lang="en-US" dirty="0" smtClean="0"/>
            </a:br>
            <a:r>
              <a:rPr lang="en-US" dirty="0" smtClean="0"/>
              <a:t>Preventing Hospital Readmissions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Researchers at multiple universities sharing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Data</a:t>
            </a:r>
            <a:r>
              <a:rPr lang="en-US" dirty="0"/>
              <a:t> </a:t>
            </a:r>
            <a:r>
              <a:rPr lang="en-US" dirty="0" smtClean="0"/>
              <a:t>from several hospital systems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De-identified data and secured on separate server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Three tools for data exploration and visualization</a:t>
            </a:r>
          </a:p>
          <a:p>
            <a:pPr lvl="2">
              <a:buBlip>
                <a:blip r:embed="rId3"/>
              </a:buBlip>
            </a:pPr>
            <a:r>
              <a:rPr lang="en-US" dirty="0" smtClean="0"/>
              <a:t>Technical discussion with tool developers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Data analysis plans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Manuscripts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Readmissions Community Tools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736" y="1560365"/>
            <a:ext cx="7271721" cy="419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72904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Few HUB resources…the </a:t>
            </a:r>
            <a:r>
              <a:rPr lang="en-US" dirty="0" err="1" smtClean="0"/>
              <a:t>Dropbox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/>
              <a:t>Work in progress…by multiple parties</a:t>
            </a:r>
          </a:p>
          <a:p>
            <a:pPr lvl="1"/>
            <a:r>
              <a:rPr lang="en-US" dirty="0" smtClean="0"/>
              <a:t>Not well-suited to HUB resources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“Tools” are not really HUB resources</a:t>
            </a:r>
          </a:p>
          <a:p>
            <a:r>
              <a:rPr lang="en-US" dirty="0" smtClean="0"/>
              <a:t>Future HIPAA compliance</a:t>
            </a:r>
          </a:p>
          <a:p>
            <a:r>
              <a:rPr lang="en-US" dirty="0" smtClean="0"/>
              <a:t>No “push” of data from groups</a:t>
            </a:r>
          </a:p>
          <a:p>
            <a:pPr marL="320040" lvl="2" indent="-320040">
              <a:spcBef>
                <a:spcPts val="700"/>
              </a:spcBef>
              <a:buSzPct val="60000"/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9151" y="3152559"/>
            <a:ext cx="5353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99267">
            <a:off x="5597830" y="3133083"/>
            <a:ext cx="25241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ransforming Healthcare Delivery Through Communities&amp;#x0D;&amp;#x0A;&amp;#x0D;&amp;#x0A;HUBbub, April 6, 2011&amp;#x0D;&amp;#x0A;3:00 – 3:30 p.m.&amp;quot;&quot;/&gt;&lt;property id=&quot;20307&quot; value=&quot;256&quot;/&gt;&lt;/object&gt;&lt;object type=&quot;3&quot; unique_id=&quot;10461&quot;&gt;&lt;property id=&quot;20148&quot; value=&quot;5&quot;/&gt;&lt;property id=&quot;20300&quot; value=&quot;Slide 7 - &amp;quot;Community Example 1:&amp;#x0D;&amp;#x0A;Preventing Hospital Readmissions&amp;quot;&quot;/&gt;&lt;property id=&quot;20307&quot; value=&quot;260&quot;/&gt;&lt;/object&gt;&lt;object type=&quot;3&quot; unique_id=&quot;10592&quot;&gt;&lt;property id=&quot;20148&quot; value=&quot;5&quot;/&gt;&lt;property id=&quot;20300&quot; value=&quot;Slide 8 - &amp;quot;Readmissions Community Tools&amp;quot;&quot;/&gt;&lt;property id=&quot;20307&quot; value=&quot;267&quot;/&gt;&lt;/object&gt;&lt;object type=&quot;3&quot; unique_id=&quot;10593&quot;&gt;&lt;property id=&quot;20148&quot; value=&quot;5&quot;/&gt;&lt;property id=&quot;20300&quot; value=&quot;Slide 16 - &amp;quot;Community: Lessons Learned&amp;quot;&quot;/&gt;&lt;property id=&quot;20307&quot; value=&quot;268&quot;/&gt;&lt;/object&gt;&lt;object type=&quot;3&quot; unique_id=&quot;10639&quot;&gt;&lt;property id=&quot;20148&quot; value=&quot;5&quot;/&gt;&lt;property id=&quot;20300&quot; value=&quot;Slide 5 - &amp;quot;How We Use Communities&amp;quot;&quot;/&gt;&lt;property id=&quot;20307&quot; value=&quot;269&quot;/&gt;&lt;/object&gt;&lt;object type=&quot;3&quot; unique_id=&quot;10795&quot;&gt;&lt;property id=&quot;20148&quot; value=&quot;5&quot;/&gt;&lt;property id=&quot;20300&quot; value=&quot;Slide 6 - &amp;quot;How We Use Communities&amp;quot;&quot;/&gt;&lt;property id=&quot;20307&quot; value=&quot;272&quot;/&gt;&lt;/object&gt;&lt;object type=&quot;3&quot; unique_id=&quot;10988&quot;&gt;&lt;property id=&quot;20148&quot; value=&quot;5&quot;/&gt;&lt;property id=&quot;20300&quot; value=&quot;Slide 9 - &amp;quot;Challenges&amp;quot;&quot;/&gt;&lt;property id=&quot;20307&quot; value=&quot;273&quot;/&gt;&lt;/object&gt;&lt;object type=&quot;3&quot; unique_id=&quot;10989&quot;&gt;&lt;property id=&quot;20148&quot; value=&quot;5&quot;/&gt;&lt;property id=&quot;20300&quot; value=&quot;Slide 15 - &amp;quot;Community: Lessons Learned&amp;quot;&quot;/&gt;&lt;property id=&quot;20307&quot; value=&quot;274&quot;/&gt;&lt;/object&gt;&lt;object type=&quot;3&quot; unique_id=&quot;11076&quot;&gt;&lt;property id=&quot;20148&quot; value=&quot;5&quot;/&gt;&lt;property id=&quot;20300&quot; value=&quot;Slide 10 - &amp;quot;Community Example 2:&amp;#x0D;&amp;#x0A;Infusion Pump Informatics&amp;quot;&quot;/&gt;&lt;property id=&quot;20307&quot; value=&quot;275&quot;/&gt;&lt;/object&gt;&lt;object type=&quot;3&quot; unique_id=&quot;11077&quot;&gt;&lt;property id=&quot;20148&quot; value=&quot;5&quot;/&gt;&lt;property id=&quot;20300&quot; value=&quot;Slide 11 - &amp;quot;Infusion Pump Informatics Community&amp;quot;&quot;/&gt;&lt;property id=&quot;20307&quot; value=&quot;276&quot;/&gt;&lt;/object&gt;&lt;object type=&quot;3&quot; unique_id=&quot;11078&quot;&gt;&lt;property id=&quot;20148&quot; value=&quot;5&quot;/&gt;&lt;property id=&quot;20300&quot; value=&quot;Slide 12 - &amp;quot;IPI Community Resources&amp;quot;&quot;/&gt;&lt;property id=&quot;20307&quot; value=&quot;277&quot;/&gt;&lt;/object&gt;&lt;object type=&quot;3&quot; unique_id=&quot;11079&quot;&gt;&lt;property id=&quot;20148&quot; value=&quot;5&quot;/&gt;&lt;property id=&quot;20300&quot; value=&quot;Slide 13 - &amp;quot;IPI Community Discussions&amp;quot;&quot;/&gt;&lt;property id=&quot;20307&quot; value=&quot;278&quot;/&gt;&lt;/object&gt;&lt;object type=&quot;3&quot; unique_id=&quot;11080&quot;&gt;&lt;property id=&quot;20148&quot; value=&quot;5&quot;/&gt;&lt;property id=&quot;20300&quot; value=&quot;Slide 14 - &amp;quot;IPI Community Tool&amp;quot;&quot;/&gt;&lt;property id=&quot;20307&quot; value=&quot;279&quot;/&gt;&lt;/object&gt;&lt;object type=&quot;3&quot; unique_id=&quot;11150&quot;&gt;&lt;property id=&quot;20148&quot; value=&quot;5&quot;/&gt;&lt;property id=&quot;20300&quot; value=&quot;Slide 2 - &amp;quot;A growing field&amp;quot;&quot;/&gt;&lt;property id=&quot;20307&quot; value=&quot;280&quot;/&gt;&lt;/object&gt;&lt;object type=&quot;3&quot; unique_id=&quot;11151&quot;&gt;&lt;property id=&quot;20148&quot; value=&quot;5&quot;/&gt;&lt;property id=&quot;20300&quot; value=&quot;Slide 3 - &amp;quot;“We need a hub…”&amp;quot;&quot;/&gt;&lt;property id=&quot;20307&quot; value=&quot;281&quot;/&gt;&lt;/object&gt;&lt;object type=&quot;3&quot; unique_id=&quot;11152&quot;&gt;&lt;property id=&quot;20148&quot; value=&quot;5&quot;/&gt;&lt;property id=&quot;20300&quot; value=&quot;Slide 4 - &amp;quot;Toward a better healthcare system&amp;quot;&quot;/&gt;&lt;property id=&quot;20307&quot; value=&quot;282&quot;/&gt;&lt;/object&gt;&lt;/object&gt;&lt;object type=&quot;8&quot; unique_id=&quot;1001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F00"/>
      </a:accent1>
      <a:accent2>
        <a:srgbClr val="00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498</Words>
  <Application>Microsoft Office PowerPoint</Application>
  <PresentationFormat>On-screen Show (4:3)</PresentationFormat>
  <Paragraphs>118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Transforming Healthcare Delivery Through Communities  HUBbub, April 6, 2011 3:00 – 3:30 p.m.</vt:lpstr>
      <vt:lpstr>A growing field</vt:lpstr>
      <vt:lpstr>“We need a hub…”</vt:lpstr>
      <vt:lpstr>Toward a better healthcare system</vt:lpstr>
      <vt:lpstr>How We Use Communities</vt:lpstr>
      <vt:lpstr>How We Use Communities</vt:lpstr>
      <vt:lpstr>Community Example 1: Preventing Hospital Readmissions</vt:lpstr>
      <vt:lpstr>Readmissions Community Tools</vt:lpstr>
      <vt:lpstr>Challenges</vt:lpstr>
      <vt:lpstr>Community Example 2: Infusion Pump Informatics</vt:lpstr>
      <vt:lpstr>Infusion Pump Informatics Community</vt:lpstr>
      <vt:lpstr>IPI Community Resources</vt:lpstr>
      <vt:lpstr>IPI Community Discussions</vt:lpstr>
      <vt:lpstr>IPI Community Tool</vt:lpstr>
      <vt:lpstr>Community: Lessons Learned</vt:lpstr>
      <vt:lpstr>Community: Lessons Learned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Amira Zamin</dc:creator>
  <cp:lastModifiedBy> </cp:lastModifiedBy>
  <cp:revision>192</cp:revision>
  <dcterms:created xsi:type="dcterms:W3CDTF">2010-06-25T18:16:04Z</dcterms:created>
  <dcterms:modified xsi:type="dcterms:W3CDTF">2011-04-07T12:57:17Z</dcterms:modified>
</cp:coreProperties>
</file>