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39" r:id="rId2"/>
    <p:sldId id="397" r:id="rId3"/>
    <p:sldId id="404" r:id="rId4"/>
    <p:sldId id="405" r:id="rId5"/>
    <p:sldId id="403" r:id="rId6"/>
    <p:sldId id="402" r:id="rId7"/>
    <p:sldId id="406" r:id="rId8"/>
    <p:sldId id="384" r:id="rId9"/>
    <p:sldId id="421" r:id="rId10"/>
    <p:sldId id="386" r:id="rId11"/>
    <p:sldId id="400" r:id="rId12"/>
    <p:sldId id="419" r:id="rId13"/>
    <p:sldId id="420" r:id="rId14"/>
    <p:sldId id="408" r:id="rId15"/>
    <p:sldId id="427" r:id="rId16"/>
    <p:sldId id="413" r:id="rId17"/>
    <p:sldId id="423" r:id="rId18"/>
    <p:sldId id="424" r:id="rId19"/>
    <p:sldId id="380" r:id="rId20"/>
    <p:sldId id="422" r:id="rId21"/>
    <p:sldId id="418" r:id="rId22"/>
    <p:sldId id="425" r:id="rId23"/>
    <p:sldId id="426" r:id="rId2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33"/>
    <a:srgbClr val="F2F21E"/>
    <a:srgbClr val="D51713"/>
    <a:srgbClr val="FF00FF"/>
    <a:srgbClr val="FF9900"/>
    <a:srgbClr val="FF9933"/>
    <a:srgbClr val="DDDDDD"/>
    <a:srgbClr val="EAEAEA"/>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892" autoAdjust="0"/>
    <p:restoredTop sz="94706" autoAdjust="0"/>
  </p:normalViewPr>
  <p:slideViewPr>
    <p:cSldViewPr snapToObjects="1">
      <p:cViewPr varScale="1">
        <p:scale>
          <a:sx n="111" d="100"/>
          <a:sy n="111" d="100"/>
        </p:scale>
        <p:origin x="-1614" y="-8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84" d="100"/>
          <a:sy n="84" d="100"/>
        </p:scale>
        <p:origin x="-229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1431" tIns="45715" rIns="91431" bIns="45715"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5138"/>
          </a:xfrm>
          <a:prstGeom prst="rect">
            <a:avLst/>
          </a:prstGeom>
        </p:spPr>
        <p:txBody>
          <a:bodyPr vert="horz" lIns="91431" tIns="45715" rIns="91431" bIns="45715" rtlCol="0"/>
          <a:lstStyle>
            <a:lvl1pPr algn="r">
              <a:defRPr sz="1200"/>
            </a:lvl1pPr>
          </a:lstStyle>
          <a:p>
            <a:fld id="{B392D61C-9D97-4503-8FC9-AA60F8B854F9}" type="datetimeFigureOut">
              <a:rPr lang="en-US" smtClean="0"/>
              <a:pPr/>
              <a:t>4/5/2011</a:t>
            </a:fld>
            <a:endParaRPr lang="en-US"/>
          </a:p>
        </p:txBody>
      </p:sp>
      <p:sp>
        <p:nvSpPr>
          <p:cNvPr id="4" name="Footer Placeholder 3"/>
          <p:cNvSpPr>
            <a:spLocks noGrp="1"/>
          </p:cNvSpPr>
          <p:nvPr>
            <p:ph type="ftr" sz="quarter" idx="2"/>
          </p:nvPr>
        </p:nvSpPr>
        <p:spPr>
          <a:xfrm>
            <a:off x="1" y="8829676"/>
            <a:ext cx="3038475" cy="465138"/>
          </a:xfrm>
          <a:prstGeom prst="rect">
            <a:avLst/>
          </a:prstGeom>
        </p:spPr>
        <p:txBody>
          <a:bodyPr vert="horz" lIns="91431" tIns="45715" rIns="91431"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5138"/>
          </a:xfrm>
          <a:prstGeom prst="rect">
            <a:avLst/>
          </a:prstGeom>
        </p:spPr>
        <p:txBody>
          <a:bodyPr vert="horz" lIns="91431" tIns="45715" rIns="91431" bIns="45715" rtlCol="0" anchor="b"/>
          <a:lstStyle>
            <a:lvl1pPr algn="r">
              <a:defRPr sz="1200"/>
            </a:lvl1pPr>
          </a:lstStyle>
          <a:p>
            <a:fld id="{5EEBC959-7463-4DD5-ABB7-F1D55FF9DE00}" type="slidenum">
              <a:rPr lang="en-US" smtClean="0"/>
              <a:pPr/>
              <a:t>‹#›</a:t>
            </a:fld>
            <a:endParaRPr lang="en-US"/>
          </a:p>
        </p:txBody>
      </p:sp>
    </p:spTree>
    <p:extLst>
      <p:ext uri="{BB962C8B-B14F-4D97-AF65-F5344CB8AC3E}">
        <p14:creationId xmlns:p14="http://schemas.microsoft.com/office/powerpoint/2010/main" val="39805561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138"/>
          </a:xfrm>
          <a:prstGeom prst="rect">
            <a:avLst/>
          </a:prstGeom>
        </p:spPr>
        <p:txBody>
          <a:bodyPr vert="horz" lIns="93167" tIns="46584" rIns="93167" bIns="46584" rtlCol="0"/>
          <a:lstStyle>
            <a:lvl1pPr algn="l">
              <a:defRPr sz="1200">
                <a:latin typeface="Arial" charset="0"/>
                <a:ea typeface="ＭＳ Ｐゴシック" pitchFamily="-65" charset="-128"/>
                <a:cs typeface="+mn-cs"/>
              </a:defRPr>
            </a:lvl1pPr>
          </a:lstStyle>
          <a:p>
            <a:pPr>
              <a:defRPr/>
            </a:pPr>
            <a:endParaRPr lang="en-US" dirty="0"/>
          </a:p>
        </p:txBody>
      </p:sp>
      <p:sp>
        <p:nvSpPr>
          <p:cNvPr id="3" name="Date Placeholder 2"/>
          <p:cNvSpPr>
            <a:spLocks noGrp="1"/>
          </p:cNvSpPr>
          <p:nvPr>
            <p:ph type="dt" idx="1"/>
          </p:nvPr>
        </p:nvSpPr>
        <p:spPr>
          <a:xfrm>
            <a:off x="3970339" y="1"/>
            <a:ext cx="3038475" cy="465138"/>
          </a:xfrm>
          <a:prstGeom prst="rect">
            <a:avLst/>
          </a:prstGeom>
        </p:spPr>
        <p:txBody>
          <a:bodyPr vert="horz" lIns="93167" tIns="46584" rIns="93167" bIns="46584" rtlCol="0"/>
          <a:lstStyle>
            <a:lvl1pPr algn="r">
              <a:defRPr sz="1200">
                <a:latin typeface="Arial" charset="0"/>
                <a:ea typeface="ＭＳ Ｐゴシック" pitchFamily="-65" charset="-128"/>
                <a:cs typeface="+mn-cs"/>
              </a:defRPr>
            </a:lvl1pPr>
          </a:lstStyle>
          <a:p>
            <a:pPr>
              <a:defRPr/>
            </a:pPr>
            <a:fld id="{4675FA5B-373B-4E88-908C-E61D02C1A72F}" type="datetimeFigureOut">
              <a:rPr lang="en-US"/>
              <a:pPr>
                <a:defRPr/>
              </a:pPr>
              <a:t>4/5/2011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7" tIns="46584" rIns="93167" bIns="46584" rtlCol="0" anchor="ctr"/>
          <a:lstStyle/>
          <a:p>
            <a:pPr lvl="0"/>
            <a:endParaRPr lang="en-US" noProof="0" dirty="0" smtClean="0"/>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3167" tIns="46584" rIns="93167" bIns="4658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29676"/>
            <a:ext cx="3038475" cy="465138"/>
          </a:xfrm>
          <a:prstGeom prst="rect">
            <a:avLst/>
          </a:prstGeom>
        </p:spPr>
        <p:txBody>
          <a:bodyPr vert="horz" lIns="93167" tIns="46584" rIns="93167" bIns="46584" rtlCol="0" anchor="b"/>
          <a:lstStyle>
            <a:lvl1pPr algn="l">
              <a:defRPr sz="1200">
                <a:latin typeface="Arial" charset="0"/>
                <a:ea typeface="ＭＳ Ｐゴシック" pitchFamily="-65" charset="-128"/>
                <a:cs typeface="+mn-cs"/>
              </a:defRPr>
            </a:lvl1pPr>
          </a:lstStyle>
          <a:p>
            <a:pPr>
              <a:defRPr/>
            </a:pPr>
            <a:endParaRPr lang="en-US" dirty="0"/>
          </a:p>
        </p:txBody>
      </p:sp>
      <p:sp>
        <p:nvSpPr>
          <p:cNvPr id="7" name="Slide Number Placeholder 6"/>
          <p:cNvSpPr>
            <a:spLocks noGrp="1"/>
          </p:cNvSpPr>
          <p:nvPr>
            <p:ph type="sldNum" sz="quarter" idx="5"/>
          </p:nvPr>
        </p:nvSpPr>
        <p:spPr>
          <a:xfrm>
            <a:off x="3970339" y="8829676"/>
            <a:ext cx="3038475" cy="465138"/>
          </a:xfrm>
          <a:prstGeom prst="rect">
            <a:avLst/>
          </a:prstGeom>
        </p:spPr>
        <p:txBody>
          <a:bodyPr vert="horz" lIns="93167" tIns="46584" rIns="93167" bIns="46584" rtlCol="0" anchor="b"/>
          <a:lstStyle>
            <a:lvl1pPr algn="r">
              <a:defRPr sz="1200">
                <a:latin typeface="Arial" charset="0"/>
                <a:ea typeface="ＭＳ Ｐゴシック" pitchFamily="-65" charset="-128"/>
                <a:cs typeface="+mn-cs"/>
              </a:defRPr>
            </a:lvl1pPr>
          </a:lstStyle>
          <a:p>
            <a:pPr>
              <a:defRPr/>
            </a:pPr>
            <a:fld id="{975002F4-781E-4F5F-9ADD-9577E7FA208D}" type="slidenum">
              <a:rPr lang="en-US"/>
              <a:pPr>
                <a:defRPr/>
              </a:pPr>
              <a:t>‹#›</a:t>
            </a:fld>
            <a:endParaRPr lang="en-US" dirty="0"/>
          </a:p>
        </p:txBody>
      </p:sp>
    </p:spTree>
    <p:extLst>
      <p:ext uri="{BB962C8B-B14F-4D97-AF65-F5344CB8AC3E}">
        <p14:creationId xmlns:p14="http://schemas.microsoft.com/office/powerpoint/2010/main" val="195044237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marL="230746" indent="-230746" eaLnBrk="1" hangingPunct="1">
              <a:lnSpc>
                <a:spcPct val="80000"/>
              </a:lnSpc>
            </a:pPr>
            <a:r>
              <a:rPr lang="en-US" sz="900" u="sng" dirty="0"/>
              <a:t>Needs:</a:t>
            </a:r>
          </a:p>
          <a:p>
            <a:pPr marL="230746" indent="-230746" eaLnBrk="1" hangingPunct="1">
              <a:lnSpc>
                <a:spcPct val="80000"/>
              </a:lnSpc>
              <a:buFontTx/>
              <a:buChar char="•"/>
            </a:pPr>
            <a:r>
              <a:rPr lang="en-US" sz="900" dirty="0"/>
              <a:t>Isolation &amp; characterization tools</a:t>
            </a:r>
          </a:p>
          <a:p>
            <a:pPr marL="230746" indent="-230746" eaLnBrk="1" hangingPunct="1">
              <a:lnSpc>
                <a:spcPct val="80000"/>
              </a:lnSpc>
              <a:buFontTx/>
              <a:buChar char="•"/>
            </a:pPr>
            <a:r>
              <a:rPr lang="en-US" sz="900" dirty="0"/>
              <a:t>Differentiation tools</a:t>
            </a:r>
          </a:p>
          <a:p>
            <a:pPr marL="230746" indent="-230746" eaLnBrk="1" hangingPunct="1">
              <a:lnSpc>
                <a:spcPct val="80000"/>
              </a:lnSpc>
              <a:buFontTx/>
              <a:buChar char="•"/>
            </a:pPr>
            <a:r>
              <a:rPr lang="en-US" sz="900" dirty="0"/>
              <a:t>Cell expansion reagents</a:t>
            </a:r>
          </a:p>
          <a:p>
            <a:pPr marL="230746" indent="-230746" eaLnBrk="1" hangingPunct="1">
              <a:lnSpc>
                <a:spcPct val="80000"/>
              </a:lnSpc>
              <a:buFontTx/>
              <a:buChar char="•"/>
            </a:pPr>
            <a:endParaRPr lang="en-US" sz="900" dirty="0"/>
          </a:p>
          <a:p>
            <a:pPr marL="230746" indent="-230746" eaLnBrk="1" hangingPunct="1">
              <a:lnSpc>
                <a:spcPct val="80000"/>
              </a:lnSpc>
            </a:pPr>
            <a:endParaRPr lang="en-US" sz="900" u="sng" dirty="0"/>
          </a:p>
          <a:p>
            <a:pPr marL="230746" indent="-230746" eaLnBrk="1" hangingPunct="1">
              <a:lnSpc>
                <a:spcPct val="80000"/>
              </a:lnSpc>
            </a:pPr>
            <a:r>
              <a:rPr lang="en-US" sz="900" u="sng" dirty="0"/>
              <a:t>ADME/Tox</a:t>
            </a:r>
          </a:p>
          <a:p>
            <a:pPr marL="692237" lvl="1" indent="-230746" eaLnBrk="1" hangingPunct="1">
              <a:lnSpc>
                <a:spcPct val="80000"/>
              </a:lnSpc>
              <a:buFontTx/>
              <a:buAutoNum type="arabicPeriod"/>
            </a:pPr>
            <a:r>
              <a:rPr lang="en-US" sz="900" dirty="0"/>
              <a:t>Stem cell </a:t>
            </a:r>
            <a:r>
              <a:rPr lang="en-US" sz="900" dirty="0" err="1"/>
              <a:t>mobilizers</a:t>
            </a:r>
            <a:endParaRPr lang="en-US" sz="900" dirty="0"/>
          </a:p>
          <a:p>
            <a:pPr marL="1153730" lvl="2" indent="-230746" eaLnBrk="1" hangingPunct="1">
              <a:lnSpc>
                <a:spcPct val="80000"/>
              </a:lnSpc>
              <a:buFontTx/>
              <a:buAutoNum type="arabicPeriod"/>
            </a:pPr>
            <a:r>
              <a:rPr lang="en-US" sz="900" dirty="0" err="1"/>
              <a:t>AnorMED</a:t>
            </a:r>
            <a:r>
              <a:rPr lang="en-US" sz="900" dirty="0"/>
              <a:t> (AOM; Vancouver)</a:t>
            </a:r>
          </a:p>
          <a:p>
            <a:pPr marL="1615221" lvl="3" indent="-230746" eaLnBrk="1" hangingPunct="1">
              <a:lnSpc>
                <a:spcPct val="80000"/>
              </a:lnSpc>
            </a:pPr>
            <a:r>
              <a:rPr lang="en-US" sz="900" dirty="0"/>
              <a:t>	</a:t>
            </a:r>
            <a:r>
              <a:rPr lang="en-US" sz="900" dirty="0" err="1"/>
              <a:t>Mozobil</a:t>
            </a:r>
            <a:r>
              <a:rPr lang="en-US" sz="900" dirty="0"/>
              <a:t>: mobilizing SC from bone marrow</a:t>
            </a:r>
          </a:p>
          <a:p>
            <a:pPr marL="1615221" lvl="3" indent="-230746" eaLnBrk="1" hangingPunct="1">
              <a:lnSpc>
                <a:spcPct val="80000"/>
              </a:lnSpc>
            </a:pPr>
            <a:r>
              <a:rPr lang="en-US" sz="900" dirty="0"/>
              <a:t>	Acquired by </a:t>
            </a:r>
            <a:r>
              <a:rPr lang="en-US" sz="900" dirty="0" err="1"/>
              <a:t>Millenium</a:t>
            </a:r>
            <a:r>
              <a:rPr lang="en-US" sz="900" dirty="0"/>
              <a:t> for  $512 million</a:t>
            </a:r>
          </a:p>
          <a:p>
            <a:pPr marL="692237" lvl="1" indent="-230746" eaLnBrk="1" hangingPunct="1">
              <a:lnSpc>
                <a:spcPct val="80000"/>
              </a:lnSpc>
              <a:buFontTx/>
              <a:buAutoNum type="arabicPeriod"/>
            </a:pPr>
            <a:r>
              <a:rPr lang="en-US" sz="900" dirty="0"/>
              <a:t>Predictive toxicology</a:t>
            </a:r>
          </a:p>
          <a:p>
            <a:pPr marL="1153730" lvl="2" indent="-230746" eaLnBrk="1" hangingPunct="1">
              <a:lnSpc>
                <a:spcPct val="80000"/>
              </a:lnSpc>
              <a:buFontTx/>
              <a:buAutoNum type="arabicPeriod"/>
            </a:pPr>
            <a:r>
              <a:rPr lang="en-US" sz="900" dirty="0"/>
              <a:t>Cellular Dynamics International (WI)</a:t>
            </a:r>
          </a:p>
          <a:p>
            <a:pPr marL="1153730" lvl="2" indent="-230746" eaLnBrk="1" hangingPunct="1">
              <a:lnSpc>
                <a:spcPct val="80000"/>
              </a:lnSpc>
              <a:buFontTx/>
              <a:buAutoNum type="arabicPeriod"/>
            </a:pPr>
            <a:r>
              <a:rPr lang="en-US" sz="900" dirty="0" err="1"/>
              <a:t>Cellartis</a:t>
            </a:r>
            <a:r>
              <a:rPr lang="en-US" sz="900" dirty="0"/>
              <a:t> (Sweden)</a:t>
            </a:r>
          </a:p>
          <a:p>
            <a:pPr marL="1153730" lvl="2" indent="-230746" eaLnBrk="1" hangingPunct="1">
              <a:lnSpc>
                <a:spcPct val="80000"/>
              </a:lnSpc>
              <a:buFontTx/>
              <a:buAutoNum type="arabicPeriod"/>
            </a:pPr>
            <a:r>
              <a:rPr lang="en-US" sz="900" dirty="0" err="1"/>
              <a:t>Vistagen</a:t>
            </a:r>
            <a:r>
              <a:rPr lang="en-US" sz="900" dirty="0"/>
              <a:t> (CA)</a:t>
            </a:r>
          </a:p>
          <a:p>
            <a:pPr marL="692237" lvl="1" indent="-230746" eaLnBrk="1" hangingPunct="1">
              <a:lnSpc>
                <a:spcPct val="80000"/>
              </a:lnSpc>
              <a:buFontTx/>
              <a:buAutoNum type="arabicPeriod"/>
            </a:pPr>
            <a:r>
              <a:rPr lang="en-US" sz="900" dirty="0"/>
              <a:t>Biomarker Discovery</a:t>
            </a:r>
          </a:p>
          <a:p>
            <a:pPr marL="1153730" lvl="2" indent="-230746" eaLnBrk="1" hangingPunct="1">
              <a:lnSpc>
                <a:spcPct val="80000"/>
              </a:lnSpc>
              <a:buFontTx/>
              <a:buAutoNum type="arabicPeriod"/>
            </a:pPr>
            <a:r>
              <a:rPr lang="en-US" sz="900" dirty="0" err="1"/>
              <a:t>Stemina</a:t>
            </a:r>
            <a:r>
              <a:rPr lang="en-US" sz="900" dirty="0"/>
              <a:t> Biomarker Discovery (WI)</a:t>
            </a:r>
          </a:p>
          <a:p>
            <a:pPr marL="692237" lvl="1" indent="-230746" eaLnBrk="1" hangingPunct="1">
              <a:lnSpc>
                <a:spcPct val="80000"/>
              </a:lnSpc>
              <a:buFontTx/>
              <a:buAutoNum type="arabicPeriod"/>
            </a:pPr>
            <a:r>
              <a:rPr lang="en-US" sz="900" dirty="0"/>
              <a:t>Reagents and assays</a:t>
            </a:r>
          </a:p>
          <a:p>
            <a:pPr marL="1153730" lvl="2" indent="-230746" eaLnBrk="1" hangingPunct="1">
              <a:lnSpc>
                <a:spcPct val="80000"/>
              </a:lnSpc>
              <a:buFontTx/>
              <a:buAutoNum type="arabicPeriod"/>
            </a:pPr>
            <a:r>
              <a:rPr lang="en-US" sz="900" dirty="0" err="1"/>
              <a:t>Invitrogen</a:t>
            </a:r>
            <a:r>
              <a:rPr lang="en-US" sz="900" dirty="0"/>
              <a:t> </a:t>
            </a:r>
          </a:p>
          <a:p>
            <a:pPr marL="1153730" lvl="2" indent="-230746" eaLnBrk="1" hangingPunct="1">
              <a:lnSpc>
                <a:spcPct val="80000"/>
              </a:lnSpc>
              <a:buFontTx/>
              <a:buAutoNum type="arabicPeriod"/>
            </a:pPr>
            <a:r>
              <a:rPr lang="en-US" sz="900" dirty="0" err="1"/>
              <a:t>Chemicon</a:t>
            </a:r>
            <a:r>
              <a:rPr lang="en-US" sz="900" dirty="0"/>
              <a:t> </a:t>
            </a:r>
          </a:p>
          <a:p>
            <a:pPr marL="1153730" lvl="2" indent="-230746" eaLnBrk="1" hangingPunct="1">
              <a:lnSpc>
                <a:spcPct val="80000"/>
              </a:lnSpc>
              <a:buFontTx/>
              <a:buAutoNum type="arabicPeriod"/>
            </a:pPr>
            <a:r>
              <a:rPr lang="en-US" sz="900" dirty="0" err="1"/>
              <a:t>Cambrex</a:t>
            </a:r>
            <a:endParaRPr lang="en-US" sz="900" dirty="0"/>
          </a:p>
          <a:p>
            <a:pPr marL="692237" lvl="1" indent="-230746" eaLnBrk="1" hangingPunct="1">
              <a:lnSpc>
                <a:spcPct val="80000"/>
              </a:lnSpc>
              <a:buFontTx/>
              <a:buAutoNum type="arabicPeriod"/>
            </a:pPr>
            <a:r>
              <a:rPr lang="en-US" sz="900" dirty="0"/>
              <a:t>Small molecule HTS screening</a:t>
            </a:r>
          </a:p>
          <a:p>
            <a:pPr marL="1153730" lvl="2" indent="-230746" eaLnBrk="1" hangingPunct="1">
              <a:lnSpc>
                <a:spcPct val="80000"/>
              </a:lnSpc>
              <a:buFontTx/>
              <a:buAutoNum type="arabicPeriod"/>
            </a:pPr>
            <a:r>
              <a:rPr lang="en-US" sz="900" dirty="0" err="1"/>
              <a:t>Curis</a:t>
            </a:r>
            <a:r>
              <a:rPr lang="en-US" sz="900" dirty="0"/>
              <a:t>:</a:t>
            </a:r>
          </a:p>
          <a:p>
            <a:pPr marL="1615221" lvl="3" indent="-230746" eaLnBrk="1" hangingPunct="1">
              <a:lnSpc>
                <a:spcPct val="80000"/>
              </a:lnSpc>
            </a:pPr>
            <a:r>
              <a:rPr lang="en-US" sz="1000" dirty="0"/>
              <a:t>	</a:t>
            </a:r>
            <a:r>
              <a:rPr lang="en-US" sz="1000" dirty="0" err="1"/>
              <a:t>Neurotrophic</a:t>
            </a:r>
            <a:r>
              <a:rPr lang="en-US" sz="1000" dirty="0"/>
              <a:t> factors identified using ES cells</a:t>
            </a:r>
          </a:p>
          <a:p>
            <a:pPr marL="1615221" lvl="3" indent="-230746" eaLnBrk="1" hangingPunct="1">
              <a:lnSpc>
                <a:spcPct val="80000"/>
              </a:lnSpc>
            </a:pPr>
            <a:r>
              <a:rPr lang="en-US" sz="1000" dirty="0"/>
              <a:t>	US$5 million Spinal Muscular Atrophy Foundation </a:t>
            </a:r>
          </a:p>
          <a:p>
            <a:pPr marL="1153730" lvl="2" indent="-230746" eaLnBrk="1" hangingPunct="1">
              <a:lnSpc>
                <a:spcPct val="80000"/>
              </a:lnSpc>
              <a:buFontTx/>
              <a:buAutoNum type="arabicPeriod"/>
            </a:pPr>
            <a:r>
              <a:rPr lang="en-US" sz="900" dirty="0"/>
              <a:t>Stem Cell Sciences (UK)</a:t>
            </a:r>
          </a:p>
          <a:p>
            <a:pPr marL="230746" indent="-230746" eaLnBrk="1" hangingPunct="1">
              <a:lnSpc>
                <a:spcPct val="80000"/>
              </a:lnSpc>
              <a:buFontTx/>
              <a:buAutoNum type="arabicPeriod"/>
            </a:pPr>
            <a:endParaRPr lang="en-US" sz="9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dirty="0"/>
              <a:t>This is an artists rendering of what the building will look like from the outside when completed.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smtClean="0"/>
              <a:t>Diabetes and cardiovascular diseases are predicted to be highly amenable for stem cell intervention. Indeed, most research in stem cells has focused on pancreatic islet cells. </a:t>
            </a:r>
          </a:p>
          <a:p>
            <a:pPr eaLnBrk="1" hangingPunct="1"/>
            <a:endParaRPr lang="en-US" smtClean="0"/>
          </a:p>
          <a:p>
            <a:pPr eaLnBrk="1" hangingPunct="1"/>
            <a:r>
              <a:rPr lang="en-US" smtClean="0"/>
              <a:t>Major therapeutic areas are Autoimmune, Cardiovascular, and Neurological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u="sng" smtClean="0"/>
              <a:t>Potential U.S. Patient Populations for Cell-Based Therapies:</a:t>
            </a:r>
          </a:p>
          <a:p>
            <a:pPr eaLnBrk="1" hangingPunct="1"/>
            <a:r>
              <a:rPr lang="en-US" smtClean="0"/>
              <a:t>Cardiovascular disease 	70 million</a:t>
            </a:r>
          </a:p>
          <a:p>
            <a:pPr eaLnBrk="1" hangingPunct="1"/>
            <a:r>
              <a:rPr lang="en-US" smtClean="0"/>
              <a:t>Autoimmune disease 	50 million</a:t>
            </a:r>
          </a:p>
          <a:p>
            <a:pPr eaLnBrk="1" hangingPunct="1"/>
            <a:r>
              <a:rPr lang="en-US" smtClean="0"/>
              <a:t>Diabetes 			18 million</a:t>
            </a:r>
          </a:p>
          <a:p>
            <a:pPr eaLnBrk="1" hangingPunct="1"/>
            <a:r>
              <a:rPr lang="en-US" smtClean="0"/>
              <a:t>Osteoporosis 		10 million</a:t>
            </a:r>
          </a:p>
          <a:p>
            <a:pPr eaLnBrk="1" hangingPunct="1"/>
            <a:r>
              <a:rPr lang="en-US" smtClean="0"/>
              <a:t>Cancer 			10 million</a:t>
            </a:r>
          </a:p>
          <a:p>
            <a:pPr eaLnBrk="1" hangingPunct="1"/>
            <a:r>
              <a:rPr lang="en-US" smtClean="0"/>
              <a:t>Alzheimer’s disease 	4.5 million</a:t>
            </a:r>
          </a:p>
          <a:p>
            <a:pPr eaLnBrk="1" hangingPunct="1"/>
            <a:r>
              <a:rPr lang="en-US" smtClean="0"/>
              <a:t>Parkinson’s disease 	1 million</a:t>
            </a:r>
          </a:p>
          <a:p>
            <a:pPr eaLnBrk="1" hangingPunct="1"/>
            <a:r>
              <a:rPr lang="en-US" smtClean="0"/>
              <a:t>Burns (severe) 		1.1 million</a:t>
            </a:r>
          </a:p>
          <a:p>
            <a:pPr eaLnBrk="1" hangingPunct="1"/>
            <a:r>
              <a:rPr lang="en-US" smtClean="0"/>
              <a:t>Spinal-cord injuries 	0.25 million</a:t>
            </a:r>
          </a:p>
          <a:p>
            <a:pPr eaLnBrk="1" hangingPunct="1"/>
            <a:r>
              <a:rPr lang="en-US" smtClean="0"/>
              <a:t>Birth defects 		0.15 million/year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591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6858000"/>
          </a:xfrm>
          <a:prstGeom prst="rect">
            <a:avLst/>
          </a:prstGeom>
          <a:gradFill rotWithShape="1">
            <a:gsLst>
              <a:gs pos="0">
                <a:schemeClr val="tx2"/>
              </a:gs>
              <a:gs pos="100000">
                <a:srgbClr val="4D4D4D"/>
              </a:gs>
            </a:gsLst>
            <a:lin ang="5400000" scaled="1"/>
          </a:gradFill>
          <a:ln w="9525">
            <a:solidFill>
              <a:schemeClr val="tx1"/>
            </a:solidFill>
            <a:miter lim="800000"/>
            <a:headEnd/>
            <a:tailEnd/>
          </a:ln>
          <a:effectLst/>
        </p:spPr>
        <p:txBody>
          <a:bodyPr wrap="none" anchor="ctr"/>
          <a:lstStyle/>
          <a:p>
            <a:pPr algn="r">
              <a:defRPr/>
            </a:pPr>
            <a:endParaRPr lang="en-US" dirty="0">
              <a:latin typeface="Arial" charset="0"/>
              <a:ea typeface="ＭＳ Ｐゴシック" pitchFamily="-65" charset="-128"/>
            </a:endParaRPr>
          </a:p>
        </p:txBody>
      </p:sp>
      <p:sp>
        <p:nvSpPr>
          <p:cNvPr id="5" name="Rectangle 10"/>
          <p:cNvSpPr>
            <a:spLocks noChangeArrowheads="1"/>
          </p:cNvSpPr>
          <p:nvPr userDrawn="1"/>
        </p:nvSpPr>
        <p:spPr bwMode="auto">
          <a:xfrm>
            <a:off x="0" y="0"/>
            <a:ext cx="9144000" cy="6858000"/>
          </a:xfrm>
          <a:prstGeom prst="rect">
            <a:avLst/>
          </a:prstGeom>
          <a:gradFill rotWithShape="1">
            <a:gsLst>
              <a:gs pos="0">
                <a:srgbClr val="DDDDDD"/>
              </a:gs>
              <a:gs pos="100000">
                <a:schemeClr val="bg1"/>
              </a:gs>
            </a:gsLst>
            <a:lin ang="5400000" scaled="1"/>
          </a:gradFill>
          <a:ln w="9525">
            <a:noFill/>
            <a:miter lim="800000"/>
            <a:headEnd/>
            <a:tailEnd/>
          </a:ln>
          <a:effectLst/>
        </p:spPr>
        <p:txBody>
          <a:bodyPr wrap="none" anchor="ctr"/>
          <a:lstStyle/>
          <a:p>
            <a:pPr algn="r">
              <a:defRPr/>
            </a:pPr>
            <a:endParaRPr lang="en-US" dirty="0">
              <a:latin typeface="Arial" charset="0"/>
              <a:ea typeface="ＭＳ Ｐゴシック" pitchFamily="-65" charset="-128"/>
            </a:endParaRPr>
          </a:p>
        </p:txBody>
      </p:sp>
      <p:pic>
        <p:nvPicPr>
          <p:cNvPr id="6" name="Picture 11" descr="CURVE"/>
          <p:cNvPicPr>
            <a:picLocks noChangeAspect="1" noChangeArrowheads="1"/>
          </p:cNvPicPr>
          <p:nvPr userDrawn="1"/>
        </p:nvPicPr>
        <p:blipFill>
          <a:blip r:embed="rId2"/>
          <a:srcRect/>
          <a:stretch>
            <a:fillRect/>
          </a:stretch>
        </p:blipFill>
        <p:spPr bwMode="auto">
          <a:xfrm>
            <a:off x="0" y="-381000"/>
            <a:ext cx="762000" cy="7620000"/>
          </a:xfrm>
          <a:prstGeom prst="rect">
            <a:avLst/>
          </a:prstGeom>
          <a:noFill/>
          <a:ln w="9525">
            <a:noFill/>
            <a:miter lim="800000"/>
            <a:headEnd/>
            <a:tailEnd/>
          </a:ln>
        </p:spPr>
      </p:pic>
      <p:sp>
        <p:nvSpPr>
          <p:cNvPr id="3075" name="Rectangle 3"/>
          <p:cNvSpPr>
            <a:spLocks noGrp="1" noChangeArrowheads="1"/>
          </p:cNvSpPr>
          <p:nvPr>
            <p:ph type="subTitle" idx="1"/>
          </p:nvPr>
        </p:nvSpPr>
        <p:spPr>
          <a:xfrm>
            <a:off x="609600" y="3124200"/>
            <a:ext cx="8534400" cy="1752600"/>
          </a:xfrm>
        </p:spPr>
        <p:txBody>
          <a:bodyPr/>
          <a:lstStyle>
            <a:lvl1pPr marL="0" indent="0" algn="ctr">
              <a:buFontTx/>
              <a:buNone/>
              <a:defRPr/>
            </a:lvl1pPr>
          </a:lstStyle>
          <a:p>
            <a:r>
              <a:rPr lang="en-US"/>
              <a:t>Click to edit Master subtitle style</a:t>
            </a:r>
          </a:p>
        </p:txBody>
      </p:sp>
      <p:sp>
        <p:nvSpPr>
          <p:cNvPr id="3074" name="Rectangle 2"/>
          <p:cNvSpPr>
            <a:spLocks noGrp="1" noChangeArrowheads="1"/>
          </p:cNvSpPr>
          <p:nvPr>
            <p:ph type="ctrTitle"/>
          </p:nvPr>
        </p:nvSpPr>
        <p:spPr>
          <a:xfrm>
            <a:off x="609600" y="1600200"/>
            <a:ext cx="8534400" cy="1470025"/>
          </a:xfrm>
        </p:spPr>
        <p:txBody>
          <a:bodyPr/>
          <a:lstStyle>
            <a:lvl1pPr>
              <a:defRPr/>
            </a:lvl1pPr>
          </a:lstStyle>
          <a:p>
            <a:r>
              <a:rPr lang="en-US"/>
              <a:t>Click to edit Master title style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002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74638"/>
            <a:ext cx="58483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848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00200"/>
            <a:ext cx="38481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1600200"/>
            <a:ext cx="38481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762000" y="6245225"/>
            <a:ext cx="2133600" cy="476250"/>
          </a:xfrm>
          <a:prstGeom prst="rect">
            <a:avLst/>
          </a:prstGeom>
          <a:ln/>
        </p:spPr>
        <p:txBody>
          <a:bodyPr/>
          <a:lstStyle>
            <a:lvl1pPr>
              <a:defRPr/>
            </a:lvl1pPr>
          </a:lstStyle>
          <a:p>
            <a:pPr>
              <a:defRPr/>
            </a:pPr>
            <a:fld id="{9756647F-6BBF-484F-8715-C3C4F097DD37}" type="datetime1">
              <a:rPr lang="en-US"/>
              <a:pPr>
                <a:defRPr/>
              </a:pPr>
              <a:t>4/5/2011</a:t>
            </a:fld>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248400" y="6245225"/>
            <a:ext cx="2133600" cy="476250"/>
          </a:xfrm>
          <a:prstGeom prst="rect">
            <a:avLst/>
          </a:prstGeom>
          <a:ln/>
        </p:spPr>
        <p:txBody>
          <a:bodyPr/>
          <a:lstStyle>
            <a:lvl1pPr>
              <a:defRPr/>
            </a:lvl1pPr>
          </a:lstStyle>
          <a:p>
            <a:pPr>
              <a:defRPr/>
            </a:pPr>
            <a:fld id="{890902CB-0204-4FB3-B49E-4B67E6FE00D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9243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295400"/>
            <a:ext cx="39243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2"/>
          <p:cNvSpPr>
            <a:spLocks noChangeArrowheads="1"/>
          </p:cNvSpPr>
          <p:nvPr userDrawn="1"/>
        </p:nvSpPr>
        <p:spPr bwMode="auto">
          <a:xfrm>
            <a:off x="0" y="0"/>
            <a:ext cx="9144000" cy="6858000"/>
          </a:xfrm>
          <a:prstGeom prst="rect">
            <a:avLst/>
          </a:prstGeom>
          <a:gradFill rotWithShape="1">
            <a:gsLst>
              <a:gs pos="0">
                <a:srgbClr val="DDDDDD"/>
              </a:gs>
              <a:gs pos="100000">
                <a:schemeClr val="bg1"/>
              </a:gs>
            </a:gsLst>
            <a:lin ang="5400000" scaled="1"/>
          </a:gradFill>
          <a:ln w="9525">
            <a:noFill/>
            <a:miter lim="800000"/>
            <a:headEnd/>
            <a:tailEnd/>
          </a:ln>
          <a:effectLst/>
        </p:spPr>
        <p:txBody>
          <a:bodyPr wrap="none" anchor="ctr"/>
          <a:lstStyle/>
          <a:p>
            <a:pPr algn="r">
              <a:defRPr/>
            </a:pPr>
            <a:endParaRPr lang="en-US" dirty="0">
              <a:latin typeface="Arial" charset="0"/>
              <a:ea typeface="ＭＳ Ｐゴシック" pitchFamily="-65" charset="-128"/>
            </a:endParaRPr>
          </a:p>
        </p:txBody>
      </p:sp>
      <p:pic>
        <p:nvPicPr>
          <p:cNvPr id="1027" name="Picture 9" descr="JustLogoBG"/>
          <p:cNvPicPr>
            <a:picLocks noChangeAspect="1" noChangeArrowheads="1"/>
          </p:cNvPicPr>
          <p:nvPr userDrawn="1"/>
        </p:nvPicPr>
        <p:blipFill>
          <a:blip r:embed="rId15">
            <a:lum bright="80000" contrast="-92000"/>
          </a:blip>
          <a:srcRect/>
          <a:stretch>
            <a:fillRect/>
          </a:stretch>
        </p:blipFill>
        <p:spPr bwMode="auto">
          <a:xfrm>
            <a:off x="-304800" y="1738313"/>
            <a:ext cx="9753600" cy="3381375"/>
          </a:xfrm>
          <a:prstGeom prst="rect">
            <a:avLst/>
          </a:prstGeom>
          <a:noFill/>
          <a:ln w="9525">
            <a:noFill/>
            <a:miter lim="800000"/>
            <a:headEnd/>
            <a:tailEnd/>
          </a:ln>
        </p:spPr>
      </p:pic>
      <p:sp>
        <p:nvSpPr>
          <p:cNvPr id="1028" name="Rectangle 2"/>
          <p:cNvSpPr>
            <a:spLocks noGrp="1" noChangeArrowheads="1"/>
          </p:cNvSpPr>
          <p:nvPr>
            <p:ph type="title"/>
          </p:nvPr>
        </p:nvSpPr>
        <p:spPr bwMode="auto">
          <a:xfrm>
            <a:off x="685800" y="274638"/>
            <a:ext cx="8001000" cy="563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Rectangle 3"/>
          <p:cNvSpPr>
            <a:spLocks noGrp="1" noChangeArrowheads="1"/>
          </p:cNvSpPr>
          <p:nvPr>
            <p:ph type="body" idx="1"/>
          </p:nvPr>
        </p:nvSpPr>
        <p:spPr bwMode="auto">
          <a:xfrm>
            <a:off x="685800" y="1295400"/>
            <a:ext cx="8001000" cy="4830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0" name="Picture 11" descr="CURVE"/>
          <p:cNvPicPr>
            <a:picLocks noChangeAspect="1" noChangeArrowheads="1"/>
          </p:cNvPicPr>
          <p:nvPr userDrawn="1"/>
        </p:nvPicPr>
        <p:blipFill>
          <a:blip r:embed="rId16"/>
          <a:srcRect/>
          <a:stretch>
            <a:fillRect/>
          </a:stretch>
        </p:blipFill>
        <p:spPr bwMode="auto">
          <a:xfrm>
            <a:off x="0" y="-381000"/>
            <a:ext cx="762000" cy="7620000"/>
          </a:xfrm>
          <a:prstGeom prst="rect">
            <a:avLst/>
          </a:prstGeom>
          <a:noFill/>
          <a:ln w="9525">
            <a:noFill/>
            <a:miter lim="800000"/>
            <a:headEnd/>
            <a:tailEnd/>
          </a:ln>
        </p:spPr>
      </p:pic>
      <p:pic>
        <p:nvPicPr>
          <p:cNvPr id="1031" name="Picture 7" descr="WIDMIR-HORZ"/>
          <p:cNvPicPr>
            <a:picLocks noChangeAspect="1" noChangeArrowheads="1"/>
          </p:cNvPicPr>
          <p:nvPr userDrawn="1"/>
        </p:nvPicPr>
        <p:blipFill>
          <a:blip r:embed="rId17"/>
          <a:srcRect/>
          <a:stretch>
            <a:fillRect/>
          </a:stretch>
        </p:blipFill>
        <p:spPr bwMode="auto">
          <a:xfrm>
            <a:off x="6553200" y="6475413"/>
            <a:ext cx="2514600" cy="3063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39" r:id="rId1"/>
    <p:sldLayoutId id="2147483829" r:id="rId2"/>
    <p:sldLayoutId id="2147483840"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41" r:id="rId13"/>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3600">
          <a:solidFill>
            <a:schemeClr val="tx1"/>
          </a:solidFill>
          <a:latin typeface="Times"/>
          <a:ea typeface="ＭＳ Ｐゴシック" pitchFamily="-65" charset="-128"/>
          <a:cs typeface="Times"/>
        </a:defRPr>
      </a:lvl1pPr>
      <a:lvl2pPr algn="ctr" rtl="0" eaLnBrk="0" fontAlgn="base" hangingPunct="0">
        <a:spcBef>
          <a:spcPct val="0"/>
        </a:spcBef>
        <a:spcAft>
          <a:spcPct val="0"/>
        </a:spcAft>
        <a:defRPr sz="3600">
          <a:solidFill>
            <a:schemeClr val="tx1"/>
          </a:solidFill>
          <a:latin typeface="Times" pitchFamily="-65" charset="0"/>
          <a:ea typeface="ＭＳ Ｐゴシック" pitchFamily="-65" charset="-128"/>
          <a:cs typeface="Times" pitchFamily="-65" charset="0"/>
        </a:defRPr>
      </a:lvl2pPr>
      <a:lvl3pPr algn="ctr" rtl="0" eaLnBrk="0" fontAlgn="base" hangingPunct="0">
        <a:spcBef>
          <a:spcPct val="0"/>
        </a:spcBef>
        <a:spcAft>
          <a:spcPct val="0"/>
        </a:spcAft>
        <a:defRPr sz="3600">
          <a:solidFill>
            <a:schemeClr val="tx1"/>
          </a:solidFill>
          <a:latin typeface="Times" pitchFamily="-65" charset="0"/>
          <a:ea typeface="ＭＳ Ｐゴシック" pitchFamily="-65" charset="-128"/>
          <a:cs typeface="Times" pitchFamily="-65" charset="0"/>
        </a:defRPr>
      </a:lvl3pPr>
      <a:lvl4pPr algn="ctr" rtl="0" eaLnBrk="0" fontAlgn="base" hangingPunct="0">
        <a:spcBef>
          <a:spcPct val="0"/>
        </a:spcBef>
        <a:spcAft>
          <a:spcPct val="0"/>
        </a:spcAft>
        <a:defRPr sz="3600">
          <a:solidFill>
            <a:schemeClr val="tx1"/>
          </a:solidFill>
          <a:latin typeface="Times" pitchFamily="-65" charset="0"/>
          <a:ea typeface="ＭＳ Ｐゴシック" pitchFamily="-65" charset="-128"/>
          <a:cs typeface="Times" pitchFamily="-65" charset="0"/>
        </a:defRPr>
      </a:lvl4pPr>
      <a:lvl5pPr algn="ctr" rtl="0" eaLnBrk="0" fontAlgn="base" hangingPunct="0">
        <a:spcBef>
          <a:spcPct val="0"/>
        </a:spcBef>
        <a:spcAft>
          <a:spcPct val="0"/>
        </a:spcAft>
        <a:defRPr sz="3600">
          <a:solidFill>
            <a:schemeClr val="tx1"/>
          </a:solidFill>
          <a:latin typeface="Times" pitchFamily="-65" charset="0"/>
          <a:ea typeface="ＭＳ Ｐゴシック" pitchFamily="-65" charset="-128"/>
          <a:cs typeface="Times" pitchFamily="-65" charset="0"/>
        </a:defRPr>
      </a:lvl5pPr>
      <a:lvl6pPr marL="457200" algn="ctr" rtl="0" fontAlgn="base">
        <a:spcBef>
          <a:spcPct val="0"/>
        </a:spcBef>
        <a:spcAft>
          <a:spcPct val="0"/>
        </a:spcAft>
        <a:defRPr sz="3600" b="1">
          <a:solidFill>
            <a:schemeClr val="tx1"/>
          </a:solidFill>
          <a:latin typeface="Arial" pitchFamily="-65" charset="0"/>
        </a:defRPr>
      </a:lvl6pPr>
      <a:lvl7pPr marL="914400" algn="ctr" rtl="0" fontAlgn="base">
        <a:spcBef>
          <a:spcPct val="0"/>
        </a:spcBef>
        <a:spcAft>
          <a:spcPct val="0"/>
        </a:spcAft>
        <a:defRPr sz="3600" b="1">
          <a:solidFill>
            <a:schemeClr val="tx1"/>
          </a:solidFill>
          <a:latin typeface="Arial" pitchFamily="-65" charset="0"/>
        </a:defRPr>
      </a:lvl7pPr>
      <a:lvl8pPr marL="1371600" algn="ctr" rtl="0" fontAlgn="base">
        <a:spcBef>
          <a:spcPct val="0"/>
        </a:spcBef>
        <a:spcAft>
          <a:spcPct val="0"/>
        </a:spcAft>
        <a:defRPr sz="3600" b="1">
          <a:solidFill>
            <a:schemeClr val="tx1"/>
          </a:solidFill>
          <a:latin typeface="Arial" pitchFamily="-65" charset="0"/>
        </a:defRPr>
      </a:lvl8pPr>
      <a:lvl9pPr marL="1828800" algn="ctr" rtl="0" fontAlgn="base">
        <a:spcBef>
          <a:spcPct val="0"/>
        </a:spcBef>
        <a:spcAft>
          <a:spcPct val="0"/>
        </a:spcAft>
        <a:defRPr sz="3600" b="1">
          <a:solidFill>
            <a:schemeClr val="tx1"/>
          </a:solidFill>
          <a:latin typeface="Arial" pitchFamily="-65" charset="0"/>
        </a:defRPr>
      </a:lvl9pPr>
    </p:titleStyle>
    <p:bodyStyle>
      <a:lvl1pPr marL="342900" indent="-342900" algn="l" rtl="0" eaLnBrk="0" fontAlgn="base" hangingPunct="0">
        <a:spcBef>
          <a:spcPct val="20000"/>
        </a:spcBef>
        <a:spcAft>
          <a:spcPct val="0"/>
        </a:spcAft>
        <a:buClr>
          <a:srgbClr val="A01414"/>
        </a:buClr>
        <a:buChar char="•"/>
        <a:defRPr>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rgbClr val="A01414"/>
        </a:buClr>
        <a:buChar char="•"/>
        <a:defRPr>
          <a:solidFill>
            <a:schemeClr val="tx1"/>
          </a:solidFill>
          <a:latin typeface="+mn-lt"/>
          <a:ea typeface="ＭＳ Ｐゴシック" pitchFamily="-65" charset="-128"/>
          <a:cs typeface="ＭＳ Ｐゴシック"/>
        </a:defRPr>
      </a:lvl2pPr>
      <a:lvl3pPr marL="1143000" indent="-228600" algn="l" rtl="0" eaLnBrk="0" fontAlgn="base" hangingPunct="0">
        <a:spcBef>
          <a:spcPct val="20000"/>
        </a:spcBef>
        <a:spcAft>
          <a:spcPct val="0"/>
        </a:spcAft>
        <a:buClr>
          <a:srgbClr val="A01414"/>
        </a:buClr>
        <a:buChar char="•"/>
        <a:defRPr>
          <a:solidFill>
            <a:schemeClr val="tx1"/>
          </a:solidFill>
          <a:latin typeface="+mn-lt"/>
          <a:ea typeface="ＭＳ Ｐゴシック" pitchFamily="-65" charset="-128"/>
          <a:cs typeface="ＭＳ Ｐゴシック"/>
        </a:defRPr>
      </a:lvl3pPr>
      <a:lvl4pPr marL="1600200" indent="-228600" algn="l" rtl="0" eaLnBrk="0" fontAlgn="base" hangingPunct="0">
        <a:spcBef>
          <a:spcPct val="20000"/>
        </a:spcBef>
        <a:spcAft>
          <a:spcPct val="0"/>
        </a:spcAft>
        <a:buClr>
          <a:srgbClr val="A01414"/>
        </a:buClr>
        <a:buChar char="•"/>
        <a:defRPr>
          <a:solidFill>
            <a:schemeClr val="tx1"/>
          </a:solidFill>
          <a:latin typeface="+mn-lt"/>
          <a:ea typeface="ＭＳ Ｐゴシック" pitchFamily="-65" charset="-128"/>
          <a:cs typeface="ＭＳ Ｐゴシック"/>
        </a:defRPr>
      </a:lvl4pPr>
      <a:lvl5pPr marL="2057400" indent="-228600" algn="l" rtl="0" eaLnBrk="0" fontAlgn="base" hangingPunct="0">
        <a:spcBef>
          <a:spcPct val="20000"/>
        </a:spcBef>
        <a:spcAft>
          <a:spcPct val="0"/>
        </a:spcAft>
        <a:buClr>
          <a:srgbClr val="A01414"/>
        </a:buClr>
        <a:buChar char="•"/>
        <a:defRPr>
          <a:solidFill>
            <a:schemeClr val="tx1"/>
          </a:solidFill>
          <a:latin typeface="+mn-lt"/>
          <a:ea typeface="ＭＳ Ｐゴシック" pitchFamily="-65" charset="-128"/>
          <a:cs typeface="ＭＳ Ｐゴシック"/>
        </a:defRPr>
      </a:lvl5pPr>
      <a:lvl6pPr marL="2514600" indent="-228600" algn="l" rtl="0" fontAlgn="base">
        <a:spcBef>
          <a:spcPct val="20000"/>
        </a:spcBef>
        <a:spcAft>
          <a:spcPct val="0"/>
        </a:spcAft>
        <a:buClr>
          <a:srgbClr val="A01414"/>
        </a:buClr>
        <a:buChar char="•"/>
        <a:defRPr>
          <a:solidFill>
            <a:schemeClr val="tx1"/>
          </a:solidFill>
          <a:latin typeface="+mn-lt"/>
          <a:ea typeface="ＭＳ Ｐゴシック" pitchFamily="-65" charset="-128"/>
        </a:defRPr>
      </a:lvl6pPr>
      <a:lvl7pPr marL="2971800" indent="-228600" algn="l" rtl="0" fontAlgn="base">
        <a:spcBef>
          <a:spcPct val="20000"/>
        </a:spcBef>
        <a:spcAft>
          <a:spcPct val="0"/>
        </a:spcAft>
        <a:buClr>
          <a:srgbClr val="A01414"/>
        </a:buClr>
        <a:buChar char="•"/>
        <a:defRPr>
          <a:solidFill>
            <a:schemeClr val="tx1"/>
          </a:solidFill>
          <a:latin typeface="+mn-lt"/>
          <a:ea typeface="ＭＳ Ｐゴシック" pitchFamily="-65" charset="-128"/>
        </a:defRPr>
      </a:lvl7pPr>
      <a:lvl8pPr marL="3429000" indent="-228600" algn="l" rtl="0" fontAlgn="base">
        <a:spcBef>
          <a:spcPct val="20000"/>
        </a:spcBef>
        <a:spcAft>
          <a:spcPct val="0"/>
        </a:spcAft>
        <a:buClr>
          <a:srgbClr val="A01414"/>
        </a:buClr>
        <a:buChar char="•"/>
        <a:defRPr>
          <a:solidFill>
            <a:schemeClr val="tx1"/>
          </a:solidFill>
          <a:latin typeface="+mn-lt"/>
          <a:ea typeface="ＭＳ Ｐゴシック" pitchFamily="-65" charset="-128"/>
        </a:defRPr>
      </a:lvl8pPr>
      <a:lvl9pPr marL="3886200" indent="-228600" algn="l" rtl="0" fontAlgn="base">
        <a:spcBef>
          <a:spcPct val="20000"/>
        </a:spcBef>
        <a:spcAft>
          <a:spcPct val="0"/>
        </a:spcAft>
        <a:buClr>
          <a:srgbClr val="A01414"/>
        </a:buClr>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ctrTitle"/>
          </p:nvPr>
        </p:nvSpPr>
        <p:spPr>
          <a:xfrm>
            <a:off x="152400" y="4267200"/>
            <a:ext cx="9144000" cy="914400"/>
          </a:xfrm>
        </p:spPr>
        <p:txBody>
          <a:bodyPr/>
          <a:lstStyle/>
          <a:p>
            <a:pPr eaLnBrk="1" hangingPunct="1"/>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smtClean="0">
              <a:solidFill>
                <a:srgbClr val="CC0033"/>
              </a:solidFill>
              <a:latin typeface="Times New Roman" pitchFamily="18" charset="0"/>
              <a:ea typeface="ＭＳ Ｐゴシック" pitchFamily="34" charset="-128"/>
              <a:cs typeface="Times New Roman" pitchFamily="18" charset="0"/>
            </a:endParaRPr>
          </a:p>
        </p:txBody>
      </p:sp>
      <p:sp>
        <p:nvSpPr>
          <p:cNvPr id="3075" name="Rectangle 7"/>
          <p:cNvSpPr>
            <a:spLocks noGrp="1" noChangeArrowheads="1"/>
          </p:cNvSpPr>
          <p:nvPr>
            <p:ph type="subTitle" idx="1"/>
          </p:nvPr>
        </p:nvSpPr>
        <p:spPr>
          <a:xfrm>
            <a:off x="0" y="3733800"/>
            <a:ext cx="9144000" cy="2286000"/>
          </a:xfrm>
        </p:spPr>
        <p:txBody>
          <a:bodyPr/>
          <a:lstStyle/>
          <a:p>
            <a:pPr eaLnBrk="1" hangingPunct="1"/>
            <a:r>
              <a:rPr lang="en-US" sz="2000" dirty="0" smtClean="0">
                <a:effectLst>
                  <a:outerShdw blurRad="38100" dist="38100" dir="2700000" algn="tl">
                    <a:srgbClr val="000000">
                      <a:alpha val="43137"/>
                    </a:srgbClr>
                  </a:outerShdw>
                </a:effectLst>
                <a:ea typeface="ＭＳ Ｐゴシック" pitchFamily="34" charset="-128"/>
              </a:rPr>
              <a:t>Cyberinfrastructure for Regenerative Personalized Medicine:</a:t>
            </a:r>
          </a:p>
          <a:p>
            <a:pPr eaLnBrk="1" hangingPunct="1"/>
            <a:r>
              <a:rPr lang="en-US" sz="2000" dirty="0" smtClean="0">
                <a:effectLst>
                  <a:outerShdw blurRad="38100" dist="38100" dir="2700000" algn="tl">
                    <a:srgbClr val="000000">
                      <a:alpha val="43137"/>
                    </a:srgbClr>
                  </a:outerShdw>
                </a:effectLst>
                <a:ea typeface="ＭＳ Ｐゴシック" pitchFamily="34" charset="-128"/>
              </a:rPr>
              <a:t>The Vision and Challenges</a:t>
            </a:r>
          </a:p>
          <a:p>
            <a:pPr eaLnBrk="1" hangingPunct="1"/>
            <a:endParaRPr lang="en-US" sz="1600" dirty="0" smtClean="0">
              <a:ea typeface="ＭＳ Ｐゴシック" pitchFamily="34" charset="-128"/>
            </a:endParaRPr>
          </a:p>
          <a:p>
            <a:pPr eaLnBrk="1" hangingPunct="1"/>
            <a:r>
              <a:rPr lang="en-US" sz="1600" dirty="0" smtClean="0">
                <a:ea typeface="ＭＳ Ｐゴシック" pitchFamily="34" charset="-128"/>
              </a:rPr>
              <a:t>Sangtae Kim</a:t>
            </a:r>
          </a:p>
          <a:p>
            <a:pPr eaLnBrk="1" hangingPunct="1"/>
            <a:r>
              <a:rPr lang="en-US" sz="1600" dirty="0" smtClean="0">
                <a:ea typeface="ＭＳ Ｐゴシック" pitchFamily="34" charset="-128"/>
              </a:rPr>
              <a:t>Morgridge Institute for Research</a:t>
            </a:r>
          </a:p>
          <a:p>
            <a:pPr eaLnBrk="1" hangingPunct="1"/>
            <a:endParaRPr lang="en-US" dirty="0" smtClean="0">
              <a:ea typeface="ＭＳ Ｐゴシック" pitchFamily="34" charset="-128"/>
            </a:endParaRPr>
          </a:p>
          <a:p>
            <a:pPr eaLnBrk="1" hangingPunct="1"/>
            <a:r>
              <a:rPr lang="en-US" sz="1400" dirty="0" smtClean="0">
                <a:cs typeface="Times New Roman" pitchFamily="18" charset="0"/>
              </a:rPr>
              <a:t>Presentation at HUBbub2011 (Indianapolis),</a:t>
            </a:r>
            <a:r>
              <a:rPr lang="en-US" sz="1400" dirty="0" smtClean="0">
                <a:ea typeface="ＭＳ Ｐゴシック" pitchFamily="34" charset="-128"/>
                <a:cs typeface="Times New Roman" pitchFamily="18" charset="0"/>
              </a:rPr>
              <a:t>  Apr. </a:t>
            </a:r>
            <a:r>
              <a:rPr lang="en-US" sz="1400" dirty="0">
                <a:ea typeface="ＭＳ Ｐゴシック" pitchFamily="34" charset="-128"/>
                <a:cs typeface="Times New Roman" pitchFamily="18" charset="0"/>
              </a:rPr>
              <a:t>6</a:t>
            </a:r>
            <a:r>
              <a:rPr lang="en-US" sz="1400" dirty="0" smtClean="0">
                <a:ea typeface="ＭＳ Ｐゴシック" pitchFamily="34" charset="-128"/>
                <a:cs typeface="Times New Roman" pitchFamily="18" charset="0"/>
              </a:rPr>
              <a:t>, 2011</a:t>
            </a:r>
          </a:p>
        </p:txBody>
      </p:sp>
      <p:pic>
        <p:nvPicPr>
          <p:cNvPr id="1026" name="Picture 2" descr="C:\Documents and Settings\dcournoyer\Desktop\MIR_Logo_Vert.png"/>
          <p:cNvPicPr>
            <a:picLocks noChangeAspect="1" noChangeArrowheads="1"/>
          </p:cNvPicPr>
          <p:nvPr/>
        </p:nvPicPr>
        <p:blipFill>
          <a:blip r:embed="rId3"/>
          <a:srcRect/>
          <a:stretch>
            <a:fillRect/>
          </a:stretch>
        </p:blipFill>
        <p:spPr bwMode="auto">
          <a:xfrm>
            <a:off x="2286000" y="914400"/>
            <a:ext cx="4609089" cy="2533650"/>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4" descr="Map_BIG.jpg"/>
          <p:cNvPicPr>
            <a:picLocks noGrp="1" noChangeAspect="1"/>
          </p:cNvPicPr>
          <p:nvPr>
            <p:ph idx="1"/>
          </p:nvPr>
        </p:nvPicPr>
        <p:blipFill>
          <a:blip r:embed="rId3"/>
          <a:srcRect/>
          <a:stretch>
            <a:fillRect/>
          </a:stretch>
        </p:blipFill>
        <p:spPr>
          <a:xfrm>
            <a:off x="0" y="0"/>
            <a:ext cx="9144000" cy="6858000"/>
          </a:xfrm>
        </p:spPr>
      </p:pic>
      <p:sp>
        <p:nvSpPr>
          <p:cNvPr id="13315" name="Rectangle 4"/>
          <p:cNvSpPr>
            <a:spLocks noChangeArrowheads="1"/>
          </p:cNvSpPr>
          <p:nvPr/>
        </p:nvSpPr>
        <p:spPr bwMode="auto">
          <a:xfrm>
            <a:off x="0" y="0"/>
            <a:ext cx="9144000" cy="6858000"/>
          </a:xfrm>
          <a:prstGeom prst="rect">
            <a:avLst/>
          </a:prstGeom>
          <a:solidFill>
            <a:srgbClr val="CC0033">
              <a:alpha val="74901"/>
            </a:srgbClr>
          </a:solidFill>
          <a:ln w="9525">
            <a:noFill/>
            <a:round/>
            <a:headEnd/>
            <a:tailEnd/>
          </a:ln>
        </p:spPr>
        <p:txBody>
          <a:bodyPr/>
          <a:lstStyle/>
          <a:p>
            <a:pPr algn="r"/>
            <a:r>
              <a:rPr lang="en-US" dirty="0" smtClean="0"/>
              <a:t>At center of campus science sites</a:t>
            </a:r>
            <a:endParaRPr lang="en-US" dirty="0"/>
          </a:p>
        </p:txBody>
      </p:sp>
      <p:pic>
        <p:nvPicPr>
          <p:cNvPr id="13316" name="Picture 5" descr="Map_CLOSE.jpg"/>
          <p:cNvPicPr>
            <a:picLocks noChangeAspect="1"/>
          </p:cNvPicPr>
          <p:nvPr/>
        </p:nvPicPr>
        <p:blipFill>
          <a:blip r:embed="rId4"/>
          <a:srcRect/>
          <a:stretch>
            <a:fillRect/>
          </a:stretch>
        </p:blipFill>
        <p:spPr bwMode="auto">
          <a:xfrm>
            <a:off x="1058863" y="0"/>
            <a:ext cx="7026275"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harmaImage.png"/>
          <p:cNvPicPr>
            <a:picLocks noChangeAspect="1"/>
          </p:cNvPicPr>
          <p:nvPr/>
        </p:nvPicPr>
        <p:blipFill>
          <a:blip r:embed="rId2"/>
          <a:srcRect/>
          <a:stretch>
            <a:fillRect/>
          </a:stretch>
        </p:blipFill>
        <p:spPr bwMode="auto">
          <a:xfrm>
            <a:off x="5317171" y="2187171"/>
            <a:ext cx="2531429" cy="1851429"/>
          </a:xfrm>
          <a:prstGeom prst="rect">
            <a:avLst/>
          </a:prstGeom>
          <a:noFill/>
          <a:ln w="9525">
            <a:noFill/>
            <a:miter lim="800000"/>
            <a:headEnd/>
            <a:tailEnd/>
          </a:ln>
        </p:spPr>
      </p:pic>
      <p:pic>
        <p:nvPicPr>
          <p:cNvPr id="2053" name="Picture 5" descr="-BioImage.png"/>
          <p:cNvPicPr>
            <a:picLocks noChangeAspect="1"/>
          </p:cNvPicPr>
          <p:nvPr/>
        </p:nvPicPr>
        <p:blipFill>
          <a:blip r:embed="rId3"/>
          <a:srcRect/>
          <a:stretch>
            <a:fillRect/>
          </a:stretch>
        </p:blipFill>
        <p:spPr bwMode="auto">
          <a:xfrm>
            <a:off x="1122428" y="2209800"/>
            <a:ext cx="3068572" cy="2165715"/>
          </a:xfrm>
          <a:prstGeom prst="rect">
            <a:avLst/>
          </a:prstGeom>
          <a:noFill/>
          <a:ln w="9525">
            <a:noFill/>
            <a:miter lim="800000"/>
            <a:headEnd/>
            <a:tailEnd/>
          </a:ln>
        </p:spPr>
      </p:pic>
      <p:sp>
        <p:nvSpPr>
          <p:cNvPr id="2054" name="TextBox 7"/>
          <p:cNvSpPr txBox="1">
            <a:spLocks noChangeArrowheads="1"/>
          </p:cNvSpPr>
          <p:nvPr/>
        </p:nvSpPr>
        <p:spPr bwMode="auto">
          <a:xfrm>
            <a:off x="1752600" y="4419600"/>
            <a:ext cx="2057400" cy="369332"/>
          </a:xfrm>
          <a:prstGeom prst="rect">
            <a:avLst/>
          </a:prstGeom>
          <a:noFill/>
          <a:ln w="9525">
            <a:noFill/>
            <a:miter lim="800000"/>
            <a:headEnd/>
            <a:tailEnd/>
          </a:ln>
        </p:spPr>
        <p:txBody>
          <a:bodyPr wrap="square">
            <a:spAutoFit/>
          </a:bodyPr>
          <a:lstStyle/>
          <a:p>
            <a:pPr algn="ctr"/>
            <a:r>
              <a:rPr lang="en-US" b="1" dirty="0" smtClean="0">
                <a:cs typeface="Arial" charset="0"/>
              </a:rPr>
              <a:t>Discovery</a:t>
            </a:r>
            <a:endParaRPr lang="en-US" b="1" dirty="0">
              <a:cs typeface="Arial" charset="0"/>
            </a:endParaRPr>
          </a:p>
        </p:txBody>
      </p:sp>
      <p:sp>
        <p:nvSpPr>
          <p:cNvPr id="2055" name="TextBox 8"/>
          <p:cNvSpPr txBox="1">
            <a:spLocks noChangeArrowheads="1"/>
          </p:cNvSpPr>
          <p:nvPr/>
        </p:nvSpPr>
        <p:spPr bwMode="auto">
          <a:xfrm>
            <a:off x="5638800" y="4050268"/>
            <a:ext cx="2133600" cy="369332"/>
          </a:xfrm>
          <a:prstGeom prst="rect">
            <a:avLst/>
          </a:prstGeom>
          <a:noFill/>
          <a:ln w="9525">
            <a:noFill/>
            <a:miter lim="800000"/>
            <a:headEnd/>
            <a:tailEnd/>
          </a:ln>
        </p:spPr>
        <p:txBody>
          <a:bodyPr wrap="square">
            <a:spAutoFit/>
          </a:bodyPr>
          <a:lstStyle/>
          <a:p>
            <a:pPr algn="ctr"/>
            <a:r>
              <a:rPr lang="en-US" b="1" dirty="0" smtClean="0">
                <a:cs typeface="Arial" charset="0"/>
              </a:rPr>
              <a:t>Delivery</a:t>
            </a:r>
            <a:endParaRPr lang="en-US" b="1" dirty="0">
              <a:cs typeface="Arial" charset="0"/>
            </a:endParaRPr>
          </a:p>
        </p:txBody>
      </p:sp>
      <p:sp>
        <p:nvSpPr>
          <p:cNvPr id="8" name="Title 1"/>
          <p:cNvSpPr>
            <a:spLocks noGrp="1"/>
          </p:cNvSpPr>
          <p:nvPr>
            <p:ph type="title"/>
          </p:nvPr>
        </p:nvSpPr>
        <p:spPr>
          <a:xfrm>
            <a:off x="685800" y="274638"/>
            <a:ext cx="8001000" cy="563562"/>
          </a:xfrm>
        </p:spPr>
        <p:txBody>
          <a:bodyPr/>
          <a:lstStyle/>
          <a:p>
            <a:r>
              <a:rPr lang="en-US" sz="3200" dirty="0" smtClean="0">
                <a:solidFill>
                  <a:srgbClr val="CC0033"/>
                </a:solidFill>
              </a:rPr>
              <a:t>UW/WARF History: Discovery to Delivery</a:t>
            </a:r>
            <a:endParaRPr lang="en-US" sz="3200" dirty="0">
              <a:solidFill>
                <a:srgbClr val="CC0033"/>
              </a:solidFill>
            </a:endParaRPr>
          </a:p>
        </p:txBody>
      </p:sp>
      <p:sp>
        <p:nvSpPr>
          <p:cNvPr id="9" name="Curved Down Arrow 8"/>
          <p:cNvSpPr/>
          <p:nvPr/>
        </p:nvSpPr>
        <p:spPr bwMode="auto">
          <a:xfrm rot="20710907">
            <a:off x="3352983" y="2506409"/>
            <a:ext cx="2438400" cy="914400"/>
          </a:xfrm>
          <a:prstGeom prst="curved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65" charset="0"/>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harmaImage.png"/>
          <p:cNvPicPr>
            <a:picLocks noChangeAspect="1"/>
          </p:cNvPicPr>
          <p:nvPr/>
        </p:nvPicPr>
        <p:blipFill>
          <a:blip r:embed="rId2"/>
          <a:srcRect/>
          <a:stretch>
            <a:fillRect/>
          </a:stretch>
        </p:blipFill>
        <p:spPr bwMode="auto">
          <a:xfrm>
            <a:off x="5791200" y="2057400"/>
            <a:ext cx="2531429" cy="1851429"/>
          </a:xfrm>
          <a:prstGeom prst="rect">
            <a:avLst/>
          </a:prstGeom>
          <a:noFill/>
          <a:ln w="9525">
            <a:noFill/>
            <a:miter lim="800000"/>
            <a:headEnd/>
            <a:tailEnd/>
          </a:ln>
        </p:spPr>
      </p:pic>
      <p:pic>
        <p:nvPicPr>
          <p:cNvPr id="2053" name="Picture 5" descr="-BioImage.png"/>
          <p:cNvPicPr>
            <a:picLocks noChangeAspect="1"/>
          </p:cNvPicPr>
          <p:nvPr/>
        </p:nvPicPr>
        <p:blipFill>
          <a:blip r:embed="rId3"/>
          <a:srcRect/>
          <a:stretch>
            <a:fillRect/>
          </a:stretch>
        </p:blipFill>
        <p:spPr bwMode="auto">
          <a:xfrm>
            <a:off x="1876638" y="3292625"/>
            <a:ext cx="1704762" cy="1203175"/>
          </a:xfrm>
          <a:prstGeom prst="rect">
            <a:avLst/>
          </a:prstGeom>
          <a:noFill/>
          <a:ln w="9525">
            <a:noFill/>
            <a:miter lim="800000"/>
            <a:headEnd/>
            <a:tailEnd/>
          </a:ln>
        </p:spPr>
      </p:pic>
      <p:pic>
        <p:nvPicPr>
          <p:cNvPr id="2056" name="Picture 9" descr="-Bridge2.png"/>
          <p:cNvPicPr>
            <a:picLocks noChangeAspect="1"/>
          </p:cNvPicPr>
          <p:nvPr/>
        </p:nvPicPr>
        <p:blipFill>
          <a:blip r:embed="rId4"/>
          <a:srcRect/>
          <a:stretch>
            <a:fillRect/>
          </a:stretch>
        </p:blipFill>
        <p:spPr bwMode="auto">
          <a:xfrm>
            <a:off x="3124200" y="3200400"/>
            <a:ext cx="3231833" cy="1028700"/>
          </a:xfrm>
          <a:prstGeom prst="rect">
            <a:avLst/>
          </a:prstGeom>
          <a:noFill/>
          <a:ln w="9525">
            <a:noFill/>
            <a:miter lim="800000"/>
            <a:headEnd/>
            <a:tailEnd/>
          </a:ln>
        </p:spPr>
      </p:pic>
      <p:sp>
        <p:nvSpPr>
          <p:cNvPr id="8" name="Title 1"/>
          <p:cNvSpPr>
            <a:spLocks noGrp="1"/>
          </p:cNvSpPr>
          <p:nvPr>
            <p:ph type="title"/>
          </p:nvPr>
        </p:nvSpPr>
        <p:spPr>
          <a:xfrm>
            <a:off x="685800" y="274638"/>
            <a:ext cx="8001000" cy="563562"/>
          </a:xfrm>
        </p:spPr>
        <p:txBody>
          <a:bodyPr/>
          <a:lstStyle/>
          <a:p>
            <a:r>
              <a:rPr lang="en-US" sz="3200" dirty="0" smtClean="0">
                <a:solidFill>
                  <a:srgbClr val="CC0033"/>
                </a:solidFill>
              </a:rPr>
              <a:t>Global Reality: the Past Decade</a:t>
            </a:r>
            <a:endParaRPr lang="en-US" sz="3200" dirty="0">
              <a:solidFill>
                <a:srgbClr val="CC0033"/>
              </a:solidFill>
            </a:endParaRPr>
          </a:p>
        </p:txBody>
      </p:sp>
      <p:sp>
        <p:nvSpPr>
          <p:cNvPr id="9" name="TextBox 7"/>
          <p:cNvSpPr txBox="1">
            <a:spLocks noChangeArrowheads="1"/>
          </p:cNvSpPr>
          <p:nvPr/>
        </p:nvSpPr>
        <p:spPr bwMode="auto">
          <a:xfrm>
            <a:off x="1143000" y="4724400"/>
            <a:ext cx="3124200" cy="646331"/>
          </a:xfrm>
          <a:prstGeom prst="rect">
            <a:avLst/>
          </a:prstGeom>
          <a:noFill/>
          <a:ln w="9525">
            <a:noFill/>
            <a:miter lim="800000"/>
            <a:headEnd/>
            <a:tailEnd/>
          </a:ln>
        </p:spPr>
        <p:txBody>
          <a:bodyPr wrap="square">
            <a:spAutoFit/>
          </a:bodyPr>
          <a:lstStyle/>
          <a:p>
            <a:r>
              <a:rPr lang="en-US" b="1" dirty="0" smtClean="0">
                <a:cs typeface="Arial" charset="0"/>
              </a:rPr>
              <a:t>Universities’ IP portfolios</a:t>
            </a:r>
          </a:p>
          <a:p>
            <a:r>
              <a:rPr lang="en-US" b="1" dirty="0" smtClean="0">
                <a:cs typeface="Arial" charset="0"/>
              </a:rPr>
              <a:t>decline in market value</a:t>
            </a:r>
            <a:endParaRPr lang="en-US" b="1" dirty="0">
              <a:cs typeface="Arial" charset="0"/>
            </a:endParaRPr>
          </a:p>
        </p:txBody>
      </p:sp>
      <p:sp>
        <p:nvSpPr>
          <p:cNvPr id="11" name="TextBox 7"/>
          <p:cNvSpPr txBox="1">
            <a:spLocks noChangeArrowheads="1"/>
          </p:cNvSpPr>
          <p:nvPr/>
        </p:nvSpPr>
        <p:spPr bwMode="auto">
          <a:xfrm>
            <a:off x="5791200" y="4648200"/>
            <a:ext cx="2362200" cy="369332"/>
          </a:xfrm>
          <a:prstGeom prst="rect">
            <a:avLst/>
          </a:prstGeom>
          <a:noFill/>
          <a:ln w="9525">
            <a:noFill/>
            <a:miter lim="800000"/>
            <a:headEnd/>
            <a:tailEnd/>
          </a:ln>
        </p:spPr>
        <p:txBody>
          <a:bodyPr wrap="square">
            <a:spAutoFit/>
          </a:bodyPr>
          <a:lstStyle/>
          <a:p>
            <a:r>
              <a:rPr lang="en-US" b="1" dirty="0" smtClean="0">
                <a:cs typeface="Arial" charset="0"/>
              </a:rPr>
              <a:t>Longer, riskier path</a:t>
            </a:r>
          </a:p>
        </p:txBody>
      </p:sp>
      <p:cxnSp>
        <p:nvCxnSpPr>
          <p:cNvPr id="13" name="Straight Arrow Connector 12"/>
          <p:cNvCxnSpPr>
            <a:stCxn id="11" idx="1"/>
          </p:cNvCxnSpPr>
          <p:nvPr/>
        </p:nvCxnSpPr>
        <p:spPr bwMode="auto">
          <a:xfrm rot="10800000">
            <a:off x="5257800" y="4229100"/>
            <a:ext cx="533400" cy="6037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11704128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harmaImage.png"/>
          <p:cNvPicPr>
            <a:picLocks noChangeAspect="1"/>
          </p:cNvPicPr>
          <p:nvPr/>
        </p:nvPicPr>
        <p:blipFill>
          <a:blip r:embed="rId2"/>
          <a:srcRect/>
          <a:stretch>
            <a:fillRect/>
          </a:stretch>
        </p:blipFill>
        <p:spPr bwMode="auto">
          <a:xfrm>
            <a:off x="5317171" y="2187171"/>
            <a:ext cx="2531429" cy="1851429"/>
          </a:xfrm>
          <a:prstGeom prst="rect">
            <a:avLst/>
          </a:prstGeom>
          <a:noFill/>
          <a:ln w="9525">
            <a:noFill/>
            <a:miter lim="800000"/>
            <a:headEnd/>
            <a:tailEnd/>
          </a:ln>
        </p:spPr>
      </p:pic>
      <p:pic>
        <p:nvPicPr>
          <p:cNvPr id="2053" name="Picture 5" descr="-BioImage.png"/>
          <p:cNvPicPr>
            <a:picLocks noChangeAspect="1"/>
          </p:cNvPicPr>
          <p:nvPr/>
        </p:nvPicPr>
        <p:blipFill>
          <a:blip r:embed="rId3"/>
          <a:srcRect/>
          <a:stretch>
            <a:fillRect/>
          </a:stretch>
        </p:blipFill>
        <p:spPr bwMode="auto">
          <a:xfrm>
            <a:off x="762000" y="1447800"/>
            <a:ext cx="3409524" cy="2406350"/>
          </a:xfrm>
          <a:prstGeom prst="rect">
            <a:avLst/>
          </a:prstGeom>
          <a:noFill/>
          <a:ln w="9525">
            <a:noFill/>
            <a:miter lim="800000"/>
            <a:headEnd/>
            <a:tailEnd/>
          </a:ln>
        </p:spPr>
      </p:pic>
      <p:sp>
        <p:nvSpPr>
          <p:cNvPr id="8" name="Title 1"/>
          <p:cNvSpPr>
            <a:spLocks noGrp="1"/>
          </p:cNvSpPr>
          <p:nvPr>
            <p:ph type="title"/>
          </p:nvPr>
        </p:nvSpPr>
        <p:spPr>
          <a:xfrm>
            <a:off x="685800" y="274638"/>
            <a:ext cx="8001000" cy="563562"/>
          </a:xfrm>
        </p:spPr>
        <p:txBody>
          <a:bodyPr/>
          <a:lstStyle/>
          <a:p>
            <a:r>
              <a:rPr lang="en-US" sz="3200" dirty="0" smtClean="0">
                <a:solidFill>
                  <a:srgbClr val="CC0033"/>
                </a:solidFill>
              </a:rPr>
              <a:t>MIR Vision: Discovery to Delivery</a:t>
            </a:r>
            <a:endParaRPr lang="en-US" sz="3200" dirty="0">
              <a:solidFill>
                <a:srgbClr val="CC0033"/>
              </a:solidFill>
            </a:endParaRPr>
          </a:p>
        </p:txBody>
      </p:sp>
      <p:sp>
        <p:nvSpPr>
          <p:cNvPr id="9" name="TextBox 7"/>
          <p:cNvSpPr txBox="1">
            <a:spLocks noChangeArrowheads="1"/>
          </p:cNvSpPr>
          <p:nvPr/>
        </p:nvSpPr>
        <p:spPr bwMode="auto">
          <a:xfrm>
            <a:off x="1371600" y="4114800"/>
            <a:ext cx="2514600" cy="923330"/>
          </a:xfrm>
          <a:prstGeom prst="rect">
            <a:avLst/>
          </a:prstGeom>
          <a:noFill/>
          <a:ln w="9525">
            <a:noFill/>
            <a:miter lim="800000"/>
            <a:headEnd/>
            <a:tailEnd/>
          </a:ln>
        </p:spPr>
        <p:txBody>
          <a:bodyPr wrap="square">
            <a:spAutoFit/>
          </a:bodyPr>
          <a:lstStyle/>
          <a:p>
            <a:r>
              <a:rPr lang="en-US" b="1" dirty="0" smtClean="0">
                <a:cs typeface="Arial" charset="0"/>
              </a:rPr>
              <a:t>IP portfolio grows in</a:t>
            </a:r>
          </a:p>
          <a:p>
            <a:r>
              <a:rPr lang="en-US" b="1" dirty="0" smtClean="0">
                <a:cs typeface="Arial" charset="0"/>
              </a:rPr>
              <a:t>value, responding to market forces</a:t>
            </a:r>
            <a:endParaRPr lang="en-US" b="1" dirty="0">
              <a:cs typeface="Arial" charset="0"/>
            </a:endParaRPr>
          </a:p>
        </p:txBody>
      </p:sp>
      <p:pic>
        <p:nvPicPr>
          <p:cNvPr id="15" name="Picture 10" descr="Bridge.png"/>
          <p:cNvPicPr>
            <a:picLocks noChangeAspect="1"/>
          </p:cNvPicPr>
          <p:nvPr/>
        </p:nvPicPr>
        <p:blipFill>
          <a:blip r:embed="rId4"/>
          <a:srcRect/>
          <a:stretch>
            <a:fillRect/>
          </a:stretch>
        </p:blipFill>
        <p:spPr bwMode="auto">
          <a:xfrm>
            <a:off x="3581400" y="2667000"/>
            <a:ext cx="2235200" cy="762000"/>
          </a:xfrm>
          <a:prstGeom prst="rect">
            <a:avLst/>
          </a:prstGeom>
          <a:noFill/>
          <a:ln w="9525">
            <a:noFill/>
            <a:miter lim="800000"/>
            <a:headEnd/>
            <a:tailEnd/>
          </a:ln>
        </p:spPr>
      </p:pic>
    </p:spTree>
    <p:extLst>
      <p:ext uri="{BB962C8B-B14F-4D97-AF65-F5344CB8AC3E}">
        <p14:creationId xmlns:p14="http://schemas.microsoft.com/office/powerpoint/2010/main" val="146493466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smtClean="0"/>
              <a:t>Commercial Program Profile</a:t>
            </a:r>
          </a:p>
        </p:txBody>
      </p:sp>
      <p:graphicFrame>
        <p:nvGraphicFramePr>
          <p:cNvPr id="2050" name="Object 8"/>
          <p:cNvGraphicFramePr>
            <a:graphicFrameLocks noGrp="1" noChangeAspect="1"/>
          </p:cNvGraphicFramePr>
          <p:nvPr>
            <p:ph sz="half" idx="2"/>
          </p:nvPr>
        </p:nvGraphicFramePr>
        <p:xfrm>
          <a:off x="914400" y="1295400"/>
          <a:ext cx="8077200" cy="4981575"/>
        </p:xfrm>
        <a:graphic>
          <a:graphicData uri="http://schemas.openxmlformats.org/presentationml/2006/ole">
            <mc:AlternateContent xmlns:mc="http://schemas.openxmlformats.org/markup-compatibility/2006">
              <mc:Choice xmlns:v="urn:schemas-microsoft-com:vml" Requires="v">
                <p:oleObj spid="_x0000_s2058" name="Chart" r:id="rId5" imgW="7981950" imgH="5200650" progId="Excel.Sheet.8">
                  <p:embed/>
                </p:oleObj>
              </mc:Choice>
              <mc:Fallback>
                <p:oleObj name="Chart" r:id="rId5" imgW="7981950" imgH="5200650" progId="Excel.Sheet.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295400"/>
                        <a:ext cx="80772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38200" y="274638"/>
            <a:ext cx="7848600" cy="868362"/>
          </a:xfrm>
        </p:spPr>
        <p:txBody>
          <a:bodyPr/>
          <a:lstStyle/>
          <a:p>
            <a:pPr eaLnBrk="1" hangingPunct="1"/>
            <a:r>
              <a:rPr lang="en-US" sz="4000" smtClean="0"/>
              <a:t>Stem Cell Therapeutic Applications</a:t>
            </a:r>
          </a:p>
        </p:txBody>
      </p:sp>
      <p:sp>
        <p:nvSpPr>
          <p:cNvPr id="27651" name="Rectangle 3"/>
          <p:cNvSpPr>
            <a:spLocks noGrp="1" noChangeArrowheads="1"/>
          </p:cNvSpPr>
          <p:nvPr>
            <p:ph type="body" idx="1"/>
          </p:nvPr>
        </p:nvSpPr>
        <p:spPr>
          <a:xfrm>
            <a:off x="914400" y="1600200"/>
            <a:ext cx="4572000" cy="4525963"/>
          </a:xfrm>
        </p:spPr>
        <p:txBody>
          <a:bodyPr/>
          <a:lstStyle/>
          <a:p>
            <a:pPr eaLnBrk="1" hangingPunct="1">
              <a:lnSpc>
                <a:spcPct val="90000"/>
              </a:lnSpc>
            </a:pPr>
            <a:r>
              <a:rPr lang="en-US" sz="2600" smtClean="0"/>
              <a:t>Immediate Applications</a:t>
            </a:r>
          </a:p>
          <a:p>
            <a:pPr lvl="1" eaLnBrk="1" hangingPunct="1">
              <a:lnSpc>
                <a:spcPct val="90000"/>
              </a:lnSpc>
            </a:pPr>
            <a:r>
              <a:rPr lang="en-US" sz="2200" smtClean="0"/>
              <a:t>Diabetes</a:t>
            </a:r>
          </a:p>
          <a:p>
            <a:pPr lvl="1" eaLnBrk="1" hangingPunct="1">
              <a:lnSpc>
                <a:spcPct val="90000"/>
              </a:lnSpc>
            </a:pPr>
            <a:r>
              <a:rPr lang="en-US" sz="2200" smtClean="0"/>
              <a:t>Cardiovascular Disease</a:t>
            </a:r>
          </a:p>
          <a:p>
            <a:pPr lvl="1" eaLnBrk="1" hangingPunct="1">
              <a:lnSpc>
                <a:spcPct val="90000"/>
              </a:lnSpc>
            </a:pPr>
            <a:r>
              <a:rPr lang="en-US" sz="2200" smtClean="0"/>
              <a:t>Autoimmune Disease</a:t>
            </a:r>
          </a:p>
          <a:p>
            <a:pPr lvl="1" eaLnBrk="1" hangingPunct="1">
              <a:lnSpc>
                <a:spcPct val="90000"/>
              </a:lnSpc>
            </a:pPr>
            <a:r>
              <a:rPr lang="en-US" sz="2200" smtClean="0"/>
              <a:t>Alzheimer’s Disease</a:t>
            </a:r>
          </a:p>
          <a:p>
            <a:pPr lvl="1" eaLnBrk="1" hangingPunct="1">
              <a:lnSpc>
                <a:spcPct val="90000"/>
              </a:lnSpc>
            </a:pPr>
            <a:r>
              <a:rPr lang="en-US" sz="2200" smtClean="0"/>
              <a:t>Parkinson’s Disease</a:t>
            </a:r>
          </a:p>
          <a:p>
            <a:pPr lvl="1" eaLnBrk="1" hangingPunct="1">
              <a:lnSpc>
                <a:spcPct val="90000"/>
              </a:lnSpc>
            </a:pPr>
            <a:r>
              <a:rPr lang="en-US" sz="2200" smtClean="0"/>
              <a:t>Spinal Cord Injury</a:t>
            </a:r>
          </a:p>
          <a:p>
            <a:pPr eaLnBrk="1" hangingPunct="1">
              <a:lnSpc>
                <a:spcPct val="90000"/>
              </a:lnSpc>
            </a:pPr>
            <a:endParaRPr lang="en-US" sz="2200" smtClean="0"/>
          </a:p>
          <a:p>
            <a:pPr eaLnBrk="1" hangingPunct="1">
              <a:lnSpc>
                <a:spcPct val="90000"/>
              </a:lnSpc>
            </a:pPr>
            <a:r>
              <a:rPr lang="en-US" sz="2600" smtClean="0"/>
              <a:t>Other Applications</a:t>
            </a:r>
          </a:p>
          <a:p>
            <a:pPr lvl="1" eaLnBrk="1" hangingPunct="1">
              <a:lnSpc>
                <a:spcPct val="90000"/>
              </a:lnSpc>
            </a:pPr>
            <a:r>
              <a:rPr lang="en-US" sz="2200" smtClean="0"/>
              <a:t>Osteoperosis</a:t>
            </a:r>
          </a:p>
          <a:p>
            <a:pPr lvl="1" eaLnBrk="1" hangingPunct="1">
              <a:lnSpc>
                <a:spcPct val="90000"/>
              </a:lnSpc>
            </a:pPr>
            <a:r>
              <a:rPr lang="en-US" sz="2200" smtClean="0"/>
              <a:t>Cancer</a:t>
            </a:r>
          </a:p>
          <a:p>
            <a:pPr lvl="1" eaLnBrk="1" hangingPunct="1">
              <a:lnSpc>
                <a:spcPct val="90000"/>
              </a:lnSpc>
            </a:pPr>
            <a:r>
              <a:rPr lang="en-US" sz="2200" smtClean="0"/>
              <a:t>Burns and Skin Grafts</a:t>
            </a:r>
          </a:p>
        </p:txBody>
      </p:sp>
      <p:pic>
        <p:nvPicPr>
          <p:cNvPr id="27652" name="Picture 4"/>
          <p:cNvPicPr>
            <a:picLocks noChangeAspect="1" noChangeArrowheads="1"/>
          </p:cNvPicPr>
          <p:nvPr/>
        </p:nvPicPr>
        <p:blipFill>
          <a:blip r:embed="rId3"/>
          <a:srcRect/>
          <a:stretch>
            <a:fillRect/>
          </a:stretch>
        </p:blipFill>
        <p:spPr bwMode="auto">
          <a:xfrm>
            <a:off x="5943600" y="2286000"/>
            <a:ext cx="2476500" cy="2619375"/>
          </a:xfrm>
          <a:prstGeom prst="rect">
            <a:avLst/>
          </a:prstGeom>
          <a:noFill/>
          <a:ln w="9525">
            <a:noFill/>
            <a:miter lim="800000"/>
            <a:headEnd/>
            <a:tailEnd/>
          </a:ln>
        </p:spPr>
      </p:pic>
    </p:spTree>
    <p:extLst>
      <p:ext uri="{BB962C8B-B14F-4D97-AF65-F5344CB8AC3E}">
        <p14:creationId xmlns:p14="http://schemas.microsoft.com/office/powerpoint/2010/main" val="186259529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927100" y="28575"/>
            <a:ext cx="8229600" cy="1371600"/>
          </a:xfrm>
        </p:spPr>
        <p:txBody>
          <a:bodyPr/>
          <a:lstStyle/>
          <a:p>
            <a:pPr eaLnBrk="1" hangingPunct="1"/>
            <a:r>
              <a:rPr lang="en-US" sz="4000" smtClean="0">
                <a:latin typeface="Arial Unicode MS" pitchFamily="34" charset="-128"/>
              </a:rPr>
              <a:t>Stem Cell Therapeutics Market</a:t>
            </a:r>
            <a:endParaRPr lang="en-US" sz="4000" smtClean="0">
              <a:latin typeface="Georgia" pitchFamily="18" charset="0"/>
            </a:endParaRPr>
          </a:p>
        </p:txBody>
      </p:sp>
      <p:sp>
        <p:nvSpPr>
          <p:cNvPr id="26627" name="Text Box 3"/>
          <p:cNvSpPr txBox="1">
            <a:spLocks noChangeArrowheads="1"/>
          </p:cNvSpPr>
          <p:nvPr/>
        </p:nvSpPr>
        <p:spPr bwMode="auto">
          <a:xfrm>
            <a:off x="762000" y="6477000"/>
            <a:ext cx="4760912" cy="228600"/>
          </a:xfrm>
          <a:prstGeom prst="rect">
            <a:avLst/>
          </a:prstGeom>
          <a:noFill/>
          <a:ln w="9525">
            <a:noFill/>
            <a:miter lim="800000"/>
            <a:headEnd/>
            <a:tailEnd/>
          </a:ln>
        </p:spPr>
        <p:txBody>
          <a:bodyPr>
            <a:spAutoFit/>
          </a:bodyPr>
          <a:lstStyle/>
          <a:p>
            <a:pPr eaLnBrk="0" hangingPunct="0">
              <a:lnSpc>
                <a:spcPct val="90000"/>
              </a:lnSpc>
            </a:pPr>
            <a:r>
              <a:rPr lang="en-US" sz="1000"/>
              <a:t>Source: MedMarket Diligence, MII News, Global Industry Analysts, TFG Analysis</a:t>
            </a:r>
          </a:p>
        </p:txBody>
      </p:sp>
      <p:pic>
        <p:nvPicPr>
          <p:cNvPr id="26628" name="Picture 4" descr="MPj04006690000[1]"/>
          <p:cNvPicPr>
            <a:picLocks noChangeAspect="1" noChangeArrowheads="1"/>
          </p:cNvPicPr>
          <p:nvPr/>
        </p:nvPicPr>
        <p:blipFill>
          <a:blip r:embed="rId3"/>
          <a:srcRect/>
          <a:stretch>
            <a:fillRect/>
          </a:stretch>
        </p:blipFill>
        <p:spPr bwMode="auto">
          <a:xfrm>
            <a:off x="7086600" y="2667000"/>
            <a:ext cx="1643063" cy="2054225"/>
          </a:xfrm>
          <a:prstGeom prst="rect">
            <a:avLst/>
          </a:prstGeom>
          <a:noFill/>
          <a:ln w="9525">
            <a:noFill/>
            <a:miter lim="800000"/>
            <a:headEnd/>
            <a:tailEnd/>
          </a:ln>
        </p:spPr>
      </p:pic>
      <p:sp>
        <p:nvSpPr>
          <p:cNvPr id="26629" name="Rectangle 5"/>
          <p:cNvSpPr>
            <a:spLocks noGrp="1" noChangeArrowheads="1"/>
          </p:cNvSpPr>
          <p:nvPr>
            <p:ph type="body" sz="half" idx="2"/>
          </p:nvPr>
        </p:nvSpPr>
        <p:spPr>
          <a:xfrm>
            <a:off x="1143000" y="1143000"/>
            <a:ext cx="5334000" cy="4953000"/>
          </a:xfrm>
        </p:spPr>
        <p:txBody>
          <a:bodyPr/>
          <a:lstStyle/>
          <a:p>
            <a:pPr eaLnBrk="1" hangingPunct="1">
              <a:spcBef>
                <a:spcPct val="30000"/>
              </a:spcBef>
              <a:spcAft>
                <a:spcPct val="30000"/>
              </a:spcAft>
            </a:pPr>
            <a:r>
              <a:rPr lang="en-US" sz="3000" dirty="0" smtClean="0">
                <a:solidFill>
                  <a:schemeClr val="tx2"/>
                </a:solidFill>
              </a:rPr>
              <a:t>Market expected to reach $11.5B by 2015</a:t>
            </a:r>
          </a:p>
          <a:p>
            <a:pPr eaLnBrk="1" hangingPunct="1">
              <a:spcBef>
                <a:spcPct val="30000"/>
              </a:spcBef>
              <a:spcAft>
                <a:spcPct val="30000"/>
              </a:spcAft>
            </a:pPr>
            <a:r>
              <a:rPr lang="en-US" sz="3000" dirty="0" smtClean="0">
                <a:solidFill>
                  <a:schemeClr val="tx2"/>
                </a:solidFill>
              </a:rPr>
              <a:t>50% growth rate over next ten years</a:t>
            </a:r>
          </a:p>
          <a:p>
            <a:pPr eaLnBrk="1" hangingPunct="1">
              <a:spcBef>
                <a:spcPct val="30000"/>
              </a:spcBef>
              <a:spcAft>
                <a:spcPct val="30000"/>
              </a:spcAft>
            </a:pPr>
            <a:r>
              <a:rPr lang="en-US" sz="3000" dirty="0" smtClean="0">
                <a:solidFill>
                  <a:schemeClr val="tx2"/>
                </a:solidFill>
              </a:rPr>
              <a:t>116 companies involved in stem cell therapy</a:t>
            </a:r>
          </a:p>
          <a:p>
            <a:pPr eaLnBrk="1" hangingPunct="1">
              <a:spcBef>
                <a:spcPct val="30000"/>
              </a:spcBef>
              <a:spcAft>
                <a:spcPct val="30000"/>
              </a:spcAft>
            </a:pPr>
            <a:r>
              <a:rPr lang="en-US" sz="3000" i="1" dirty="0" smtClean="0">
                <a:solidFill>
                  <a:srgbClr val="0070C0"/>
                </a:solidFill>
              </a:rPr>
              <a:t>Need data provenance from the start – long before the clinical phases!</a:t>
            </a:r>
          </a:p>
          <a:p>
            <a:pPr eaLnBrk="1" hangingPunct="1"/>
            <a:endParaRPr lang="en-US" sz="3000" dirty="0" smtClean="0">
              <a:solidFill>
                <a:schemeClr val="tx2"/>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762000" y="0"/>
            <a:ext cx="8001000" cy="457200"/>
          </a:xfrm>
        </p:spPr>
        <p:txBody>
          <a:bodyPr/>
          <a:lstStyle/>
          <a:p>
            <a:r>
              <a:rPr lang="en-US" smtClean="0">
                <a:latin typeface="Times" pitchFamily="18" charset="0"/>
                <a:ea typeface="ＭＳ Ｐゴシック"/>
                <a:cs typeface="Times" pitchFamily="18" charset="0"/>
              </a:rPr>
              <a:t>WiCell Process</a:t>
            </a:r>
          </a:p>
        </p:txBody>
      </p:sp>
      <p:sp>
        <p:nvSpPr>
          <p:cNvPr id="5123" name="Rectangle 2"/>
          <p:cNvSpPr>
            <a:spLocks noChangeArrowheads="1"/>
          </p:cNvSpPr>
          <p:nvPr/>
        </p:nvSpPr>
        <p:spPr bwMode="auto">
          <a:xfrm>
            <a:off x="781050" y="671513"/>
            <a:ext cx="7107238" cy="381000"/>
          </a:xfrm>
          <a:prstGeom prst="rect">
            <a:avLst/>
          </a:prstGeom>
          <a:solidFill>
            <a:schemeClr val="accent1"/>
          </a:solidFill>
          <a:ln w="9525" algn="ctr">
            <a:solidFill>
              <a:schemeClr val="tx1"/>
            </a:solidFill>
            <a:round/>
            <a:headEnd/>
            <a:tailEnd/>
          </a:ln>
        </p:spPr>
        <p:txBody>
          <a:bodyPr/>
          <a:lstStyle/>
          <a:p>
            <a:pPr algn="ctr"/>
            <a:r>
              <a:rPr lang="en-US"/>
              <a:t>Computer System Scope</a:t>
            </a:r>
          </a:p>
          <a:p>
            <a:pPr algn="ctr"/>
            <a:endParaRPr lang="en-US"/>
          </a:p>
        </p:txBody>
      </p:sp>
      <p:sp>
        <p:nvSpPr>
          <p:cNvPr id="5124" name="Rectangle 3"/>
          <p:cNvSpPr>
            <a:spLocks noChangeArrowheads="1"/>
          </p:cNvSpPr>
          <p:nvPr/>
        </p:nvSpPr>
        <p:spPr bwMode="auto">
          <a:xfrm>
            <a:off x="781050" y="4943475"/>
            <a:ext cx="1414463" cy="342900"/>
          </a:xfrm>
          <a:prstGeom prst="rect">
            <a:avLst/>
          </a:prstGeom>
          <a:solidFill>
            <a:schemeClr val="accent1"/>
          </a:solidFill>
          <a:ln w="9525" algn="ctr">
            <a:solidFill>
              <a:schemeClr val="tx1"/>
            </a:solidFill>
            <a:round/>
            <a:headEnd/>
            <a:tailEnd/>
          </a:ln>
        </p:spPr>
        <p:txBody>
          <a:bodyPr/>
          <a:lstStyle/>
          <a:p>
            <a:pPr algn="ctr"/>
            <a:r>
              <a:rPr lang="en-US" sz="1000"/>
              <a:t>Vendor Supplies</a:t>
            </a:r>
          </a:p>
          <a:p>
            <a:pPr algn="ctr"/>
            <a:r>
              <a:rPr lang="en-US" sz="1000"/>
              <a:t>(reagents, etc.)</a:t>
            </a:r>
          </a:p>
        </p:txBody>
      </p:sp>
      <p:sp>
        <p:nvSpPr>
          <p:cNvPr id="5125" name="Rectangle 7"/>
          <p:cNvSpPr>
            <a:spLocks noChangeArrowheads="1"/>
          </p:cNvSpPr>
          <p:nvPr/>
        </p:nvSpPr>
        <p:spPr bwMode="auto">
          <a:xfrm>
            <a:off x="825500" y="2247900"/>
            <a:ext cx="1536700" cy="419100"/>
          </a:xfrm>
          <a:prstGeom prst="rect">
            <a:avLst/>
          </a:prstGeom>
          <a:solidFill>
            <a:schemeClr val="accent1"/>
          </a:solidFill>
          <a:ln w="9525" algn="ctr">
            <a:solidFill>
              <a:schemeClr val="tx1"/>
            </a:solidFill>
            <a:round/>
            <a:headEnd/>
            <a:tailEnd/>
          </a:ln>
        </p:spPr>
        <p:txBody>
          <a:bodyPr/>
          <a:lstStyle/>
          <a:p>
            <a:pPr algn="ctr"/>
            <a:r>
              <a:rPr lang="en-US" sz="1000"/>
              <a:t>Stem Cell Derivation</a:t>
            </a:r>
          </a:p>
          <a:p>
            <a:pPr algn="ctr"/>
            <a:r>
              <a:rPr lang="en-US" sz="1000"/>
              <a:t>(Passage 1-WiCell)</a:t>
            </a:r>
          </a:p>
        </p:txBody>
      </p:sp>
      <p:sp>
        <p:nvSpPr>
          <p:cNvPr id="5126" name="Can 8"/>
          <p:cNvSpPr>
            <a:spLocks noChangeArrowheads="1"/>
          </p:cNvSpPr>
          <p:nvPr/>
        </p:nvSpPr>
        <p:spPr bwMode="auto">
          <a:xfrm>
            <a:off x="2743200" y="1908175"/>
            <a:ext cx="1143000" cy="1098550"/>
          </a:xfrm>
          <a:prstGeom prst="can">
            <a:avLst>
              <a:gd name="adj" fmla="val 25000"/>
            </a:avLst>
          </a:prstGeom>
          <a:solidFill>
            <a:schemeClr val="accent1"/>
          </a:solidFill>
          <a:ln w="9525" algn="ctr">
            <a:solidFill>
              <a:schemeClr val="tx1"/>
            </a:solidFill>
            <a:round/>
            <a:headEnd/>
            <a:tailEnd/>
          </a:ln>
        </p:spPr>
        <p:txBody>
          <a:bodyPr/>
          <a:lstStyle/>
          <a:p>
            <a:pPr algn="ctr"/>
            <a:r>
              <a:rPr lang="en-US"/>
              <a:t>WiCell</a:t>
            </a:r>
          </a:p>
          <a:p>
            <a:pPr algn="ctr"/>
            <a:r>
              <a:rPr lang="en-US"/>
              <a:t>Bank</a:t>
            </a:r>
          </a:p>
        </p:txBody>
      </p:sp>
      <p:sp>
        <p:nvSpPr>
          <p:cNvPr id="5127" name="Can 31"/>
          <p:cNvSpPr>
            <a:spLocks noChangeArrowheads="1"/>
          </p:cNvSpPr>
          <p:nvPr/>
        </p:nvSpPr>
        <p:spPr bwMode="auto">
          <a:xfrm>
            <a:off x="2743200" y="4572000"/>
            <a:ext cx="1143000" cy="1085850"/>
          </a:xfrm>
          <a:prstGeom prst="can">
            <a:avLst>
              <a:gd name="adj" fmla="val 25000"/>
            </a:avLst>
          </a:prstGeom>
          <a:solidFill>
            <a:schemeClr val="accent1"/>
          </a:solidFill>
          <a:ln w="9525" algn="ctr">
            <a:solidFill>
              <a:schemeClr val="tx1"/>
            </a:solidFill>
            <a:round/>
            <a:headEnd/>
            <a:tailEnd/>
          </a:ln>
        </p:spPr>
        <p:txBody>
          <a:bodyPr/>
          <a:lstStyle/>
          <a:p>
            <a:pPr algn="ctr"/>
            <a:r>
              <a:rPr lang="en-US"/>
              <a:t>Mat’l</a:t>
            </a:r>
          </a:p>
          <a:p>
            <a:pPr algn="ctr"/>
            <a:r>
              <a:rPr lang="en-US"/>
              <a:t>Inventory</a:t>
            </a:r>
          </a:p>
        </p:txBody>
      </p:sp>
      <p:sp>
        <p:nvSpPr>
          <p:cNvPr id="5128" name="Can 32"/>
          <p:cNvSpPr>
            <a:spLocks noChangeArrowheads="1"/>
          </p:cNvSpPr>
          <p:nvPr/>
        </p:nvSpPr>
        <p:spPr bwMode="auto">
          <a:xfrm>
            <a:off x="4343400" y="3228975"/>
            <a:ext cx="1171575" cy="1047750"/>
          </a:xfrm>
          <a:prstGeom prst="can">
            <a:avLst>
              <a:gd name="adj" fmla="val 25000"/>
            </a:avLst>
          </a:prstGeom>
          <a:solidFill>
            <a:schemeClr val="accent1"/>
          </a:solidFill>
          <a:ln w="9525" algn="ctr">
            <a:solidFill>
              <a:schemeClr val="tx1"/>
            </a:solidFill>
            <a:round/>
            <a:headEnd/>
            <a:tailEnd/>
          </a:ln>
        </p:spPr>
        <p:txBody>
          <a:bodyPr/>
          <a:lstStyle/>
          <a:p>
            <a:pPr algn="ctr"/>
            <a:r>
              <a:rPr lang="en-US"/>
              <a:t>Cyto</a:t>
            </a:r>
          </a:p>
          <a:p>
            <a:pPr algn="ctr"/>
            <a:r>
              <a:rPr lang="en-US"/>
              <a:t>Testing</a:t>
            </a:r>
          </a:p>
        </p:txBody>
      </p:sp>
      <p:sp>
        <p:nvSpPr>
          <p:cNvPr id="5129" name="Rectangle 7"/>
          <p:cNvSpPr>
            <a:spLocks noChangeArrowheads="1"/>
          </p:cNvSpPr>
          <p:nvPr/>
        </p:nvSpPr>
        <p:spPr bwMode="auto">
          <a:xfrm>
            <a:off x="798513" y="1450975"/>
            <a:ext cx="1563687" cy="419100"/>
          </a:xfrm>
          <a:prstGeom prst="rect">
            <a:avLst/>
          </a:prstGeom>
          <a:solidFill>
            <a:schemeClr val="accent1"/>
          </a:solidFill>
          <a:ln w="9525" algn="ctr">
            <a:solidFill>
              <a:schemeClr val="tx1"/>
            </a:solidFill>
            <a:round/>
            <a:headEnd/>
            <a:tailEnd/>
          </a:ln>
        </p:spPr>
        <p:txBody>
          <a:bodyPr/>
          <a:lstStyle/>
          <a:p>
            <a:pPr algn="ctr"/>
            <a:r>
              <a:rPr lang="en-US" sz="1000"/>
              <a:t>Stem Cell Banking</a:t>
            </a:r>
          </a:p>
          <a:p>
            <a:pPr algn="ctr"/>
            <a:r>
              <a:rPr lang="en-US" sz="1000"/>
              <a:t>(from Customer)</a:t>
            </a:r>
          </a:p>
        </p:txBody>
      </p:sp>
      <p:sp>
        <p:nvSpPr>
          <p:cNvPr id="5130" name="Rectangle 7"/>
          <p:cNvSpPr>
            <a:spLocks noChangeArrowheads="1"/>
          </p:cNvSpPr>
          <p:nvPr/>
        </p:nvSpPr>
        <p:spPr bwMode="auto">
          <a:xfrm>
            <a:off x="781050" y="3019425"/>
            <a:ext cx="1581150" cy="419100"/>
          </a:xfrm>
          <a:prstGeom prst="rect">
            <a:avLst/>
          </a:prstGeom>
          <a:solidFill>
            <a:schemeClr val="accent1"/>
          </a:solidFill>
          <a:ln w="9525" algn="ctr">
            <a:solidFill>
              <a:schemeClr val="tx1"/>
            </a:solidFill>
            <a:round/>
            <a:headEnd/>
            <a:tailEnd/>
          </a:ln>
        </p:spPr>
        <p:txBody>
          <a:bodyPr/>
          <a:lstStyle/>
          <a:p>
            <a:pPr algn="ctr"/>
            <a:r>
              <a:rPr lang="en-US" sz="1000"/>
              <a:t>Stem Cell Development</a:t>
            </a:r>
          </a:p>
          <a:p>
            <a:pPr algn="ctr"/>
            <a:r>
              <a:rPr lang="en-US" sz="1000"/>
              <a:t>(Passage n-WiCell)</a:t>
            </a:r>
          </a:p>
        </p:txBody>
      </p:sp>
      <p:sp>
        <p:nvSpPr>
          <p:cNvPr id="5131" name="Rectangle 3"/>
          <p:cNvSpPr>
            <a:spLocks noChangeArrowheads="1"/>
          </p:cNvSpPr>
          <p:nvPr/>
        </p:nvSpPr>
        <p:spPr bwMode="auto">
          <a:xfrm>
            <a:off x="1066800" y="5715000"/>
            <a:ext cx="1414463" cy="342900"/>
          </a:xfrm>
          <a:prstGeom prst="rect">
            <a:avLst/>
          </a:prstGeom>
          <a:solidFill>
            <a:schemeClr val="accent1"/>
          </a:solidFill>
          <a:ln w="9525" algn="ctr">
            <a:solidFill>
              <a:schemeClr val="tx1"/>
            </a:solidFill>
            <a:round/>
            <a:headEnd/>
            <a:tailEnd/>
          </a:ln>
        </p:spPr>
        <p:txBody>
          <a:bodyPr/>
          <a:lstStyle/>
          <a:p>
            <a:pPr algn="ctr"/>
            <a:r>
              <a:rPr lang="en-US" sz="1000"/>
              <a:t>QA Testing</a:t>
            </a:r>
          </a:p>
        </p:txBody>
      </p:sp>
      <p:sp>
        <p:nvSpPr>
          <p:cNvPr id="5132" name="Rectangle 7"/>
          <p:cNvSpPr>
            <a:spLocks noChangeArrowheads="1"/>
          </p:cNvSpPr>
          <p:nvPr/>
        </p:nvSpPr>
        <p:spPr bwMode="auto">
          <a:xfrm>
            <a:off x="6324600" y="3543300"/>
            <a:ext cx="1563688" cy="419100"/>
          </a:xfrm>
          <a:prstGeom prst="rect">
            <a:avLst/>
          </a:prstGeom>
          <a:solidFill>
            <a:schemeClr val="accent1"/>
          </a:solidFill>
          <a:ln w="9525" algn="ctr">
            <a:solidFill>
              <a:schemeClr val="tx1"/>
            </a:solidFill>
            <a:round/>
            <a:headEnd/>
            <a:tailEnd/>
          </a:ln>
        </p:spPr>
        <p:txBody>
          <a:bodyPr/>
          <a:lstStyle/>
          <a:p>
            <a:pPr algn="ctr"/>
            <a:r>
              <a:rPr lang="en-US" sz="1000"/>
              <a:t>Test Requests</a:t>
            </a:r>
          </a:p>
          <a:p>
            <a:pPr algn="ctr"/>
            <a:r>
              <a:rPr lang="en-US" sz="1000"/>
              <a:t>(to Customer)</a:t>
            </a:r>
          </a:p>
        </p:txBody>
      </p:sp>
      <p:sp>
        <p:nvSpPr>
          <p:cNvPr id="5133" name="Rectangle 7"/>
          <p:cNvSpPr>
            <a:spLocks noChangeArrowheads="1"/>
          </p:cNvSpPr>
          <p:nvPr/>
        </p:nvSpPr>
        <p:spPr bwMode="auto">
          <a:xfrm>
            <a:off x="6324600" y="1843088"/>
            <a:ext cx="1563688" cy="419100"/>
          </a:xfrm>
          <a:prstGeom prst="rect">
            <a:avLst/>
          </a:prstGeom>
          <a:solidFill>
            <a:schemeClr val="accent1"/>
          </a:solidFill>
          <a:ln w="9525" algn="ctr">
            <a:solidFill>
              <a:schemeClr val="tx1"/>
            </a:solidFill>
            <a:round/>
            <a:headEnd/>
            <a:tailEnd/>
          </a:ln>
        </p:spPr>
        <p:txBody>
          <a:bodyPr/>
          <a:lstStyle/>
          <a:p>
            <a:pPr algn="ctr"/>
            <a:r>
              <a:rPr lang="en-US" sz="1000"/>
              <a:t>Stem Cell Request</a:t>
            </a:r>
          </a:p>
          <a:p>
            <a:pPr algn="ctr"/>
            <a:r>
              <a:rPr lang="en-US" sz="1000"/>
              <a:t>(to Customer)</a:t>
            </a:r>
          </a:p>
        </p:txBody>
      </p:sp>
      <p:cxnSp>
        <p:nvCxnSpPr>
          <p:cNvPr id="5134" name="Straight Arrow Connector 13"/>
          <p:cNvCxnSpPr>
            <a:cxnSpLocks noChangeShapeType="1"/>
            <a:stCxn id="5129" idx="3"/>
          </p:cNvCxnSpPr>
          <p:nvPr/>
        </p:nvCxnSpPr>
        <p:spPr bwMode="auto">
          <a:xfrm>
            <a:off x="2362200" y="1660525"/>
            <a:ext cx="457200" cy="320675"/>
          </a:xfrm>
          <a:prstGeom prst="straightConnector1">
            <a:avLst/>
          </a:prstGeom>
          <a:noFill/>
          <a:ln w="19050" algn="ctr">
            <a:solidFill>
              <a:schemeClr val="tx1"/>
            </a:solidFill>
            <a:round/>
            <a:headEnd/>
            <a:tailEnd type="arrow" w="med" len="med"/>
          </a:ln>
        </p:spPr>
      </p:cxnSp>
      <p:cxnSp>
        <p:nvCxnSpPr>
          <p:cNvPr id="5135" name="Straight Arrow Connector 19"/>
          <p:cNvCxnSpPr>
            <a:cxnSpLocks noChangeShapeType="1"/>
            <a:stCxn id="5125" idx="3"/>
            <a:endCxn id="5126" idx="2"/>
          </p:cNvCxnSpPr>
          <p:nvPr/>
        </p:nvCxnSpPr>
        <p:spPr bwMode="auto">
          <a:xfrm>
            <a:off x="2362200" y="2457450"/>
            <a:ext cx="381000" cy="0"/>
          </a:xfrm>
          <a:prstGeom prst="straightConnector1">
            <a:avLst/>
          </a:prstGeom>
          <a:noFill/>
          <a:ln w="19050" algn="ctr">
            <a:solidFill>
              <a:schemeClr val="tx1"/>
            </a:solidFill>
            <a:round/>
            <a:headEnd type="arrow" w="med" len="med"/>
            <a:tailEnd type="arrow" w="med" len="med"/>
          </a:ln>
        </p:spPr>
      </p:cxnSp>
      <p:cxnSp>
        <p:nvCxnSpPr>
          <p:cNvPr id="5136" name="Straight Arrow Connector 22"/>
          <p:cNvCxnSpPr>
            <a:cxnSpLocks noChangeShapeType="1"/>
            <a:stCxn id="5130" idx="3"/>
          </p:cNvCxnSpPr>
          <p:nvPr/>
        </p:nvCxnSpPr>
        <p:spPr bwMode="auto">
          <a:xfrm flipV="1">
            <a:off x="2362200" y="2895600"/>
            <a:ext cx="381000" cy="333375"/>
          </a:xfrm>
          <a:prstGeom prst="straightConnector1">
            <a:avLst/>
          </a:prstGeom>
          <a:noFill/>
          <a:ln w="19050" algn="ctr">
            <a:solidFill>
              <a:schemeClr val="tx1"/>
            </a:solidFill>
            <a:round/>
            <a:headEnd type="arrow" w="med" len="med"/>
            <a:tailEnd type="arrow" w="med" len="med"/>
          </a:ln>
        </p:spPr>
      </p:cxnSp>
      <p:cxnSp>
        <p:nvCxnSpPr>
          <p:cNvPr id="5137" name="Straight Arrow Connector 25"/>
          <p:cNvCxnSpPr>
            <a:cxnSpLocks noChangeShapeType="1"/>
            <a:stCxn id="5124" idx="2"/>
            <a:endCxn id="5131" idx="0"/>
          </p:cNvCxnSpPr>
          <p:nvPr/>
        </p:nvCxnSpPr>
        <p:spPr bwMode="auto">
          <a:xfrm>
            <a:off x="1489075" y="5286375"/>
            <a:ext cx="285750" cy="428625"/>
          </a:xfrm>
          <a:prstGeom prst="straightConnector1">
            <a:avLst/>
          </a:prstGeom>
          <a:noFill/>
          <a:ln w="19050" algn="ctr">
            <a:solidFill>
              <a:schemeClr val="tx1"/>
            </a:solidFill>
            <a:round/>
            <a:headEnd/>
            <a:tailEnd type="arrow" w="med" len="med"/>
          </a:ln>
        </p:spPr>
      </p:cxnSp>
      <p:cxnSp>
        <p:nvCxnSpPr>
          <p:cNvPr id="5138" name="Straight Arrow Connector 29"/>
          <p:cNvCxnSpPr>
            <a:cxnSpLocks noChangeShapeType="1"/>
            <a:stCxn id="5131" idx="3"/>
          </p:cNvCxnSpPr>
          <p:nvPr/>
        </p:nvCxnSpPr>
        <p:spPr bwMode="auto">
          <a:xfrm flipV="1">
            <a:off x="2481263" y="5562600"/>
            <a:ext cx="338137" cy="323850"/>
          </a:xfrm>
          <a:prstGeom prst="straightConnector1">
            <a:avLst/>
          </a:prstGeom>
          <a:noFill/>
          <a:ln w="19050" algn="ctr">
            <a:solidFill>
              <a:schemeClr val="tx1"/>
            </a:solidFill>
            <a:round/>
            <a:headEnd type="arrow" w="med" len="med"/>
            <a:tailEnd type="arrow" w="med" len="med"/>
          </a:ln>
        </p:spPr>
      </p:cxnSp>
      <p:cxnSp>
        <p:nvCxnSpPr>
          <p:cNvPr id="5139" name="Straight Arrow Connector 40"/>
          <p:cNvCxnSpPr>
            <a:cxnSpLocks noChangeShapeType="1"/>
          </p:cNvCxnSpPr>
          <p:nvPr/>
        </p:nvCxnSpPr>
        <p:spPr bwMode="auto">
          <a:xfrm>
            <a:off x="3886200" y="2895600"/>
            <a:ext cx="457200" cy="457200"/>
          </a:xfrm>
          <a:prstGeom prst="straightConnector1">
            <a:avLst/>
          </a:prstGeom>
          <a:noFill/>
          <a:ln w="19050" algn="ctr">
            <a:solidFill>
              <a:schemeClr val="tx1"/>
            </a:solidFill>
            <a:round/>
            <a:headEnd type="arrow" w="med" len="med"/>
            <a:tailEnd type="arrow" w="med" len="med"/>
          </a:ln>
        </p:spPr>
      </p:cxnSp>
      <p:cxnSp>
        <p:nvCxnSpPr>
          <p:cNvPr id="5140" name="Straight Arrow Connector 43"/>
          <p:cNvCxnSpPr>
            <a:cxnSpLocks noChangeShapeType="1"/>
          </p:cNvCxnSpPr>
          <p:nvPr/>
        </p:nvCxnSpPr>
        <p:spPr bwMode="auto">
          <a:xfrm flipV="1">
            <a:off x="3886200" y="4191000"/>
            <a:ext cx="533400" cy="533400"/>
          </a:xfrm>
          <a:prstGeom prst="straightConnector1">
            <a:avLst/>
          </a:prstGeom>
          <a:noFill/>
          <a:ln w="19050" algn="ctr">
            <a:solidFill>
              <a:schemeClr val="tx1"/>
            </a:solidFill>
            <a:round/>
            <a:headEnd/>
            <a:tailEnd type="arrow" w="med" len="med"/>
          </a:ln>
        </p:spPr>
      </p:cxnSp>
      <p:cxnSp>
        <p:nvCxnSpPr>
          <p:cNvPr id="5141" name="Straight Arrow Connector 46"/>
          <p:cNvCxnSpPr>
            <a:cxnSpLocks noChangeShapeType="1"/>
          </p:cNvCxnSpPr>
          <p:nvPr/>
        </p:nvCxnSpPr>
        <p:spPr bwMode="auto">
          <a:xfrm>
            <a:off x="3886200" y="2060575"/>
            <a:ext cx="2438400" cy="0"/>
          </a:xfrm>
          <a:prstGeom prst="straightConnector1">
            <a:avLst/>
          </a:prstGeom>
          <a:noFill/>
          <a:ln w="57150" algn="ctr">
            <a:solidFill>
              <a:schemeClr val="tx1"/>
            </a:solidFill>
            <a:round/>
            <a:headEnd/>
            <a:tailEnd type="arrow" w="med" len="med"/>
          </a:ln>
        </p:spPr>
      </p:cxnSp>
      <p:cxnSp>
        <p:nvCxnSpPr>
          <p:cNvPr id="5142" name="Straight Arrow Connector 49"/>
          <p:cNvCxnSpPr>
            <a:cxnSpLocks noChangeShapeType="1"/>
            <a:stCxn id="5128" idx="4"/>
            <a:endCxn id="5128" idx="4"/>
          </p:cNvCxnSpPr>
          <p:nvPr/>
        </p:nvCxnSpPr>
        <p:spPr bwMode="auto">
          <a:xfrm>
            <a:off x="5514975" y="3752850"/>
            <a:ext cx="0" cy="0"/>
          </a:xfrm>
          <a:prstGeom prst="straightConnector1">
            <a:avLst/>
          </a:prstGeom>
          <a:noFill/>
          <a:ln w="9525" algn="ctr">
            <a:solidFill>
              <a:schemeClr val="tx1"/>
            </a:solidFill>
            <a:round/>
            <a:headEnd/>
            <a:tailEnd type="arrow" w="med" len="med"/>
          </a:ln>
        </p:spPr>
      </p:cxnSp>
      <p:cxnSp>
        <p:nvCxnSpPr>
          <p:cNvPr id="5143" name="Straight Arrow Connector 51"/>
          <p:cNvCxnSpPr>
            <a:cxnSpLocks noChangeShapeType="1"/>
            <a:stCxn id="5128" idx="4"/>
          </p:cNvCxnSpPr>
          <p:nvPr/>
        </p:nvCxnSpPr>
        <p:spPr bwMode="auto">
          <a:xfrm>
            <a:off x="5514975" y="3752850"/>
            <a:ext cx="809625" cy="0"/>
          </a:xfrm>
          <a:prstGeom prst="straightConnector1">
            <a:avLst/>
          </a:prstGeom>
          <a:noFill/>
          <a:ln w="57150" algn="ctr">
            <a:solidFill>
              <a:schemeClr val="tx1"/>
            </a:solidFill>
            <a:round/>
            <a:headEnd/>
            <a:tailEnd type="arrow" w="med" len="med"/>
          </a:ln>
        </p:spPr>
      </p:cxnSp>
    </p:spTree>
    <p:extLst>
      <p:ext uri="{BB962C8B-B14F-4D97-AF65-F5344CB8AC3E}">
        <p14:creationId xmlns:p14="http://schemas.microsoft.com/office/powerpoint/2010/main" val="415730472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88"/>
            <a:ext cx="8129588" cy="333375"/>
          </a:xfrm>
        </p:spPr>
        <p:txBody>
          <a:bodyPr>
            <a:normAutofit fontScale="90000"/>
          </a:bodyPr>
          <a:lstStyle/>
          <a:p>
            <a:pPr>
              <a:defRPr/>
            </a:pPr>
            <a:r>
              <a:rPr lang="en-US" dirty="0" err="1" smtClean="0"/>
              <a:t>CytoGenetics</a:t>
            </a:r>
            <a:r>
              <a:rPr lang="en-US" dirty="0" smtClean="0"/>
              <a:t> Database (Dave Feryus)</a:t>
            </a:r>
            <a:endParaRPr lang="en-US" dirty="0"/>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488"/>
            <a:ext cx="9078913"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rot="10800000">
            <a:off x="304800" y="1905000"/>
            <a:ext cx="3124200" cy="2286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3200400" y="4127500"/>
            <a:ext cx="2784475" cy="181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From WiCell, UW, or an outside lab</a:t>
            </a:r>
          </a:p>
        </p:txBody>
      </p:sp>
      <p:cxnSp>
        <p:nvCxnSpPr>
          <p:cNvPr id="9" name="Straight Arrow Connector 8"/>
          <p:cNvCxnSpPr>
            <a:stCxn id="8" idx="0"/>
          </p:cNvCxnSpPr>
          <p:nvPr/>
        </p:nvCxnSpPr>
        <p:spPr>
          <a:xfrm rot="16200000" flipV="1">
            <a:off x="3090069" y="2624931"/>
            <a:ext cx="2222500" cy="78263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200400" y="4127500"/>
            <a:ext cx="2784475" cy="181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Provides stem cell material to be tested</a:t>
            </a:r>
          </a:p>
        </p:txBody>
      </p:sp>
      <p:cxnSp>
        <p:nvCxnSpPr>
          <p:cNvPr id="13" name="Straight Arrow Connector 12"/>
          <p:cNvCxnSpPr>
            <a:stCxn id="12" idx="0"/>
          </p:cNvCxnSpPr>
          <p:nvPr/>
        </p:nvCxnSpPr>
        <p:spPr>
          <a:xfrm rot="16200000" flipV="1">
            <a:off x="2175669" y="1710531"/>
            <a:ext cx="2222500" cy="261143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3200400" y="4127500"/>
            <a:ext cx="2784475" cy="181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In a variety of ways</a:t>
            </a:r>
          </a:p>
          <a:p>
            <a:pPr algn="ctr" fontAlgn="auto">
              <a:spcBef>
                <a:spcPts val="0"/>
              </a:spcBef>
              <a:spcAft>
                <a:spcPts val="0"/>
              </a:spcAft>
              <a:defRPr/>
            </a:pPr>
            <a:r>
              <a:rPr lang="en-US" dirty="0">
                <a:solidFill>
                  <a:schemeClr val="tx1"/>
                </a:solidFill>
              </a:rPr>
              <a:t>(Gband, FISH, SKY, FastFish, CGH, STR, Etc.)</a:t>
            </a:r>
          </a:p>
        </p:txBody>
      </p:sp>
      <p:cxnSp>
        <p:nvCxnSpPr>
          <p:cNvPr id="16" name="Straight Arrow Connector 15"/>
          <p:cNvCxnSpPr>
            <a:stCxn id="15" idx="0"/>
          </p:cNvCxnSpPr>
          <p:nvPr/>
        </p:nvCxnSpPr>
        <p:spPr>
          <a:xfrm rot="5400000" flipH="1" flipV="1">
            <a:off x="3890169" y="1540669"/>
            <a:ext cx="3289300" cy="188436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28600" y="4127500"/>
            <a:ext cx="2784475" cy="181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10 day turn around is the Cytogenetics goal (from receipt of material)</a:t>
            </a:r>
          </a:p>
        </p:txBody>
      </p:sp>
      <p:cxnSp>
        <p:nvCxnSpPr>
          <p:cNvPr id="22" name="Straight Arrow Connector 21"/>
          <p:cNvCxnSpPr>
            <a:stCxn id="21" idx="0"/>
          </p:cNvCxnSpPr>
          <p:nvPr/>
        </p:nvCxnSpPr>
        <p:spPr>
          <a:xfrm rot="5400000" flipH="1" flipV="1">
            <a:off x="1908969" y="626269"/>
            <a:ext cx="3213100" cy="378936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228600" y="2298700"/>
            <a:ext cx="2784475" cy="181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Warnings are given for test steps</a:t>
            </a:r>
          </a:p>
        </p:txBody>
      </p:sp>
      <p:cxnSp>
        <p:nvCxnSpPr>
          <p:cNvPr id="25" name="Straight Arrow Connector 24"/>
          <p:cNvCxnSpPr>
            <a:stCxn id="24" idx="3"/>
          </p:cNvCxnSpPr>
          <p:nvPr/>
        </p:nvCxnSpPr>
        <p:spPr>
          <a:xfrm>
            <a:off x="3013075" y="3206750"/>
            <a:ext cx="4149725" cy="19748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228600" y="2298700"/>
            <a:ext cx="2784475" cy="181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And warnings are also given for review steps</a:t>
            </a:r>
          </a:p>
        </p:txBody>
      </p:sp>
      <p:cxnSp>
        <p:nvCxnSpPr>
          <p:cNvPr id="30" name="Straight Arrow Connector 29"/>
          <p:cNvCxnSpPr>
            <a:stCxn id="29" idx="3"/>
          </p:cNvCxnSpPr>
          <p:nvPr/>
        </p:nvCxnSpPr>
        <p:spPr>
          <a:xfrm flipV="1">
            <a:off x="3013075" y="2286000"/>
            <a:ext cx="3387725" cy="9207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228600" y="2298700"/>
            <a:ext cx="2784475" cy="181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Generally, 1 or 2 days passes between steps before the overdue warning shows</a:t>
            </a:r>
          </a:p>
        </p:txBody>
      </p:sp>
      <p:cxnSp>
        <p:nvCxnSpPr>
          <p:cNvPr id="33" name="Straight Arrow Connector 32"/>
          <p:cNvCxnSpPr>
            <a:stCxn id="32" idx="2"/>
          </p:cNvCxnSpPr>
          <p:nvPr/>
        </p:nvCxnSpPr>
        <p:spPr>
          <a:xfrm rot="16200000" flipH="1">
            <a:off x="772319" y="4963319"/>
            <a:ext cx="2057400" cy="36036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3200400" y="4127500"/>
            <a:ext cx="2784475" cy="181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A Request to WiCell Cytogenetics Testing Lab</a:t>
            </a:r>
          </a:p>
        </p:txBody>
      </p:sp>
      <p:sp>
        <p:nvSpPr>
          <p:cNvPr id="36" name="Rounded Rectangle 35"/>
          <p:cNvSpPr/>
          <p:nvPr/>
        </p:nvSpPr>
        <p:spPr>
          <a:xfrm>
            <a:off x="381000" y="2451100"/>
            <a:ext cx="2784475" cy="181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All activities linked to specific activity page</a:t>
            </a:r>
          </a:p>
        </p:txBody>
      </p:sp>
      <p:cxnSp>
        <p:nvCxnSpPr>
          <p:cNvPr id="37" name="Straight Arrow Connector 36"/>
          <p:cNvCxnSpPr>
            <a:stCxn id="36" idx="3"/>
          </p:cNvCxnSpPr>
          <p:nvPr/>
        </p:nvCxnSpPr>
        <p:spPr>
          <a:xfrm>
            <a:off x="3165475" y="3359150"/>
            <a:ext cx="3997325" cy="18986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533400" y="2603500"/>
            <a:ext cx="2784475" cy="18161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All product given specific accession number,  and label with barcode</a:t>
            </a:r>
          </a:p>
        </p:txBody>
      </p:sp>
      <p:cxnSp>
        <p:nvCxnSpPr>
          <p:cNvPr id="46" name="Straight Arrow Connector 45"/>
          <p:cNvCxnSpPr>
            <a:stCxn id="45" idx="3"/>
          </p:cNvCxnSpPr>
          <p:nvPr/>
        </p:nvCxnSpPr>
        <p:spPr>
          <a:xfrm flipV="1">
            <a:off x="3317875" y="1828800"/>
            <a:ext cx="4530725" cy="168275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650875"/>
            <a:ext cx="5000625"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323975"/>
            <a:ext cx="6478588" cy="397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375" y="1447800"/>
            <a:ext cx="3878263"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4025" y="2414588"/>
            <a:ext cx="5654675"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73493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nodeType="clickEffect">
                                  <p:stCondLst>
                                    <p:cond delay="0"/>
                                  </p:stCondLst>
                                  <p:childTnLst>
                                    <p:anim calcmode="lin" valueType="num">
                                      <p:cBhvr additive="base">
                                        <p:cTn id="16" dur="500"/>
                                        <p:tgtEl>
                                          <p:spTgt spid="7"/>
                                        </p:tgtEl>
                                        <p:attrNameLst>
                                          <p:attrName>ppt_x</p:attrName>
                                        </p:attrNameLst>
                                      </p:cBhvr>
                                      <p:tavLst>
                                        <p:tav tm="0">
                                          <p:val>
                                            <p:strVal val="ppt_x"/>
                                          </p:val>
                                        </p:tav>
                                        <p:tav tm="100000">
                                          <p:val>
                                            <p:strVal val="ppt_x"/>
                                          </p:val>
                                        </p:tav>
                                      </p:tavLst>
                                    </p:anim>
                                    <p:anim calcmode="lin" valueType="num">
                                      <p:cBhvr additive="base">
                                        <p:cTn id="17" dur="500"/>
                                        <p:tgtEl>
                                          <p:spTgt spid="7"/>
                                        </p:tgtEl>
                                        <p:attrNameLst>
                                          <p:attrName>ppt_y</p:attrName>
                                        </p:attrNameLst>
                                      </p:cBhvr>
                                      <p:tavLst>
                                        <p:tav tm="0">
                                          <p:val>
                                            <p:strVal val="ppt_y"/>
                                          </p:val>
                                        </p:tav>
                                        <p:tav tm="100000">
                                          <p:val>
                                            <p:strVal val="1+ppt_h/2"/>
                                          </p:val>
                                        </p:tav>
                                      </p:tavLst>
                                    </p:anim>
                                    <p:set>
                                      <p:cBhvr>
                                        <p:cTn id="18" dur="1" fill="hold">
                                          <p:stCondLst>
                                            <p:cond delay="499"/>
                                          </p:stCondLst>
                                        </p:cTn>
                                        <p:tgtEl>
                                          <p:spTgt spid="7"/>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fill="hold" nodeType="clickEffect">
                                  <p:stCondLst>
                                    <p:cond delay="0"/>
                                  </p:stCondLst>
                                  <p:childTnLst>
                                    <p:anim calcmode="lin" valueType="num">
                                      <p:cBhvr additive="base">
                                        <p:cTn id="36" dur="500"/>
                                        <p:tgtEl>
                                          <p:spTgt spid="9"/>
                                        </p:tgtEl>
                                        <p:attrNameLst>
                                          <p:attrName>ppt_x</p:attrName>
                                        </p:attrNameLst>
                                      </p:cBhvr>
                                      <p:tavLst>
                                        <p:tav tm="0">
                                          <p:val>
                                            <p:strVal val="ppt_x"/>
                                          </p:val>
                                        </p:tav>
                                        <p:tav tm="100000">
                                          <p:val>
                                            <p:strVal val="ppt_x"/>
                                          </p:val>
                                        </p:tav>
                                      </p:tavLst>
                                    </p:anim>
                                    <p:anim calcmode="lin" valueType="num">
                                      <p:cBhvr additive="base">
                                        <p:cTn id="37" dur="500"/>
                                        <p:tgtEl>
                                          <p:spTgt spid="9"/>
                                        </p:tgtEl>
                                        <p:attrNameLst>
                                          <p:attrName>ppt_y</p:attrName>
                                        </p:attrNameLst>
                                      </p:cBhvr>
                                      <p:tavLst>
                                        <p:tav tm="0">
                                          <p:val>
                                            <p:strVal val="ppt_y"/>
                                          </p:val>
                                        </p:tav>
                                        <p:tav tm="100000">
                                          <p:val>
                                            <p:strVal val="1+ppt_h/2"/>
                                          </p:val>
                                        </p:tav>
                                      </p:tavLst>
                                    </p:anim>
                                    <p:set>
                                      <p:cBhvr>
                                        <p:cTn id="38" dur="1" fill="hold">
                                          <p:stCondLst>
                                            <p:cond delay="499"/>
                                          </p:stCondLst>
                                        </p:cTn>
                                        <p:tgtEl>
                                          <p:spTgt spid="9"/>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8"/>
                                        </p:tgtEl>
                                        <p:attrNameLst>
                                          <p:attrName>ppt_x</p:attrName>
                                        </p:attrNameLst>
                                      </p:cBhvr>
                                      <p:tavLst>
                                        <p:tav tm="0">
                                          <p:val>
                                            <p:strVal val="ppt_x"/>
                                          </p:val>
                                        </p:tav>
                                        <p:tav tm="100000">
                                          <p:val>
                                            <p:strVal val="ppt_x"/>
                                          </p:val>
                                        </p:tav>
                                      </p:tavLst>
                                    </p:anim>
                                    <p:anim calcmode="lin" valueType="num">
                                      <p:cBhvr additive="base">
                                        <p:cTn id="41" dur="500"/>
                                        <p:tgtEl>
                                          <p:spTgt spid="8"/>
                                        </p:tgtEl>
                                        <p:attrNameLst>
                                          <p:attrName>ppt_y</p:attrName>
                                        </p:attrNameLst>
                                      </p:cBhvr>
                                      <p:tavLst>
                                        <p:tav tm="0">
                                          <p:val>
                                            <p:strVal val="ppt_y"/>
                                          </p:val>
                                        </p:tav>
                                        <p:tav tm="100000">
                                          <p:val>
                                            <p:strVal val="1+ppt_h/2"/>
                                          </p:val>
                                        </p:tav>
                                      </p:tavLst>
                                    </p:anim>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xit" presetSubtype="4" fill="hold" nodeType="clickEffect">
                                  <p:stCondLst>
                                    <p:cond delay="0"/>
                                  </p:stCondLst>
                                  <p:childTnLst>
                                    <p:anim calcmode="lin" valueType="num">
                                      <p:cBhvr additive="base">
                                        <p:cTn id="56" dur="500"/>
                                        <p:tgtEl>
                                          <p:spTgt spid="13"/>
                                        </p:tgtEl>
                                        <p:attrNameLst>
                                          <p:attrName>ppt_x</p:attrName>
                                        </p:attrNameLst>
                                      </p:cBhvr>
                                      <p:tavLst>
                                        <p:tav tm="0">
                                          <p:val>
                                            <p:strVal val="ppt_x"/>
                                          </p:val>
                                        </p:tav>
                                        <p:tav tm="100000">
                                          <p:val>
                                            <p:strVal val="ppt_x"/>
                                          </p:val>
                                        </p:tav>
                                      </p:tavLst>
                                    </p:anim>
                                    <p:anim calcmode="lin" valueType="num">
                                      <p:cBhvr additive="base">
                                        <p:cTn id="57" dur="500"/>
                                        <p:tgtEl>
                                          <p:spTgt spid="13"/>
                                        </p:tgtEl>
                                        <p:attrNameLst>
                                          <p:attrName>ppt_y</p:attrName>
                                        </p:attrNameLst>
                                      </p:cBhvr>
                                      <p:tavLst>
                                        <p:tav tm="0">
                                          <p:val>
                                            <p:strVal val="ppt_y"/>
                                          </p:val>
                                        </p:tav>
                                        <p:tav tm="100000">
                                          <p:val>
                                            <p:strVal val="1+ppt_h/2"/>
                                          </p:val>
                                        </p:tav>
                                      </p:tavLst>
                                    </p:anim>
                                    <p:set>
                                      <p:cBhvr>
                                        <p:cTn id="58" dur="1" fill="hold">
                                          <p:stCondLst>
                                            <p:cond delay="499"/>
                                          </p:stCondLst>
                                        </p:cTn>
                                        <p:tgtEl>
                                          <p:spTgt spid="13"/>
                                        </p:tgtEl>
                                        <p:attrNameLst>
                                          <p:attrName>style.visibility</p:attrName>
                                        </p:attrNameLst>
                                      </p:cBhvr>
                                      <p:to>
                                        <p:strVal val="hidden"/>
                                      </p:to>
                                    </p:set>
                                  </p:childTnLst>
                                </p:cTn>
                              </p:par>
                              <p:par>
                                <p:cTn id="59" presetID="2" presetClass="exit" presetSubtype="4" fill="hold" grpId="1" nodeType="withEffect">
                                  <p:stCondLst>
                                    <p:cond delay="0"/>
                                  </p:stCondLst>
                                  <p:childTnLst>
                                    <p:anim calcmode="lin" valueType="num">
                                      <p:cBhvr additive="base">
                                        <p:cTn id="60" dur="500"/>
                                        <p:tgtEl>
                                          <p:spTgt spid="12"/>
                                        </p:tgtEl>
                                        <p:attrNameLst>
                                          <p:attrName>ppt_x</p:attrName>
                                        </p:attrNameLst>
                                      </p:cBhvr>
                                      <p:tavLst>
                                        <p:tav tm="0">
                                          <p:val>
                                            <p:strVal val="ppt_x"/>
                                          </p:val>
                                        </p:tav>
                                        <p:tav tm="100000">
                                          <p:val>
                                            <p:strVal val="ppt_x"/>
                                          </p:val>
                                        </p:tav>
                                      </p:tavLst>
                                    </p:anim>
                                    <p:anim calcmode="lin" valueType="num">
                                      <p:cBhvr additive="base">
                                        <p:cTn id="61" dur="500"/>
                                        <p:tgtEl>
                                          <p:spTgt spid="12"/>
                                        </p:tgtEl>
                                        <p:attrNameLst>
                                          <p:attrName>ppt_y</p:attrName>
                                        </p:attrNameLst>
                                      </p:cBhvr>
                                      <p:tavLst>
                                        <p:tav tm="0">
                                          <p:val>
                                            <p:strVal val="ppt_y"/>
                                          </p:val>
                                        </p:tav>
                                        <p:tav tm="100000">
                                          <p:val>
                                            <p:strVal val="1+ppt_h/2"/>
                                          </p:val>
                                        </p:tav>
                                      </p:tavLst>
                                    </p:anim>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xit" presetSubtype="4" fill="hold" nodeType="clickEffect">
                                  <p:stCondLst>
                                    <p:cond delay="0"/>
                                  </p:stCondLst>
                                  <p:childTnLst>
                                    <p:anim calcmode="lin" valueType="num">
                                      <p:cBhvr additive="base">
                                        <p:cTn id="76" dur="500"/>
                                        <p:tgtEl>
                                          <p:spTgt spid="16"/>
                                        </p:tgtEl>
                                        <p:attrNameLst>
                                          <p:attrName>ppt_x</p:attrName>
                                        </p:attrNameLst>
                                      </p:cBhvr>
                                      <p:tavLst>
                                        <p:tav tm="0">
                                          <p:val>
                                            <p:strVal val="ppt_x"/>
                                          </p:val>
                                        </p:tav>
                                        <p:tav tm="100000">
                                          <p:val>
                                            <p:strVal val="ppt_x"/>
                                          </p:val>
                                        </p:tav>
                                      </p:tavLst>
                                    </p:anim>
                                    <p:anim calcmode="lin" valueType="num">
                                      <p:cBhvr additive="base">
                                        <p:cTn id="77" dur="500"/>
                                        <p:tgtEl>
                                          <p:spTgt spid="16"/>
                                        </p:tgtEl>
                                        <p:attrNameLst>
                                          <p:attrName>ppt_y</p:attrName>
                                        </p:attrNameLst>
                                      </p:cBhvr>
                                      <p:tavLst>
                                        <p:tav tm="0">
                                          <p:val>
                                            <p:strVal val="ppt_y"/>
                                          </p:val>
                                        </p:tav>
                                        <p:tav tm="100000">
                                          <p:val>
                                            <p:strVal val="1+ppt_h/2"/>
                                          </p:val>
                                        </p:tav>
                                      </p:tavLst>
                                    </p:anim>
                                    <p:set>
                                      <p:cBhvr>
                                        <p:cTn id="78" dur="1" fill="hold">
                                          <p:stCondLst>
                                            <p:cond delay="499"/>
                                          </p:stCondLst>
                                        </p:cTn>
                                        <p:tgtEl>
                                          <p:spTgt spid="16"/>
                                        </p:tgtEl>
                                        <p:attrNameLst>
                                          <p:attrName>style.visibility</p:attrName>
                                        </p:attrNameLst>
                                      </p:cBhvr>
                                      <p:to>
                                        <p:strVal val="hidden"/>
                                      </p:to>
                                    </p:set>
                                  </p:childTnLst>
                                </p:cTn>
                              </p:par>
                              <p:par>
                                <p:cTn id="79" presetID="2" presetClass="exit" presetSubtype="4" fill="hold" grpId="1" nodeType="withEffect">
                                  <p:stCondLst>
                                    <p:cond delay="0"/>
                                  </p:stCondLst>
                                  <p:childTnLst>
                                    <p:anim calcmode="lin" valueType="num">
                                      <p:cBhvr additive="base">
                                        <p:cTn id="80" dur="500"/>
                                        <p:tgtEl>
                                          <p:spTgt spid="15"/>
                                        </p:tgtEl>
                                        <p:attrNameLst>
                                          <p:attrName>ppt_x</p:attrName>
                                        </p:attrNameLst>
                                      </p:cBhvr>
                                      <p:tavLst>
                                        <p:tav tm="0">
                                          <p:val>
                                            <p:strVal val="ppt_x"/>
                                          </p:val>
                                        </p:tav>
                                        <p:tav tm="100000">
                                          <p:val>
                                            <p:strVal val="ppt_x"/>
                                          </p:val>
                                        </p:tav>
                                      </p:tavLst>
                                    </p:anim>
                                    <p:anim calcmode="lin" valueType="num">
                                      <p:cBhvr additive="base">
                                        <p:cTn id="81" dur="500"/>
                                        <p:tgtEl>
                                          <p:spTgt spid="15"/>
                                        </p:tgtEl>
                                        <p:attrNameLst>
                                          <p:attrName>ppt_y</p:attrName>
                                        </p:attrNameLst>
                                      </p:cBhvr>
                                      <p:tavLst>
                                        <p:tav tm="0">
                                          <p:val>
                                            <p:strVal val="ppt_y"/>
                                          </p:val>
                                        </p:tav>
                                        <p:tav tm="100000">
                                          <p:val>
                                            <p:strVal val="1+ppt_h/2"/>
                                          </p:val>
                                        </p:tav>
                                      </p:tavLst>
                                    </p:anim>
                                    <p:set>
                                      <p:cBhvr>
                                        <p:cTn id="82" dur="1" fill="hold">
                                          <p:stCondLst>
                                            <p:cond delay="499"/>
                                          </p:stCondLst>
                                        </p:cTn>
                                        <p:tgtEl>
                                          <p:spTgt spid="15"/>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fill="hold" nodeType="clickEffect">
                                  <p:stCondLst>
                                    <p:cond delay="0"/>
                                  </p:stCondLst>
                                  <p:childTnLst>
                                    <p:anim calcmode="lin" valueType="num">
                                      <p:cBhvr additive="base">
                                        <p:cTn id="96" dur="500"/>
                                        <p:tgtEl>
                                          <p:spTgt spid="22"/>
                                        </p:tgtEl>
                                        <p:attrNameLst>
                                          <p:attrName>ppt_x</p:attrName>
                                        </p:attrNameLst>
                                      </p:cBhvr>
                                      <p:tavLst>
                                        <p:tav tm="0">
                                          <p:val>
                                            <p:strVal val="ppt_x"/>
                                          </p:val>
                                        </p:tav>
                                        <p:tav tm="100000">
                                          <p:val>
                                            <p:strVal val="ppt_x"/>
                                          </p:val>
                                        </p:tav>
                                      </p:tavLst>
                                    </p:anim>
                                    <p:anim calcmode="lin" valueType="num">
                                      <p:cBhvr additive="base">
                                        <p:cTn id="97" dur="500"/>
                                        <p:tgtEl>
                                          <p:spTgt spid="22"/>
                                        </p:tgtEl>
                                        <p:attrNameLst>
                                          <p:attrName>ppt_y</p:attrName>
                                        </p:attrNameLst>
                                      </p:cBhvr>
                                      <p:tavLst>
                                        <p:tav tm="0">
                                          <p:val>
                                            <p:strVal val="ppt_y"/>
                                          </p:val>
                                        </p:tav>
                                        <p:tav tm="100000">
                                          <p:val>
                                            <p:strVal val="1+ppt_h/2"/>
                                          </p:val>
                                        </p:tav>
                                      </p:tavLst>
                                    </p:anim>
                                    <p:set>
                                      <p:cBhvr>
                                        <p:cTn id="98" dur="1" fill="hold">
                                          <p:stCondLst>
                                            <p:cond delay="499"/>
                                          </p:stCondLst>
                                        </p:cTn>
                                        <p:tgtEl>
                                          <p:spTgt spid="22"/>
                                        </p:tgtEl>
                                        <p:attrNameLst>
                                          <p:attrName>style.visibility</p:attrName>
                                        </p:attrNameLst>
                                      </p:cBhvr>
                                      <p:to>
                                        <p:strVal val="hidden"/>
                                      </p:to>
                                    </p:set>
                                  </p:childTnLst>
                                </p:cTn>
                              </p:par>
                              <p:par>
                                <p:cTn id="99" presetID="2" presetClass="exit" presetSubtype="4" fill="hold" grpId="1" nodeType="withEffect">
                                  <p:stCondLst>
                                    <p:cond delay="0"/>
                                  </p:stCondLst>
                                  <p:childTnLst>
                                    <p:anim calcmode="lin" valueType="num">
                                      <p:cBhvr additive="base">
                                        <p:cTn id="100" dur="500"/>
                                        <p:tgtEl>
                                          <p:spTgt spid="21"/>
                                        </p:tgtEl>
                                        <p:attrNameLst>
                                          <p:attrName>ppt_x</p:attrName>
                                        </p:attrNameLst>
                                      </p:cBhvr>
                                      <p:tavLst>
                                        <p:tav tm="0">
                                          <p:val>
                                            <p:strVal val="ppt_x"/>
                                          </p:val>
                                        </p:tav>
                                        <p:tav tm="100000">
                                          <p:val>
                                            <p:strVal val="ppt_x"/>
                                          </p:val>
                                        </p:tav>
                                      </p:tavLst>
                                    </p:anim>
                                    <p:anim calcmode="lin" valueType="num">
                                      <p:cBhvr additive="base">
                                        <p:cTn id="101" dur="500"/>
                                        <p:tgtEl>
                                          <p:spTgt spid="21"/>
                                        </p:tgtEl>
                                        <p:attrNameLst>
                                          <p:attrName>ppt_y</p:attrName>
                                        </p:attrNameLst>
                                      </p:cBhvr>
                                      <p:tavLst>
                                        <p:tav tm="0">
                                          <p:val>
                                            <p:strVal val="ppt_y"/>
                                          </p:val>
                                        </p:tav>
                                        <p:tav tm="100000">
                                          <p:val>
                                            <p:strVal val="1+ppt_h/2"/>
                                          </p:val>
                                        </p:tav>
                                      </p:tavLst>
                                    </p:anim>
                                    <p:set>
                                      <p:cBhvr>
                                        <p:cTn id="102" dur="1" fill="hold">
                                          <p:stCondLst>
                                            <p:cond delay="499"/>
                                          </p:stCondLst>
                                        </p:cTn>
                                        <p:tgtEl>
                                          <p:spTgt spid="21"/>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 presetClass="entr" presetSubtype="4"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additive="base">
                                        <p:cTn id="111" dur="500" fill="hold"/>
                                        <p:tgtEl>
                                          <p:spTgt spid="24"/>
                                        </p:tgtEl>
                                        <p:attrNameLst>
                                          <p:attrName>ppt_x</p:attrName>
                                        </p:attrNameLst>
                                      </p:cBhvr>
                                      <p:tavLst>
                                        <p:tav tm="0">
                                          <p:val>
                                            <p:strVal val="#ppt_x"/>
                                          </p:val>
                                        </p:tav>
                                        <p:tav tm="100000">
                                          <p:val>
                                            <p:strVal val="#ppt_x"/>
                                          </p:val>
                                        </p:tav>
                                      </p:tavLst>
                                    </p:anim>
                                    <p:anim calcmode="lin" valueType="num">
                                      <p:cBhvr additive="base">
                                        <p:cTn id="1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 presetClass="exit" presetSubtype="4" fill="hold" nodeType="clickEffect">
                                  <p:stCondLst>
                                    <p:cond delay="0"/>
                                  </p:stCondLst>
                                  <p:childTnLst>
                                    <p:anim calcmode="lin" valueType="num">
                                      <p:cBhvr additive="base">
                                        <p:cTn id="116" dur="500"/>
                                        <p:tgtEl>
                                          <p:spTgt spid="25"/>
                                        </p:tgtEl>
                                        <p:attrNameLst>
                                          <p:attrName>ppt_x</p:attrName>
                                        </p:attrNameLst>
                                      </p:cBhvr>
                                      <p:tavLst>
                                        <p:tav tm="0">
                                          <p:val>
                                            <p:strVal val="ppt_x"/>
                                          </p:val>
                                        </p:tav>
                                        <p:tav tm="100000">
                                          <p:val>
                                            <p:strVal val="ppt_x"/>
                                          </p:val>
                                        </p:tav>
                                      </p:tavLst>
                                    </p:anim>
                                    <p:anim calcmode="lin" valueType="num">
                                      <p:cBhvr additive="base">
                                        <p:cTn id="117" dur="500"/>
                                        <p:tgtEl>
                                          <p:spTgt spid="25"/>
                                        </p:tgtEl>
                                        <p:attrNameLst>
                                          <p:attrName>ppt_y</p:attrName>
                                        </p:attrNameLst>
                                      </p:cBhvr>
                                      <p:tavLst>
                                        <p:tav tm="0">
                                          <p:val>
                                            <p:strVal val="ppt_y"/>
                                          </p:val>
                                        </p:tav>
                                        <p:tav tm="100000">
                                          <p:val>
                                            <p:strVal val="1+ppt_h/2"/>
                                          </p:val>
                                        </p:tav>
                                      </p:tavLst>
                                    </p:anim>
                                    <p:set>
                                      <p:cBhvr>
                                        <p:cTn id="118" dur="1" fill="hold">
                                          <p:stCondLst>
                                            <p:cond delay="499"/>
                                          </p:stCondLst>
                                        </p:cTn>
                                        <p:tgtEl>
                                          <p:spTgt spid="25"/>
                                        </p:tgtEl>
                                        <p:attrNameLst>
                                          <p:attrName>style.visibility</p:attrName>
                                        </p:attrNameLst>
                                      </p:cBhvr>
                                      <p:to>
                                        <p:strVal val="hidden"/>
                                      </p:to>
                                    </p:set>
                                  </p:childTnLst>
                                </p:cTn>
                              </p:par>
                              <p:par>
                                <p:cTn id="119" presetID="2" presetClass="exit" presetSubtype="4" fill="hold" grpId="1" nodeType="withEffect">
                                  <p:stCondLst>
                                    <p:cond delay="0"/>
                                  </p:stCondLst>
                                  <p:childTnLst>
                                    <p:anim calcmode="lin" valueType="num">
                                      <p:cBhvr additive="base">
                                        <p:cTn id="120" dur="500"/>
                                        <p:tgtEl>
                                          <p:spTgt spid="24"/>
                                        </p:tgtEl>
                                        <p:attrNameLst>
                                          <p:attrName>ppt_x</p:attrName>
                                        </p:attrNameLst>
                                      </p:cBhvr>
                                      <p:tavLst>
                                        <p:tav tm="0">
                                          <p:val>
                                            <p:strVal val="ppt_x"/>
                                          </p:val>
                                        </p:tav>
                                        <p:tav tm="100000">
                                          <p:val>
                                            <p:strVal val="ppt_x"/>
                                          </p:val>
                                        </p:tav>
                                      </p:tavLst>
                                    </p:anim>
                                    <p:anim calcmode="lin" valueType="num">
                                      <p:cBhvr additive="base">
                                        <p:cTn id="121" dur="500"/>
                                        <p:tgtEl>
                                          <p:spTgt spid="24"/>
                                        </p:tgtEl>
                                        <p:attrNameLst>
                                          <p:attrName>ppt_y</p:attrName>
                                        </p:attrNameLst>
                                      </p:cBhvr>
                                      <p:tavLst>
                                        <p:tav tm="0">
                                          <p:val>
                                            <p:strVal val="ppt_y"/>
                                          </p:val>
                                        </p:tav>
                                        <p:tav tm="100000">
                                          <p:val>
                                            <p:strVal val="1+ppt_h/2"/>
                                          </p:val>
                                        </p:tav>
                                      </p:tavLst>
                                    </p:anim>
                                    <p:set>
                                      <p:cBhvr>
                                        <p:cTn id="122" dur="1" fill="hold">
                                          <p:stCondLst>
                                            <p:cond delay="499"/>
                                          </p:stCondLst>
                                        </p:cTn>
                                        <p:tgtEl>
                                          <p:spTgt spid="24"/>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ntr" presetSubtype="4" fill="hold" nodeType="click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additive="base">
                                        <p:cTn id="127" dur="500" fill="hold"/>
                                        <p:tgtEl>
                                          <p:spTgt spid="30"/>
                                        </p:tgtEl>
                                        <p:attrNameLst>
                                          <p:attrName>ppt_x</p:attrName>
                                        </p:attrNameLst>
                                      </p:cBhvr>
                                      <p:tavLst>
                                        <p:tav tm="0">
                                          <p:val>
                                            <p:strVal val="#ppt_x"/>
                                          </p:val>
                                        </p:tav>
                                        <p:tav tm="100000">
                                          <p:val>
                                            <p:strVal val="#ppt_x"/>
                                          </p:val>
                                        </p:tav>
                                      </p:tavLst>
                                    </p:anim>
                                    <p:anim calcmode="lin" valueType="num">
                                      <p:cBhvr additive="base">
                                        <p:cTn id="128" dur="500" fill="hold"/>
                                        <p:tgtEl>
                                          <p:spTgt spid="3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additive="base">
                                        <p:cTn id="131" dur="500" fill="hold"/>
                                        <p:tgtEl>
                                          <p:spTgt spid="29"/>
                                        </p:tgtEl>
                                        <p:attrNameLst>
                                          <p:attrName>ppt_x</p:attrName>
                                        </p:attrNameLst>
                                      </p:cBhvr>
                                      <p:tavLst>
                                        <p:tav tm="0">
                                          <p:val>
                                            <p:strVal val="#ppt_x"/>
                                          </p:val>
                                        </p:tav>
                                        <p:tav tm="100000">
                                          <p:val>
                                            <p:strVal val="#ppt_x"/>
                                          </p:val>
                                        </p:tav>
                                      </p:tavLst>
                                    </p:anim>
                                    <p:anim calcmode="lin" valueType="num">
                                      <p:cBhvr additive="base">
                                        <p:cTn id="1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 presetClass="exit" presetSubtype="4" fill="hold" nodeType="clickEffect">
                                  <p:stCondLst>
                                    <p:cond delay="0"/>
                                  </p:stCondLst>
                                  <p:childTnLst>
                                    <p:anim calcmode="lin" valueType="num">
                                      <p:cBhvr additive="base">
                                        <p:cTn id="136" dur="500"/>
                                        <p:tgtEl>
                                          <p:spTgt spid="30"/>
                                        </p:tgtEl>
                                        <p:attrNameLst>
                                          <p:attrName>ppt_x</p:attrName>
                                        </p:attrNameLst>
                                      </p:cBhvr>
                                      <p:tavLst>
                                        <p:tav tm="0">
                                          <p:val>
                                            <p:strVal val="ppt_x"/>
                                          </p:val>
                                        </p:tav>
                                        <p:tav tm="100000">
                                          <p:val>
                                            <p:strVal val="ppt_x"/>
                                          </p:val>
                                        </p:tav>
                                      </p:tavLst>
                                    </p:anim>
                                    <p:anim calcmode="lin" valueType="num">
                                      <p:cBhvr additive="base">
                                        <p:cTn id="137" dur="500"/>
                                        <p:tgtEl>
                                          <p:spTgt spid="30"/>
                                        </p:tgtEl>
                                        <p:attrNameLst>
                                          <p:attrName>ppt_y</p:attrName>
                                        </p:attrNameLst>
                                      </p:cBhvr>
                                      <p:tavLst>
                                        <p:tav tm="0">
                                          <p:val>
                                            <p:strVal val="ppt_y"/>
                                          </p:val>
                                        </p:tav>
                                        <p:tav tm="100000">
                                          <p:val>
                                            <p:strVal val="1+ppt_h/2"/>
                                          </p:val>
                                        </p:tav>
                                      </p:tavLst>
                                    </p:anim>
                                    <p:set>
                                      <p:cBhvr>
                                        <p:cTn id="138" dur="1" fill="hold">
                                          <p:stCondLst>
                                            <p:cond delay="499"/>
                                          </p:stCondLst>
                                        </p:cTn>
                                        <p:tgtEl>
                                          <p:spTgt spid="30"/>
                                        </p:tgtEl>
                                        <p:attrNameLst>
                                          <p:attrName>style.visibility</p:attrName>
                                        </p:attrNameLst>
                                      </p:cBhvr>
                                      <p:to>
                                        <p:strVal val="hidden"/>
                                      </p:to>
                                    </p:set>
                                  </p:childTnLst>
                                </p:cTn>
                              </p:par>
                              <p:par>
                                <p:cTn id="139" presetID="2" presetClass="exit" presetSubtype="4" fill="hold" grpId="1" nodeType="withEffect">
                                  <p:stCondLst>
                                    <p:cond delay="0"/>
                                  </p:stCondLst>
                                  <p:childTnLst>
                                    <p:anim calcmode="lin" valueType="num">
                                      <p:cBhvr additive="base">
                                        <p:cTn id="140" dur="500"/>
                                        <p:tgtEl>
                                          <p:spTgt spid="29"/>
                                        </p:tgtEl>
                                        <p:attrNameLst>
                                          <p:attrName>ppt_x</p:attrName>
                                        </p:attrNameLst>
                                      </p:cBhvr>
                                      <p:tavLst>
                                        <p:tav tm="0">
                                          <p:val>
                                            <p:strVal val="ppt_x"/>
                                          </p:val>
                                        </p:tav>
                                        <p:tav tm="100000">
                                          <p:val>
                                            <p:strVal val="ppt_x"/>
                                          </p:val>
                                        </p:tav>
                                      </p:tavLst>
                                    </p:anim>
                                    <p:anim calcmode="lin" valueType="num">
                                      <p:cBhvr additive="base">
                                        <p:cTn id="141" dur="500"/>
                                        <p:tgtEl>
                                          <p:spTgt spid="29"/>
                                        </p:tgtEl>
                                        <p:attrNameLst>
                                          <p:attrName>ppt_y</p:attrName>
                                        </p:attrNameLst>
                                      </p:cBhvr>
                                      <p:tavLst>
                                        <p:tav tm="0">
                                          <p:val>
                                            <p:strVal val="ppt_y"/>
                                          </p:val>
                                        </p:tav>
                                        <p:tav tm="100000">
                                          <p:val>
                                            <p:strVal val="1+ppt_h/2"/>
                                          </p:val>
                                        </p:tav>
                                      </p:tavLst>
                                    </p:anim>
                                    <p:set>
                                      <p:cBhvr>
                                        <p:cTn id="142" dur="1" fill="hold">
                                          <p:stCondLst>
                                            <p:cond delay="499"/>
                                          </p:stCondLst>
                                        </p:cTn>
                                        <p:tgtEl>
                                          <p:spTgt spid="29"/>
                                        </p:tgtEl>
                                        <p:attrNameLst>
                                          <p:attrName>style.visibility</p:attrName>
                                        </p:attrNameLst>
                                      </p:cBhvr>
                                      <p:to>
                                        <p:strVal val="hidden"/>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 presetClass="entr" presetSubtype="4" fill="hold" nodeType="clickEffect">
                                  <p:stCondLst>
                                    <p:cond delay="0"/>
                                  </p:stCondLst>
                                  <p:childTnLst>
                                    <p:set>
                                      <p:cBhvr>
                                        <p:cTn id="146" dur="1" fill="hold">
                                          <p:stCondLst>
                                            <p:cond delay="0"/>
                                          </p:stCondLst>
                                        </p:cTn>
                                        <p:tgtEl>
                                          <p:spTgt spid="33"/>
                                        </p:tgtEl>
                                        <p:attrNameLst>
                                          <p:attrName>style.visibility</p:attrName>
                                        </p:attrNameLst>
                                      </p:cBhvr>
                                      <p:to>
                                        <p:strVal val="visible"/>
                                      </p:to>
                                    </p:set>
                                    <p:anim calcmode="lin" valueType="num">
                                      <p:cBhvr additive="base">
                                        <p:cTn id="147" dur="500" fill="hold"/>
                                        <p:tgtEl>
                                          <p:spTgt spid="33"/>
                                        </p:tgtEl>
                                        <p:attrNameLst>
                                          <p:attrName>ppt_x</p:attrName>
                                        </p:attrNameLst>
                                      </p:cBhvr>
                                      <p:tavLst>
                                        <p:tav tm="0">
                                          <p:val>
                                            <p:strVal val="#ppt_x"/>
                                          </p:val>
                                        </p:tav>
                                        <p:tav tm="100000">
                                          <p:val>
                                            <p:strVal val="#ppt_x"/>
                                          </p:val>
                                        </p:tav>
                                      </p:tavLst>
                                    </p:anim>
                                    <p:anim calcmode="lin" valueType="num">
                                      <p:cBhvr additive="base">
                                        <p:cTn id="148" dur="500" fill="hold"/>
                                        <p:tgtEl>
                                          <p:spTgt spid="33"/>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32"/>
                                        </p:tgtEl>
                                        <p:attrNameLst>
                                          <p:attrName>style.visibility</p:attrName>
                                        </p:attrNameLst>
                                      </p:cBhvr>
                                      <p:to>
                                        <p:strVal val="visible"/>
                                      </p:to>
                                    </p:set>
                                    <p:anim calcmode="lin" valueType="num">
                                      <p:cBhvr additive="base">
                                        <p:cTn id="151" dur="500" fill="hold"/>
                                        <p:tgtEl>
                                          <p:spTgt spid="32"/>
                                        </p:tgtEl>
                                        <p:attrNameLst>
                                          <p:attrName>ppt_x</p:attrName>
                                        </p:attrNameLst>
                                      </p:cBhvr>
                                      <p:tavLst>
                                        <p:tav tm="0">
                                          <p:val>
                                            <p:strVal val="#ppt_x"/>
                                          </p:val>
                                        </p:tav>
                                        <p:tav tm="100000">
                                          <p:val>
                                            <p:strVal val="#ppt_x"/>
                                          </p:val>
                                        </p:tav>
                                      </p:tavLst>
                                    </p:anim>
                                    <p:anim calcmode="lin" valueType="num">
                                      <p:cBhvr additive="base">
                                        <p:cTn id="1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fill="hold" nodeType="clickEffect">
                                  <p:stCondLst>
                                    <p:cond delay="0"/>
                                  </p:stCondLst>
                                  <p:childTnLst>
                                    <p:anim calcmode="lin" valueType="num">
                                      <p:cBhvr additive="base">
                                        <p:cTn id="156" dur="500"/>
                                        <p:tgtEl>
                                          <p:spTgt spid="33"/>
                                        </p:tgtEl>
                                        <p:attrNameLst>
                                          <p:attrName>ppt_x</p:attrName>
                                        </p:attrNameLst>
                                      </p:cBhvr>
                                      <p:tavLst>
                                        <p:tav tm="0">
                                          <p:val>
                                            <p:strVal val="ppt_x"/>
                                          </p:val>
                                        </p:tav>
                                        <p:tav tm="100000">
                                          <p:val>
                                            <p:strVal val="ppt_x"/>
                                          </p:val>
                                        </p:tav>
                                      </p:tavLst>
                                    </p:anim>
                                    <p:anim calcmode="lin" valueType="num">
                                      <p:cBhvr additive="base">
                                        <p:cTn id="157" dur="500"/>
                                        <p:tgtEl>
                                          <p:spTgt spid="33"/>
                                        </p:tgtEl>
                                        <p:attrNameLst>
                                          <p:attrName>ppt_y</p:attrName>
                                        </p:attrNameLst>
                                      </p:cBhvr>
                                      <p:tavLst>
                                        <p:tav tm="0">
                                          <p:val>
                                            <p:strVal val="ppt_y"/>
                                          </p:val>
                                        </p:tav>
                                        <p:tav tm="100000">
                                          <p:val>
                                            <p:strVal val="1+ppt_h/2"/>
                                          </p:val>
                                        </p:tav>
                                      </p:tavLst>
                                    </p:anim>
                                    <p:set>
                                      <p:cBhvr>
                                        <p:cTn id="158" dur="1" fill="hold">
                                          <p:stCondLst>
                                            <p:cond delay="499"/>
                                          </p:stCondLst>
                                        </p:cTn>
                                        <p:tgtEl>
                                          <p:spTgt spid="33"/>
                                        </p:tgtEl>
                                        <p:attrNameLst>
                                          <p:attrName>style.visibility</p:attrName>
                                        </p:attrNameLst>
                                      </p:cBhvr>
                                      <p:to>
                                        <p:strVal val="hidden"/>
                                      </p:to>
                                    </p:set>
                                  </p:childTnLst>
                                </p:cTn>
                              </p:par>
                              <p:par>
                                <p:cTn id="159" presetID="2" presetClass="exit" presetSubtype="4" fill="hold" grpId="1" nodeType="withEffect">
                                  <p:stCondLst>
                                    <p:cond delay="0"/>
                                  </p:stCondLst>
                                  <p:childTnLst>
                                    <p:anim calcmode="lin" valueType="num">
                                      <p:cBhvr additive="base">
                                        <p:cTn id="160" dur="500"/>
                                        <p:tgtEl>
                                          <p:spTgt spid="32"/>
                                        </p:tgtEl>
                                        <p:attrNameLst>
                                          <p:attrName>ppt_x</p:attrName>
                                        </p:attrNameLst>
                                      </p:cBhvr>
                                      <p:tavLst>
                                        <p:tav tm="0">
                                          <p:val>
                                            <p:strVal val="ppt_x"/>
                                          </p:val>
                                        </p:tav>
                                        <p:tav tm="100000">
                                          <p:val>
                                            <p:strVal val="ppt_x"/>
                                          </p:val>
                                        </p:tav>
                                      </p:tavLst>
                                    </p:anim>
                                    <p:anim calcmode="lin" valueType="num">
                                      <p:cBhvr additive="base">
                                        <p:cTn id="161" dur="500"/>
                                        <p:tgtEl>
                                          <p:spTgt spid="32"/>
                                        </p:tgtEl>
                                        <p:attrNameLst>
                                          <p:attrName>ppt_y</p:attrName>
                                        </p:attrNameLst>
                                      </p:cBhvr>
                                      <p:tavLst>
                                        <p:tav tm="0">
                                          <p:val>
                                            <p:strVal val="ppt_y"/>
                                          </p:val>
                                        </p:tav>
                                        <p:tav tm="100000">
                                          <p:val>
                                            <p:strVal val="1+ppt_h/2"/>
                                          </p:val>
                                        </p:tav>
                                      </p:tavLst>
                                    </p:anim>
                                    <p:set>
                                      <p:cBhvr>
                                        <p:cTn id="162" dur="1" fill="hold">
                                          <p:stCondLst>
                                            <p:cond delay="499"/>
                                          </p:stCondLst>
                                        </p:cTn>
                                        <p:tgtEl>
                                          <p:spTgt spid="32"/>
                                        </p:tgtEl>
                                        <p:attrNameLst>
                                          <p:attrName>style.visibility</p:attrName>
                                        </p:attrNameLst>
                                      </p:cBhvr>
                                      <p:to>
                                        <p:strVal val="hidden"/>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2" presetClass="entr" presetSubtype="4" fill="hold" nodeType="clickEffect">
                                  <p:stCondLst>
                                    <p:cond delay="0"/>
                                  </p:stCondLst>
                                  <p:childTnLst>
                                    <p:set>
                                      <p:cBhvr>
                                        <p:cTn id="166" dur="1" fill="hold">
                                          <p:stCondLst>
                                            <p:cond delay="0"/>
                                          </p:stCondLst>
                                        </p:cTn>
                                        <p:tgtEl>
                                          <p:spTgt spid="37"/>
                                        </p:tgtEl>
                                        <p:attrNameLst>
                                          <p:attrName>style.visibility</p:attrName>
                                        </p:attrNameLst>
                                      </p:cBhvr>
                                      <p:to>
                                        <p:strVal val="visible"/>
                                      </p:to>
                                    </p:set>
                                    <p:anim calcmode="lin" valueType="num">
                                      <p:cBhvr additive="base">
                                        <p:cTn id="167" dur="500" fill="hold"/>
                                        <p:tgtEl>
                                          <p:spTgt spid="37"/>
                                        </p:tgtEl>
                                        <p:attrNameLst>
                                          <p:attrName>ppt_x</p:attrName>
                                        </p:attrNameLst>
                                      </p:cBhvr>
                                      <p:tavLst>
                                        <p:tav tm="0">
                                          <p:val>
                                            <p:strVal val="#ppt_x"/>
                                          </p:val>
                                        </p:tav>
                                        <p:tav tm="100000">
                                          <p:val>
                                            <p:strVal val="#ppt_x"/>
                                          </p:val>
                                        </p:tav>
                                      </p:tavLst>
                                    </p:anim>
                                    <p:anim calcmode="lin" valueType="num">
                                      <p:cBhvr additive="base">
                                        <p:cTn id="168" dur="500" fill="hold"/>
                                        <p:tgtEl>
                                          <p:spTgt spid="37"/>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36"/>
                                        </p:tgtEl>
                                        <p:attrNameLst>
                                          <p:attrName>style.visibility</p:attrName>
                                        </p:attrNameLst>
                                      </p:cBhvr>
                                      <p:to>
                                        <p:strVal val="visible"/>
                                      </p:to>
                                    </p:set>
                                    <p:anim calcmode="lin" valueType="num">
                                      <p:cBhvr additive="base">
                                        <p:cTn id="171" dur="500" fill="hold"/>
                                        <p:tgtEl>
                                          <p:spTgt spid="36"/>
                                        </p:tgtEl>
                                        <p:attrNameLst>
                                          <p:attrName>ppt_x</p:attrName>
                                        </p:attrNameLst>
                                      </p:cBhvr>
                                      <p:tavLst>
                                        <p:tav tm="0">
                                          <p:val>
                                            <p:strVal val="#ppt_x"/>
                                          </p:val>
                                        </p:tav>
                                        <p:tav tm="100000">
                                          <p:val>
                                            <p:strVal val="#ppt_x"/>
                                          </p:val>
                                        </p:tav>
                                      </p:tavLst>
                                    </p:anim>
                                    <p:anim calcmode="lin" valueType="num">
                                      <p:cBhvr additive="base">
                                        <p:cTn id="17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 presetClass="exit" presetSubtype="4" fill="hold" nodeType="clickEffect">
                                  <p:stCondLst>
                                    <p:cond delay="0"/>
                                  </p:stCondLst>
                                  <p:childTnLst>
                                    <p:anim calcmode="lin" valueType="num">
                                      <p:cBhvr additive="base">
                                        <p:cTn id="176" dur="500"/>
                                        <p:tgtEl>
                                          <p:spTgt spid="37"/>
                                        </p:tgtEl>
                                        <p:attrNameLst>
                                          <p:attrName>ppt_x</p:attrName>
                                        </p:attrNameLst>
                                      </p:cBhvr>
                                      <p:tavLst>
                                        <p:tav tm="0">
                                          <p:val>
                                            <p:strVal val="ppt_x"/>
                                          </p:val>
                                        </p:tav>
                                        <p:tav tm="100000">
                                          <p:val>
                                            <p:strVal val="ppt_x"/>
                                          </p:val>
                                        </p:tav>
                                      </p:tavLst>
                                    </p:anim>
                                    <p:anim calcmode="lin" valueType="num">
                                      <p:cBhvr additive="base">
                                        <p:cTn id="177" dur="500"/>
                                        <p:tgtEl>
                                          <p:spTgt spid="37"/>
                                        </p:tgtEl>
                                        <p:attrNameLst>
                                          <p:attrName>ppt_y</p:attrName>
                                        </p:attrNameLst>
                                      </p:cBhvr>
                                      <p:tavLst>
                                        <p:tav tm="0">
                                          <p:val>
                                            <p:strVal val="ppt_y"/>
                                          </p:val>
                                        </p:tav>
                                        <p:tav tm="100000">
                                          <p:val>
                                            <p:strVal val="1+ppt_h/2"/>
                                          </p:val>
                                        </p:tav>
                                      </p:tavLst>
                                    </p:anim>
                                    <p:set>
                                      <p:cBhvr>
                                        <p:cTn id="178" dur="1" fill="hold">
                                          <p:stCondLst>
                                            <p:cond delay="499"/>
                                          </p:stCondLst>
                                        </p:cTn>
                                        <p:tgtEl>
                                          <p:spTgt spid="37"/>
                                        </p:tgtEl>
                                        <p:attrNameLst>
                                          <p:attrName>style.visibility</p:attrName>
                                        </p:attrNameLst>
                                      </p:cBhvr>
                                      <p:to>
                                        <p:strVal val="hidden"/>
                                      </p:to>
                                    </p:set>
                                  </p:childTnLst>
                                </p:cTn>
                              </p:par>
                              <p:par>
                                <p:cTn id="179" presetID="2" presetClass="exit" presetSubtype="4" fill="hold" grpId="1" nodeType="withEffect">
                                  <p:stCondLst>
                                    <p:cond delay="0"/>
                                  </p:stCondLst>
                                  <p:childTnLst>
                                    <p:anim calcmode="lin" valueType="num">
                                      <p:cBhvr additive="base">
                                        <p:cTn id="180" dur="500"/>
                                        <p:tgtEl>
                                          <p:spTgt spid="36"/>
                                        </p:tgtEl>
                                        <p:attrNameLst>
                                          <p:attrName>ppt_x</p:attrName>
                                        </p:attrNameLst>
                                      </p:cBhvr>
                                      <p:tavLst>
                                        <p:tav tm="0">
                                          <p:val>
                                            <p:strVal val="ppt_x"/>
                                          </p:val>
                                        </p:tav>
                                        <p:tav tm="100000">
                                          <p:val>
                                            <p:strVal val="ppt_x"/>
                                          </p:val>
                                        </p:tav>
                                      </p:tavLst>
                                    </p:anim>
                                    <p:anim calcmode="lin" valueType="num">
                                      <p:cBhvr additive="base">
                                        <p:cTn id="181" dur="500"/>
                                        <p:tgtEl>
                                          <p:spTgt spid="36"/>
                                        </p:tgtEl>
                                        <p:attrNameLst>
                                          <p:attrName>ppt_y</p:attrName>
                                        </p:attrNameLst>
                                      </p:cBhvr>
                                      <p:tavLst>
                                        <p:tav tm="0">
                                          <p:val>
                                            <p:strVal val="ppt_y"/>
                                          </p:val>
                                        </p:tav>
                                        <p:tav tm="100000">
                                          <p:val>
                                            <p:strVal val="1+ppt_h/2"/>
                                          </p:val>
                                        </p:tav>
                                      </p:tavLst>
                                    </p:anim>
                                    <p:set>
                                      <p:cBhvr>
                                        <p:cTn id="182" dur="1" fill="hold">
                                          <p:stCondLst>
                                            <p:cond delay="499"/>
                                          </p:stCondLst>
                                        </p:cTn>
                                        <p:tgtEl>
                                          <p:spTgt spid="36"/>
                                        </p:tgtEl>
                                        <p:attrNameLst>
                                          <p:attrName>style.visibility</p:attrName>
                                        </p:attrNameLst>
                                      </p:cBhvr>
                                      <p:to>
                                        <p:strVal val="hidden"/>
                                      </p:to>
                                    </p:se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 presetClass="entr" presetSubtype="4" fill="hold" nodeType="clickEffect">
                                  <p:stCondLst>
                                    <p:cond delay="0"/>
                                  </p:stCondLst>
                                  <p:childTnLst>
                                    <p:set>
                                      <p:cBhvr>
                                        <p:cTn id="186" dur="1" fill="hold">
                                          <p:stCondLst>
                                            <p:cond delay="0"/>
                                          </p:stCondLst>
                                        </p:cTn>
                                        <p:tgtEl>
                                          <p:spTgt spid="1028"/>
                                        </p:tgtEl>
                                        <p:attrNameLst>
                                          <p:attrName>style.visibility</p:attrName>
                                        </p:attrNameLst>
                                      </p:cBhvr>
                                      <p:to>
                                        <p:strVal val="visible"/>
                                      </p:to>
                                    </p:set>
                                    <p:anim calcmode="lin" valueType="num">
                                      <p:cBhvr additive="base">
                                        <p:cTn id="187" dur="500" fill="hold"/>
                                        <p:tgtEl>
                                          <p:spTgt spid="1028"/>
                                        </p:tgtEl>
                                        <p:attrNameLst>
                                          <p:attrName>ppt_x</p:attrName>
                                        </p:attrNameLst>
                                      </p:cBhvr>
                                      <p:tavLst>
                                        <p:tav tm="0">
                                          <p:val>
                                            <p:strVal val="#ppt_x"/>
                                          </p:val>
                                        </p:tav>
                                        <p:tav tm="100000">
                                          <p:val>
                                            <p:strVal val="#ppt_x"/>
                                          </p:val>
                                        </p:tav>
                                      </p:tavLst>
                                    </p:anim>
                                    <p:anim calcmode="lin" valueType="num">
                                      <p:cBhvr additive="base">
                                        <p:cTn id="18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89" fill="hold" nodeType="clickPar">
                      <p:stCondLst>
                        <p:cond delay="indefinite"/>
                      </p:stCondLst>
                      <p:childTnLst>
                        <p:par>
                          <p:cTn id="190" fill="hold" nodeType="withGroup">
                            <p:stCondLst>
                              <p:cond delay="0"/>
                            </p:stCondLst>
                            <p:childTnLst>
                              <p:par>
                                <p:cTn id="191" presetID="2" presetClass="exit" presetSubtype="4" fill="hold" nodeType="clickEffect">
                                  <p:stCondLst>
                                    <p:cond delay="0"/>
                                  </p:stCondLst>
                                  <p:childTnLst>
                                    <p:anim calcmode="lin" valueType="num">
                                      <p:cBhvr additive="base">
                                        <p:cTn id="192" dur="500"/>
                                        <p:tgtEl>
                                          <p:spTgt spid="1028"/>
                                        </p:tgtEl>
                                        <p:attrNameLst>
                                          <p:attrName>ppt_x</p:attrName>
                                        </p:attrNameLst>
                                      </p:cBhvr>
                                      <p:tavLst>
                                        <p:tav tm="0">
                                          <p:val>
                                            <p:strVal val="ppt_x"/>
                                          </p:val>
                                        </p:tav>
                                        <p:tav tm="100000">
                                          <p:val>
                                            <p:strVal val="ppt_x"/>
                                          </p:val>
                                        </p:tav>
                                      </p:tavLst>
                                    </p:anim>
                                    <p:anim calcmode="lin" valueType="num">
                                      <p:cBhvr additive="base">
                                        <p:cTn id="193" dur="500"/>
                                        <p:tgtEl>
                                          <p:spTgt spid="1028"/>
                                        </p:tgtEl>
                                        <p:attrNameLst>
                                          <p:attrName>ppt_y</p:attrName>
                                        </p:attrNameLst>
                                      </p:cBhvr>
                                      <p:tavLst>
                                        <p:tav tm="0">
                                          <p:val>
                                            <p:strVal val="ppt_y"/>
                                          </p:val>
                                        </p:tav>
                                        <p:tav tm="100000">
                                          <p:val>
                                            <p:strVal val="1+ppt_h/2"/>
                                          </p:val>
                                        </p:tav>
                                      </p:tavLst>
                                    </p:anim>
                                    <p:set>
                                      <p:cBhvr>
                                        <p:cTn id="194" dur="1" fill="hold">
                                          <p:stCondLst>
                                            <p:cond delay="499"/>
                                          </p:stCondLst>
                                        </p:cTn>
                                        <p:tgtEl>
                                          <p:spTgt spid="1028"/>
                                        </p:tgtEl>
                                        <p:attrNameLst>
                                          <p:attrName>style.visibility</p:attrName>
                                        </p:attrNameLst>
                                      </p:cBhvr>
                                      <p:to>
                                        <p:strVal val="hidden"/>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2" presetClass="entr" presetSubtype="4" fill="hold" nodeType="clickEffect">
                                  <p:stCondLst>
                                    <p:cond delay="0"/>
                                  </p:stCondLst>
                                  <p:childTnLst>
                                    <p:set>
                                      <p:cBhvr>
                                        <p:cTn id="198" dur="1" fill="hold">
                                          <p:stCondLst>
                                            <p:cond delay="0"/>
                                          </p:stCondLst>
                                        </p:cTn>
                                        <p:tgtEl>
                                          <p:spTgt spid="1029"/>
                                        </p:tgtEl>
                                        <p:attrNameLst>
                                          <p:attrName>style.visibility</p:attrName>
                                        </p:attrNameLst>
                                      </p:cBhvr>
                                      <p:to>
                                        <p:strVal val="visible"/>
                                      </p:to>
                                    </p:set>
                                    <p:anim calcmode="lin" valueType="num">
                                      <p:cBhvr additive="base">
                                        <p:cTn id="199" dur="500" fill="hold"/>
                                        <p:tgtEl>
                                          <p:spTgt spid="1029"/>
                                        </p:tgtEl>
                                        <p:attrNameLst>
                                          <p:attrName>ppt_x</p:attrName>
                                        </p:attrNameLst>
                                      </p:cBhvr>
                                      <p:tavLst>
                                        <p:tav tm="0">
                                          <p:val>
                                            <p:strVal val="#ppt_x"/>
                                          </p:val>
                                        </p:tav>
                                        <p:tav tm="100000">
                                          <p:val>
                                            <p:strVal val="#ppt_x"/>
                                          </p:val>
                                        </p:tav>
                                      </p:tavLst>
                                    </p:anim>
                                    <p:anim calcmode="lin" valueType="num">
                                      <p:cBhvr additive="base">
                                        <p:cTn id="200"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 presetClass="exit" presetSubtype="4" fill="hold" nodeType="clickEffect">
                                  <p:stCondLst>
                                    <p:cond delay="0"/>
                                  </p:stCondLst>
                                  <p:childTnLst>
                                    <p:anim calcmode="lin" valueType="num">
                                      <p:cBhvr additive="base">
                                        <p:cTn id="204" dur="500"/>
                                        <p:tgtEl>
                                          <p:spTgt spid="1029"/>
                                        </p:tgtEl>
                                        <p:attrNameLst>
                                          <p:attrName>ppt_x</p:attrName>
                                        </p:attrNameLst>
                                      </p:cBhvr>
                                      <p:tavLst>
                                        <p:tav tm="0">
                                          <p:val>
                                            <p:strVal val="ppt_x"/>
                                          </p:val>
                                        </p:tav>
                                        <p:tav tm="100000">
                                          <p:val>
                                            <p:strVal val="ppt_x"/>
                                          </p:val>
                                        </p:tav>
                                      </p:tavLst>
                                    </p:anim>
                                    <p:anim calcmode="lin" valueType="num">
                                      <p:cBhvr additive="base">
                                        <p:cTn id="205" dur="500"/>
                                        <p:tgtEl>
                                          <p:spTgt spid="1029"/>
                                        </p:tgtEl>
                                        <p:attrNameLst>
                                          <p:attrName>ppt_y</p:attrName>
                                        </p:attrNameLst>
                                      </p:cBhvr>
                                      <p:tavLst>
                                        <p:tav tm="0">
                                          <p:val>
                                            <p:strVal val="ppt_y"/>
                                          </p:val>
                                        </p:tav>
                                        <p:tav tm="100000">
                                          <p:val>
                                            <p:strVal val="1+ppt_h/2"/>
                                          </p:val>
                                        </p:tav>
                                      </p:tavLst>
                                    </p:anim>
                                    <p:set>
                                      <p:cBhvr>
                                        <p:cTn id="206" dur="1" fill="hold">
                                          <p:stCondLst>
                                            <p:cond delay="499"/>
                                          </p:stCondLst>
                                        </p:cTn>
                                        <p:tgtEl>
                                          <p:spTgt spid="1029"/>
                                        </p:tgtEl>
                                        <p:attrNameLst>
                                          <p:attrName>style.visibility</p:attrName>
                                        </p:attrNameLst>
                                      </p:cBhvr>
                                      <p:to>
                                        <p:strVal val="hidden"/>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2" presetClass="entr" presetSubtype="4" fill="hold" nodeType="clickEffect">
                                  <p:stCondLst>
                                    <p:cond delay="0"/>
                                  </p:stCondLst>
                                  <p:childTnLst>
                                    <p:set>
                                      <p:cBhvr>
                                        <p:cTn id="210" dur="1" fill="hold">
                                          <p:stCondLst>
                                            <p:cond delay="0"/>
                                          </p:stCondLst>
                                        </p:cTn>
                                        <p:tgtEl>
                                          <p:spTgt spid="46"/>
                                        </p:tgtEl>
                                        <p:attrNameLst>
                                          <p:attrName>style.visibility</p:attrName>
                                        </p:attrNameLst>
                                      </p:cBhvr>
                                      <p:to>
                                        <p:strVal val="visible"/>
                                      </p:to>
                                    </p:set>
                                    <p:anim calcmode="lin" valueType="num">
                                      <p:cBhvr additive="base">
                                        <p:cTn id="211" dur="500" fill="hold"/>
                                        <p:tgtEl>
                                          <p:spTgt spid="46"/>
                                        </p:tgtEl>
                                        <p:attrNameLst>
                                          <p:attrName>ppt_x</p:attrName>
                                        </p:attrNameLst>
                                      </p:cBhvr>
                                      <p:tavLst>
                                        <p:tav tm="0">
                                          <p:val>
                                            <p:strVal val="#ppt_x"/>
                                          </p:val>
                                        </p:tav>
                                        <p:tav tm="100000">
                                          <p:val>
                                            <p:strVal val="#ppt_x"/>
                                          </p:val>
                                        </p:tav>
                                      </p:tavLst>
                                    </p:anim>
                                    <p:anim calcmode="lin" valueType="num">
                                      <p:cBhvr additive="base">
                                        <p:cTn id="212" dur="500" fill="hold"/>
                                        <p:tgtEl>
                                          <p:spTgt spid="46"/>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45"/>
                                        </p:tgtEl>
                                        <p:attrNameLst>
                                          <p:attrName>style.visibility</p:attrName>
                                        </p:attrNameLst>
                                      </p:cBhvr>
                                      <p:to>
                                        <p:strVal val="visible"/>
                                      </p:to>
                                    </p:set>
                                    <p:anim calcmode="lin" valueType="num">
                                      <p:cBhvr additive="base">
                                        <p:cTn id="215" dur="500" fill="hold"/>
                                        <p:tgtEl>
                                          <p:spTgt spid="45"/>
                                        </p:tgtEl>
                                        <p:attrNameLst>
                                          <p:attrName>ppt_x</p:attrName>
                                        </p:attrNameLst>
                                      </p:cBhvr>
                                      <p:tavLst>
                                        <p:tav tm="0">
                                          <p:val>
                                            <p:strVal val="#ppt_x"/>
                                          </p:val>
                                        </p:tav>
                                        <p:tav tm="100000">
                                          <p:val>
                                            <p:strVal val="#ppt_x"/>
                                          </p:val>
                                        </p:tav>
                                      </p:tavLst>
                                    </p:anim>
                                    <p:anim calcmode="lin" valueType="num">
                                      <p:cBhvr additive="base">
                                        <p:cTn id="2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17" fill="hold" nodeType="clickPar">
                      <p:stCondLst>
                        <p:cond delay="indefinite"/>
                      </p:stCondLst>
                      <p:childTnLst>
                        <p:par>
                          <p:cTn id="218" fill="hold" nodeType="withGroup">
                            <p:stCondLst>
                              <p:cond delay="0"/>
                            </p:stCondLst>
                            <p:childTnLst>
                              <p:par>
                                <p:cTn id="219" presetID="2" presetClass="exit" presetSubtype="4" fill="hold" nodeType="clickEffect">
                                  <p:stCondLst>
                                    <p:cond delay="0"/>
                                  </p:stCondLst>
                                  <p:childTnLst>
                                    <p:anim calcmode="lin" valueType="num">
                                      <p:cBhvr additive="base">
                                        <p:cTn id="220" dur="500"/>
                                        <p:tgtEl>
                                          <p:spTgt spid="46"/>
                                        </p:tgtEl>
                                        <p:attrNameLst>
                                          <p:attrName>ppt_x</p:attrName>
                                        </p:attrNameLst>
                                      </p:cBhvr>
                                      <p:tavLst>
                                        <p:tav tm="0">
                                          <p:val>
                                            <p:strVal val="ppt_x"/>
                                          </p:val>
                                        </p:tav>
                                        <p:tav tm="100000">
                                          <p:val>
                                            <p:strVal val="ppt_x"/>
                                          </p:val>
                                        </p:tav>
                                      </p:tavLst>
                                    </p:anim>
                                    <p:anim calcmode="lin" valueType="num">
                                      <p:cBhvr additive="base">
                                        <p:cTn id="221" dur="500"/>
                                        <p:tgtEl>
                                          <p:spTgt spid="46"/>
                                        </p:tgtEl>
                                        <p:attrNameLst>
                                          <p:attrName>ppt_y</p:attrName>
                                        </p:attrNameLst>
                                      </p:cBhvr>
                                      <p:tavLst>
                                        <p:tav tm="0">
                                          <p:val>
                                            <p:strVal val="ppt_y"/>
                                          </p:val>
                                        </p:tav>
                                        <p:tav tm="100000">
                                          <p:val>
                                            <p:strVal val="1+ppt_h/2"/>
                                          </p:val>
                                        </p:tav>
                                      </p:tavLst>
                                    </p:anim>
                                    <p:set>
                                      <p:cBhvr>
                                        <p:cTn id="222" dur="1" fill="hold">
                                          <p:stCondLst>
                                            <p:cond delay="499"/>
                                          </p:stCondLst>
                                        </p:cTn>
                                        <p:tgtEl>
                                          <p:spTgt spid="46"/>
                                        </p:tgtEl>
                                        <p:attrNameLst>
                                          <p:attrName>style.visibility</p:attrName>
                                        </p:attrNameLst>
                                      </p:cBhvr>
                                      <p:to>
                                        <p:strVal val="hidden"/>
                                      </p:to>
                                    </p:set>
                                  </p:childTnLst>
                                </p:cTn>
                              </p:par>
                              <p:par>
                                <p:cTn id="223" presetID="2" presetClass="exit" presetSubtype="4" fill="hold" grpId="1" nodeType="withEffect">
                                  <p:stCondLst>
                                    <p:cond delay="0"/>
                                  </p:stCondLst>
                                  <p:childTnLst>
                                    <p:anim calcmode="lin" valueType="num">
                                      <p:cBhvr additive="base">
                                        <p:cTn id="224" dur="500"/>
                                        <p:tgtEl>
                                          <p:spTgt spid="45"/>
                                        </p:tgtEl>
                                        <p:attrNameLst>
                                          <p:attrName>ppt_x</p:attrName>
                                        </p:attrNameLst>
                                      </p:cBhvr>
                                      <p:tavLst>
                                        <p:tav tm="0">
                                          <p:val>
                                            <p:strVal val="ppt_x"/>
                                          </p:val>
                                        </p:tav>
                                        <p:tav tm="100000">
                                          <p:val>
                                            <p:strVal val="ppt_x"/>
                                          </p:val>
                                        </p:tav>
                                      </p:tavLst>
                                    </p:anim>
                                    <p:anim calcmode="lin" valueType="num">
                                      <p:cBhvr additive="base">
                                        <p:cTn id="225" dur="500"/>
                                        <p:tgtEl>
                                          <p:spTgt spid="45"/>
                                        </p:tgtEl>
                                        <p:attrNameLst>
                                          <p:attrName>ppt_y</p:attrName>
                                        </p:attrNameLst>
                                      </p:cBhvr>
                                      <p:tavLst>
                                        <p:tav tm="0">
                                          <p:val>
                                            <p:strVal val="ppt_y"/>
                                          </p:val>
                                        </p:tav>
                                        <p:tav tm="100000">
                                          <p:val>
                                            <p:strVal val="1+ppt_h/2"/>
                                          </p:val>
                                        </p:tav>
                                      </p:tavLst>
                                    </p:anim>
                                    <p:set>
                                      <p:cBhvr>
                                        <p:cTn id="226" dur="1" fill="hold">
                                          <p:stCondLst>
                                            <p:cond delay="499"/>
                                          </p:stCondLst>
                                        </p:cTn>
                                        <p:tgtEl>
                                          <p:spTgt spid="45"/>
                                        </p:tgtEl>
                                        <p:attrNameLst>
                                          <p:attrName>style.visibility</p:attrName>
                                        </p:attrNameLst>
                                      </p:cBhvr>
                                      <p:to>
                                        <p:strVal val="hidden"/>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2" presetClass="entr" presetSubtype="4" fill="hold" nodeType="clickEffect">
                                  <p:stCondLst>
                                    <p:cond delay="0"/>
                                  </p:stCondLst>
                                  <p:childTnLst>
                                    <p:set>
                                      <p:cBhvr>
                                        <p:cTn id="230" dur="1" fill="hold">
                                          <p:stCondLst>
                                            <p:cond delay="0"/>
                                          </p:stCondLst>
                                        </p:cTn>
                                        <p:tgtEl>
                                          <p:spTgt spid="1030"/>
                                        </p:tgtEl>
                                        <p:attrNameLst>
                                          <p:attrName>style.visibility</p:attrName>
                                        </p:attrNameLst>
                                      </p:cBhvr>
                                      <p:to>
                                        <p:strVal val="visible"/>
                                      </p:to>
                                    </p:set>
                                    <p:anim calcmode="lin" valueType="num">
                                      <p:cBhvr additive="base">
                                        <p:cTn id="231" dur="500" fill="hold"/>
                                        <p:tgtEl>
                                          <p:spTgt spid="1030"/>
                                        </p:tgtEl>
                                        <p:attrNameLst>
                                          <p:attrName>ppt_x</p:attrName>
                                        </p:attrNameLst>
                                      </p:cBhvr>
                                      <p:tavLst>
                                        <p:tav tm="0">
                                          <p:val>
                                            <p:strVal val="#ppt_x"/>
                                          </p:val>
                                        </p:tav>
                                        <p:tav tm="100000">
                                          <p:val>
                                            <p:strVal val="#ppt_x"/>
                                          </p:val>
                                        </p:tav>
                                      </p:tavLst>
                                    </p:anim>
                                    <p:anim calcmode="lin" valueType="num">
                                      <p:cBhvr additive="base">
                                        <p:cTn id="2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33" fill="hold" nodeType="clickPar">
                      <p:stCondLst>
                        <p:cond delay="indefinite"/>
                      </p:stCondLst>
                      <p:childTnLst>
                        <p:par>
                          <p:cTn id="234" fill="hold" nodeType="withGroup">
                            <p:stCondLst>
                              <p:cond delay="0"/>
                            </p:stCondLst>
                            <p:childTnLst>
                              <p:par>
                                <p:cTn id="235" presetID="2" presetClass="exit" presetSubtype="4" fill="hold" nodeType="clickEffect">
                                  <p:stCondLst>
                                    <p:cond delay="0"/>
                                  </p:stCondLst>
                                  <p:childTnLst>
                                    <p:anim calcmode="lin" valueType="num">
                                      <p:cBhvr additive="base">
                                        <p:cTn id="236" dur="500"/>
                                        <p:tgtEl>
                                          <p:spTgt spid="1030"/>
                                        </p:tgtEl>
                                        <p:attrNameLst>
                                          <p:attrName>ppt_x</p:attrName>
                                        </p:attrNameLst>
                                      </p:cBhvr>
                                      <p:tavLst>
                                        <p:tav tm="0">
                                          <p:val>
                                            <p:strVal val="ppt_x"/>
                                          </p:val>
                                        </p:tav>
                                        <p:tav tm="100000">
                                          <p:val>
                                            <p:strVal val="ppt_x"/>
                                          </p:val>
                                        </p:tav>
                                      </p:tavLst>
                                    </p:anim>
                                    <p:anim calcmode="lin" valueType="num">
                                      <p:cBhvr additive="base">
                                        <p:cTn id="237" dur="500"/>
                                        <p:tgtEl>
                                          <p:spTgt spid="1030"/>
                                        </p:tgtEl>
                                        <p:attrNameLst>
                                          <p:attrName>ppt_y</p:attrName>
                                        </p:attrNameLst>
                                      </p:cBhvr>
                                      <p:tavLst>
                                        <p:tav tm="0">
                                          <p:val>
                                            <p:strVal val="ppt_y"/>
                                          </p:val>
                                        </p:tav>
                                        <p:tav tm="100000">
                                          <p:val>
                                            <p:strVal val="1+ppt_h/2"/>
                                          </p:val>
                                        </p:tav>
                                      </p:tavLst>
                                    </p:anim>
                                    <p:set>
                                      <p:cBhvr>
                                        <p:cTn id="238" dur="1" fill="hold">
                                          <p:stCondLst>
                                            <p:cond delay="499"/>
                                          </p:stCondLst>
                                        </p:cTn>
                                        <p:tgtEl>
                                          <p:spTgt spid="1030"/>
                                        </p:tgtEl>
                                        <p:attrNameLst>
                                          <p:attrName>style.visibility</p:attrName>
                                        </p:attrNameLst>
                                      </p:cBhvr>
                                      <p:to>
                                        <p:strVal val="hidden"/>
                                      </p:to>
                                    </p:set>
                                  </p:childTnLst>
                                </p:cTn>
                              </p:par>
                            </p:childTnLst>
                          </p:cTn>
                        </p:par>
                      </p:childTnLst>
                    </p:cTn>
                  </p:par>
                  <p:par>
                    <p:cTn id="239" fill="hold" nodeType="clickPar">
                      <p:stCondLst>
                        <p:cond delay="indefinite"/>
                      </p:stCondLst>
                      <p:childTnLst>
                        <p:par>
                          <p:cTn id="240" fill="hold" nodeType="withGroup">
                            <p:stCondLst>
                              <p:cond delay="0"/>
                            </p:stCondLst>
                            <p:childTnLst>
                              <p:par>
                                <p:cTn id="241" presetID="2" presetClass="entr" presetSubtype="4" fill="hold" nodeType="clickEffect">
                                  <p:stCondLst>
                                    <p:cond delay="0"/>
                                  </p:stCondLst>
                                  <p:childTnLst>
                                    <p:set>
                                      <p:cBhvr>
                                        <p:cTn id="242" dur="1" fill="hold">
                                          <p:stCondLst>
                                            <p:cond delay="0"/>
                                          </p:stCondLst>
                                        </p:cTn>
                                        <p:tgtEl>
                                          <p:spTgt spid="1031"/>
                                        </p:tgtEl>
                                        <p:attrNameLst>
                                          <p:attrName>style.visibility</p:attrName>
                                        </p:attrNameLst>
                                      </p:cBhvr>
                                      <p:to>
                                        <p:strVal val="visible"/>
                                      </p:to>
                                    </p:set>
                                    <p:anim calcmode="lin" valueType="num">
                                      <p:cBhvr additive="base">
                                        <p:cTn id="243" dur="500" fill="hold"/>
                                        <p:tgtEl>
                                          <p:spTgt spid="1031"/>
                                        </p:tgtEl>
                                        <p:attrNameLst>
                                          <p:attrName>ppt_x</p:attrName>
                                        </p:attrNameLst>
                                      </p:cBhvr>
                                      <p:tavLst>
                                        <p:tav tm="0">
                                          <p:val>
                                            <p:strVal val="#ppt_x"/>
                                          </p:val>
                                        </p:tav>
                                        <p:tav tm="100000">
                                          <p:val>
                                            <p:strVal val="#ppt_x"/>
                                          </p:val>
                                        </p:tav>
                                      </p:tavLst>
                                    </p:anim>
                                    <p:anim calcmode="lin" valueType="num">
                                      <p:cBhvr additive="base">
                                        <p:cTn id="244"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245" fill="hold" nodeType="clickPar">
                      <p:stCondLst>
                        <p:cond delay="indefinite"/>
                      </p:stCondLst>
                      <p:childTnLst>
                        <p:par>
                          <p:cTn id="246" fill="hold" nodeType="withGroup">
                            <p:stCondLst>
                              <p:cond delay="0"/>
                            </p:stCondLst>
                            <p:childTnLst>
                              <p:par>
                                <p:cTn id="247" presetID="2" presetClass="exit" presetSubtype="4" fill="hold" nodeType="clickEffect">
                                  <p:stCondLst>
                                    <p:cond delay="0"/>
                                  </p:stCondLst>
                                  <p:childTnLst>
                                    <p:anim calcmode="lin" valueType="num">
                                      <p:cBhvr additive="base">
                                        <p:cTn id="248" dur="500"/>
                                        <p:tgtEl>
                                          <p:spTgt spid="1031"/>
                                        </p:tgtEl>
                                        <p:attrNameLst>
                                          <p:attrName>ppt_x</p:attrName>
                                        </p:attrNameLst>
                                      </p:cBhvr>
                                      <p:tavLst>
                                        <p:tav tm="0">
                                          <p:val>
                                            <p:strVal val="ppt_x"/>
                                          </p:val>
                                        </p:tav>
                                        <p:tav tm="100000">
                                          <p:val>
                                            <p:strVal val="ppt_x"/>
                                          </p:val>
                                        </p:tav>
                                      </p:tavLst>
                                    </p:anim>
                                    <p:anim calcmode="lin" valueType="num">
                                      <p:cBhvr additive="base">
                                        <p:cTn id="249" dur="500"/>
                                        <p:tgtEl>
                                          <p:spTgt spid="1031"/>
                                        </p:tgtEl>
                                        <p:attrNameLst>
                                          <p:attrName>ppt_y</p:attrName>
                                        </p:attrNameLst>
                                      </p:cBhvr>
                                      <p:tavLst>
                                        <p:tav tm="0">
                                          <p:val>
                                            <p:strVal val="ppt_y"/>
                                          </p:val>
                                        </p:tav>
                                        <p:tav tm="100000">
                                          <p:val>
                                            <p:strVal val="1+ppt_h/2"/>
                                          </p:val>
                                        </p:tav>
                                      </p:tavLst>
                                    </p:anim>
                                    <p:set>
                                      <p:cBhvr>
                                        <p:cTn id="250" dur="1" fill="hold">
                                          <p:stCondLst>
                                            <p:cond delay="499"/>
                                          </p:stCondLst>
                                        </p:cTn>
                                        <p:tgtEl>
                                          <p:spTgt spid="10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15" grpId="0" animBg="1"/>
      <p:bldP spid="15" grpId="1" animBg="1"/>
      <p:bldP spid="21" grpId="0" animBg="1"/>
      <p:bldP spid="21" grpId="1" animBg="1"/>
      <p:bldP spid="24" grpId="0" animBg="1"/>
      <p:bldP spid="24" grpId="1" animBg="1"/>
      <p:bldP spid="29" grpId="0" animBg="1"/>
      <p:bldP spid="29" grpId="1" animBg="1"/>
      <p:bldP spid="32" grpId="0" animBg="1"/>
      <p:bldP spid="32" grpId="1" animBg="1"/>
      <p:bldP spid="4" grpId="0" animBg="1"/>
      <p:bldP spid="4" grpId="1" animBg="1"/>
      <p:bldP spid="36" grpId="0" animBg="1"/>
      <p:bldP spid="36" grpId="1" animBg="1"/>
      <p:bldP spid="45" grpId="0" animBg="1"/>
      <p:bldP spid="4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dcournoyer\Desktop\MIR_Logo_Vert.png"/>
          <p:cNvPicPr>
            <a:picLocks noChangeAspect="1" noChangeArrowheads="1"/>
          </p:cNvPicPr>
          <p:nvPr/>
        </p:nvPicPr>
        <p:blipFill>
          <a:blip r:embed="rId3"/>
          <a:srcRect/>
          <a:stretch>
            <a:fillRect/>
          </a:stretch>
        </p:blipFill>
        <p:spPr bwMode="auto">
          <a:xfrm>
            <a:off x="4701540" y="1066800"/>
            <a:ext cx="3909060" cy="2148840"/>
          </a:xfrm>
          <a:prstGeom prst="rect">
            <a:avLst/>
          </a:prstGeom>
          <a:noFill/>
        </p:spPr>
      </p:pic>
      <p:sp>
        <p:nvSpPr>
          <p:cNvPr id="4" name="Subtitle 1"/>
          <p:cNvSpPr>
            <a:spLocks noGrp="1"/>
          </p:cNvSpPr>
          <p:nvPr>
            <p:ph type="subTitle" idx="1"/>
          </p:nvPr>
        </p:nvSpPr>
        <p:spPr>
          <a:xfrm>
            <a:off x="4389438" y="4419600"/>
            <a:ext cx="4754562" cy="1447800"/>
          </a:xfrm>
        </p:spPr>
        <p:txBody>
          <a:bodyPr/>
          <a:lstStyle/>
          <a:p>
            <a:r>
              <a:rPr lang="en-US" sz="2400" dirty="0" smtClean="0">
                <a:solidFill>
                  <a:srgbClr val="0070C0"/>
                </a:solidFill>
                <a:latin typeface="Times" pitchFamily="18" charset="0"/>
              </a:rPr>
              <a:t>Personalized – Provenance</a:t>
            </a:r>
          </a:p>
          <a:p>
            <a:endParaRPr lang="en-US" sz="2400" dirty="0" smtClean="0">
              <a:latin typeface="Times" pitchFamily="18" charset="0"/>
            </a:endParaRPr>
          </a:p>
          <a:p>
            <a:r>
              <a:rPr lang="en-US" sz="2400" dirty="0" smtClean="0">
                <a:latin typeface="Times" pitchFamily="18" charset="0"/>
              </a:rPr>
              <a:t>Questions or Comments?</a:t>
            </a:r>
            <a:endParaRPr lang="en-US" sz="2400" dirty="0">
              <a:latin typeface="Times" pitchFamily="18" charset="0"/>
            </a:endParaRPr>
          </a:p>
        </p:txBody>
      </p:sp>
      <p:pic>
        <p:nvPicPr>
          <p:cNvPr id="5" name="Picture 4" descr="DSC07086.JPG"/>
          <p:cNvPicPr>
            <a:picLocks noChangeAspect="1"/>
          </p:cNvPicPr>
          <p:nvPr/>
        </p:nvPicPr>
        <p:blipFill>
          <a:blip r:embed="rId4"/>
          <a:srcRect/>
          <a:stretch>
            <a:fillRect/>
          </a:stretch>
        </p:blipFill>
        <p:spPr bwMode="auto">
          <a:xfrm>
            <a:off x="685800" y="1066800"/>
            <a:ext cx="3703638" cy="4937125"/>
          </a:xfrm>
          <a:prstGeom prst="rect">
            <a:avLst/>
          </a:prstGeom>
          <a:noFill/>
          <a:ln w="9525">
            <a:noFill/>
            <a:miter lim="800000"/>
            <a:headEnd/>
            <a:tailEnd/>
          </a:ln>
        </p:spPr>
      </p:pic>
      <p:sp>
        <p:nvSpPr>
          <p:cNvPr id="2" name="TextBox 1"/>
          <p:cNvSpPr txBox="1"/>
          <p:nvPr/>
        </p:nvSpPr>
        <p:spPr>
          <a:xfrm>
            <a:off x="4495800" y="3466237"/>
            <a:ext cx="4495800" cy="877163"/>
          </a:xfrm>
          <a:prstGeom prst="rect">
            <a:avLst/>
          </a:prstGeom>
          <a:noFill/>
        </p:spPr>
        <p:txBody>
          <a:bodyPr wrap="square" rtlCol="0">
            <a:spAutoFit/>
          </a:bodyPr>
          <a:lstStyle/>
          <a:p>
            <a:r>
              <a:rPr lang="en-US" sz="1400" b="1" dirty="0">
                <a:solidFill>
                  <a:srgbClr val="D51713"/>
                </a:solidFill>
                <a:latin typeface="Times" pitchFamily="18" charset="0"/>
              </a:rPr>
              <a:t>Discovery</a:t>
            </a:r>
            <a:r>
              <a:rPr lang="en-US" sz="1400" dirty="0">
                <a:solidFill>
                  <a:srgbClr val="D51713"/>
                </a:solidFill>
                <a:latin typeface="Times" pitchFamily="18" charset="0"/>
              </a:rPr>
              <a:t> </a:t>
            </a:r>
            <a:r>
              <a:rPr lang="en-US" sz="1400" dirty="0">
                <a:latin typeface="Times" pitchFamily="18" charset="0"/>
              </a:rPr>
              <a:t>   Regenerative Biology, Virology</a:t>
            </a:r>
          </a:p>
          <a:p>
            <a:pPr lvl="2">
              <a:buNone/>
            </a:pPr>
            <a:endParaRPr lang="en-US" sz="500" dirty="0">
              <a:latin typeface="Times" pitchFamily="18" charset="0"/>
            </a:endParaRPr>
          </a:p>
          <a:p>
            <a:r>
              <a:rPr lang="en-US" sz="1400" b="1" dirty="0">
                <a:solidFill>
                  <a:srgbClr val="0070C0"/>
                </a:solidFill>
                <a:latin typeface="Times" pitchFamily="18" charset="0"/>
              </a:rPr>
              <a:t>Delivery</a:t>
            </a:r>
            <a:r>
              <a:rPr lang="en-US" sz="1400" dirty="0">
                <a:solidFill>
                  <a:srgbClr val="D51713"/>
                </a:solidFill>
                <a:latin typeface="Times" pitchFamily="18" charset="0"/>
              </a:rPr>
              <a:t>       </a:t>
            </a:r>
            <a:r>
              <a:rPr lang="en-US" sz="1400" dirty="0">
                <a:latin typeface="Times" pitchFamily="18" charset="0"/>
              </a:rPr>
              <a:t>Medical Devices, Pharmaceutical Informatics</a:t>
            </a:r>
          </a:p>
          <a:p>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1143000" y="152400"/>
            <a:ext cx="6858000" cy="6066607"/>
            <a:chOff x="1143000" y="267457"/>
            <a:chExt cx="6858000" cy="638429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00260"/>
              <a:ext cx="6858000" cy="555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245398" y="267457"/>
              <a:ext cx="6521337"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algn="ctr" eaLnBrk="0" fontAlgn="base" hangingPunct="0">
                <a:spcBef>
                  <a:spcPct val="0"/>
                </a:spcBef>
                <a:spcAft>
                  <a:spcPct val="0"/>
                </a:spcAft>
                <a:defRPr>
                  <a:solidFill>
                    <a:schemeClr val="tx1"/>
                  </a:solidFill>
                  <a:latin typeface="Tahoma" pitchFamily="34" charset="0"/>
                </a:defRPr>
              </a:lvl6pPr>
              <a:lvl7pPr marL="2971800" indent="-228600" algn="ctr" eaLnBrk="0" fontAlgn="base" hangingPunct="0">
                <a:spcBef>
                  <a:spcPct val="0"/>
                </a:spcBef>
                <a:spcAft>
                  <a:spcPct val="0"/>
                </a:spcAft>
                <a:defRPr>
                  <a:solidFill>
                    <a:schemeClr val="tx1"/>
                  </a:solidFill>
                  <a:latin typeface="Tahoma" pitchFamily="34" charset="0"/>
                </a:defRPr>
              </a:lvl7pPr>
              <a:lvl8pPr marL="3429000" indent="-228600" algn="ctr" eaLnBrk="0" fontAlgn="base" hangingPunct="0">
                <a:spcBef>
                  <a:spcPct val="0"/>
                </a:spcBef>
                <a:spcAft>
                  <a:spcPct val="0"/>
                </a:spcAft>
                <a:defRPr>
                  <a:solidFill>
                    <a:schemeClr val="tx1"/>
                  </a:solidFill>
                  <a:latin typeface="Tahoma" pitchFamily="34" charset="0"/>
                </a:defRPr>
              </a:lvl8pPr>
              <a:lvl9pPr marL="3886200" indent="-228600" algn="ctr" eaLnBrk="0" fontAlgn="base" hangingPunct="0">
                <a:spcBef>
                  <a:spcPct val="0"/>
                </a:spcBef>
                <a:spcAft>
                  <a:spcPct val="0"/>
                </a:spcAft>
                <a:defRPr>
                  <a:solidFill>
                    <a:schemeClr val="tx1"/>
                  </a:solidFill>
                  <a:latin typeface="Tahoma" pitchFamily="34" charset="0"/>
                </a:defRPr>
              </a:lvl9pPr>
            </a:lstStyle>
            <a:p>
              <a:pPr algn="ctr"/>
              <a:r>
                <a:rPr lang="en-US" sz="3200" dirty="0" smtClean="0">
                  <a:latin typeface="Times" pitchFamily="18" charset="0"/>
                  <a:cs typeface="Times New Roman" pitchFamily="18" charset="0"/>
                </a:rPr>
                <a:t>Differentiation Potential of Stem Cells</a:t>
              </a:r>
              <a:endParaRPr lang="en-US" sz="3200" dirty="0">
                <a:latin typeface="Times" pitchFamily="18" charset="0"/>
                <a:cs typeface="Times New Roman" pitchFamily="18" charset="0"/>
              </a:endParaRPr>
            </a:p>
          </p:txBody>
        </p:sp>
      </p:grpSp>
      <p:cxnSp>
        <p:nvCxnSpPr>
          <p:cNvPr id="5" name="Straight Connector 4"/>
          <p:cNvCxnSpPr/>
          <p:nvPr/>
        </p:nvCxnSpPr>
        <p:spPr bwMode="auto">
          <a:xfrm>
            <a:off x="1168629" y="6324600"/>
            <a:ext cx="256517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1112684" y="6290846"/>
            <a:ext cx="2773516" cy="338554"/>
          </a:xfrm>
          <a:prstGeom prst="rect">
            <a:avLst/>
          </a:prstGeom>
          <a:noFill/>
        </p:spPr>
        <p:txBody>
          <a:bodyPr wrap="none" rtlCol="0">
            <a:spAutoFit/>
          </a:bodyPr>
          <a:lstStyle/>
          <a:p>
            <a:r>
              <a:rPr lang="en-US" sz="1600" dirty="0" smtClean="0"/>
              <a:t>Slide courtesy of R. Shevde </a:t>
            </a:r>
            <a:endParaRPr lang="en-US" sz="1600" dirty="0"/>
          </a:p>
        </p:txBody>
      </p:sp>
    </p:spTree>
    <p:extLst>
      <p:ext uri="{BB962C8B-B14F-4D97-AF65-F5344CB8AC3E}">
        <p14:creationId xmlns:p14="http://schemas.microsoft.com/office/powerpoint/2010/main" val="631396704"/>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CC0033"/>
                </a:solidFill>
              </a:rPr>
              <a:t>Morgridge Institute Mission</a:t>
            </a:r>
            <a:endParaRPr lang="en-US" sz="3200" dirty="0">
              <a:solidFill>
                <a:srgbClr val="CC0033"/>
              </a:solidFill>
            </a:endParaRPr>
          </a:p>
        </p:txBody>
      </p:sp>
      <p:sp>
        <p:nvSpPr>
          <p:cNvPr id="3" name="Content Placeholder 2"/>
          <p:cNvSpPr>
            <a:spLocks noGrp="1"/>
          </p:cNvSpPr>
          <p:nvPr>
            <p:ph idx="1"/>
          </p:nvPr>
        </p:nvSpPr>
        <p:spPr/>
        <p:txBody>
          <a:bodyPr/>
          <a:lstStyle/>
          <a:p>
            <a:pPr algn="ctr">
              <a:buNone/>
            </a:pPr>
            <a:r>
              <a:rPr lang="en-US" sz="2400" b="1" dirty="0" smtClean="0">
                <a:solidFill>
                  <a:srgbClr val="CC0033"/>
                </a:solidFill>
                <a:latin typeface="Times" pitchFamily="18" charset="0"/>
              </a:rPr>
              <a:t>Accelerating Discovery to </a:t>
            </a:r>
            <a:r>
              <a:rPr lang="en-US" sz="2400" b="1" dirty="0" smtClean="0">
                <a:solidFill>
                  <a:srgbClr val="0070C0"/>
                </a:solidFill>
                <a:latin typeface="Times" pitchFamily="18" charset="0"/>
              </a:rPr>
              <a:t>Delivery </a:t>
            </a:r>
          </a:p>
          <a:p>
            <a:pPr algn="ctr">
              <a:buNone/>
            </a:pPr>
            <a:r>
              <a:rPr lang="en-US" sz="2400" b="1" dirty="0" smtClean="0">
                <a:solidFill>
                  <a:srgbClr val="CC0033"/>
                </a:solidFill>
                <a:latin typeface="Times" pitchFamily="18" charset="0"/>
              </a:rPr>
              <a:t>to Improve Human Health</a:t>
            </a:r>
          </a:p>
          <a:p>
            <a:pPr algn="ctr">
              <a:buNone/>
            </a:pPr>
            <a:endParaRPr lang="en-US" sz="2400" b="1" dirty="0" smtClean="0">
              <a:latin typeface="Times" pitchFamily="18" charset="0"/>
            </a:endParaRPr>
          </a:p>
          <a:p>
            <a:pPr>
              <a:buFont typeface="Arial" pitchFamily="34" charset="0"/>
              <a:buChar char="•"/>
            </a:pPr>
            <a:r>
              <a:rPr lang="en-US" sz="2000" dirty="0" smtClean="0">
                <a:latin typeface="Times" pitchFamily="18" charset="0"/>
              </a:rPr>
              <a:t>Move biomedical discoveries from benchtops of researchers to bedsides of patients   . . . from point of discovery to application</a:t>
            </a:r>
          </a:p>
          <a:p>
            <a:pPr>
              <a:buFont typeface="Arial" pitchFamily="34" charset="0"/>
              <a:buChar char="•"/>
            </a:pPr>
            <a:endParaRPr lang="en-US" sz="2000" dirty="0" smtClean="0">
              <a:latin typeface="Times" pitchFamily="18" charset="0"/>
            </a:endParaRPr>
          </a:p>
          <a:p>
            <a:pPr>
              <a:buFont typeface="Arial" pitchFamily="34" charset="0"/>
              <a:buChar char="•"/>
            </a:pPr>
            <a:r>
              <a:rPr lang="en-US" sz="2000" dirty="0" smtClean="0">
                <a:latin typeface="Times" pitchFamily="18" charset="0"/>
              </a:rPr>
              <a:t>Impact society through new treatments, tools and scientific insight</a:t>
            </a:r>
          </a:p>
          <a:p>
            <a:pPr>
              <a:buFont typeface="Arial" pitchFamily="34" charset="0"/>
              <a:buChar char="•"/>
            </a:pPr>
            <a:endParaRPr lang="en-US" sz="2000" dirty="0" smtClean="0">
              <a:latin typeface="Times" pitchFamily="18" charset="0"/>
            </a:endParaRPr>
          </a:p>
          <a:p>
            <a:pPr>
              <a:buFont typeface="Arial" pitchFamily="34" charset="0"/>
              <a:buChar char="•"/>
            </a:pPr>
            <a:r>
              <a:rPr lang="en-US" sz="2000" dirty="0" smtClean="0">
                <a:latin typeface="Times" pitchFamily="18" charset="0"/>
              </a:rPr>
              <a:t>Scientific Areas</a:t>
            </a:r>
          </a:p>
          <a:p>
            <a:pPr lvl="2">
              <a:buNone/>
            </a:pPr>
            <a:endParaRPr lang="en-US" sz="800" dirty="0" smtClean="0">
              <a:latin typeface="Times" pitchFamily="18" charset="0"/>
            </a:endParaRPr>
          </a:p>
          <a:p>
            <a:pPr lvl="2">
              <a:buNone/>
            </a:pPr>
            <a:r>
              <a:rPr lang="en-US" sz="2000" b="1" dirty="0" smtClean="0">
                <a:solidFill>
                  <a:srgbClr val="D51713"/>
                </a:solidFill>
                <a:latin typeface="Times" pitchFamily="18" charset="0"/>
              </a:rPr>
              <a:t>Discovery</a:t>
            </a:r>
            <a:r>
              <a:rPr lang="en-US" sz="2000" dirty="0" smtClean="0">
                <a:solidFill>
                  <a:srgbClr val="D51713"/>
                </a:solidFill>
                <a:latin typeface="Times" pitchFamily="18" charset="0"/>
              </a:rPr>
              <a:t> </a:t>
            </a:r>
            <a:r>
              <a:rPr lang="en-US" sz="2000" dirty="0" smtClean="0">
                <a:latin typeface="Times" pitchFamily="18" charset="0"/>
              </a:rPr>
              <a:t>   Regenerative Biology, Virology</a:t>
            </a:r>
          </a:p>
          <a:p>
            <a:pPr lvl="2">
              <a:buNone/>
            </a:pPr>
            <a:endParaRPr lang="en-US" sz="800" dirty="0" smtClean="0">
              <a:latin typeface="Times" pitchFamily="18" charset="0"/>
            </a:endParaRPr>
          </a:p>
          <a:p>
            <a:pPr lvl="2">
              <a:buNone/>
            </a:pPr>
            <a:r>
              <a:rPr lang="en-US" sz="2000" b="1" dirty="0" smtClean="0">
                <a:solidFill>
                  <a:srgbClr val="0070C0"/>
                </a:solidFill>
                <a:latin typeface="Times" pitchFamily="18" charset="0"/>
              </a:rPr>
              <a:t>Delivery</a:t>
            </a:r>
            <a:r>
              <a:rPr lang="en-US" sz="2000" dirty="0" smtClean="0">
                <a:solidFill>
                  <a:srgbClr val="D51713"/>
                </a:solidFill>
                <a:latin typeface="Times" pitchFamily="18" charset="0"/>
              </a:rPr>
              <a:t>       </a:t>
            </a:r>
            <a:r>
              <a:rPr lang="en-US" sz="2000" dirty="0" smtClean="0">
                <a:latin typeface="Times" pitchFamily="18" charset="0"/>
              </a:rPr>
              <a:t>Medical Devices, Pharmaceutical Informatics</a:t>
            </a:r>
          </a:p>
          <a:p>
            <a:pPr>
              <a:buNone/>
            </a:pPr>
            <a:endParaRPr lang="en-US" sz="2400" b="1" dirty="0" smtClean="0">
              <a:latin typeface="Times" pitchFamily="18" charset="0"/>
            </a:endParaRPr>
          </a:p>
          <a:p>
            <a:pPr>
              <a:buNone/>
            </a:pPr>
            <a:endParaRPr lang="en-US" sz="2000" b="1" dirty="0">
              <a:latin typeface="Times" pitchFamily="18" charset="0"/>
            </a:endParaRPr>
          </a:p>
        </p:txBody>
      </p:sp>
    </p:spTree>
    <p:extLst>
      <p:ext uri="{BB962C8B-B14F-4D97-AF65-F5344CB8AC3E}">
        <p14:creationId xmlns:p14="http://schemas.microsoft.com/office/powerpoint/2010/main" val="367351376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pic>
        <p:nvPicPr>
          <p:cNvPr id="4" name="Picture 3" descr="river_poster_final.jpg"/>
          <p:cNvPicPr>
            <a:picLocks noChangeAspect="1"/>
          </p:cNvPicPr>
          <p:nvPr/>
        </p:nvPicPr>
        <p:blipFill>
          <a:blip r:embed="rId2"/>
          <a:stretch>
            <a:fillRect/>
          </a:stretch>
        </p:blipFill>
        <p:spPr>
          <a:xfrm>
            <a:off x="2286000" y="180975"/>
            <a:ext cx="4572000" cy="64960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2911363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mtClean="0"/>
              <a:t>Stem Cell Research Tools</a:t>
            </a:r>
          </a:p>
        </p:txBody>
      </p:sp>
      <p:sp>
        <p:nvSpPr>
          <p:cNvPr id="25603" name="Rectangle 3"/>
          <p:cNvSpPr>
            <a:spLocks noGrp="1" noChangeArrowheads="1"/>
          </p:cNvSpPr>
          <p:nvPr>
            <p:ph type="body" idx="1"/>
          </p:nvPr>
        </p:nvSpPr>
        <p:spPr>
          <a:xfrm>
            <a:off x="914400" y="1600200"/>
            <a:ext cx="7620000" cy="4525963"/>
          </a:xfrm>
        </p:spPr>
        <p:txBody>
          <a:bodyPr/>
          <a:lstStyle/>
          <a:p>
            <a:pPr eaLnBrk="1" hangingPunct="1">
              <a:spcAft>
                <a:spcPct val="15000"/>
              </a:spcAft>
            </a:pPr>
            <a:r>
              <a:rPr lang="en-US" sz="2800" smtClean="0"/>
              <a:t>Cell Culture Media</a:t>
            </a:r>
          </a:p>
          <a:p>
            <a:pPr eaLnBrk="1" hangingPunct="1">
              <a:spcAft>
                <a:spcPct val="15000"/>
              </a:spcAft>
            </a:pPr>
            <a:r>
              <a:rPr lang="en-US" sz="2800" smtClean="0"/>
              <a:t>ADME/Toxicology</a:t>
            </a:r>
          </a:p>
          <a:p>
            <a:pPr eaLnBrk="1" hangingPunct="1">
              <a:spcAft>
                <a:spcPct val="15000"/>
              </a:spcAft>
            </a:pPr>
            <a:r>
              <a:rPr lang="en-US" sz="2800" smtClean="0"/>
              <a:t>Cryopreservation</a:t>
            </a:r>
          </a:p>
          <a:p>
            <a:pPr eaLnBrk="1" hangingPunct="1">
              <a:spcAft>
                <a:spcPct val="15000"/>
              </a:spcAft>
            </a:pPr>
            <a:r>
              <a:rPr lang="en-US" sz="2800" smtClean="0"/>
              <a:t>Drug Discovery Assays</a:t>
            </a:r>
          </a:p>
          <a:p>
            <a:pPr eaLnBrk="1" hangingPunct="1">
              <a:spcAft>
                <a:spcPct val="15000"/>
              </a:spcAft>
            </a:pPr>
            <a:r>
              <a:rPr lang="en-US" sz="2800" smtClean="0"/>
              <a:t>Karyotyping</a:t>
            </a:r>
          </a:p>
          <a:p>
            <a:pPr eaLnBrk="1" hangingPunct="1">
              <a:spcAft>
                <a:spcPct val="15000"/>
              </a:spcAft>
            </a:pPr>
            <a:r>
              <a:rPr lang="en-US" sz="2800" smtClean="0"/>
              <a:t>hESC Characterization Kits</a:t>
            </a:r>
          </a:p>
          <a:p>
            <a:pPr eaLnBrk="1" hangingPunct="1">
              <a:spcAft>
                <a:spcPct val="15000"/>
              </a:spcAft>
            </a:pPr>
            <a:r>
              <a:rPr lang="en-US" sz="2800" smtClean="0"/>
              <a:t>Gene Expression Systems</a:t>
            </a:r>
          </a:p>
          <a:p>
            <a:pPr eaLnBrk="1" hangingPunct="1">
              <a:spcAft>
                <a:spcPct val="15000"/>
              </a:spcAft>
            </a:pPr>
            <a:r>
              <a:rPr lang="en-US" sz="2800" smtClean="0"/>
              <a:t>Differentiated Cell Characterization Kits</a:t>
            </a:r>
          </a:p>
        </p:txBody>
      </p:sp>
      <p:pic>
        <p:nvPicPr>
          <p:cNvPr id="25604" name="Picture 4" descr="MPj03995780000[1]"/>
          <p:cNvPicPr>
            <a:picLocks noChangeAspect="1" noChangeArrowheads="1"/>
          </p:cNvPicPr>
          <p:nvPr/>
        </p:nvPicPr>
        <p:blipFill>
          <a:blip r:embed="rId3"/>
          <a:srcRect/>
          <a:stretch>
            <a:fillRect/>
          </a:stretch>
        </p:blipFill>
        <p:spPr bwMode="auto">
          <a:xfrm>
            <a:off x="6477000" y="1828800"/>
            <a:ext cx="2071688" cy="2587625"/>
          </a:xfrm>
          <a:prstGeom prst="rect">
            <a:avLst/>
          </a:prstGeom>
          <a:noFill/>
          <a:ln w="9525">
            <a:noFill/>
            <a:miter lim="800000"/>
            <a:headEnd/>
            <a:tailEnd/>
          </a:ln>
        </p:spPr>
      </p:pic>
    </p:spTree>
    <p:extLst>
      <p:ext uri="{BB962C8B-B14F-4D97-AF65-F5344CB8AC3E}">
        <p14:creationId xmlns:p14="http://schemas.microsoft.com/office/powerpoint/2010/main" val="298406776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t>Stem Cell Diagnostics</a:t>
            </a:r>
          </a:p>
        </p:txBody>
      </p:sp>
      <p:sp>
        <p:nvSpPr>
          <p:cNvPr id="28675" name="Rectangle 3"/>
          <p:cNvSpPr>
            <a:spLocks noGrp="1" noChangeArrowheads="1"/>
          </p:cNvSpPr>
          <p:nvPr>
            <p:ph type="body" idx="1"/>
          </p:nvPr>
        </p:nvSpPr>
        <p:spPr/>
        <p:txBody>
          <a:bodyPr/>
          <a:lstStyle/>
          <a:p>
            <a:pPr eaLnBrk="1" hangingPunct="1">
              <a:spcAft>
                <a:spcPct val="20000"/>
              </a:spcAft>
            </a:pPr>
            <a:r>
              <a:rPr lang="en-US" sz="3200" dirty="0" smtClean="0"/>
              <a:t>Least developed market</a:t>
            </a:r>
          </a:p>
          <a:p>
            <a:pPr eaLnBrk="1" hangingPunct="1">
              <a:spcAft>
                <a:spcPct val="20000"/>
              </a:spcAft>
            </a:pPr>
            <a:r>
              <a:rPr lang="en-US" sz="3200" dirty="0" smtClean="0"/>
              <a:t>Will require enabling technologies </a:t>
            </a:r>
            <a:br>
              <a:rPr lang="en-US" sz="3200" dirty="0" smtClean="0"/>
            </a:br>
            <a:r>
              <a:rPr lang="en-US" sz="3200" dirty="0" smtClean="0"/>
              <a:t>(e.g. cost effective cell culture)</a:t>
            </a:r>
          </a:p>
          <a:p>
            <a:pPr eaLnBrk="1" hangingPunct="1">
              <a:spcAft>
                <a:spcPct val="20000"/>
              </a:spcAft>
            </a:pPr>
            <a:r>
              <a:rPr lang="en-US" sz="3200" dirty="0" smtClean="0"/>
              <a:t>Will compete with genetic and molecular diagnostics</a:t>
            </a:r>
          </a:p>
          <a:p>
            <a:pPr eaLnBrk="1" hangingPunct="1">
              <a:spcAft>
                <a:spcPct val="20000"/>
              </a:spcAft>
            </a:pPr>
            <a:r>
              <a:rPr lang="en-US" sz="3200" i="1" dirty="0" smtClean="0">
                <a:solidFill>
                  <a:srgbClr val="0070C0"/>
                </a:solidFill>
              </a:rPr>
              <a:t>Promising applications in personalized medicine</a:t>
            </a:r>
          </a:p>
        </p:txBody>
      </p:sp>
    </p:spTree>
    <p:extLst>
      <p:ext uri="{BB962C8B-B14F-4D97-AF65-F5344CB8AC3E}">
        <p14:creationId xmlns:p14="http://schemas.microsoft.com/office/powerpoint/2010/main" val="257947715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river_poster_Detail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river_poster_Detail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p:cNvSpPr>
          <p:nvPr/>
        </p:nvSpPr>
        <p:spPr bwMode="auto">
          <a:xfrm>
            <a:off x="685800" y="1437679"/>
            <a:ext cx="7980164" cy="2500313"/>
          </a:xfrm>
          <a:prstGeom prst="rect">
            <a:avLst/>
          </a:prstGeom>
          <a:noFill/>
          <a:ln w="12700" cap="flat">
            <a:noFill/>
            <a:miter lim="800000"/>
            <a:headEnd type="none" w="med" len="med"/>
            <a:tailEnd type="none" w="med" len="med"/>
          </a:ln>
        </p:spPr>
        <p:txBody>
          <a:bodyPr lIns="0" tIns="0" rIns="0" bIns="0"/>
          <a:lstStyle/>
          <a:p>
            <a:pPr algn="just">
              <a:tabLst>
                <a:tab pos="750067" algn="l"/>
                <a:tab pos="750067" algn="l"/>
                <a:tab pos="750067" algn="l"/>
              </a:tabLst>
            </a:pPr>
            <a:r>
              <a:rPr lang="en-US" sz="2200" dirty="0">
                <a:ea typeface="Gill Sans" charset="0"/>
                <a:cs typeface="Gill Sans" charset="0"/>
              </a:rPr>
              <a:t>“The development of cell lines that may produce almost every tissue of the human body is an unprecedented scientific breakthrough. It is not too unrealistic to say that this research has the potential to revolutionize the practice of medicine and improve the quality and length of life”.</a:t>
            </a:r>
          </a:p>
          <a:p>
            <a:pPr algn="r">
              <a:tabLst>
                <a:tab pos="750067" algn="l"/>
                <a:tab pos="750067" algn="l"/>
                <a:tab pos="750067" algn="l"/>
              </a:tabLst>
            </a:pPr>
            <a:r>
              <a:rPr lang="en-US" sz="2200" dirty="0">
                <a:solidFill>
                  <a:srgbClr val="6666FF"/>
                </a:solidFill>
                <a:ea typeface="Gill Sans" charset="0"/>
                <a:cs typeface="Gill Sans" charset="0"/>
              </a:rPr>
              <a:t>NIH Director Harold Varmus</a:t>
            </a:r>
          </a:p>
          <a:p>
            <a:pPr algn="r">
              <a:tabLst>
                <a:tab pos="750067" algn="l"/>
                <a:tab pos="750067" algn="l"/>
                <a:tab pos="750067" algn="l"/>
              </a:tabLst>
            </a:pPr>
            <a:r>
              <a:rPr lang="en-US" sz="1700" dirty="0">
                <a:solidFill>
                  <a:srgbClr val="6666FF"/>
                </a:solidFill>
                <a:ea typeface="Gill Sans" charset="0"/>
                <a:cs typeface="Gill Sans" charset="0"/>
              </a:rPr>
              <a:t>Before the United States Senate Subcommittee on Labor, Health, and Human Services, Education and Related Agencies, December 2, 1998</a:t>
            </a:r>
            <a:r>
              <a:rPr lang="en-US" sz="1700" dirty="0">
                <a:solidFill>
                  <a:srgbClr val="00FFFF"/>
                </a:solidFill>
                <a:ea typeface="Gill Sans" charset="0"/>
                <a:cs typeface="Gill Sans" charset="0"/>
              </a:rPr>
              <a:t>. </a:t>
            </a:r>
          </a:p>
        </p:txBody>
      </p:sp>
      <p:sp>
        <p:nvSpPr>
          <p:cNvPr id="36866" name="Rectangle 2"/>
          <p:cNvSpPr>
            <a:spLocks/>
          </p:cNvSpPr>
          <p:nvPr/>
        </p:nvSpPr>
        <p:spPr bwMode="auto">
          <a:xfrm>
            <a:off x="1219200" y="223242"/>
            <a:ext cx="7281862" cy="562570"/>
          </a:xfrm>
          <a:prstGeom prst="rect">
            <a:avLst/>
          </a:prstGeom>
          <a:noFill/>
          <a:ln w="12700" cap="flat">
            <a:noFill/>
            <a:miter lim="800000"/>
            <a:headEnd type="none" w="med" len="med"/>
            <a:tailEnd type="none" w="med" len="med"/>
          </a:ln>
        </p:spPr>
        <p:txBody>
          <a:bodyPr lIns="0" tIns="0" rIns="28573" bIns="0"/>
          <a:lstStyle/>
          <a:p>
            <a:pPr marL="27905"/>
            <a:r>
              <a:rPr lang="en-US" sz="3400" dirty="0">
                <a:solidFill>
                  <a:srgbClr val="6666FF"/>
                </a:solidFill>
                <a:ea typeface="Gill Sans" charset="0"/>
                <a:cs typeface="Gill Sans" charset="0"/>
              </a:rPr>
              <a:t>Human Embryonic Stem Cells, 1998</a:t>
            </a:r>
          </a:p>
        </p:txBody>
      </p:sp>
      <p:sp>
        <p:nvSpPr>
          <p:cNvPr id="36867" name="Rectangle 3"/>
          <p:cNvSpPr>
            <a:spLocks/>
          </p:cNvSpPr>
          <p:nvPr/>
        </p:nvSpPr>
        <p:spPr bwMode="auto">
          <a:xfrm>
            <a:off x="685800" y="4286250"/>
            <a:ext cx="7980164" cy="1732359"/>
          </a:xfrm>
          <a:prstGeom prst="rect">
            <a:avLst/>
          </a:prstGeom>
          <a:noFill/>
          <a:ln w="12700" cap="flat">
            <a:noFill/>
            <a:miter lim="800000"/>
            <a:headEnd type="none" w="med" len="med"/>
            <a:tailEnd type="none" w="med" len="med"/>
          </a:ln>
        </p:spPr>
        <p:txBody>
          <a:bodyPr lIns="0" tIns="0" rIns="0" bIns="0"/>
          <a:lstStyle/>
          <a:p>
            <a:pPr algn="just">
              <a:buClr>
                <a:srgbClr val="FFFFFF"/>
              </a:buClr>
              <a:buSzPct val="125000"/>
            </a:pPr>
            <a:r>
              <a:rPr lang="en-US" sz="2200" dirty="0">
                <a:ea typeface="Gill Sans" charset="0"/>
                <a:cs typeface="Gill Sans" charset="0"/>
              </a:rPr>
              <a:t>The Isolation of Human Embryonic Stem Cells was listed among the most significant scientific advances of 1998 in</a:t>
            </a:r>
            <a:r>
              <a:rPr lang="en-US" sz="2200" i="1" dirty="0">
                <a:ea typeface="Gill Sans" charset="0"/>
                <a:cs typeface="Gill Sans" charset="0"/>
              </a:rPr>
              <a:t> Science, Time, The London Times, and Discover Magazine</a:t>
            </a:r>
            <a:r>
              <a:rPr lang="en-US" sz="2200" dirty="0">
                <a:ea typeface="Gill Sans" charset="0"/>
                <a:cs typeface="Gill Sans" charset="0"/>
              </a:rPr>
              <a:t>, and was featured in </a:t>
            </a:r>
            <a:r>
              <a:rPr lang="en-US" sz="2200" i="1" dirty="0">
                <a:ea typeface="Gill Sans" charset="0"/>
                <a:cs typeface="Gill Sans" charset="0"/>
              </a:rPr>
              <a:t>Science’s</a:t>
            </a:r>
            <a:r>
              <a:rPr lang="en-US" sz="2200" dirty="0">
                <a:ea typeface="Gill Sans" charset="0"/>
                <a:cs typeface="Gill Sans" charset="0"/>
              </a:rPr>
              <a:t> “Breakthrough of the Year” in 1999.</a:t>
            </a:r>
            <a:endParaRPr lang="en-US" sz="2500" dirty="0">
              <a:ea typeface="Gill Sans" charset="0"/>
              <a:cs typeface="Gill Sans" charset="0"/>
            </a:endParaRPr>
          </a:p>
          <a:p>
            <a:pPr algn="just"/>
            <a:endParaRPr lang="en-US" sz="2500" dirty="0">
              <a:ea typeface="Gill Sans" charset="0"/>
              <a:cs typeface="Gill Sans"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1"/>
          <p:cNvPicPr>
            <a:picLocks noChangeAspect="1" noChangeArrowheads="1"/>
          </p:cNvPicPr>
          <p:nvPr/>
        </p:nvPicPr>
        <p:blipFill>
          <a:blip r:embed="rId2"/>
          <a:srcRect/>
          <a:stretch>
            <a:fillRect/>
          </a:stretch>
        </p:blipFill>
        <p:spPr bwMode="auto">
          <a:xfrm>
            <a:off x="3053953" y="1066800"/>
            <a:ext cx="3027164" cy="4957093"/>
          </a:xfrm>
          <a:prstGeom prst="rect">
            <a:avLst/>
          </a:prstGeom>
          <a:noFill/>
          <a:ln w="25400">
            <a:noFill/>
            <a:miter lim="800000"/>
            <a:headEnd/>
            <a:tailEnd/>
          </a:ln>
        </p:spPr>
      </p:pic>
      <p:sp>
        <p:nvSpPr>
          <p:cNvPr id="436227" name="Rectangle 2"/>
          <p:cNvSpPr>
            <a:spLocks/>
          </p:cNvSpPr>
          <p:nvPr/>
        </p:nvSpPr>
        <p:spPr bwMode="auto">
          <a:xfrm>
            <a:off x="2316118" y="250031"/>
            <a:ext cx="4502836" cy="523220"/>
          </a:xfrm>
          <a:prstGeom prst="rect">
            <a:avLst/>
          </a:prstGeom>
          <a:noFill/>
          <a:ln w="12700">
            <a:noFill/>
            <a:miter lim="800000"/>
            <a:headEnd/>
            <a:tailEnd/>
          </a:ln>
        </p:spPr>
        <p:txBody>
          <a:bodyPr wrap="none" lIns="0" tIns="0" rIns="0" bIns="0">
            <a:spAutoFit/>
          </a:bodyPr>
          <a:lstStyle/>
          <a:p>
            <a:pPr algn="ctr">
              <a:tabLst>
                <a:tab pos="750067" algn="l"/>
              </a:tabLst>
            </a:pPr>
            <a:r>
              <a:rPr lang="en-US" sz="3400" dirty="0">
                <a:solidFill>
                  <a:srgbClr val="6666FF"/>
                </a:solidFill>
              </a:rPr>
              <a:t>Human </a:t>
            </a:r>
            <a:r>
              <a:rPr lang="en-US" sz="3400" dirty="0" err="1">
                <a:solidFill>
                  <a:srgbClr val="6666FF"/>
                </a:solidFill>
              </a:rPr>
              <a:t>iPS</a:t>
            </a:r>
            <a:r>
              <a:rPr lang="en-US" sz="3400" dirty="0">
                <a:solidFill>
                  <a:srgbClr val="6666FF"/>
                </a:solidFill>
              </a:rPr>
              <a:t> Cells, 2007</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existingmethod2"/>
          <p:cNvPicPr>
            <a:picLocks noChangeAspect="1" noChangeArrowheads="1"/>
          </p:cNvPicPr>
          <p:nvPr/>
        </p:nvPicPr>
        <p:blipFill>
          <a:blip r:embed="rId2"/>
          <a:srcRect/>
          <a:stretch>
            <a:fillRect/>
          </a:stretch>
        </p:blipFill>
        <p:spPr bwMode="auto">
          <a:xfrm>
            <a:off x="1068388" y="457200"/>
            <a:ext cx="8228012" cy="2743200"/>
          </a:xfrm>
          <a:prstGeom prst="rect">
            <a:avLst/>
          </a:prstGeom>
          <a:noFill/>
        </p:spPr>
      </p:pic>
      <p:pic>
        <p:nvPicPr>
          <p:cNvPr id="2054" name="Picture 6" descr="newmethod2"/>
          <p:cNvPicPr>
            <a:picLocks noChangeAspect="1" noChangeArrowheads="1"/>
          </p:cNvPicPr>
          <p:nvPr/>
        </p:nvPicPr>
        <p:blipFill>
          <a:blip r:embed="rId3"/>
          <a:srcRect/>
          <a:stretch>
            <a:fillRect/>
          </a:stretch>
        </p:blipFill>
        <p:spPr bwMode="auto">
          <a:xfrm>
            <a:off x="1068388" y="3810000"/>
            <a:ext cx="8228012" cy="2743200"/>
          </a:xfrm>
          <a:prstGeom prst="rect">
            <a:avLst/>
          </a:prstGeom>
          <a:noFill/>
        </p:spPr>
      </p:pic>
      <p:sp>
        <p:nvSpPr>
          <p:cNvPr id="2055" name="Text Box 7"/>
          <p:cNvSpPr txBox="1">
            <a:spLocks noChangeArrowheads="1"/>
          </p:cNvSpPr>
          <p:nvPr/>
        </p:nvSpPr>
        <p:spPr bwMode="auto">
          <a:xfrm>
            <a:off x="722313" y="395288"/>
            <a:ext cx="1716087" cy="290512"/>
          </a:xfrm>
          <a:prstGeom prst="rect">
            <a:avLst/>
          </a:prstGeom>
          <a:noFill/>
          <a:ln w="9525">
            <a:noFill/>
            <a:miter lim="800000"/>
            <a:headEnd/>
            <a:tailEnd/>
          </a:ln>
          <a:effectLst/>
        </p:spPr>
        <p:txBody>
          <a:bodyPr wrap="none">
            <a:spAutoFit/>
          </a:bodyPr>
          <a:lstStyle/>
          <a:p>
            <a:r>
              <a:rPr lang="en-US" sz="1300" b="1" dirty="0"/>
              <a:t>EXISTING METHOD</a:t>
            </a:r>
          </a:p>
        </p:txBody>
      </p:sp>
      <p:sp>
        <p:nvSpPr>
          <p:cNvPr id="2056" name="Text Box 8"/>
          <p:cNvSpPr txBox="1">
            <a:spLocks noChangeArrowheads="1"/>
          </p:cNvSpPr>
          <p:nvPr/>
        </p:nvSpPr>
        <p:spPr bwMode="auto">
          <a:xfrm>
            <a:off x="727075" y="3671888"/>
            <a:ext cx="1330325" cy="290512"/>
          </a:xfrm>
          <a:prstGeom prst="rect">
            <a:avLst/>
          </a:prstGeom>
          <a:noFill/>
          <a:ln w="9525">
            <a:noFill/>
            <a:miter lim="800000"/>
            <a:headEnd/>
            <a:tailEnd/>
          </a:ln>
          <a:effectLst/>
        </p:spPr>
        <p:txBody>
          <a:bodyPr wrap="none">
            <a:spAutoFit/>
          </a:bodyPr>
          <a:lstStyle/>
          <a:p>
            <a:r>
              <a:rPr lang="en-US" sz="1300" b="1" dirty="0"/>
              <a:t>NEW METHOD</a:t>
            </a:r>
          </a:p>
        </p:txBody>
      </p:sp>
      <p:sp>
        <p:nvSpPr>
          <p:cNvPr id="2057" name="Text Box 9"/>
          <p:cNvSpPr txBox="1">
            <a:spLocks noChangeArrowheads="1"/>
          </p:cNvSpPr>
          <p:nvPr/>
        </p:nvSpPr>
        <p:spPr bwMode="auto">
          <a:xfrm>
            <a:off x="1447800" y="762000"/>
            <a:ext cx="1392238" cy="244475"/>
          </a:xfrm>
          <a:prstGeom prst="rect">
            <a:avLst/>
          </a:prstGeom>
          <a:noFill/>
          <a:ln w="9525">
            <a:noFill/>
            <a:miter lim="800000"/>
            <a:headEnd/>
            <a:tailEnd/>
          </a:ln>
          <a:effectLst/>
        </p:spPr>
        <p:txBody>
          <a:bodyPr wrap="none">
            <a:spAutoFit/>
          </a:bodyPr>
          <a:lstStyle/>
          <a:p>
            <a:r>
              <a:rPr lang="en-US" sz="1000"/>
              <a:t>In Vitro Fertilized Egg</a:t>
            </a:r>
          </a:p>
        </p:txBody>
      </p:sp>
      <p:sp>
        <p:nvSpPr>
          <p:cNvPr id="2058" name="Text Box 10"/>
          <p:cNvSpPr txBox="1">
            <a:spLocks noChangeArrowheads="1"/>
          </p:cNvSpPr>
          <p:nvPr/>
        </p:nvSpPr>
        <p:spPr bwMode="auto">
          <a:xfrm>
            <a:off x="2895600" y="1600200"/>
            <a:ext cx="1123950" cy="396875"/>
          </a:xfrm>
          <a:prstGeom prst="rect">
            <a:avLst/>
          </a:prstGeom>
          <a:noFill/>
          <a:ln w="9525">
            <a:noFill/>
            <a:miter lim="800000"/>
            <a:headEnd/>
            <a:tailEnd/>
          </a:ln>
          <a:effectLst/>
        </p:spPr>
        <p:txBody>
          <a:bodyPr wrap="none">
            <a:spAutoFit/>
          </a:bodyPr>
          <a:lstStyle/>
          <a:p>
            <a:pPr algn="ctr"/>
            <a:r>
              <a:rPr lang="en-US" sz="1000"/>
              <a:t>Blastocyst Stage</a:t>
            </a:r>
          </a:p>
          <a:p>
            <a:pPr algn="ctr"/>
            <a:r>
              <a:rPr lang="en-US" sz="1000"/>
              <a:t>(5-7 days old)</a:t>
            </a:r>
          </a:p>
        </p:txBody>
      </p:sp>
      <p:sp>
        <p:nvSpPr>
          <p:cNvPr id="2059" name="Text Box 11"/>
          <p:cNvSpPr txBox="1">
            <a:spLocks noChangeArrowheads="1"/>
          </p:cNvSpPr>
          <p:nvPr/>
        </p:nvSpPr>
        <p:spPr bwMode="auto">
          <a:xfrm>
            <a:off x="4419600" y="609600"/>
            <a:ext cx="801688" cy="396875"/>
          </a:xfrm>
          <a:prstGeom prst="rect">
            <a:avLst/>
          </a:prstGeom>
          <a:noFill/>
          <a:ln w="9525">
            <a:noFill/>
            <a:miter lim="800000"/>
            <a:headEnd/>
            <a:tailEnd/>
          </a:ln>
          <a:effectLst/>
        </p:spPr>
        <p:txBody>
          <a:bodyPr wrap="none">
            <a:spAutoFit/>
          </a:bodyPr>
          <a:lstStyle/>
          <a:p>
            <a:pPr algn="ctr"/>
            <a:r>
              <a:rPr lang="en-US" sz="1000"/>
              <a:t>Inner Stem</a:t>
            </a:r>
          </a:p>
          <a:p>
            <a:pPr algn="ctr"/>
            <a:r>
              <a:rPr lang="en-US" sz="1000"/>
              <a:t>Cell Mass</a:t>
            </a:r>
          </a:p>
        </p:txBody>
      </p:sp>
      <p:sp>
        <p:nvSpPr>
          <p:cNvPr id="2060" name="Text Box 12"/>
          <p:cNvSpPr txBox="1">
            <a:spLocks noChangeArrowheads="1"/>
          </p:cNvSpPr>
          <p:nvPr/>
        </p:nvSpPr>
        <p:spPr bwMode="auto">
          <a:xfrm>
            <a:off x="5334000" y="593725"/>
            <a:ext cx="1587500" cy="396875"/>
          </a:xfrm>
          <a:prstGeom prst="rect">
            <a:avLst/>
          </a:prstGeom>
          <a:noFill/>
          <a:ln w="9525">
            <a:noFill/>
            <a:miter lim="800000"/>
            <a:headEnd/>
            <a:tailEnd/>
          </a:ln>
          <a:effectLst/>
        </p:spPr>
        <p:txBody>
          <a:bodyPr wrap="none">
            <a:spAutoFit/>
          </a:bodyPr>
          <a:lstStyle/>
          <a:p>
            <a:pPr algn="ctr"/>
            <a:r>
              <a:rPr lang="en-US" sz="1000"/>
              <a:t>Cultured Undifferentiated</a:t>
            </a:r>
          </a:p>
          <a:p>
            <a:pPr algn="ctr"/>
            <a:r>
              <a:rPr lang="en-US" sz="1000"/>
              <a:t>Stem Cells</a:t>
            </a:r>
          </a:p>
        </p:txBody>
      </p:sp>
      <p:sp>
        <p:nvSpPr>
          <p:cNvPr id="2061" name="Text Box 13"/>
          <p:cNvSpPr txBox="1">
            <a:spLocks noChangeArrowheads="1"/>
          </p:cNvSpPr>
          <p:nvPr/>
        </p:nvSpPr>
        <p:spPr bwMode="auto">
          <a:xfrm>
            <a:off x="7315200" y="228600"/>
            <a:ext cx="823913" cy="244475"/>
          </a:xfrm>
          <a:prstGeom prst="rect">
            <a:avLst/>
          </a:prstGeom>
          <a:noFill/>
          <a:ln w="9525">
            <a:noFill/>
            <a:miter lim="800000"/>
            <a:headEnd/>
            <a:tailEnd/>
          </a:ln>
          <a:effectLst/>
        </p:spPr>
        <p:txBody>
          <a:bodyPr wrap="none">
            <a:spAutoFit/>
          </a:bodyPr>
          <a:lstStyle/>
          <a:p>
            <a:r>
              <a:rPr lang="en-US" sz="1000"/>
              <a:t>Blood Cells</a:t>
            </a:r>
          </a:p>
        </p:txBody>
      </p:sp>
      <p:sp>
        <p:nvSpPr>
          <p:cNvPr id="2062" name="Text Box 14"/>
          <p:cNvSpPr txBox="1">
            <a:spLocks noChangeArrowheads="1"/>
          </p:cNvSpPr>
          <p:nvPr/>
        </p:nvSpPr>
        <p:spPr bwMode="auto">
          <a:xfrm>
            <a:off x="7391400" y="1431925"/>
            <a:ext cx="874713" cy="244475"/>
          </a:xfrm>
          <a:prstGeom prst="rect">
            <a:avLst/>
          </a:prstGeom>
          <a:noFill/>
          <a:ln w="9525">
            <a:noFill/>
            <a:miter lim="800000"/>
            <a:headEnd/>
            <a:tailEnd/>
          </a:ln>
          <a:effectLst/>
        </p:spPr>
        <p:txBody>
          <a:bodyPr wrap="none">
            <a:spAutoFit/>
          </a:bodyPr>
          <a:lstStyle/>
          <a:p>
            <a:r>
              <a:rPr lang="en-US" sz="1000"/>
              <a:t>Neural Cells</a:t>
            </a:r>
          </a:p>
        </p:txBody>
      </p:sp>
      <p:sp>
        <p:nvSpPr>
          <p:cNvPr id="2063" name="Text Box 15"/>
          <p:cNvSpPr txBox="1">
            <a:spLocks noChangeArrowheads="1"/>
          </p:cNvSpPr>
          <p:nvPr/>
        </p:nvSpPr>
        <p:spPr bwMode="auto">
          <a:xfrm>
            <a:off x="5421313" y="2041525"/>
            <a:ext cx="903287" cy="244475"/>
          </a:xfrm>
          <a:prstGeom prst="rect">
            <a:avLst/>
          </a:prstGeom>
          <a:noFill/>
          <a:ln w="9525">
            <a:noFill/>
            <a:miter lim="800000"/>
            <a:headEnd/>
            <a:tailEnd/>
          </a:ln>
          <a:effectLst/>
        </p:spPr>
        <p:txBody>
          <a:bodyPr wrap="none">
            <a:spAutoFit/>
          </a:bodyPr>
          <a:lstStyle/>
          <a:p>
            <a:r>
              <a:rPr lang="en-US" sz="1000"/>
              <a:t>Muscle Cells</a:t>
            </a:r>
          </a:p>
        </p:txBody>
      </p:sp>
      <p:sp>
        <p:nvSpPr>
          <p:cNvPr id="2064" name="Text Box 16"/>
          <p:cNvSpPr txBox="1">
            <a:spLocks noChangeArrowheads="1"/>
          </p:cNvSpPr>
          <p:nvPr/>
        </p:nvSpPr>
        <p:spPr bwMode="auto">
          <a:xfrm>
            <a:off x="1447800" y="4114800"/>
            <a:ext cx="1069975" cy="244475"/>
          </a:xfrm>
          <a:prstGeom prst="rect">
            <a:avLst/>
          </a:prstGeom>
          <a:noFill/>
          <a:ln w="9525">
            <a:noFill/>
            <a:miter lim="800000"/>
            <a:headEnd/>
            <a:tailEnd/>
          </a:ln>
          <a:effectLst/>
        </p:spPr>
        <p:txBody>
          <a:bodyPr wrap="none">
            <a:spAutoFit/>
          </a:bodyPr>
          <a:lstStyle/>
          <a:p>
            <a:r>
              <a:rPr lang="en-US" sz="1000"/>
              <a:t>Adult Skin Cells</a:t>
            </a:r>
          </a:p>
        </p:txBody>
      </p:sp>
      <p:sp>
        <p:nvSpPr>
          <p:cNvPr id="2065" name="Text Box 17"/>
          <p:cNvSpPr txBox="1">
            <a:spLocks noChangeArrowheads="1"/>
          </p:cNvSpPr>
          <p:nvPr/>
        </p:nvSpPr>
        <p:spPr bwMode="auto">
          <a:xfrm>
            <a:off x="2819400" y="3886200"/>
            <a:ext cx="1593850" cy="549275"/>
          </a:xfrm>
          <a:prstGeom prst="rect">
            <a:avLst/>
          </a:prstGeom>
          <a:noFill/>
          <a:ln w="9525">
            <a:noFill/>
            <a:miter lim="800000"/>
            <a:headEnd/>
            <a:tailEnd/>
          </a:ln>
          <a:effectLst/>
        </p:spPr>
        <p:txBody>
          <a:bodyPr wrap="none">
            <a:spAutoFit/>
          </a:bodyPr>
          <a:lstStyle/>
          <a:p>
            <a:r>
              <a:rPr lang="en-US" sz="1000"/>
              <a:t>Skin Cells are exposed</a:t>
            </a:r>
            <a:br>
              <a:rPr lang="en-US" sz="1000"/>
            </a:br>
            <a:r>
              <a:rPr lang="en-US" sz="1000"/>
              <a:t>to viruses, each carrying</a:t>
            </a:r>
            <a:br>
              <a:rPr lang="en-US" sz="1000"/>
            </a:br>
            <a:r>
              <a:rPr lang="en-US" sz="1000"/>
              <a:t>one to four critical genes.</a:t>
            </a:r>
          </a:p>
        </p:txBody>
      </p:sp>
      <p:sp>
        <p:nvSpPr>
          <p:cNvPr id="2066" name="Text Box 18"/>
          <p:cNvSpPr txBox="1">
            <a:spLocks noChangeArrowheads="1"/>
          </p:cNvSpPr>
          <p:nvPr/>
        </p:nvSpPr>
        <p:spPr bwMode="auto">
          <a:xfrm>
            <a:off x="4038600" y="5105400"/>
            <a:ext cx="1511300" cy="549275"/>
          </a:xfrm>
          <a:prstGeom prst="rect">
            <a:avLst/>
          </a:prstGeom>
          <a:noFill/>
          <a:ln w="9525">
            <a:noFill/>
            <a:miter lim="800000"/>
            <a:headEnd/>
            <a:tailEnd/>
          </a:ln>
          <a:effectLst/>
        </p:spPr>
        <p:txBody>
          <a:bodyPr wrap="none">
            <a:spAutoFit/>
          </a:bodyPr>
          <a:lstStyle/>
          <a:p>
            <a:r>
              <a:rPr lang="en-US" sz="1000"/>
              <a:t>Cells that absorb</a:t>
            </a:r>
            <a:br>
              <a:rPr lang="en-US" sz="1000"/>
            </a:br>
            <a:r>
              <a:rPr lang="en-US" sz="1000"/>
              <a:t>all four genes are</a:t>
            </a:r>
            <a:br>
              <a:rPr lang="en-US" sz="1000"/>
            </a:br>
            <a:r>
              <a:rPr lang="en-US" sz="1000"/>
              <a:t>converted to stem cells.</a:t>
            </a:r>
          </a:p>
        </p:txBody>
      </p:sp>
      <p:sp>
        <p:nvSpPr>
          <p:cNvPr id="2067" name="Text Box 19"/>
          <p:cNvSpPr txBox="1">
            <a:spLocks noChangeArrowheads="1"/>
          </p:cNvSpPr>
          <p:nvPr/>
        </p:nvSpPr>
        <p:spPr bwMode="auto">
          <a:xfrm>
            <a:off x="5334000" y="3946525"/>
            <a:ext cx="1587500" cy="396875"/>
          </a:xfrm>
          <a:prstGeom prst="rect">
            <a:avLst/>
          </a:prstGeom>
          <a:noFill/>
          <a:ln w="9525">
            <a:noFill/>
            <a:miter lim="800000"/>
            <a:headEnd/>
            <a:tailEnd/>
          </a:ln>
          <a:effectLst/>
        </p:spPr>
        <p:txBody>
          <a:bodyPr wrap="none">
            <a:spAutoFit/>
          </a:bodyPr>
          <a:lstStyle/>
          <a:p>
            <a:pPr algn="ctr"/>
            <a:r>
              <a:rPr lang="en-US" sz="1000"/>
              <a:t>Cultured Undifferentiated</a:t>
            </a:r>
          </a:p>
          <a:p>
            <a:pPr algn="ctr"/>
            <a:r>
              <a:rPr lang="en-US" sz="1000"/>
              <a:t>Stem Cells</a:t>
            </a:r>
          </a:p>
        </p:txBody>
      </p:sp>
      <p:sp>
        <p:nvSpPr>
          <p:cNvPr id="2068" name="Text Box 20"/>
          <p:cNvSpPr txBox="1">
            <a:spLocks noChangeArrowheads="1"/>
          </p:cNvSpPr>
          <p:nvPr/>
        </p:nvSpPr>
        <p:spPr bwMode="auto">
          <a:xfrm>
            <a:off x="7239000" y="3581400"/>
            <a:ext cx="823913" cy="244475"/>
          </a:xfrm>
          <a:prstGeom prst="rect">
            <a:avLst/>
          </a:prstGeom>
          <a:noFill/>
          <a:ln w="9525">
            <a:noFill/>
            <a:miter lim="800000"/>
            <a:headEnd/>
            <a:tailEnd/>
          </a:ln>
          <a:effectLst/>
        </p:spPr>
        <p:txBody>
          <a:bodyPr wrap="none">
            <a:spAutoFit/>
          </a:bodyPr>
          <a:lstStyle/>
          <a:p>
            <a:r>
              <a:rPr lang="en-US" sz="1000"/>
              <a:t>Blood Cells</a:t>
            </a:r>
          </a:p>
        </p:txBody>
      </p:sp>
      <p:sp>
        <p:nvSpPr>
          <p:cNvPr id="2069" name="Text Box 21"/>
          <p:cNvSpPr txBox="1">
            <a:spLocks noChangeArrowheads="1"/>
          </p:cNvSpPr>
          <p:nvPr/>
        </p:nvSpPr>
        <p:spPr bwMode="auto">
          <a:xfrm>
            <a:off x="7467600" y="4800600"/>
            <a:ext cx="874713" cy="244475"/>
          </a:xfrm>
          <a:prstGeom prst="rect">
            <a:avLst/>
          </a:prstGeom>
          <a:noFill/>
          <a:ln w="9525">
            <a:noFill/>
            <a:miter lim="800000"/>
            <a:headEnd/>
            <a:tailEnd/>
          </a:ln>
          <a:effectLst/>
        </p:spPr>
        <p:txBody>
          <a:bodyPr wrap="none">
            <a:spAutoFit/>
          </a:bodyPr>
          <a:lstStyle/>
          <a:p>
            <a:r>
              <a:rPr lang="en-US" sz="1000"/>
              <a:t>Neural Cells</a:t>
            </a:r>
          </a:p>
        </p:txBody>
      </p:sp>
      <p:sp>
        <p:nvSpPr>
          <p:cNvPr id="2070" name="Text Box 22"/>
          <p:cNvSpPr txBox="1">
            <a:spLocks noChangeArrowheads="1"/>
          </p:cNvSpPr>
          <p:nvPr/>
        </p:nvSpPr>
        <p:spPr bwMode="auto">
          <a:xfrm>
            <a:off x="5486400" y="5334000"/>
            <a:ext cx="903288" cy="244475"/>
          </a:xfrm>
          <a:prstGeom prst="rect">
            <a:avLst/>
          </a:prstGeom>
          <a:noFill/>
          <a:ln w="9525">
            <a:noFill/>
            <a:miter lim="800000"/>
            <a:headEnd/>
            <a:tailEnd/>
          </a:ln>
          <a:effectLst/>
        </p:spPr>
        <p:txBody>
          <a:bodyPr wrap="none">
            <a:spAutoFit/>
          </a:bodyPr>
          <a:lstStyle/>
          <a:p>
            <a:r>
              <a:rPr lang="en-US" sz="1000"/>
              <a:t>Muscle Cells</a:t>
            </a: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WIDMIR_Ext_SW.jpg"/>
          <p:cNvPicPr>
            <a:picLocks noChangeAspect="1"/>
          </p:cNvPicPr>
          <p:nvPr/>
        </p:nvPicPr>
        <p:blipFill>
          <a:blip r:embed="rId3"/>
          <a:srcRect/>
          <a:stretch>
            <a:fillRect/>
          </a:stretch>
        </p:blipFill>
        <p:spPr bwMode="auto">
          <a:xfrm>
            <a:off x="-2362200" y="0"/>
            <a:ext cx="13716000" cy="6858000"/>
          </a:xfrm>
          <a:prstGeom prst="rect">
            <a:avLst/>
          </a:prstGeom>
          <a:noFill/>
          <a:ln w="9525">
            <a:noFill/>
            <a:miter lim="800000"/>
            <a:headEnd/>
            <a:tailEnd/>
          </a:ln>
        </p:spPr>
      </p:pic>
      <p:pic>
        <p:nvPicPr>
          <p:cNvPr id="6147" name="Content Placeholder 4" descr="Private-Collaboration-Public.png"/>
          <p:cNvPicPr>
            <a:picLocks noGrp="1" noChangeAspect="1"/>
          </p:cNvPicPr>
          <p:nvPr>
            <p:ph idx="1"/>
          </p:nvPr>
        </p:nvPicPr>
        <p:blipFill>
          <a:blip r:embed="rId4"/>
          <a:srcRect/>
          <a:stretch>
            <a:fillRect/>
          </a:stretch>
        </p:blipFill>
        <p:spPr>
          <a:xfrm>
            <a:off x="1752600" y="0"/>
            <a:ext cx="7162800" cy="1887538"/>
          </a:xfrm>
        </p:spPr>
      </p:pic>
      <p:sp>
        <p:nvSpPr>
          <p:cNvPr id="6148" name="TextBox 3"/>
          <p:cNvSpPr txBox="1">
            <a:spLocks noChangeArrowheads="1"/>
          </p:cNvSpPr>
          <p:nvPr/>
        </p:nvSpPr>
        <p:spPr bwMode="auto">
          <a:xfrm>
            <a:off x="304800" y="6172200"/>
            <a:ext cx="5638800" cy="882650"/>
          </a:xfrm>
          <a:prstGeom prst="rect">
            <a:avLst/>
          </a:prstGeom>
          <a:noFill/>
          <a:ln w="9525">
            <a:noFill/>
            <a:miter lim="800000"/>
            <a:headEnd/>
            <a:tailEnd/>
          </a:ln>
        </p:spPr>
        <p:txBody>
          <a:bodyPr>
            <a:spAutoFit/>
          </a:bodyPr>
          <a:lstStyle/>
          <a:p>
            <a:r>
              <a:rPr lang="en-US" sz="2000" baseline="30000">
                <a:latin typeface="Times"/>
              </a:rPr>
              <a:t>            </a:t>
            </a:r>
          </a:p>
          <a:p>
            <a:r>
              <a:rPr lang="en-US" sz="2000" baseline="30000">
                <a:latin typeface="Times"/>
              </a:rPr>
              <a:t>       Twin institutes under one roof</a:t>
            </a:r>
            <a:r>
              <a:rPr lang="en-US" sz="2000">
                <a:latin typeface="Times"/>
              </a:rPr>
              <a:t> </a:t>
            </a:r>
            <a:r>
              <a:rPr lang="en-US" sz="2000" baseline="30000">
                <a:latin typeface="Times"/>
              </a:rPr>
              <a:t>on the UW-Madison campus</a:t>
            </a:r>
          </a:p>
          <a:p>
            <a:endParaRPr lang="en-US"/>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IR_Scientific_Leaders_313px_noCurve.jpg"/>
          <p:cNvPicPr>
            <a:picLocks noChangeAspect="1"/>
          </p:cNvPicPr>
          <p:nvPr/>
        </p:nvPicPr>
        <p:blipFill>
          <a:blip r:embed="rId2"/>
          <a:stretch>
            <a:fillRect/>
          </a:stretch>
        </p:blipFill>
        <p:spPr>
          <a:xfrm>
            <a:off x="2674144" y="2150269"/>
            <a:ext cx="3726656" cy="3107531"/>
          </a:xfrm>
          <a:prstGeom prst="rect">
            <a:avLst/>
          </a:prstGeom>
        </p:spPr>
      </p:pic>
      <p:sp>
        <p:nvSpPr>
          <p:cNvPr id="21" name="Title 1"/>
          <p:cNvSpPr>
            <a:spLocks noGrp="1"/>
          </p:cNvSpPr>
          <p:nvPr>
            <p:ph type="title"/>
          </p:nvPr>
        </p:nvSpPr>
        <p:spPr>
          <a:xfrm>
            <a:off x="685800" y="274638"/>
            <a:ext cx="8001000" cy="563562"/>
          </a:xfrm>
        </p:spPr>
        <p:txBody>
          <a:bodyPr/>
          <a:lstStyle/>
          <a:p>
            <a:r>
              <a:rPr lang="en-US" sz="3200" dirty="0" smtClean="0">
                <a:solidFill>
                  <a:srgbClr val="CC0033"/>
                </a:solidFill>
              </a:rPr>
              <a:t>MIR Discovery to Delivery Team</a:t>
            </a:r>
            <a:endParaRPr lang="en-US" sz="3200" dirty="0">
              <a:solidFill>
                <a:srgbClr val="CC0033"/>
              </a:solidFill>
            </a:endParaRPr>
          </a:p>
        </p:txBody>
      </p:sp>
      <p:sp>
        <p:nvSpPr>
          <p:cNvPr id="24" name="TextBox 23"/>
          <p:cNvSpPr txBox="1"/>
          <p:nvPr/>
        </p:nvSpPr>
        <p:spPr>
          <a:xfrm>
            <a:off x="4959826" y="5257800"/>
            <a:ext cx="1821974" cy="584775"/>
          </a:xfrm>
          <a:prstGeom prst="rect">
            <a:avLst/>
          </a:prstGeom>
          <a:noFill/>
        </p:spPr>
        <p:txBody>
          <a:bodyPr wrap="none" rtlCol="0">
            <a:spAutoFit/>
          </a:bodyPr>
          <a:lstStyle/>
          <a:p>
            <a:pPr algn="ctr"/>
            <a:r>
              <a:rPr lang="en-US" dirty="0" smtClean="0"/>
              <a:t>Jamie Thomson</a:t>
            </a:r>
          </a:p>
          <a:p>
            <a:pPr algn="ctr"/>
            <a:r>
              <a:rPr lang="en-US" sz="1400" dirty="0" smtClean="0"/>
              <a:t>regenerative biology</a:t>
            </a:r>
            <a:endParaRPr lang="en-US" sz="1400" dirty="0"/>
          </a:p>
        </p:txBody>
      </p:sp>
      <p:sp>
        <p:nvSpPr>
          <p:cNvPr id="25" name="TextBox 24"/>
          <p:cNvSpPr txBox="1"/>
          <p:nvPr/>
        </p:nvSpPr>
        <p:spPr>
          <a:xfrm>
            <a:off x="6511260" y="3429000"/>
            <a:ext cx="1895071" cy="584775"/>
          </a:xfrm>
          <a:prstGeom prst="rect">
            <a:avLst/>
          </a:prstGeom>
          <a:noFill/>
        </p:spPr>
        <p:txBody>
          <a:bodyPr wrap="none" rtlCol="0">
            <a:spAutoFit/>
          </a:bodyPr>
          <a:lstStyle/>
          <a:p>
            <a:r>
              <a:rPr lang="en-US" dirty="0" smtClean="0"/>
              <a:t>Rupa Shevde</a:t>
            </a:r>
          </a:p>
          <a:p>
            <a:r>
              <a:rPr lang="en-US" sz="1400" dirty="0" smtClean="0"/>
              <a:t>outreach experiences</a:t>
            </a:r>
            <a:endParaRPr lang="en-US" sz="1600" dirty="0"/>
          </a:p>
        </p:txBody>
      </p:sp>
      <p:sp>
        <p:nvSpPr>
          <p:cNvPr id="26" name="TextBox 25"/>
          <p:cNvSpPr txBox="1"/>
          <p:nvPr/>
        </p:nvSpPr>
        <p:spPr>
          <a:xfrm>
            <a:off x="5381363" y="1752600"/>
            <a:ext cx="2010037" cy="369332"/>
          </a:xfrm>
          <a:prstGeom prst="rect">
            <a:avLst/>
          </a:prstGeom>
          <a:noFill/>
        </p:spPr>
        <p:txBody>
          <a:bodyPr wrap="none" rtlCol="0">
            <a:spAutoFit/>
          </a:bodyPr>
          <a:lstStyle/>
          <a:p>
            <a:r>
              <a:rPr lang="en-US" dirty="0" smtClean="0"/>
              <a:t>Miron Livny, CTO</a:t>
            </a:r>
            <a:endParaRPr lang="en-US" dirty="0"/>
          </a:p>
        </p:txBody>
      </p:sp>
      <p:sp>
        <p:nvSpPr>
          <p:cNvPr id="27" name="TextBox 26"/>
          <p:cNvSpPr txBox="1"/>
          <p:nvPr/>
        </p:nvSpPr>
        <p:spPr>
          <a:xfrm>
            <a:off x="3085066" y="5257800"/>
            <a:ext cx="1715534" cy="584775"/>
          </a:xfrm>
          <a:prstGeom prst="rect">
            <a:avLst/>
          </a:prstGeom>
          <a:noFill/>
        </p:spPr>
        <p:txBody>
          <a:bodyPr wrap="none" rtlCol="0">
            <a:spAutoFit/>
          </a:bodyPr>
          <a:lstStyle/>
          <a:p>
            <a:pPr algn="ctr"/>
            <a:r>
              <a:rPr lang="en-US" dirty="0" smtClean="0"/>
              <a:t>Sang Kim</a:t>
            </a:r>
          </a:p>
          <a:p>
            <a:pPr algn="ctr"/>
            <a:r>
              <a:rPr lang="en-US" sz="1400" dirty="0" err="1" smtClean="0"/>
              <a:t>pharma</a:t>
            </a:r>
            <a:r>
              <a:rPr lang="en-US" sz="1400" dirty="0" smtClean="0"/>
              <a:t>-informatics</a:t>
            </a:r>
            <a:endParaRPr lang="en-US" sz="1400" dirty="0"/>
          </a:p>
        </p:txBody>
      </p:sp>
      <p:sp>
        <p:nvSpPr>
          <p:cNvPr id="28" name="TextBox 27"/>
          <p:cNvSpPr txBox="1"/>
          <p:nvPr/>
        </p:nvSpPr>
        <p:spPr>
          <a:xfrm>
            <a:off x="3904660" y="1524000"/>
            <a:ext cx="1505540" cy="584775"/>
          </a:xfrm>
          <a:prstGeom prst="rect">
            <a:avLst/>
          </a:prstGeom>
          <a:noFill/>
        </p:spPr>
        <p:txBody>
          <a:bodyPr wrap="none" rtlCol="0">
            <a:spAutoFit/>
          </a:bodyPr>
          <a:lstStyle/>
          <a:p>
            <a:r>
              <a:rPr lang="en-US" dirty="0" smtClean="0"/>
              <a:t>Rock Mackie</a:t>
            </a:r>
          </a:p>
          <a:p>
            <a:r>
              <a:rPr lang="en-US" sz="1400" dirty="0" smtClean="0"/>
              <a:t>medical devices</a:t>
            </a:r>
            <a:endParaRPr lang="en-US" sz="1400" dirty="0"/>
          </a:p>
        </p:txBody>
      </p:sp>
      <p:sp>
        <p:nvSpPr>
          <p:cNvPr id="29" name="TextBox 28"/>
          <p:cNvSpPr txBox="1"/>
          <p:nvPr/>
        </p:nvSpPr>
        <p:spPr>
          <a:xfrm>
            <a:off x="1098942" y="2438400"/>
            <a:ext cx="1568058" cy="584775"/>
          </a:xfrm>
          <a:prstGeom prst="rect">
            <a:avLst/>
          </a:prstGeom>
          <a:noFill/>
        </p:spPr>
        <p:txBody>
          <a:bodyPr wrap="none" rtlCol="0">
            <a:spAutoFit/>
          </a:bodyPr>
          <a:lstStyle/>
          <a:p>
            <a:r>
              <a:rPr lang="en-US" dirty="0" smtClean="0"/>
              <a:t>Paul Ahlquist</a:t>
            </a:r>
          </a:p>
          <a:p>
            <a:r>
              <a:rPr lang="en-US" sz="1400" dirty="0" smtClean="0"/>
              <a:t>virology/oncology</a:t>
            </a:r>
            <a:endParaRPr lang="en-US" sz="1400" dirty="0"/>
          </a:p>
        </p:txBody>
      </p:sp>
      <p:sp>
        <p:nvSpPr>
          <p:cNvPr id="30" name="TextBox 29"/>
          <p:cNvSpPr txBox="1"/>
          <p:nvPr/>
        </p:nvSpPr>
        <p:spPr>
          <a:xfrm>
            <a:off x="2133600" y="1524000"/>
            <a:ext cx="1705916" cy="584775"/>
          </a:xfrm>
          <a:prstGeom prst="rect">
            <a:avLst/>
          </a:prstGeom>
          <a:noFill/>
        </p:spPr>
        <p:txBody>
          <a:bodyPr wrap="none" rtlCol="0">
            <a:spAutoFit/>
          </a:bodyPr>
          <a:lstStyle/>
          <a:p>
            <a:pPr algn="ctr"/>
            <a:r>
              <a:rPr lang="en-US" dirty="0" smtClean="0"/>
              <a:t>Susan Millar</a:t>
            </a:r>
          </a:p>
          <a:p>
            <a:pPr algn="ctr"/>
            <a:r>
              <a:rPr lang="en-US" sz="1400" dirty="0" smtClean="0"/>
              <a:t>education research</a:t>
            </a:r>
            <a:endParaRPr lang="en-US" sz="1400" dirty="0"/>
          </a:p>
        </p:txBody>
      </p:sp>
    </p:spTree>
    <p:extLst>
      <p:ext uri="{BB962C8B-B14F-4D97-AF65-F5344CB8AC3E}">
        <p14:creationId xmlns:p14="http://schemas.microsoft.com/office/powerpoint/2010/main" val="360201900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6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2937</TotalTime>
  <Words>751</Words>
  <Application>Microsoft Office PowerPoint</Application>
  <PresentationFormat>On-screen Show (4:3)</PresentationFormat>
  <Paragraphs>190</Paragraphs>
  <Slides>23</Slides>
  <Notes>12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Default Design</vt:lpstr>
      <vt:lpstr>Chart</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MIR Discovery to Delivery Team</vt:lpstr>
      <vt:lpstr>PowerPoint Presentation</vt:lpstr>
      <vt:lpstr>UW/WARF History: Discovery to Delivery</vt:lpstr>
      <vt:lpstr>Global Reality: the Past Decade</vt:lpstr>
      <vt:lpstr>MIR Vision: Discovery to Delivery</vt:lpstr>
      <vt:lpstr>Commercial Program Profile</vt:lpstr>
      <vt:lpstr>Stem Cell Therapeutic Applications</vt:lpstr>
      <vt:lpstr>Stem Cell Therapeutics Market</vt:lpstr>
      <vt:lpstr>WiCell Process</vt:lpstr>
      <vt:lpstr>CytoGenetics Database (Dave Feryus)</vt:lpstr>
      <vt:lpstr>PowerPoint Presentation</vt:lpstr>
      <vt:lpstr>Morgridge Institute Mission</vt:lpstr>
      <vt:lpstr>PowerPoint Presentation</vt:lpstr>
      <vt:lpstr>Stem Cell Research Tools</vt:lpstr>
      <vt:lpstr>Stem Cell Diagnostics</vt:lpstr>
    </vt:vector>
  </TitlesOfParts>
  <Company>Morgridge Inst. for Research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dc:description>Presentation at HUBbub2011
Apr. 6, 2011
Indianapolis</dc:description>
  <cp:lastModifiedBy>stkim</cp:lastModifiedBy>
  <cp:revision>424</cp:revision>
  <cp:lastPrinted>2011-04-05T12:33:37Z</cp:lastPrinted>
  <dcterms:created xsi:type="dcterms:W3CDTF">2009-11-10T19:42:04Z</dcterms:created>
  <dcterms:modified xsi:type="dcterms:W3CDTF">2011-04-05T12:33:50Z</dcterms:modified>
</cp:coreProperties>
</file>