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88" r:id="rId3"/>
    <p:sldId id="289" r:id="rId4"/>
    <p:sldId id="292" r:id="rId5"/>
    <p:sldId id="257" r:id="rId6"/>
    <p:sldId id="258" r:id="rId7"/>
    <p:sldId id="290" r:id="rId8"/>
    <p:sldId id="287" r:id="rId9"/>
    <p:sldId id="291" r:id="rId10"/>
    <p:sldId id="268" r:id="rId11"/>
    <p:sldId id="274" r:id="rId12"/>
    <p:sldId id="275" r:id="rId13"/>
    <p:sldId id="282" r:id="rId14"/>
    <p:sldId id="276" r:id="rId15"/>
    <p:sldId id="277" r:id="rId16"/>
    <p:sldId id="278" r:id="rId17"/>
    <p:sldId id="279" r:id="rId18"/>
    <p:sldId id="280" r:id="rId19"/>
    <p:sldId id="281" r:id="rId20"/>
    <p:sldId id="294" r:id="rId21"/>
    <p:sldId id="306" r:id="rId22"/>
    <p:sldId id="298" r:id="rId23"/>
    <p:sldId id="302" r:id="rId24"/>
    <p:sldId id="303" r:id="rId25"/>
    <p:sldId id="304" r:id="rId26"/>
    <p:sldId id="305" r:id="rId27"/>
    <p:sldId id="309" r:id="rId28"/>
    <p:sldId id="30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snapToGrid="0" snapToObjects="1">
      <p:cViewPr>
        <p:scale>
          <a:sx n="90" d="100"/>
          <a:sy n="90" d="100"/>
        </p:scale>
        <p:origin x="-510"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perova:Desktop:work%20in%20progress:CLEERhub:Frontiers%20in%20Education:Surveys:Cleerhub%20Usage%20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atashka:Desktop:CLEERhub:Frontiers%20in%20Education:Surveys:Cleerhub%20Usage%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0"/>
          <c:order val="0"/>
          <c:dLbls>
            <c:dLbl>
              <c:idx val="0"/>
              <c:layout/>
              <c:dLblPos val="outEnd"/>
              <c:showVal val="1"/>
            </c:dLbl>
            <c:dLbl>
              <c:idx val="1"/>
              <c:layout/>
              <c:dLblPos val="outEnd"/>
              <c:showVal val="1"/>
            </c:dLbl>
            <c:dLbl>
              <c:idx val="2"/>
              <c:layout/>
              <c:dLblPos val="outEnd"/>
              <c:showVal val="1"/>
            </c:dLbl>
            <c:dLbl>
              <c:idx val="3"/>
              <c:layout/>
              <c:dLblPos val="outEnd"/>
              <c:showVal val="1"/>
            </c:dLbl>
            <c:showVal val="1"/>
          </c:dLbls>
          <c:cat>
            <c:strRef>
              <c:f>Sheet1!$A$8:$A$11</c:f>
              <c:strCache>
                <c:ptCount val="4"/>
                <c:pt idx="0">
                  <c:v>Never used</c:v>
                </c:pt>
                <c:pt idx="1">
                  <c:v>Rarely</c:v>
                </c:pt>
                <c:pt idx="2">
                  <c:v>Occasionally</c:v>
                </c:pt>
                <c:pt idx="3">
                  <c:v>Frequently</c:v>
                </c:pt>
              </c:strCache>
            </c:strRef>
          </c:cat>
          <c:val>
            <c:numRef>
              <c:f>Sheet1!$C$8:$C$11</c:f>
              <c:numCache>
                <c:formatCode>0%</c:formatCode>
                <c:ptCount val="4"/>
                <c:pt idx="0">
                  <c:v>0</c:v>
                </c:pt>
                <c:pt idx="1">
                  <c:v>0.13</c:v>
                </c:pt>
                <c:pt idx="2">
                  <c:v>0.60000000000000009</c:v>
                </c:pt>
                <c:pt idx="3">
                  <c:v>0.27</c:v>
                </c:pt>
              </c:numCache>
            </c:numRef>
          </c:val>
        </c:ser>
        <c:dLbls/>
        <c:axId val="66505728"/>
        <c:axId val="66740992"/>
      </c:barChart>
      <c:catAx>
        <c:axId val="66505728"/>
        <c:scaling>
          <c:orientation val="minMax"/>
        </c:scaling>
        <c:axPos val="b"/>
        <c:tickLblPos val="nextTo"/>
        <c:crossAx val="66740992"/>
        <c:crosses val="autoZero"/>
        <c:auto val="1"/>
        <c:lblAlgn val="ctr"/>
        <c:lblOffset val="100"/>
      </c:catAx>
      <c:valAx>
        <c:axId val="66740992"/>
        <c:scaling>
          <c:orientation val="minMax"/>
        </c:scaling>
        <c:axPos val="l"/>
        <c:majorGridlines/>
        <c:numFmt formatCode="0%" sourceLinked="1"/>
        <c:tickLblPos val="nextTo"/>
        <c:crossAx val="6650572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clustered"/>
        <c:ser>
          <c:idx val="1"/>
          <c:order val="0"/>
          <c:tx>
            <c:v>Email</c:v>
          </c:tx>
          <c:cat>
            <c:strRef>
              <c:f>[1]Sheet1!$B$30:$B$33</c:f>
              <c:strCache>
                <c:ptCount val="4"/>
                <c:pt idx="0">
                  <c:v>
Never used</c:v>
                </c:pt>
                <c:pt idx="1">
                  <c:v>_x0006_Rarely</c:v>
                </c:pt>
                <c:pt idx="2">
                  <c:v>_x000c_Occasionally</c:v>
                </c:pt>
                <c:pt idx="3">
                  <c:v>
Frequently</c:v>
                </c:pt>
              </c:strCache>
            </c:strRef>
          </c:cat>
          <c:val>
            <c:numRef>
              <c:f>[1]Sheet1!$C$30:$C$33</c:f>
              <c:numCache>
                <c:formatCode>General</c:formatCode>
                <c:ptCount val="4"/>
                <c:pt idx="0">
                  <c:v>7.0000000000000007E-2</c:v>
                </c:pt>
                <c:pt idx="1">
                  <c:v>0</c:v>
                </c:pt>
                <c:pt idx="2">
                  <c:v>0.27</c:v>
                </c:pt>
                <c:pt idx="3">
                  <c:v>0.67000000000000115</c:v>
                </c:pt>
              </c:numCache>
            </c:numRef>
          </c:val>
        </c:ser>
        <c:ser>
          <c:idx val="2"/>
          <c:order val="1"/>
          <c:tx>
            <c:v>Phone</c:v>
          </c:tx>
          <c:cat>
            <c:strRef>
              <c:f>[1]Sheet1!$B$30:$B$33</c:f>
              <c:strCache>
                <c:ptCount val="4"/>
                <c:pt idx="0">
                  <c:v>
Never used</c:v>
                </c:pt>
                <c:pt idx="1">
                  <c:v>_x0006_Rarely</c:v>
                </c:pt>
                <c:pt idx="2">
                  <c:v>_x000c_Occasionally</c:v>
                </c:pt>
                <c:pt idx="3">
                  <c:v>
Frequently</c:v>
                </c:pt>
              </c:strCache>
            </c:strRef>
          </c:cat>
          <c:val>
            <c:numRef>
              <c:f>[1]Sheet1!$D$30:$D$33</c:f>
              <c:numCache>
                <c:formatCode>General</c:formatCode>
                <c:ptCount val="4"/>
                <c:pt idx="0">
                  <c:v>7.0000000000000007E-2</c:v>
                </c:pt>
                <c:pt idx="1">
                  <c:v>0.27</c:v>
                </c:pt>
                <c:pt idx="2">
                  <c:v>0.4</c:v>
                </c:pt>
                <c:pt idx="3">
                  <c:v>0.27</c:v>
                </c:pt>
              </c:numCache>
            </c:numRef>
          </c:val>
        </c:ser>
        <c:ser>
          <c:idx val="3"/>
          <c:order val="2"/>
          <c:tx>
            <c:v>Texting</c:v>
          </c:tx>
          <c:cat>
            <c:strRef>
              <c:f>[1]Sheet1!$B$30:$B$33</c:f>
              <c:strCache>
                <c:ptCount val="4"/>
                <c:pt idx="0">
                  <c:v>
Never used</c:v>
                </c:pt>
                <c:pt idx="1">
                  <c:v>_x0006_Rarely</c:v>
                </c:pt>
                <c:pt idx="2">
                  <c:v>_x000c_Occasionally</c:v>
                </c:pt>
                <c:pt idx="3">
                  <c:v>
Frequently</c:v>
                </c:pt>
              </c:strCache>
            </c:strRef>
          </c:cat>
          <c:val>
            <c:numRef>
              <c:f>[1]Sheet1!$E$30:$E$33</c:f>
              <c:numCache>
                <c:formatCode>General</c:formatCode>
                <c:ptCount val="4"/>
                <c:pt idx="0">
                  <c:v>7.0000000000000007E-2</c:v>
                </c:pt>
                <c:pt idx="1">
                  <c:v>7.0000000000000007E-2</c:v>
                </c:pt>
                <c:pt idx="2">
                  <c:v>0.2</c:v>
                </c:pt>
                <c:pt idx="3">
                  <c:v>0.67000000000000115</c:v>
                </c:pt>
              </c:numCache>
            </c:numRef>
          </c:val>
        </c:ser>
        <c:ser>
          <c:idx val="4"/>
          <c:order val="3"/>
          <c:tx>
            <c:v>Facebook</c:v>
          </c:tx>
          <c:cat>
            <c:strRef>
              <c:f>[1]Sheet1!$B$30:$B$33</c:f>
              <c:strCache>
                <c:ptCount val="4"/>
                <c:pt idx="0">
                  <c:v>
Never used</c:v>
                </c:pt>
                <c:pt idx="1">
                  <c:v>_x0006_Rarely</c:v>
                </c:pt>
                <c:pt idx="2">
                  <c:v>_x000c_Occasionally</c:v>
                </c:pt>
                <c:pt idx="3">
                  <c:v>
Frequently</c:v>
                </c:pt>
              </c:strCache>
            </c:strRef>
          </c:cat>
          <c:val>
            <c:numRef>
              <c:f>[1]Sheet1!$F$30:$F$33</c:f>
              <c:numCache>
                <c:formatCode>General</c:formatCode>
                <c:ptCount val="4"/>
                <c:pt idx="0">
                  <c:v>0.2</c:v>
                </c:pt>
                <c:pt idx="1">
                  <c:v>0.27</c:v>
                </c:pt>
                <c:pt idx="2">
                  <c:v>0.2</c:v>
                </c:pt>
                <c:pt idx="3">
                  <c:v>0.33000000000000007</c:v>
                </c:pt>
              </c:numCache>
            </c:numRef>
          </c:val>
        </c:ser>
        <c:ser>
          <c:idx val="5"/>
          <c:order val="4"/>
          <c:tx>
            <c:v>Skype</c:v>
          </c:tx>
          <c:cat>
            <c:strRef>
              <c:f>[1]Sheet1!$B$30:$B$33</c:f>
              <c:strCache>
                <c:ptCount val="4"/>
                <c:pt idx="0">
                  <c:v>
Never used</c:v>
                </c:pt>
                <c:pt idx="1">
                  <c:v>_x0006_Rarely</c:v>
                </c:pt>
                <c:pt idx="2">
                  <c:v>_x000c_Occasionally</c:v>
                </c:pt>
                <c:pt idx="3">
                  <c:v>
Frequently</c:v>
                </c:pt>
              </c:strCache>
            </c:strRef>
          </c:cat>
          <c:val>
            <c:numRef>
              <c:f>[1]Sheet1!$G$30:$G$33</c:f>
              <c:numCache>
                <c:formatCode>General</c:formatCode>
                <c:ptCount val="4"/>
                <c:pt idx="0">
                  <c:v>0.93</c:v>
                </c:pt>
                <c:pt idx="1">
                  <c:v>7.0000000000000007E-2</c:v>
                </c:pt>
                <c:pt idx="2">
                  <c:v>0</c:v>
                </c:pt>
                <c:pt idx="3">
                  <c:v>0</c:v>
                </c:pt>
              </c:numCache>
            </c:numRef>
          </c:val>
        </c:ser>
        <c:dLbls/>
        <c:axId val="66778624"/>
        <c:axId val="66780160"/>
      </c:barChart>
      <c:catAx>
        <c:axId val="66778624"/>
        <c:scaling>
          <c:orientation val="minMax"/>
        </c:scaling>
        <c:axPos val="b"/>
        <c:tickLblPos val="nextTo"/>
        <c:crossAx val="66780160"/>
        <c:crosses val="autoZero"/>
        <c:auto val="1"/>
        <c:lblAlgn val="ctr"/>
        <c:lblOffset val="100"/>
      </c:catAx>
      <c:valAx>
        <c:axId val="66780160"/>
        <c:scaling>
          <c:orientation val="minMax"/>
        </c:scaling>
        <c:axPos val="l"/>
        <c:majorGridlines/>
        <c:numFmt formatCode="0%" sourceLinked="0"/>
        <c:tickLblPos val="nextTo"/>
        <c:crossAx val="66778624"/>
        <c:crosses val="autoZero"/>
        <c:crossBetween val="between"/>
      </c:valAx>
    </c:plotArea>
    <c:legend>
      <c:legendPos val="r"/>
      <c:layout>
        <c:manualLayout>
          <c:xMode val="edge"/>
          <c:yMode val="edge"/>
          <c:x val="0.89817208612812305"/>
          <c:y val="0.30019003690485307"/>
          <c:w val="0.10182791387187699"/>
          <c:h val="0.39120182820761007"/>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4.2646464216552112E-2"/>
          <c:y val="7.4099023240148318E-2"/>
          <c:w val="0.71351772897384491"/>
          <c:h val="0.76923334987425485"/>
        </c:manualLayout>
      </c:layout>
      <c:barChart>
        <c:barDir val="col"/>
        <c:grouping val="clustered"/>
        <c:ser>
          <c:idx val="0"/>
          <c:order val="0"/>
          <c:tx>
            <c:v>Contributed to Wiki</c:v>
          </c:tx>
          <c:cat>
            <c:strRef>
              <c:f>[1]Sheet1!$B$60:$B$63</c:f>
              <c:strCache>
                <c:ptCount val="4"/>
                <c:pt idx="0">
                  <c:v>
Never used</c:v>
                </c:pt>
                <c:pt idx="1">
                  <c:v>_x0006_Rarely</c:v>
                </c:pt>
                <c:pt idx="2">
                  <c:v>_x000c_Occasionally</c:v>
                </c:pt>
                <c:pt idx="3">
                  <c:v>
Frequently</c:v>
                </c:pt>
              </c:strCache>
            </c:strRef>
          </c:cat>
          <c:val>
            <c:numRef>
              <c:f>[1]Sheet1!$C$60:$C$63</c:f>
              <c:numCache>
                <c:formatCode>General</c:formatCode>
                <c:ptCount val="4"/>
                <c:pt idx="0">
                  <c:v>0</c:v>
                </c:pt>
                <c:pt idx="1">
                  <c:v>7.0000000000000007E-2</c:v>
                </c:pt>
                <c:pt idx="2">
                  <c:v>0.60000000000000009</c:v>
                </c:pt>
                <c:pt idx="3">
                  <c:v>0.33000000000000007</c:v>
                </c:pt>
              </c:numCache>
            </c:numRef>
          </c:val>
        </c:ser>
        <c:ser>
          <c:idx val="1"/>
          <c:order val="1"/>
          <c:tx>
            <c:v>Made edits to Wiki</c:v>
          </c:tx>
          <c:cat>
            <c:strRef>
              <c:f>[1]Sheet1!$B$60:$B$63</c:f>
              <c:strCache>
                <c:ptCount val="4"/>
                <c:pt idx="0">
                  <c:v>
Never used</c:v>
                </c:pt>
                <c:pt idx="1">
                  <c:v>_x0006_Rarely</c:v>
                </c:pt>
                <c:pt idx="2">
                  <c:v>_x000c_Occasionally</c:v>
                </c:pt>
                <c:pt idx="3">
                  <c:v>
Frequently</c:v>
                </c:pt>
              </c:strCache>
            </c:strRef>
          </c:cat>
          <c:val>
            <c:numRef>
              <c:f>[1]Sheet1!$D$60:$D$63</c:f>
              <c:numCache>
                <c:formatCode>General</c:formatCode>
                <c:ptCount val="4"/>
                <c:pt idx="0">
                  <c:v>0</c:v>
                </c:pt>
                <c:pt idx="1">
                  <c:v>0.13</c:v>
                </c:pt>
                <c:pt idx="2">
                  <c:v>0.60000000000000009</c:v>
                </c:pt>
                <c:pt idx="3">
                  <c:v>0.27</c:v>
                </c:pt>
              </c:numCache>
            </c:numRef>
          </c:val>
        </c:ser>
        <c:ser>
          <c:idx val="2"/>
          <c:order val="2"/>
          <c:tx>
            <c:v>Added info to the Resources page</c:v>
          </c:tx>
          <c:cat>
            <c:strRef>
              <c:f>[1]Sheet1!$B$60:$B$63</c:f>
              <c:strCache>
                <c:ptCount val="4"/>
                <c:pt idx="0">
                  <c:v>
Never used</c:v>
                </c:pt>
                <c:pt idx="1">
                  <c:v>_x0006_Rarely</c:v>
                </c:pt>
                <c:pt idx="2">
                  <c:v>_x000c_Occasionally</c:v>
                </c:pt>
                <c:pt idx="3">
                  <c:v>
Frequently</c:v>
                </c:pt>
              </c:strCache>
            </c:strRef>
          </c:cat>
          <c:val>
            <c:numRef>
              <c:f>[1]Sheet1!$E$60:$E$63</c:f>
              <c:numCache>
                <c:formatCode>General</c:formatCode>
                <c:ptCount val="4"/>
                <c:pt idx="0">
                  <c:v>0.27</c:v>
                </c:pt>
                <c:pt idx="1">
                  <c:v>0.13</c:v>
                </c:pt>
                <c:pt idx="2">
                  <c:v>0.47000000000000003</c:v>
                </c:pt>
                <c:pt idx="3">
                  <c:v>0.13</c:v>
                </c:pt>
              </c:numCache>
            </c:numRef>
          </c:val>
        </c:ser>
        <c:ser>
          <c:idx val="3"/>
          <c:order val="3"/>
          <c:tx>
            <c:v>Contributed to the Discussion page</c:v>
          </c:tx>
          <c:cat>
            <c:strRef>
              <c:f>[1]Sheet1!$B$60:$B$63</c:f>
              <c:strCache>
                <c:ptCount val="4"/>
                <c:pt idx="0">
                  <c:v>
Never used</c:v>
                </c:pt>
                <c:pt idx="1">
                  <c:v>_x0006_Rarely</c:v>
                </c:pt>
                <c:pt idx="2">
                  <c:v>_x000c_Occasionally</c:v>
                </c:pt>
                <c:pt idx="3">
                  <c:v>
Frequently</c:v>
                </c:pt>
              </c:strCache>
            </c:strRef>
          </c:cat>
          <c:val>
            <c:numRef>
              <c:f>[1]Sheet1!$F$60:$F$63</c:f>
              <c:numCache>
                <c:formatCode>General</c:formatCode>
                <c:ptCount val="4"/>
                <c:pt idx="0">
                  <c:v>0.27</c:v>
                </c:pt>
                <c:pt idx="1">
                  <c:v>0.27</c:v>
                </c:pt>
                <c:pt idx="2">
                  <c:v>0.33000000000000007</c:v>
                </c:pt>
                <c:pt idx="3">
                  <c:v>0.13</c:v>
                </c:pt>
              </c:numCache>
            </c:numRef>
          </c:val>
        </c:ser>
        <c:ser>
          <c:idx val="4"/>
          <c:order val="4"/>
          <c:tx>
            <c:v>Weekly project planning</c:v>
          </c:tx>
          <c:cat>
            <c:strRef>
              <c:f>[1]Sheet1!$B$60:$B$63</c:f>
              <c:strCache>
                <c:ptCount val="4"/>
                <c:pt idx="0">
                  <c:v>
Never used</c:v>
                </c:pt>
                <c:pt idx="1">
                  <c:v>_x0006_Rarely</c:v>
                </c:pt>
                <c:pt idx="2">
                  <c:v>_x000c_Occasionally</c:v>
                </c:pt>
                <c:pt idx="3">
                  <c:v>
Frequently</c:v>
                </c:pt>
              </c:strCache>
            </c:strRef>
          </c:cat>
          <c:val>
            <c:numRef>
              <c:f>[1]Sheet1!$G$60:$G$63</c:f>
              <c:numCache>
                <c:formatCode>General</c:formatCode>
                <c:ptCount val="4"/>
                <c:pt idx="0">
                  <c:v>0.4</c:v>
                </c:pt>
                <c:pt idx="1">
                  <c:v>0.13</c:v>
                </c:pt>
                <c:pt idx="2">
                  <c:v>0.2</c:v>
                </c:pt>
                <c:pt idx="3">
                  <c:v>0.27</c:v>
                </c:pt>
              </c:numCache>
            </c:numRef>
          </c:val>
        </c:ser>
        <c:ser>
          <c:idx val="5"/>
          <c:order val="5"/>
          <c:tx>
            <c:v>Group meeting Scheduling</c:v>
          </c:tx>
          <c:cat>
            <c:strRef>
              <c:f>[1]Sheet1!$B$60:$B$63</c:f>
              <c:strCache>
                <c:ptCount val="4"/>
                <c:pt idx="0">
                  <c:v>
Never used</c:v>
                </c:pt>
                <c:pt idx="1">
                  <c:v>_x0006_Rarely</c:v>
                </c:pt>
                <c:pt idx="2">
                  <c:v>_x000c_Occasionally</c:v>
                </c:pt>
                <c:pt idx="3">
                  <c:v>
Frequently</c:v>
                </c:pt>
              </c:strCache>
            </c:strRef>
          </c:cat>
          <c:val>
            <c:numRef>
              <c:f>[1]Sheet1!$H$60:$H$63</c:f>
              <c:numCache>
                <c:formatCode>General</c:formatCode>
                <c:ptCount val="4"/>
                <c:pt idx="0">
                  <c:v>0.4</c:v>
                </c:pt>
                <c:pt idx="1">
                  <c:v>0.13</c:v>
                </c:pt>
                <c:pt idx="2">
                  <c:v>0.27</c:v>
                </c:pt>
                <c:pt idx="3">
                  <c:v>0.2</c:v>
                </c:pt>
              </c:numCache>
            </c:numRef>
          </c:val>
        </c:ser>
        <c:dLbls/>
        <c:axId val="67306624"/>
        <c:axId val="67308160"/>
      </c:barChart>
      <c:catAx>
        <c:axId val="67306624"/>
        <c:scaling>
          <c:orientation val="minMax"/>
        </c:scaling>
        <c:axPos val="b"/>
        <c:tickLblPos val="nextTo"/>
        <c:crossAx val="67308160"/>
        <c:crosses val="autoZero"/>
        <c:auto val="1"/>
        <c:lblAlgn val="ctr"/>
        <c:lblOffset val="100"/>
      </c:catAx>
      <c:valAx>
        <c:axId val="67308160"/>
        <c:scaling>
          <c:orientation val="minMax"/>
        </c:scaling>
        <c:axPos val="l"/>
        <c:majorGridlines/>
        <c:numFmt formatCode="0%" sourceLinked="0"/>
        <c:tickLblPos val="nextTo"/>
        <c:crossAx val="67306624"/>
        <c:crosses val="autoZero"/>
        <c:crossBetween val="between"/>
      </c:valAx>
    </c:plotArea>
    <c:legend>
      <c:legendPos val="r"/>
      <c:layout>
        <c:manualLayout>
          <c:xMode val="edge"/>
          <c:yMode val="edge"/>
          <c:x val="0.74409524152645812"/>
          <c:y val="5.7825444356331392E-2"/>
          <c:w val="0.253853117463825"/>
          <c:h val="0.534186916261016"/>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37047-98A6-6449-B899-1F52510F32BA}" type="datetimeFigureOut">
              <a:rPr lang="en-US" smtClean="0"/>
              <a:pPr/>
              <a:t>4/5/2011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548F0-7130-9545-8691-93328583E423}" type="slidenum">
              <a:rPr lang="en-US" smtClean="0"/>
              <a:pPr/>
              <a:t>‹#›</a:t>
            </a:fld>
            <a:endParaRPr lang="en-US"/>
          </a:p>
        </p:txBody>
      </p:sp>
    </p:spTree>
    <p:extLst>
      <p:ext uri="{BB962C8B-B14F-4D97-AF65-F5344CB8AC3E}">
        <p14:creationId xmlns:p14="http://schemas.microsoft.com/office/powerpoint/2010/main" xmlns="" val="3630933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00E291-0365-AA4C-B22E-1DF9B998F5A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548F0-7130-9545-8691-93328583E423}" type="slidenum">
              <a:rPr lang="en-US" smtClean="0"/>
              <a:pPr/>
              <a:t>15</a:t>
            </a:fld>
            <a:endParaRPr lang="en-US"/>
          </a:p>
        </p:txBody>
      </p:sp>
    </p:spTree>
    <p:extLst>
      <p:ext uri="{BB962C8B-B14F-4D97-AF65-F5344CB8AC3E}">
        <p14:creationId xmlns:p14="http://schemas.microsoft.com/office/powerpoint/2010/main" xmlns="" val="42560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90F1F-0B4F-0347-AEB4-E25AC51372F2}"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90F1F-0B4F-0347-AEB4-E25AC51372F2}"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90F1F-0B4F-0347-AEB4-E25AC51372F2}"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90F1F-0B4F-0347-AEB4-E25AC51372F2}"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90F1F-0B4F-0347-AEB4-E25AC51372F2}" type="datetimeFigureOut">
              <a:rPr lang="en-US" smtClean="0"/>
              <a:pPr/>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490F1F-0B4F-0347-AEB4-E25AC51372F2}"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490F1F-0B4F-0347-AEB4-E25AC51372F2}" type="datetimeFigureOut">
              <a:rPr lang="en-US" smtClean="0"/>
              <a:pPr/>
              <a:t>4/5/2011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90F1F-0B4F-0347-AEB4-E25AC51372F2}" type="datetimeFigureOut">
              <a:rPr lang="en-US" smtClean="0"/>
              <a:pPr/>
              <a:t>4/5/2011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90F1F-0B4F-0347-AEB4-E25AC51372F2}" type="datetimeFigureOut">
              <a:rPr lang="en-US" smtClean="0"/>
              <a:pPr/>
              <a:t>4/5/2011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90F1F-0B4F-0347-AEB4-E25AC51372F2}"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90F1F-0B4F-0347-AEB4-E25AC51372F2}" type="datetimeFigureOut">
              <a:rPr lang="en-US" smtClean="0"/>
              <a:pPr/>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3FA6-C18E-CD42-91B9-A34024E3B6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90F1F-0B4F-0347-AEB4-E25AC51372F2}" type="datetimeFigureOut">
              <a:rPr lang="en-US" smtClean="0"/>
              <a:pPr/>
              <a:t>4/5/2011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3FA6-C18E-CD42-91B9-A34024E3B6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preadsheets.google.com/viewform?formkey=dHlheXhsdGJNZVYzTjhueTh1eEJpN0E6MQ" TargetMode="External"/><Relationship Id="rId2" Type="http://schemas.openxmlformats.org/officeDocument/2006/relationships/hyperlink" Target="https://spreadsheets.google.com/viewform?formkey=dFZYQ3hhLW96TTNVdWhTQ2J6VHpQUXc6M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pewinternet.org/PPF/r/67/report_display.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malikqai@purdue.edu" TargetMode="External"/><Relationship Id="rId2" Type="http://schemas.openxmlformats.org/officeDocument/2006/relationships/hyperlink" Target="mailto:nperova@purdue.edu" TargetMode="External"/><Relationship Id="rId1" Type="http://schemas.openxmlformats.org/officeDocument/2006/relationships/slideLayout" Target="../slideLayouts/slideLayout2.xml"/><Relationship Id="rId4" Type="http://schemas.openxmlformats.org/officeDocument/2006/relationships/hyperlink" Target="mailto:rastreve@purdu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779" y="183576"/>
            <a:ext cx="7772400" cy="2089818"/>
          </a:xfrm>
        </p:spPr>
        <p:txBody>
          <a:bodyPr>
            <a:normAutofit/>
          </a:bodyPr>
          <a:lstStyle/>
          <a:p>
            <a:r>
              <a:rPr lang="en-US" sz="3111" b="1" dirty="0" smtClean="0"/>
              <a:t>CLEERhub</a:t>
            </a:r>
            <a:r>
              <a:rPr lang="en-US" sz="3111" b="1" dirty="0"/>
              <a:t>: Using an Online Collaborative Workspace as a Cognitive Tool</a:t>
            </a:r>
            <a:r>
              <a:rPr lang="en-US" dirty="0"/>
              <a:t/>
            </a:r>
            <a:br>
              <a:rPr lang="en-US" dirty="0"/>
            </a:br>
            <a:endParaRPr lang="en-US" dirty="0"/>
          </a:p>
        </p:txBody>
      </p:sp>
      <p:pic>
        <p:nvPicPr>
          <p:cNvPr id="4" name="Picture 3" descr="Image1.tiff"/>
          <p:cNvPicPr>
            <a:picLocks noChangeAspect="1"/>
          </p:cNvPicPr>
          <p:nvPr/>
        </p:nvPicPr>
        <p:blipFill>
          <a:blip r:embed="rId2"/>
          <a:stretch>
            <a:fillRect/>
          </a:stretch>
        </p:blipFill>
        <p:spPr>
          <a:xfrm>
            <a:off x="1952522" y="1934302"/>
            <a:ext cx="5232399" cy="40572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the fall of 2010 we conducted a Pilot Study to test the feasibility of using </a:t>
            </a:r>
            <a:r>
              <a:rPr lang="en-US" dirty="0" err="1" smtClean="0"/>
              <a:t>CLEERhub.org</a:t>
            </a:r>
            <a:r>
              <a:rPr lang="en-US" dirty="0" smtClean="0"/>
              <a:t> platform for supporting teams collaboration for students enrolled in an undergraduate semester-long </a:t>
            </a:r>
            <a:r>
              <a:rPr lang="en-US" i="1" dirty="0" smtClean="0"/>
              <a:t>Contemporary Science and Innovation</a:t>
            </a:r>
            <a:r>
              <a:rPr lang="en-US" dirty="0" smtClean="0"/>
              <a:t> course designed for non-science majors. </a:t>
            </a:r>
            <a:endParaRPr lang="en-US" b="1" dirty="0" smtClean="0"/>
          </a:p>
          <a:p>
            <a:r>
              <a:rPr lang="en-US" dirty="0" smtClean="0"/>
              <a:t>Participants</a:t>
            </a:r>
          </a:p>
          <a:p>
            <a:pPr lvl="1"/>
            <a:r>
              <a:rPr lang="en-US" dirty="0" smtClean="0"/>
              <a:t>24 undergraduate students </a:t>
            </a:r>
          </a:p>
          <a:p>
            <a:pPr lvl="1"/>
            <a:r>
              <a:rPr lang="en-US" dirty="0" smtClean="0"/>
              <a:t>Ages ranged from 19 to 22 years old</a:t>
            </a:r>
          </a:p>
          <a:p>
            <a:pPr lvl="1"/>
            <a:r>
              <a:rPr lang="en-US" dirty="0" smtClean="0"/>
              <a:t>Majors: accounting, marketing, advertisement, </a:t>
            </a:r>
            <a:r>
              <a:rPr lang="en-US" dirty="0" err="1" smtClean="0"/>
              <a:t>english</a:t>
            </a:r>
            <a:r>
              <a:rPr lang="en-US" dirty="0" smtClean="0"/>
              <a:t>, sociology, theater, finance, government and public relations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Study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Course Structure</a:t>
            </a:r>
          </a:p>
          <a:p>
            <a:pPr lvl="1"/>
            <a:r>
              <a:rPr lang="en-US" dirty="0" smtClean="0"/>
              <a:t>In the first half, students explore the topics of energy, sustainability and the role of technology and engineering design process in the scientific advances. </a:t>
            </a:r>
          </a:p>
          <a:p>
            <a:pPr lvl="1"/>
            <a:r>
              <a:rPr lang="en-US" dirty="0" smtClean="0"/>
              <a:t>In the second half, students work collaboratively on projects. </a:t>
            </a:r>
          </a:p>
          <a:p>
            <a:pPr lvl="1"/>
            <a:r>
              <a:rPr lang="en-US" dirty="0" smtClean="0"/>
              <a:t>In the fall of 2010, students had to design hands-on educational experiments to explore energy-related topics. Six teams were working on the topics of their selection, including wind energy, solar energy, potential and kinetic energy, and energy efficiency. </a:t>
            </a:r>
          </a:p>
          <a:p>
            <a:r>
              <a:rPr lang="en-US" dirty="0" smtClean="0"/>
              <a:t>To support student’s teamwork and collaboration, </a:t>
            </a:r>
            <a:r>
              <a:rPr lang="en-US" dirty="0" err="1" smtClean="0"/>
              <a:t>CLEERhub.org</a:t>
            </a:r>
            <a:r>
              <a:rPr lang="en-US" dirty="0" smtClean="0"/>
              <a:t> was recommended as an online workspace.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hlinkClick r:id="rId2"/>
              </a:rPr>
              <a:t>Internet Usage Survey</a:t>
            </a:r>
            <a:r>
              <a:rPr lang="en-US" dirty="0" smtClean="0"/>
              <a:t>: </a:t>
            </a:r>
          </a:p>
          <a:p>
            <a:pPr lvl="1"/>
            <a:r>
              <a:rPr lang="en-US" dirty="0" smtClean="0"/>
              <a:t>The focus of the updated survey is to investigate to what extent students use internet technologies, such as skype, twitter, facebook, social bookmarking tools, podcasts, etc., for personal use, classes and work if applicable. </a:t>
            </a:r>
            <a:r>
              <a:rPr lang="en-US" i="1" dirty="0" smtClean="0"/>
              <a:t>This survey originally was developed by HUBzero.</a:t>
            </a:r>
          </a:p>
          <a:p>
            <a:r>
              <a:rPr lang="en-US" dirty="0" smtClean="0">
                <a:hlinkClick r:id="rId3"/>
              </a:rPr>
              <a:t>CLEERhub Usage Survey</a:t>
            </a:r>
            <a:r>
              <a:rPr lang="en-US" dirty="0" smtClean="0"/>
              <a:t>:</a:t>
            </a:r>
          </a:p>
          <a:p>
            <a:pPr lvl="1"/>
            <a:r>
              <a:rPr lang="en-US" dirty="0" smtClean="0"/>
              <a:t>Was designed to collect students’ feedback about their experiences using CLEERhub online space for their project work. More specifically questions included were: How frequently students used CLEERhub? How they used CLEERhub? What features did they find most or least helpful.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Usage Survey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 </a:t>
            </a:r>
            <a:r>
              <a:rPr lang="en-US" dirty="0" smtClean="0">
                <a:solidFill>
                  <a:srgbClr val="FF0000"/>
                </a:solidFill>
              </a:rPr>
              <a:t>personal communication tasks</a:t>
            </a:r>
            <a:r>
              <a:rPr lang="en-US" dirty="0" smtClean="0"/>
              <a:t>, these preliminary results show that </a:t>
            </a:r>
            <a:r>
              <a:rPr lang="en-US" dirty="0" smtClean="0">
                <a:solidFill>
                  <a:srgbClr val="FF0000"/>
                </a:solidFill>
              </a:rPr>
              <a:t>students favor facebook as the primary Web 2.0 tool </a:t>
            </a:r>
            <a:r>
              <a:rPr lang="en-US" dirty="0" smtClean="0"/>
              <a:t>(80 % frequent usage), and do not use as actively the other resources. </a:t>
            </a:r>
          </a:p>
          <a:p>
            <a:pPr lvl="1"/>
            <a:r>
              <a:rPr lang="en-US" dirty="0" smtClean="0"/>
              <a:t>For example, only 12% said they used Twitter frequently, and 28% used it occasionally. For Podcasts and Blogs, only 4% of participants indicated frequent usage, and 68% and 60% correspondently never used these tools. 20% of students indicated frequent and 16% occasional use of Wiki pages. </a:t>
            </a:r>
          </a:p>
          <a:p>
            <a:r>
              <a:rPr lang="en-US" dirty="0" smtClean="0"/>
              <a:t>In </a:t>
            </a:r>
            <a:r>
              <a:rPr lang="en-US" dirty="0" smtClean="0">
                <a:solidFill>
                  <a:srgbClr val="FF0000"/>
                </a:solidFill>
              </a:rPr>
              <a:t>Academic usage category</a:t>
            </a:r>
            <a:r>
              <a:rPr lang="en-US" dirty="0" smtClean="0"/>
              <a:t>, students do not rely as much on Web 2.0 tools. For occasional usage, </a:t>
            </a:r>
            <a:r>
              <a:rPr lang="en-US" dirty="0" smtClean="0">
                <a:solidFill>
                  <a:srgbClr val="FF0000"/>
                </a:solidFill>
              </a:rPr>
              <a:t>Facebook leads with 40%, Blogs have 32%, and 20% use Wikis. </a:t>
            </a:r>
          </a:p>
          <a:p>
            <a:r>
              <a:rPr lang="en-US" dirty="0" smtClean="0"/>
              <a:t>The reasons for heavy reliance on facebook in personal and academic spheres could be in better familiarity with interface, easier usability features, or the nature of tasks that don’t require integration of other online tools.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CLEERhub Usage Survey </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dirty="0" smtClean="0"/>
              <a:t>Students who indicated using CLEERhub rarely explained that “it was easier to send group e-mails” and “CLEERhub was not needed for any other classes”.</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xmlns="" val="2245414946"/>
              </p:ext>
            </p:extLst>
          </p:nvPr>
        </p:nvGraphicFramePr>
        <p:xfrm>
          <a:off x="1221013" y="1358900"/>
          <a:ext cx="6144987" cy="26688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a:t>
            </a:r>
            <a:r>
              <a:rPr lang="en-US" dirty="0"/>
              <a:t>O</a:t>
            </a:r>
            <a:r>
              <a:rPr lang="en-US" dirty="0" smtClean="0"/>
              <a:t>ther </a:t>
            </a:r>
            <a:r>
              <a:rPr lang="en-US" dirty="0"/>
              <a:t>T</a:t>
            </a:r>
            <a:r>
              <a:rPr lang="en-US" dirty="0" smtClean="0"/>
              <a:t>echnologies </a:t>
            </a:r>
            <a:r>
              <a:rPr lang="en-US" dirty="0"/>
              <a:t>F</a:t>
            </a:r>
            <a:r>
              <a:rPr lang="en-US" dirty="0" smtClean="0"/>
              <a:t>or </a:t>
            </a:r>
            <a:r>
              <a:rPr lang="en-US" dirty="0"/>
              <a:t>C</a:t>
            </a:r>
            <a:r>
              <a:rPr lang="en-US" dirty="0" smtClean="0"/>
              <a:t>lass </a:t>
            </a:r>
            <a:r>
              <a:rPr lang="en-US" dirty="0"/>
              <a:t>P</a:t>
            </a:r>
            <a:r>
              <a:rPr lang="en-US" dirty="0" smtClean="0"/>
              <a:t>roject </a:t>
            </a:r>
            <a:endParaRPr lang="en-US" dirty="0"/>
          </a:p>
        </p:txBody>
      </p:sp>
      <p:graphicFrame>
        <p:nvGraphicFramePr>
          <p:cNvPr id="4" name="C 22"/>
          <p:cNvGraphicFramePr>
            <a:graphicFrameLocks noGrp="1"/>
          </p:cNvGraphicFramePr>
          <p:nvPr>
            <p:ph idx="1"/>
            <p:extLst>
              <p:ext uri="{D42A27DB-BD31-4B8C-83A1-F6EECF244321}">
                <p14:modId xmlns:p14="http://schemas.microsoft.com/office/powerpoint/2010/main" xmlns="" val="199279928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CLEERhub </a:t>
            </a:r>
            <a:r>
              <a:rPr lang="en-US" dirty="0"/>
              <a:t>U</a:t>
            </a:r>
            <a:r>
              <a:rPr lang="en-US" dirty="0" smtClean="0"/>
              <a:t>sage Results </a:t>
            </a:r>
            <a:endParaRPr lang="en-US" dirty="0"/>
          </a:p>
        </p:txBody>
      </p:sp>
      <p:graphicFrame>
        <p:nvGraphicFramePr>
          <p:cNvPr id="4" name="C 20"/>
          <p:cNvGraphicFramePr>
            <a:graphicFrameLocks noGrp="1"/>
          </p:cNvGraphicFramePr>
          <p:nvPr>
            <p:ph idx="1"/>
            <p:extLst>
              <p:ext uri="{D42A27DB-BD31-4B8C-83A1-F6EECF244321}">
                <p14:modId xmlns:p14="http://schemas.microsoft.com/office/powerpoint/2010/main" xmlns="" val="347104680"/>
              </p:ext>
            </p:extLst>
          </p:nvPr>
        </p:nvGraphicFramePr>
        <p:xfrm>
          <a:off x="301977" y="1600200"/>
          <a:ext cx="8743245" cy="48586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CLEERhub Usage Results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Most useful features </a:t>
            </a:r>
            <a:r>
              <a:rPr lang="en-US" dirty="0" smtClean="0"/>
              <a:t>of using </a:t>
            </a:r>
            <a:r>
              <a:rPr lang="en-US" dirty="0" err="1" smtClean="0"/>
              <a:t>CLEERhub.org</a:t>
            </a:r>
            <a:endParaRPr lang="en-US" dirty="0" smtClean="0"/>
          </a:p>
          <a:p>
            <a:pPr lvl="1"/>
            <a:r>
              <a:rPr lang="en-US" dirty="0" smtClean="0"/>
              <a:t> “being able to have a place where </a:t>
            </a:r>
            <a:r>
              <a:rPr lang="en-US" dirty="0" smtClean="0">
                <a:solidFill>
                  <a:srgbClr val="FF0000"/>
                </a:solidFill>
              </a:rPr>
              <a:t>everyone could edit one document</a:t>
            </a:r>
            <a:r>
              <a:rPr lang="en-US" dirty="0" smtClean="0"/>
              <a:t> without having to constantly e-mail each other updates”. </a:t>
            </a:r>
          </a:p>
          <a:p>
            <a:pPr lvl="1"/>
            <a:r>
              <a:rPr lang="en-US" dirty="0" smtClean="0"/>
              <a:t>“I found it very useful how the </a:t>
            </a:r>
            <a:r>
              <a:rPr lang="en-US" dirty="0" smtClean="0">
                <a:solidFill>
                  <a:srgbClr val="FF0000"/>
                </a:solidFill>
              </a:rPr>
              <a:t>entire group can log into the same website and edit </a:t>
            </a:r>
            <a:r>
              <a:rPr lang="en-US" dirty="0" smtClean="0"/>
              <a:t>something that every student can see”.</a:t>
            </a:r>
          </a:p>
          <a:p>
            <a:pPr lvl="1"/>
            <a:r>
              <a:rPr lang="en-US" dirty="0" smtClean="0"/>
              <a:t>“The Wiki page was the most useful since by editing our work we </a:t>
            </a:r>
            <a:r>
              <a:rPr lang="en-US" dirty="0" smtClean="0">
                <a:solidFill>
                  <a:srgbClr val="FF0000"/>
                </a:solidFill>
              </a:rPr>
              <a:t>could work </a:t>
            </a:r>
            <a:r>
              <a:rPr lang="en-US" dirty="0" smtClean="0"/>
              <a:t>sometimes </a:t>
            </a:r>
            <a:r>
              <a:rPr lang="en-US" dirty="0" smtClean="0">
                <a:solidFill>
                  <a:srgbClr val="FF0000"/>
                </a:solidFill>
              </a:rPr>
              <a:t>without meeting </a:t>
            </a:r>
            <a:r>
              <a:rPr lang="en-US" dirty="0" smtClean="0"/>
              <a:t>and contribute to the project by your own way since sometimes we couldn't meet because of the different time schedules we had”. </a:t>
            </a:r>
          </a:p>
          <a:p>
            <a:pPr lvl="1"/>
            <a:r>
              <a:rPr lang="en-US" dirty="0" smtClean="0"/>
              <a:t>“CLEERhub was most useful for being able to </a:t>
            </a:r>
            <a:r>
              <a:rPr lang="en-US" dirty="0" smtClean="0">
                <a:solidFill>
                  <a:srgbClr val="FF0000"/>
                </a:solidFill>
              </a:rPr>
              <a:t>share information online</a:t>
            </a:r>
            <a:r>
              <a:rPr lang="en-US" dirty="0" smtClean="0"/>
              <a:t> without having to get together outside of class time.”</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CLEERhub Usage Results </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Least useful features </a:t>
            </a:r>
            <a:r>
              <a:rPr lang="en-US" dirty="0" smtClean="0"/>
              <a:t>of </a:t>
            </a:r>
            <a:r>
              <a:rPr lang="en-US" dirty="0" err="1" smtClean="0"/>
              <a:t>CLEERhub.org</a:t>
            </a:r>
            <a:endParaRPr lang="en-US" dirty="0" smtClean="0"/>
          </a:p>
          <a:p>
            <a:pPr lvl="1"/>
            <a:r>
              <a:rPr lang="en-US" dirty="0" smtClean="0">
                <a:solidFill>
                  <a:srgbClr val="FF0000"/>
                </a:solidFill>
              </a:rPr>
              <a:t>having to update the wiki </a:t>
            </a:r>
            <a:r>
              <a:rPr lang="en-US" dirty="0" smtClean="0"/>
              <a:t>page all the time</a:t>
            </a:r>
          </a:p>
          <a:p>
            <a:pPr lvl="1"/>
            <a:r>
              <a:rPr lang="en-US" dirty="0" smtClean="0"/>
              <a:t>having a lot of </a:t>
            </a:r>
            <a:r>
              <a:rPr lang="en-US" dirty="0" smtClean="0">
                <a:solidFill>
                  <a:srgbClr val="FF0000"/>
                </a:solidFill>
              </a:rPr>
              <a:t>additional options </a:t>
            </a:r>
            <a:r>
              <a:rPr lang="en-US" dirty="0" smtClean="0"/>
              <a:t>that were </a:t>
            </a:r>
            <a:r>
              <a:rPr lang="en-US" dirty="0" smtClean="0">
                <a:solidFill>
                  <a:srgbClr val="FF0000"/>
                </a:solidFill>
              </a:rPr>
              <a:t>confusing.</a:t>
            </a:r>
            <a:r>
              <a:rPr lang="en-US" dirty="0" smtClean="0"/>
              <a:t> “the discussion board was not helpful since most of the time we try to discuss in person what we wanted to achieve for the project.”</a:t>
            </a:r>
          </a:p>
          <a:p>
            <a:pPr lvl="1"/>
            <a:r>
              <a:rPr lang="en-US" dirty="0" smtClean="0"/>
              <a:t>“</a:t>
            </a:r>
            <a:r>
              <a:rPr lang="en-US" dirty="0" smtClean="0">
                <a:solidFill>
                  <a:srgbClr val="FF0000"/>
                </a:solidFill>
              </a:rPr>
              <a:t>the format of the wiki page was hard to use </a:t>
            </a:r>
            <a:r>
              <a:rPr lang="en-US" dirty="0" smtClean="0"/>
              <a:t>because it was in codes, and not easy to use if you were not a computer genius. The wiki page should be set up more like a blog that is easily editable.”</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CLEERhub Usage Results </a:t>
            </a:r>
            <a:endParaRPr lang="en-US" dirty="0"/>
          </a:p>
        </p:txBody>
      </p:sp>
      <p:sp>
        <p:nvSpPr>
          <p:cNvPr id="3" name="Content Placeholder 2"/>
          <p:cNvSpPr>
            <a:spLocks noGrp="1"/>
          </p:cNvSpPr>
          <p:nvPr>
            <p:ph idx="1"/>
          </p:nvPr>
        </p:nvSpPr>
        <p:spPr/>
        <p:txBody>
          <a:bodyPr/>
          <a:lstStyle/>
          <a:p>
            <a:r>
              <a:rPr lang="en-US" dirty="0" smtClean="0"/>
              <a:t>Overall participants found helpful </a:t>
            </a:r>
            <a:r>
              <a:rPr lang="en-US" dirty="0" smtClean="0">
                <a:solidFill>
                  <a:srgbClr val="FF0000"/>
                </a:solidFill>
              </a:rPr>
              <a:t>co-editing </a:t>
            </a:r>
            <a:r>
              <a:rPr lang="en-US" dirty="0" smtClean="0"/>
              <a:t>features of Wiki documents, </a:t>
            </a:r>
            <a:r>
              <a:rPr lang="en-US" dirty="0" smtClean="0">
                <a:solidFill>
                  <a:srgbClr val="FF0000"/>
                </a:solidFill>
              </a:rPr>
              <a:t>easy accessibility </a:t>
            </a:r>
            <a:r>
              <a:rPr lang="en-US" dirty="0" smtClean="0"/>
              <a:t>of the online workspace for all members of the group, </a:t>
            </a:r>
            <a:r>
              <a:rPr lang="en-US" dirty="0" smtClean="0">
                <a:solidFill>
                  <a:srgbClr val="FF0000"/>
                </a:solidFill>
              </a:rPr>
              <a:t>easy sharing of information </a:t>
            </a:r>
            <a:r>
              <a:rPr lang="en-US" dirty="0" smtClean="0"/>
              <a:t>online and the opportunity to </a:t>
            </a:r>
            <a:r>
              <a:rPr lang="en-US" dirty="0" smtClean="0">
                <a:solidFill>
                  <a:srgbClr val="FF0000"/>
                </a:solidFill>
              </a:rPr>
              <a:t>continue group work outside the classroom</a:t>
            </a:r>
            <a:r>
              <a:rPr lang="en-US" dirty="0" smtClean="0"/>
              <a:t> without the need to meet in person.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Collaborators on this Project</a:t>
            </a:r>
            <a:endParaRPr lang="en-US" dirty="0"/>
          </a:p>
        </p:txBody>
      </p:sp>
      <p:sp>
        <p:nvSpPr>
          <p:cNvPr id="3" name="Content Placeholder 2"/>
          <p:cNvSpPr>
            <a:spLocks noGrp="1"/>
          </p:cNvSpPr>
          <p:nvPr>
            <p:ph idx="1"/>
          </p:nvPr>
        </p:nvSpPr>
        <p:spPr/>
        <p:txBody>
          <a:bodyPr/>
          <a:lstStyle/>
          <a:p>
            <a:r>
              <a:rPr lang="en-US" dirty="0" smtClean="0"/>
              <a:t>Natasha Perova, Purdue University</a:t>
            </a:r>
          </a:p>
          <a:p>
            <a:r>
              <a:rPr lang="en-US" dirty="0" smtClean="0"/>
              <a:t>Qaiser H. Malik, Purdue University</a:t>
            </a:r>
          </a:p>
          <a:p>
            <a:r>
              <a:rPr lang="en-US" dirty="0" smtClean="0"/>
              <a:t>Ruth Streveler, Purdue University</a:t>
            </a:r>
          </a:p>
          <a:p>
            <a:endParaRPr lang="en-US" dirty="0"/>
          </a:p>
          <a:p>
            <a:endParaRPr lang="en-US" dirty="0"/>
          </a:p>
        </p:txBody>
      </p:sp>
      <p:pic>
        <p:nvPicPr>
          <p:cNvPr id="4" name="Picture 3"/>
          <p:cNvPicPr>
            <a:picLocks noChangeAspect="1"/>
          </p:cNvPicPr>
          <p:nvPr/>
        </p:nvPicPr>
        <p:blipFill>
          <a:blip r:embed="rId2"/>
          <a:stretch>
            <a:fillRect/>
          </a:stretch>
        </p:blipFill>
        <p:spPr>
          <a:xfrm>
            <a:off x="6061019" y="4120192"/>
            <a:ext cx="2138401" cy="1603801"/>
          </a:xfrm>
          <a:prstGeom prst="rect">
            <a:avLst/>
          </a:prstGeom>
        </p:spPr>
      </p:pic>
    </p:spTree>
    <p:extLst>
      <p:ext uri="{BB962C8B-B14F-4D97-AF65-F5344CB8AC3E}">
        <p14:creationId xmlns:p14="http://schemas.microsoft.com/office/powerpoint/2010/main" xmlns="" val="920368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Resulting Questions to Consider</a:t>
            </a:r>
            <a:endParaRPr lang="en-US" dirty="0"/>
          </a:p>
        </p:txBody>
      </p:sp>
      <p:sp>
        <p:nvSpPr>
          <p:cNvPr id="3" name="Content Placeholder 2"/>
          <p:cNvSpPr>
            <a:spLocks noGrp="1"/>
          </p:cNvSpPr>
          <p:nvPr>
            <p:ph idx="1"/>
          </p:nvPr>
        </p:nvSpPr>
        <p:spPr/>
        <p:txBody>
          <a:bodyPr/>
          <a:lstStyle/>
          <a:p>
            <a:r>
              <a:rPr lang="en-US" dirty="0" smtClean="0"/>
              <a:t>How can we better support communication, collaboration and coordination in CLEERhub online groups?</a:t>
            </a:r>
          </a:p>
          <a:p>
            <a:r>
              <a:rPr lang="en-US" dirty="0" smtClean="0"/>
              <a:t>How can we better support CLEERhub group thinking process?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Communication, Collaboration and Coordination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communicate, collaborate, and coordinate people </a:t>
            </a:r>
            <a:r>
              <a:rPr lang="en-US" dirty="0" smtClean="0">
                <a:solidFill>
                  <a:srgbClr val="FF0000"/>
                </a:solidFill>
              </a:rPr>
              <a:t>must share</a:t>
            </a:r>
            <a:r>
              <a:rPr lang="en-US" dirty="0" smtClean="0"/>
              <a:t> a vast amount of </a:t>
            </a:r>
            <a:r>
              <a:rPr lang="en-US" dirty="0" smtClean="0">
                <a:solidFill>
                  <a:srgbClr val="FF0000"/>
                </a:solidFill>
              </a:rPr>
              <a:t>information</a:t>
            </a:r>
            <a:r>
              <a:rPr lang="en-US" dirty="0" smtClean="0"/>
              <a:t> or </a:t>
            </a:r>
            <a:r>
              <a:rPr lang="en-US" dirty="0" smtClean="0">
                <a:solidFill>
                  <a:srgbClr val="FF0000"/>
                </a:solidFill>
              </a:rPr>
              <a:t>mutual knowledge</a:t>
            </a:r>
            <a:r>
              <a:rPr lang="en-US" dirty="0" smtClean="0"/>
              <a:t>. Groups try and achieve common ground across conversational exchanges, related activities, and broader interactions that occur over long time periods.” </a:t>
            </a:r>
            <a:r>
              <a:rPr lang="en-US" sz="2162" dirty="0" smtClean="0"/>
              <a:t>Neale, Carroll, &amp; Rosson (2004)</a:t>
            </a:r>
          </a:p>
          <a:p>
            <a:r>
              <a:rPr lang="en-US" dirty="0" smtClean="0">
                <a:solidFill>
                  <a:srgbClr val="FF0000"/>
                </a:solidFill>
              </a:rPr>
              <a:t>Integration of a tracked text chat</a:t>
            </a:r>
            <a:r>
              <a:rPr lang="en-US" dirty="0" smtClean="0"/>
              <a:t> feature as part of CLEERhub workspace to encourage and document group communication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Workspace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How can we better support CLEERhub group thinking process?</a:t>
            </a:r>
          </a:p>
          <a:p>
            <a:pPr lvl="1"/>
            <a:r>
              <a:rPr lang="en-US" dirty="0" smtClean="0"/>
              <a:t>Often when students are working in teams on science or engineering projects, their</a:t>
            </a:r>
            <a:r>
              <a:rPr lang="en-US" dirty="0" smtClean="0">
                <a:solidFill>
                  <a:srgbClr val="FF0000"/>
                </a:solidFill>
              </a:rPr>
              <a:t> initial collaborative workflow</a:t>
            </a:r>
            <a:r>
              <a:rPr lang="en-US" dirty="0" smtClean="0"/>
              <a:t> is based on </a:t>
            </a:r>
            <a:r>
              <a:rPr lang="en-US" dirty="0" smtClean="0">
                <a:solidFill>
                  <a:srgbClr val="FF0000"/>
                </a:solidFill>
              </a:rPr>
              <a:t>group meetings,</a:t>
            </a:r>
            <a:r>
              <a:rPr lang="en-US" dirty="0" smtClean="0"/>
              <a:t> production of a </a:t>
            </a:r>
            <a:r>
              <a:rPr lang="en-US" dirty="0" smtClean="0">
                <a:solidFill>
                  <a:srgbClr val="FF0000"/>
                </a:solidFill>
              </a:rPr>
              <a:t>document with initial ideas</a:t>
            </a:r>
            <a:r>
              <a:rPr lang="en-US" dirty="0" smtClean="0"/>
              <a:t> for problem solution, </a:t>
            </a:r>
            <a:r>
              <a:rPr lang="en-US" dirty="0" smtClean="0">
                <a:solidFill>
                  <a:srgbClr val="FF0000"/>
                </a:solidFill>
              </a:rPr>
              <a:t>e-mail exchanges </a:t>
            </a:r>
            <a:r>
              <a:rPr lang="en-US" dirty="0" smtClean="0"/>
              <a:t>of this document for refinement of main points, and sometimes use of </a:t>
            </a:r>
            <a:r>
              <a:rPr lang="en-US" dirty="0" smtClean="0">
                <a:solidFill>
                  <a:srgbClr val="FF0000"/>
                </a:solidFill>
              </a:rPr>
              <a:t>text messaging </a:t>
            </a:r>
            <a:r>
              <a:rPr lang="en-US" dirty="0" smtClean="0"/>
              <a:t>for scheduling/organization purposes. </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400" dirty="0" smtClean="0">
                <a:solidFill>
                  <a:schemeClr val="tx1"/>
                </a:solidFill>
                <a:latin typeface="+mj-lt"/>
              </a:rPr>
              <a:t>Introduce brainstorming tool</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Incorporate interface similar to Purdue University’s hotseat application in order to:</a:t>
            </a:r>
          </a:p>
          <a:p>
            <a:r>
              <a:rPr lang="en-US" dirty="0" smtClean="0"/>
              <a:t>Provide better </a:t>
            </a:r>
            <a:r>
              <a:rPr lang="en-US" dirty="0" smtClean="0">
                <a:solidFill>
                  <a:srgbClr val="FF0000"/>
                </a:solidFill>
              </a:rPr>
              <a:t>support to the ideas generation phase</a:t>
            </a:r>
            <a:r>
              <a:rPr lang="en-US" dirty="0" smtClean="0"/>
              <a:t> through fluid proposal and rating of concepts to all group members.</a:t>
            </a:r>
          </a:p>
          <a:p>
            <a:r>
              <a:rPr lang="en-US" dirty="0" smtClean="0"/>
              <a:t>Allow users to </a:t>
            </a:r>
            <a:r>
              <a:rPr lang="en-US" dirty="0" smtClean="0">
                <a:solidFill>
                  <a:srgbClr val="FF0000"/>
                </a:solidFill>
              </a:rPr>
              <a:t>stay connected to the group project at any time </a:t>
            </a:r>
            <a:r>
              <a:rPr lang="en-US" dirty="0" smtClean="0"/>
              <a:t>with preexisting social-networking software with which they are already familiar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60586"/>
            <a:ext cx="3070578" cy="5510020"/>
          </a:xfrm>
          <a:prstGeom prst="rect">
            <a:avLst/>
          </a:prstGeom>
        </p:spPr>
      </p:pic>
      <p:pic>
        <p:nvPicPr>
          <p:cNvPr id="5" name="Picture 4"/>
          <p:cNvPicPr>
            <a:picLocks noChangeAspect="1"/>
          </p:cNvPicPr>
          <p:nvPr/>
        </p:nvPicPr>
        <p:blipFill>
          <a:blip r:embed="rId3"/>
          <a:stretch>
            <a:fillRect/>
          </a:stretch>
        </p:blipFill>
        <p:spPr>
          <a:xfrm>
            <a:off x="2915356" y="273780"/>
            <a:ext cx="6104789" cy="57653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Points…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Neomillenial “always-on” students </a:t>
            </a:r>
            <a:r>
              <a:rPr lang="en-US" dirty="0" smtClean="0">
                <a:solidFill>
                  <a:srgbClr val="FF0000"/>
                </a:solidFill>
              </a:rPr>
              <a:t>are expecting interactive and engaging course materials</a:t>
            </a:r>
            <a:r>
              <a:rPr lang="en-US" dirty="0" smtClean="0"/>
              <a:t> as part of their learning process</a:t>
            </a:r>
          </a:p>
          <a:p>
            <a:r>
              <a:rPr lang="en-US" dirty="0" smtClean="0"/>
              <a:t>Affordances of web blogs, wikis, podcasting, social bookmarking, and social networking sites have created opportunities for </a:t>
            </a:r>
            <a:r>
              <a:rPr lang="en-US" dirty="0" smtClean="0">
                <a:solidFill>
                  <a:srgbClr val="FF0000"/>
                </a:solidFill>
              </a:rPr>
              <a:t>“interconnectedness, content creation and interactivity” </a:t>
            </a:r>
            <a:r>
              <a:rPr lang="en-US" dirty="0" smtClean="0"/>
              <a:t>where students can not only acquire knowledge but also co-construct knowledge with their peers, teachers and experts in the field. Greenhow, C., Robelia, B., &amp; Hughes, J. (2009). Baird, D. E., &amp; Fisher, M. (2005). </a:t>
            </a:r>
          </a:p>
          <a:p>
            <a:r>
              <a:rPr lang="en-US" dirty="0" smtClean="0"/>
              <a:t>Need to </a:t>
            </a:r>
            <a:r>
              <a:rPr lang="en-US" dirty="0" smtClean="0">
                <a:solidFill>
                  <a:srgbClr val="FF0000"/>
                </a:solidFill>
              </a:rPr>
              <a:t>focus on how to meaningfully integrate online social media tools</a:t>
            </a:r>
            <a:r>
              <a:rPr lang="en-US" dirty="0" smtClean="0"/>
              <a:t> that would support different student learning styles and narrow the “digital disconnect” between learners and educators Levin et al. (2002).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Baird, D. E., &amp; Fisher, M. (2005). Neomillenial user experience design strategies: Utilizing social networking media to support “always on” learning styles. </a:t>
            </a:r>
            <a:r>
              <a:rPr lang="en-US" i="1" dirty="0" smtClean="0"/>
              <a:t>Journal</a:t>
            </a:r>
            <a:r>
              <a:rPr lang="en-US" dirty="0" smtClean="0"/>
              <a:t> </a:t>
            </a:r>
            <a:r>
              <a:rPr lang="en-US" i="1" dirty="0" smtClean="0"/>
              <a:t>of Educational Technology</a:t>
            </a:r>
            <a:r>
              <a:rPr lang="en-US" dirty="0" smtClean="0"/>
              <a:t>, </a:t>
            </a:r>
            <a:r>
              <a:rPr lang="en-US" i="1" dirty="0" smtClean="0"/>
              <a:t>34</a:t>
            </a:r>
            <a:r>
              <a:rPr lang="en-US" dirty="0" smtClean="0"/>
              <a:t>(1), 5–32.</a:t>
            </a:r>
          </a:p>
          <a:p>
            <a:r>
              <a:rPr lang="en-US" dirty="0" smtClean="0"/>
              <a:t>Greenhow, C., Robelia, B., &amp; Hughes, J. (2009). Learning, Teaching, and Scholarship in Digital Age. Educational Researcher, 38.</a:t>
            </a:r>
          </a:p>
          <a:p>
            <a:r>
              <a:rPr lang="en-US" dirty="0" smtClean="0"/>
              <a:t>Smith, K., Sheppard, S., Johnson, D., &amp; Johnson, R. 2005. Pedagogies of engagement: classroom-based Practices. </a:t>
            </a:r>
            <a:r>
              <a:rPr lang="en-US" i="1" dirty="0" smtClean="0"/>
              <a:t>Journal of Engineering Education, 94</a:t>
            </a:r>
            <a:r>
              <a:rPr lang="en-US" dirty="0" smtClean="0"/>
              <a:t>(1), 87-101. </a:t>
            </a:r>
          </a:p>
          <a:p>
            <a:r>
              <a:rPr lang="en-US" dirty="0" smtClean="0"/>
              <a:t>Lemke, C., Coughlin, E., Garcia, L., </a:t>
            </a:r>
            <a:r>
              <a:rPr lang="en-US" dirty="0" err="1" smtClean="0"/>
              <a:t>Reifsneider</a:t>
            </a:r>
            <a:r>
              <a:rPr lang="en-US" dirty="0" smtClean="0"/>
              <a:t>, D., &amp; Baas, J. (2009). </a:t>
            </a:r>
            <a:r>
              <a:rPr lang="en-US" i="1" dirty="0" smtClean="0"/>
              <a:t>Leadership for </a:t>
            </a:r>
            <a:endParaRPr lang="en-US" dirty="0" smtClean="0"/>
          </a:p>
          <a:p>
            <a:pPr>
              <a:buNone/>
            </a:pPr>
            <a:r>
              <a:rPr lang="en-US" i="1" dirty="0" smtClean="0"/>
              <a:t> 	Web 2.0 in Education: Promise and Reality. </a:t>
            </a:r>
            <a:r>
              <a:rPr lang="en-US" dirty="0" smtClean="0"/>
              <a:t>Culver City, CA: </a:t>
            </a:r>
            <a:r>
              <a:rPr lang="en-US" dirty="0" err="1" smtClean="0"/>
              <a:t>Metiri</a:t>
            </a:r>
            <a:r>
              <a:rPr lang="en-US" dirty="0" smtClean="0"/>
              <a:t> Group. Commissioned by </a:t>
            </a:r>
            <a:r>
              <a:rPr lang="en-US" dirty="0" err="1" smtClean="0"/>
              <a:t>CoSN</a:t>
            </a:r>
            <a:r>
              <a:rPr lang="en-US" dirty="0" smtClean="0"/>
              <a:t> through</a:t>
            </a:r>
            <a:r>
              <a:rPr lang="en-US" i="1" dirty="0" smtClean="0"/>
              <a:t> </a:t>
            </a:r>
            <a:r>
              <a:rPr lang="en-US" dirty="0" smtClean="0"/>
              <a:t>support from the John D. and Catherine T. MacArthur Foundation.</a:t>
            </a:r>
          </a:p>
          <a:p>
            <a:r>
              <a:rPr lang="en-US" dirty="0" smtClean="0"/>
              <a:t> Levin, D., </a:t>
            </a:r>
            <a:r>
              <a:rPr lang="en-US" dirty="0" err="1" smtClean="0"/>
              <a:t>Arafeh</a:t>
            </a:r>
            <a:r>
              <a:rPr lang="en-US" dirty="0" smtClean="0"/>
              <a:t>, S., </a:t>
            </a:r>
            <a:r>
              <a:rPr lang="en-US" dirty="0" err="1" smtClean="0"/>
              <a:t>Lenhart</a:t>
            </a:r>
            <a:r>
              <a:rPr lang="en-US" dirty="0" smtClean="0"/>
              <a:t>, A., &amp; </a:t>
            </a:r>
            <a:r>
              <a:rPr lang="en-US" dirty="0" err="1" smtClean="0"/>
              <a:t>Rainie</a:t>
            </a:r>
            <a:r>
              <a:rPr lang="en-US" dirty="0" smtClean="0"/>
              <a:t>, L. (2002). </a:t>
            </a:r>
            <a:r>
              <a:rPr lang="en-US" i="1" dirty="0" smtClean="0"/>
              <a:t>The digital disconnect: The</a:t>
            </a:r>
            <a:r>
              <a:rPr lang="en-US" dirty="0" smtClean="0"/>
              <a:t> </a:t>
            </a:r>
            <a:r>
              <a:rPr lang="en-US" i="1" dirty="0" smtClean="0"/>
              <a:t>widening gap between Internet-savvy students and their schools</a:t>
            </a:r>
            <a:r>
              <a:rPr lang="en-US" dirty="0" smtClean="0"/>
              <a:t>. Washington, DC: Pew Internet and American Life Project.</a:t>
            </a:r>
            <a:r>
              <a:rPr lang="en-US" i="1" dirty="0" smtClean="0"/>
              <a:t> </a:t>
            </a:r>
            <a:r>
              <a:rPr lang="en-US" dirty="0" smtClean="0"/>
              <a:t>Retrieved October 1, 2008, from </a:t>
            </a:r>
            <a:r>
              <a:rPr lang="en-US" u="sng" dirty="0" smtClean="0">
                <a:hlinkClick r:id="rId2"/>
              </a:rPr>
              <a:t>http://www.pewinternet.org/PPF/r/67/report_display.asp</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CLEERhub team</a:t>
            </a:r>
          </a:p>
          <a:p>
            <a:r>
              <a:rPr lang="en-US" i="1" dirty="0" smtClean="0"/>
              <a:t>COLLABORATIVE RESEARCH: Expanding and sustaining research capacity in engineering and technology, while building on successful programs for faculty and graduate students</a:t>
            </a:r>
            <a:r>
              <a:rPr lang="en-US" dirty="0"/>
              <a:t> </a:t>
            </a:r>
            <a:r>
              <a:rPr lang="en-US" dirty="0" smtClean="0"/>
              <a:t>[NSF DUE 0817461]</a:t>
            </a:r>
            <a:endParaRPr lang="en-US" dirty="0"/>
          </a:p>
        </p:txBody>
      </p:sp>
      <p:pic>
        <p:nvPicPr>
          <p:cNvPr id="4" name="Picture 3"/>
          <p:cNvPicPr>
            <a:picLocks noChangeAspect="1"/>
          </p:cNvPicPr>
          <p:nvPr/>
        </p:nvPicPr>
        <p:blipFill>
          <a:blip r:embed="rId2"/>
          <a:stretch>
            <a:fillRect/>
          </a:stretch>
        </p:blipFill>
        <p:spPr>
          <a:xfrm>
            <a:off x="6061019" y="4360081"/>
            <a:ext cx="2138401" cy="1603801"/>
          </a:xfrm>
          <a:prstGeom prst="rect">
            <a:avLst/>
          </a:prstGeom>
        </p:spPr>
      </p:pic>
    </p:spTree>
    <p:extLst>
      <p:ext uri="{BB962C8B-B14F-4D97-AF65-F5344CB8AC3E}">
        <p14:creationId xmlns:p14="http://schemas.microsoft.com/office/powerpoint/2010/main" xmlns="" val="62590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Natasha Perova, Purdue University </a:t>
            </a:r>
            <a:r>
              <a:rPr lang="en-US" dirty="0" smtClean="0">
                <a:hlinkClick r:id="rId2"/>
              </a:rPr>
              <a:t>nperova@purdue.edu</a:t>
            </a:r>
            <a:endParaRPr lang="en-US" dirty="0" smtClean="0"/>
          </a:p>
          <a:p>
            <a:r>
              <a:rPr lang="en-US" dirty="0" smtClean="0"/>
              <a:t>Qaiser H. Malik, Purdue University </a:t>
            </a:r>
            <a:r>
              <a:rPr lang="en-US" dirty="0" smtClean="0">
                <a:hlinkClick r:id="rId3"/>
              </a:rPr>
              <a:t>malikqai@purdue.edu</a:t>
            </a:r>
            <a:endParaRPr lang="en-US" dirty="0" smtClean="0"/>
          </a:p>
          <a:p>
            <a:r>
              <a:rPr lang="en-US" dirty="0" smtClean="0"/>
              <a:t>Ruth Streveler, Purdue University </a:t>
            </a:r>
            <a:r>
              <a:rPr lang="en-US" dirty="0" smtClean="0">
                <a:hlinkClick r:id="rId4"/>
              </a:rPr>
              <a:t>rastreve@purdue.edu</a:t>
            </a:r>
            <a:endParaRPr lang="en-US" dirty="0" smtClean="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xmlns="" val="1325504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CLEERhub.org</a:t>
            </a:r>
            <a:r>
              <a:rPr lang="en-US" dirty="0" smtClean="0"/>
              <a:t> Mission</a:t>
            </a:r>
            <a:endParaRPr lang="en-US" dirty="0"/>
          </a:p>
        </p:txBody>
      </p:sp>
      <p:sp>
        <p:nvSpPr>
          <p:cNvPr id="3" name="Content Placeholder 2"/>
          <p:cNvSpPr>
            <a:spLocks noGrp="1"/>
          </p:cNvSpPr>
          <p:nvPr>
            <p:ph idx="1"/>
          </p:nvPr>
        </p:nvSpPr>
        <p:spPr/>
        <p:txBody>
          <a:bodyPr/>
          <a:lstStyle/>
          <a:p>
            <a:r>
              <a:rPr lang="en-US" dirty="0" smtClean="0"/>
              <a:t>Create a virtual community of practice building on the NSF CCLI project </a:t>
            </a:r>
            <a:r>
              <a:rPr lang="en-US" i="1" dirty="0" smtClean="0"/>
              <a:t>COLLABORATIVE RESEARCH: Expanding and sustaining research capacity in engineering and technology, while building on successful programs for faculty and graduate students</a:t>
            </a:r>
            <a:r>
              <a:rPr lang="en-US" dirty="0"/>
              <a:t> </a:t>
            </a:r>
            <a:r>
              <a:rPr lang="en-US" dirty="0" smtClean="0"/>
              <a:t>[NSF DUE 0817461]</a:t>
            </a:r>
            <a:endParaRPr lang="en-US" dirty="0"/>
          </a:p>
        </p:txBody>
      </p:sp>
    </p:spTree>
    <p:extLst>
      <p:ext uri="{BB962C8B-B14F-4D97-AF65-F5344CB8AC3E}">
        <p14:creationId xmlns:p14="http://schemas.microsoft.com/office/powerpoint/2010/main" xmlns="" val="242611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Hub Differ From a Website?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CLEERhub is an environment in which researchers, educators, and students can access tools and share information. </a:t>
            </a:r>
            <a:endParaRPr lang="en-US" dirty="0"/>
          </a:p>
          <a:p>
            <a:r>
              <a:rPr lang="en-US" dirty="0" smtClean="0"/>
              <a:t>We define a “hub” as a web-based collaboration environment with the following features:</a:t>
            </a:r>
          </a:p>
          <a:p>
            <a:pPr lvl="1"/>
            <a:r>
              <a:rPr lang="en-US" dirty="0" smtClean="0"/>
              <a:t>User groups for public and private collaboration</a:t>
            </a:r>
          </a:p>
          <a:p>
            <a:pPr lvl="1"/>
            <a:r>
              <a:rPr lang="en-US" dirty="0" smtClean="0"/>
              <a:t>Webinars, online presentations, seminars and workshops</a:t>
            </a:r>
          </a:p>
          <a:p>
            <a:pPr lvl="1"/>
            <a:r>
              <a:rPr lang="en-US" dirty="0" smtClean="0"/>
              <a:t>Mechanism for uploading and sharing resources</a:t>
            </a:r>
          </a:p>
          <a:p>
            <a:pPr lvl="1"/>
            <a:r>
              <a:rPr lang="en-US" dirty="0" smtClean="0"/>
              <a:t>Access to course lectures and materials online</a:t>
            </a:r>
          </a:p>
          <a:p>
            <a:pPr lvl="1"/>
            <a:r>
              <a:rPr lang="en-US" dirty="0" smtClean="0"/>
              <a:t>Postings of news and events</a:t>
            </a:r>
          </a:p>
          <a:p>
            <a:pPr lvl="1"/>
            <a:r>
              <a:rPr lang="en-US" dirty="0" smtClean="0"/>
              <a:t>Wikis and blogs</a:t>
            </a:r>
          </a:p>
          <a:p>
            <a:pPr lvl="1"/>
            <a:r>
              <a:rPr lang="en-US" dirty="0" smtClean="0"/>
              <a:t>Document archive</a:t>
            </a:r>
          </a:p>
          <a:p>
            <a:pPr lvl="1"/>
            <a:r>
              <a:rPr lang="en-US" dirty="0" smtClean="0"/>
              <a:t>Content tagging</a:t>
            </a:r>
            <a:endParaRPr lang="en-US" dirty="0"/>
          </a:p>
        </p:txBody>
      </p:sp>
    </p:spTree>
    <p:extLst>
      <p:ext uri="{BB962C8B-B14F-4D97-AF65-F5344CB8AC3E}">
        <p14:creationId xmlns:p14="http://schemas.microsoft.com/office/powerpoint/2010/main" xmlns="" val="374833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Perspective</a:t>
            </a:r>
            <a:endParaRPr lang="en-US" dirty="0"/>
          </a:p>
        </p:txBody>
      </p:sp>
      <p:sp>
        <p:nvSpPr>
          <p:cNvPr id="3" name="Content Placeholder 2"/>
          <p:cNvSpPr>
            <a:spLocks noGrp="1"/>
          </p:cNvSpPr>
          <p:nvPr>
            <p:ph idx="1"/>
          </p:nvPr>
        </p:nvSpPr>
        <p:spPr/>
        <p:txBody>
          <a:bodyPr/>
          <a:lstStyle/>
          <a:p>
            <a:r>
              <a:rPr lang="en-US" dirty="0" err="1" smtClean="0"/>
              <a:t>CLEERHub.org</a:t>
            </a:r>
            <a:r>
              <a:rPr lang="en-US" dirty="0" smtClean="0"/>
              <a:t> is a </a:t>
            </a:r>
            <a:r>
              <a:rPr lang="en-US" b="1" dirty="0" smtClean="0">
                <a:solidFill>
                  <a:srgbClr val="FF0000"/>
                </a:solidFill>
              </a:rPr>
              <a:t>digital habitat </a:t>
            </a:r>
            <a:r>
              <a:rPr lang="en-US" dirty="0" smtClean="0"/>
              <a:t>with the mission to address the continued need for developing engineering education researchers</a:t>
            </a:r>
          </a:p>
          <a:p>
            <a:endParaRPr lang="en-US" dirty="0"/>
          </a:p>
        </p:txBody>
      </p:sp>
      <p:pic>
        <p:nvPicPr>
          <p:cNvPr id="4" name="Content Placeholder 3" descr="Image 2.tiff"/>
          <p:cNvPicPr>
            <a:picLocks noChangeAspect="1"/>
          </p:cNvPicPr>
          <p:nvPr/>
        </p:nvPicPr>
        <p:blipFill>
          <a:blip r:embed="rId2"/>
          <a:srcRect l="-79923" r="-79923"/>
          <a:stretch>
            <a:fillRect/>
          </a:stretch>
        </p:blipFill>
        <p:spPr>
          <a:xfrm>
            <a:off x="-930851" y="3552503"/>
            <a:ext cx="6010415" cy="3305497"/>
          </a:xfrm>
          <a:prstGeom prst="rect">
            <a:avLst/>
          </a:prstGeom>
        </p:spPr>
      </p:pic>
      <p:pic>
        <p:nvPicPr>
          <p:cNvPr id="5" name="Picture 4" descr="Image 3.tiff"/>
          <p:cNvPicPr>
            <a:picLocks noChangeAspect="1"/>
          </p:cNvPicPr>
          <p:nvPr/>
        </p:nvPicPr>
        <p:blipFill>
          <a:blip r:embed="rId3"/>
          <a:stretch>
            <a:fillRect/>
          </a:stretch>
        </p:blipFill>
        <p:spPr>
          <a:xfrm>
            <a:off x="3565292" y="3716138"/>
            <a:ext cx="2517886" cy="263996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Habitat</a:t>
            </a:r>
            <a:endParaRPr lang="en-US" dirty="0"/>
          </a:p>
        </p:txBody>
      </p:sp>
      <p:sp>
        <p:nvSpPr>
          <p:cNvPr id="3" name="Content Placeholder 2"/>
          <p:cNvSpPr>
            <a:spLocks noGrp="1"/>
          </p:cNvSpPr>
          <p:nvPr>
            <p:ph idx="1"/>
          </p:nvPr>
        </p:nvSpPr>
        <p:spPr>
          <a:xfrm>
            <a:off x="457200" y="1600200"/>
            <a:ext cx="8229600" cy="5046133"/>
          </a:xfrm>
        </p:spPr>
        <p:txBody>
          <a:bodyPr>
            <a:normAutofit fontScale="92500" lnSpcReduction="10000"/>
          </a:bodyPr>
          <a:lstStyle/>
          <a:p>
            <a:r>
              <a:rPr lang="en-US" dirty="0" smtClean="0">
                <a:solidFill>
                  <a:srgbClr val="FF0000"/>
                </a:solidFill>
              </a:rPr>
              <a:t>Digital habitat   </a:t>
            </a:r>
          </a:p>
          <a:p>
            <a:pPr lvl="1"/>
            <a:r>
              <a:rPr lang="en-US" dirty="0" smtClean="0"/>
              <a:t>refers to the portion of the community’s habitat that is enabled by a configuration of technologies</a:t>
            </a:r>
          </a:p>
          <a:p>
            <a:pPr lvl="1"/>
            <a:r>
              <a:rPr lang="en-US" dirty="0" smtClean="0"/>
              <a:t>a dynamic mutually defining relationship that depends on the </a:t>
            </a:r>
            <a:r>
              <a:rPr lang="en-US" dirty="0" smtClean="0">
                <a:solidFill>
                  <a:srgbClr val="FF0000"/>
                </a:solidFill>
              </a:rPr>
              <a:t>learning of the community</a:t>
            </a:r>
          </a:p>
          <a:p>
            <a:pPr lvl="1"/>
            <a:r>
              <a:rPr lang="en-US" dirty="0" smtClean="0"/>
              <a:t>reflects the practices that members have developed to take advantage of the technology available and thus experience this </a:t>
            </a:r>
            <a:r>
              <a:rPr lang="en-US" dirty="0" smtClean="0">
                <a:solidFill>
                  <a:srgbClr val="FF0000"/>
                </a:solidFill>
              </a:rPr>
              <a:t>technology as a “place” for a community</a:t>
            </a:r>
          </a:p>
          <a:p>
            <a:r>
              <a:rPr lang="en-US" dirty="0" smtClean="0"/>
              <a:t>A digital habitat is an </a:t>
            </a:r>
            <a:r>
              <a:rPr lang="en-US" dirty="0" smtClean="0">
                <a:solidFill>
                  <a:srgbClr val="FF0000"/>
                </a:solidFill>
              </a:rPr>
              <a:t>experience of place </a:t>
            </a:r>
            <a:r>
              <a:rPr lang="en-US" dirty="0" smtClean="0"/>
              <a:t>enabled by technology </a:t>
            </a:r>
            <a:r>
              <a:rPr lang="en-US" sz="1730" dirty="0" smtClean="0"/>
              <a:t>Wenger et al. (2009). </a:t>
            </a:r>
            <a:r>
              <a:rPr lang="en-US" sz="1730" i="1" dirty="0" smtClean="0"/>
              <a:t>Digital Habitats: Stewarding technology for communities.</a:t>
            </a:r>
            <a:r>
              <a:rPr lang="en-US" sz="1730" dirty="0" smtClean="0"/>
              <a:t> Portland, OR: CPsquare</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Social Web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Situated learning theory: learning is an act of social participation in </a:t>
            </a:r>
            <a:r>
              <a:rPr lang="en-US" dirty="0" smtClean="0">
                <a:solidFill>
                  <a:srgbClr val="FF0000"/>
                </a:solidFill>
              </a:rPr>
              <a:t>communities of practice </a:t>
            </a:r>
            <a:r>
              <a:rPr lang="en-US" dirty="0" smtClean="0"/>
              <a:t>(Lave and Wenger 1991).</a:t>
            </a:r>
          </a:p>
          <a:p>
            <a:r>
              <a:rPr lang="en-US" dirty="0" smtClean="0"/>
              <a:t>“People learn in all contexts of activity, not because they are internalizing knowledge, culture, and expertise as isolated individuals, but because they are </a:t>
            </a:r>
            <a:r>
              <a:rPr lang="en-US" dirty="0" smtClean="0">
                <a:solidFill>
                  <a:srgbClr val="FF0000"/>
                </a:solidFill>
              </a:rPr>
              <a:t>part of shared cultural systems</a:t>
            </a:r>
            <a:r>
              <a:rPr lang="en-US" dirty="0" smtClean="0"/>
              <a:t> and are </a:t>
            </a:r>
            <a:r>
              <a:rPr lang="en-US" dirty="0" smtClean="0">
                <a:solidFill>
                  <a:srgbClr val="FF0000"/>
                </a:solidFill>
              </a:rPr>
              <a:t>engaged in collective social action</a:t>
            </a:r>
            <a:r>
              <a:rPr lang="en-US" dirty="0" smtClean="0"/>
              <a:t>.” (p.14)</a:t>
            </a:r>
          </a:p>
          <a:p>
            <a:pPr>
              <a:buNone/>
            </a:pPr>
            <a:endParaRPr lang="en-US" dirty="0"/>
          </a:p>
        </p:txBody>
      </p:sp>
    </p:spTree>
    <p:extLst>
      <p:ext uri="{BB962C8B-B14F-4D97-AF65-F5344CB8AC3E}">
        <p14:creationId xmlns:p14="http://schemas.microsoft.com/office/powerpoint/2010/main" xmlns="" val="372185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94" y="203839"/>
            <a:ext cx="9198894" cy="6072621"/>
          </a:xfrm>
          <a:prstGeom prst="rect">
            <a:avLst/>
          </a:prstGeom>
        </p:spPr>
      </p:pic>
    </p:spTree>
    <p:extLst>
      <p:ext uri="{BB962C8B-B14F-4D97-AF65-F5344CB8AC3E}">
        <p14:creationId xmlns:p14="http://schemas.microsoft.com/office/powerpoint/2010/main" xmlns="" val="2396221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Space: Groups</a:t>
            </a:r>
            <a:endParaRPr lang="en-US" dirty="0"/>
          </a:p>
        </p:txBody>
      </p:sp>
      <p:pic>
        <p:nvPicPr>
          <p:cNvPr id="4" name="Content Placeholder 3" descr="pic.tiff"/>
          <p:cNvPicPr>
            <a:picLocks noGrp="1" noChangeAspect="1"/>
          </p:cNvPicPr>
          <p:nvPr>
            <p:ph idx="1"/>
          </p:nvPr>
        </p:nvPicPr>
        <p:blipFill>
          <a:blip r:embed="rId2">
            <a:extLst>
              <a:ext uri="{28A0092B-C50C-407E-A947-70E740481C1C}">
                <a14:useLocalDpi xmlns:a14="http://schemas.microsoft.com/office/drawing/2010/main" xmlns="" val="0"/>
              </a:ext>
            </a:extLst>
          </a:blip>
          <a:srcRect t="-15019" b="-15019"/>
          <a:stretch>
            <a:fillRect/>
          </a:stretch>
        </p:blipFill>
        <p:spPr>
          <a:xfrm>
            <a:off x="0" y="1567991"/>
            <a:ext cx="9134131" cy="5023310"/>
          </a:xfrm>
        </p:spPr>
      </p:pic>
      <p:sp>
        <p:nvSpPr>
          <p:cNvPr id="5" name="Rectangle 4"/>
          <p:cNvSpPr/>
          <p:nvPr/>
        </p:nvSpPr>
        <p:spPr>
          <a:xfrm>
            <a:off x="718233" y="1213008"/>
            <a:ext cx="7857452" cy="923330"/>
          </a:xfrm>
          <a:prstGeom prst="rect">
            <a:avLst/>
          </a:prstGeom>
        </p:spPr>
        <p:txBody>
          <a:bodyPr wrap="square">
            <a:spAutoFit/>
          </a:bodyPr>
          <a:lstStyle/>
          <a:p>
            <a:r>
              <a:rPr lang="en-US" dirty="0"/>
              <a:t>To facilitate the online group research collaboration, </a:t>
            </a:r>
            <a:r>
              <a:rPr lang="en-US" dirty="0" smtClean="0"/>
              <a:t>CLEERhub </a:t>
            </a:r>
            <a:r>
              <a:rPr lang="en-US" dirty="0"/>
              <a:t>integrated Wiki document for shared co-editing, Resources page for listing relevant literature information and Discussion</a:t>
            </a:r>
          </a:p>
        </p:txBody>
      </p:sp>
    </p:spTree>
    <p:extLst>
      <p:ext uri="{BB962C8B-B14F-4D97-AF65-F5344CB8AC3E}">
        <p14:creationId xmlns:p14="http://schemas.microsoft.com/office/powerpoint/2010/main" xmlns="" val="544629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TotalTime>
  <Words>1701</Words>
  <Application>Microsoft Office PowerPoint</Application>
  <PresentationFormat>On-screen Show (4:3)</PresentationFormat>
  <Paragraphs>114</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CLEERhub: Using an Online Collaborative Workspace as a Cognitive Tool </vt:lpstr>
      <vt:lpstr>Collaborators on this Project</vt:lpstr>
      <vt:lpstr>CLEERhub.org Mission</vt:lpstr>
      <vt:lpstr>How Does a Hub Differ From a Website?</vt:lpstr>
      <vt:lpstr>Theoretical Perspective</vt:lpstr>
      <vt:lpstr>Digital Habitat</vt:lpstr>
      <vt:lpstr>Framework for Social Web Design</vt:lpstr>
      <vt:lpstr>Slide 8</vt:lpstr>
      <vt:lpstr>Collaboration Space: Groups</vt:lpstr>
      <vt:lpstr>Pilot Study Overview</vt:lpstr>
      <vt:lpstr>Pilot Study Overview</vt:lpstr>
      <vt:lpstr>Measures</vt:lpstr>
      <vt:lpstr>The Internet Usage Survey</vt:lpstr>
      <vt:lpstr>CLEERhub Usage Survey </vt:lpstr>
      <vt:lpstr>Use Of Other Technologies For Class Project </vt:lpstr>
      <vt:lpstr>CLEERhub Usage Results </vt:lpstr>
      <vt:lpstr>CLEERhub Usage Results </vt:lpstr>
      <vt:lpstr>CLEERhub Usage Results </vt:lpstr>
      <vt:lpstr>CLEERhub Usage Results </vt:lpstr>
      <vt:lpstr>Resulting Questions to Consider</vt:lpstr>
      <vt:lpstr>Supporting Communication, Collaboration and Coordination</vt:lpstr>
      <vt:lpstr>Online Workspace Design</vt:lpstr>
      <vt:lpstr>Introduce brainstorming tool </vt:lpstr>
      <vt:lpstr>Slide 24</vt:lpstr>
      <vt:lpstr>Important Points…</vt:lpstr>
      <vt:lpstr>References</vt:lpstr>
      <vt:lpstr>Acknowledgments</vt:lpstr>
      <vt:lpstr>Contact Information</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CLEERHub: Using an Online Collaborative Workspace as a Cognitive Tool </dc:title>
  <dc:creator>Natashka</dc:creator>
  <cp:lastModifiedBy>Beth Schroeder</cp:lastModifiedBy>
  <cp:revision>99</cp:revision>
  <dcterms:created xsi:type="dcterms:W3CDTF">2011-04-02T23:09:48Z</dcterms:created>
  <dcterms:modified xsi:type="dcterms:W3CDTF">2011-04-05T20:34:02Z</dcterms:modified>
</cp:coreProperties>
</file>