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6"/>
  </p:notesMasterIdLst>
  <p:sldIdLst>
    <p:sldId id="256" r:id="rId3"/>
    <p:sldId id="265" r:id="rId4"/>
    <p:sldId id="266" r:id="rId5"/>
    <p:sldId id="259" r:id="rId6"/>
    <p:sldId id="267" r:id="rId7"/>
    <p:sldId id="268" r:id="rId8"/>
    <p:sldId id="269" r:id="rId9"/>
    <p:sldId id="271" r:id="rId10"/>
    <p:sldId id="272" r:id="rId11"/>
    <p:sldId id="270" r:id="rId12"/>
    <p:sldId id="273" r:id="rId13"/>
    <p:sldId id="275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8443F-1107-CB4E-B828-666175280F9F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8DA82-1274-314C-951E-D190B524492E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Users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7FCD1A-64C2-2B42-941F-2BCD92008FB2}" type="parTrans" cxnId="{2AB6A260-1E84-7D44-9D5A-6D55A4289019}">
      <dgm:prSet/>
      <dgm:spPr/>
      <dgm:t>
        <a:bodyPr/>
        <a:lstStyle/>
        <a:p>
          <a:endParaRPr lang="en-US"/>
        </a:p>
      </dgm:t>
    </dgm:pt>
    <dgm:pt modelId="{08B0F1E3-05C1-F64E-82E9-1E0593FAF3B7}" type="sibTrans" cxnId="{2AB6A260-1E84-7D44-9D5A-6D55A4289019}">
      <dgm:prSet/>
      <dgm:spPr/>
      <dgm:t>
        <a:bodyPr/>
        <a:lstStyle/>
        <a:p>
          <a:endParaRPr lang="en-US"/>
        </a:p>
      </dgm:t>
    </dgm:pt>
    <dgm:pt modelId="{E4F15B67-B231-5044-996D-2C984C4CFDF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Developers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E57A2-04F7-7A43-A367-9F94451A2BD9}" type="parTrans" cxnId="{BB3C76A8-9B16-2A4E-8788-C81E37F6AC45}">
      <dgm:prSet/>
      <dgm:spPr/>
      <dgm:t>
        <a:bodyPr/>
        <a:lstStyle/>
        <a:p>
          <a:endParaRPr lang="en-US"/>
        </a:p>
      </dgm:t>
    </dgm:pt>
    <dgm:pt modelId="{42304126-91AF-3D4E-85C3-46A24642A803}" type="sibTrans" cxnId="{BB3C76A8-9B16-2A4E-8788-C81E37F6AC45}">
      <dgm:prSet/>
      <dgm:spPr/>
      <dgm:t>
        <a:bodyPr/>
        <a:lstStyle/>
        <a:p>
          <a:endParaRPr lang="en-US"/>
        </a:p>
      </dgm:t>
    </dgm:pt>
    <dgm:pt modelId="{39C12FD1-9416-DF42-874C-52133F2E2C8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Operation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20BDB3-5967-3145-ADEA-CD99B4B69652}" type="parTrans" cxnId="{A5B879B4-33E1-D940-BBC0-240F78DC0470}">
      <dgm:prSet/>
      <dgm:spPr/>
      <dgm:t>
        <a:bodyPr/>
        <a:lstStyle/>
        <a:p>
          <a:endParaRPr lang="en-US"/>
        </a:p>
      </dgm:t>
    </dgm:pt>
    <dgm:pt modelId="{73969284-ABAB-F345-94BA-2B8FDA0D55F2}" type="sibTrans" cxnId="{A5B879B4-33E1-D940-BBC0-240F78DC0470}">
      <dgm:prSet/>
      <dgm:spPr/>
      <dgm:t>
        <a:bodyPr/>
        <a:lstStyle/>
        <a:p>
          <a:endParaRPr lang="en-US"/>
        </a:p>
      </dgm:t>
    </dgm:pt>
    <dgm:pt modelId="{FEE73088-4A71-814B-B343-136C73B0C914}">
      <dgm:prSet phldrT="[Text]"/>
      <dgm:spPr/>
      <dgm:t>
        <a:bodyPr/>
        <a:lstStyle/>
        <a:p>
          <a:r>
            <a:rPr lang="en-US" dirty="0" smtClean="0"/>
            <a:t>Vibrant and Impactful VO</a:t>
          </a:r>
          <a:endParaRPr lang="en-US" dirty="0"/>
        </a:p>
      </dgm:t>
    </dgm:pt>
    <dgm:pt modelId="{091FAD37-53C7-464A-9581-1960BEE38B98}" type="parTrans" cxnId="{2032515C-EB72-B14B-A8BD-588C3675CF03}">
      <dgm:prSet/>
      <dgm:spPr/>
      <dgm:t>
        <a:bodyPr/>
        <a:lstStyle/>
        <a:p>
          <a:endParaRPr lang="en-US"/>
        </a:p>
      </dgm:t>
    </dgm:pt>
    <dgm:pt modelId="{9E9970BE-C55B-8C44-8175-52F96F00444F}" type="sibTrans" cxnId="{2032515C-EB72-B14B-A8BD-588C3675CF03}">
      <dgm:prSet/>
      <dgm:spPr/>
      <dgm:t>
        <a:bodyPr/>
        <a:lstStyle/>
        <a:p>
          <a:endParaRPr lang="en-US"/>
        </a:p>
      </dgm:t>
    </dgm:pt>
    <dgm:pt modelId="{0265642F-2599-6F4B-8F4B-B284AFDBEE6E}" type="pres">
      <dgm:prSet presAssocID="{45E8443F-1107-CB4E-B828-666175280F9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41B0F-B332-7D47-BD94-4E2E91B3F165}" type="pres">
      <dgm:prSet presAssocID="{45E8443F-1107-CB4E-B828-666175280F9F}" presName="ellipse" presStyleLbl="trBgShp" presStyleIdx="0" presStyleCnt="1"/>
      <dgm:spPr/>
    </dgm:pt>
    <dgm:pt modelId="{90D58C2A-90D2-3D4E-B44A-885CFB1AD11E}" type="pres">
      <dgm:prSet presAssocID="{45E8443F-1107-CB4E-B828-666175280F9F}" presName="arrow1" presStyleLbl="fgShp" presStyleIdx="0" presStyleCn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AA61AABB-74DB-414F-8691-B87DBE3AFA67}" type="pres">
      <dgm:prSet presAssocID="{45E8443F-1107-CB4E-B828-666175280F9F}" presName="rectangle" presStyleLbl="revTx" presStyleIdx="0" presStyleCnt="1" custScaleX="154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BABE8-9D6B-B242-AB51-A123AC9BEF47}" type="pres">
      <dgm:prSet presAssocID="{E4F15B67-B231-5044-996D-2C984C4CFDF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516D5-5FF6-9748-AEDF-4DE3D129DF11}" type="pres">
      <dgm:prSet presAssocID="{39C12FD1-9416-DF42-874C-52133F2E2C8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73A8E-CAD8-3A4D-ADE5-1B583EE15707}" type="pres">
      <dgm:prSet presAssocID="{FEE73088-4A71-814B-B343-136C73B0C91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F96A5-45F4-F247-930E-7B11BF948674}" type="pres">
      <dgm:prSet presAssocID="{45E8443F-1107-CB4E-B828-666175280F9F}" presName="funnel" presStyleLbl="trAlignAcc1" presStyleIdx="0" presStyleCnt="1" custLinFactNeighborX="311" custLinFactNeighborY="-893"/>
      <dgm:spPr>
        <a:solidFill>
          <a:schemeClr val="l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3F466F1F-8F8A-481D-85B1-2C88364BB0F9}" type="presOf" srcId="{B618DA82-1274-314C-951E-D190B524492E}" destId="{D7573A8E-CAD8-3A4D-ADE5-1B583EE15707}" srcOrd="0" destOrd="0" presId="urn:microsoft.com/office/officeart/2005/8/layout/funnel1"/>
    <dgm:cxn modelId="{A5B879B4-33E1-D940-BBC0-240F78DC0470}" srcId="{45E8443F-1107-CB4E-B828-666175280F9F}" destId="{39C12FD1-9416-DF42-874C-52133F2E2C89}" srcOrd="2" destOrd="0" parTransId="{5720BDB3-5967-3145-ADEA-CD99B4B69652}" sibTransId="{73969284-ABAB-F345-94BA-2B8FDA0D55F2}"/>
    <dgm:cxn modelId="{CB176611-3603-4159-A22E-26E1A61E5C73}" type="presOf" srcId="{E4F15B67-B231-5044-996D-2C984C4CFDF1}" destId="{8DA516D5-5FF6-9748-AEDF-4DE3D129DF11}" srcOrd="0" destOrd="0" presId="urn:microsoft.com/office/officeart/2005/8/layout/funnel1"/>
    <dgm:cxn modelId="{077BF68D-F66E-4DCD-A367-2A01BBA92D5F}" type="presOf" srcId="{39C12FD1-9416-DF42-874C-52133F2E2C89}" destId="{A0ABABE8-9D6B-B242-AB51-A123AC9BEF47}" srcOrd="0" destOrd="0" presId="urn:microsoft.com/office/officeart/2005/8/layout/funnel1"/>
    <dgm:cxn modelId="{2032515C-EB72-B14B-A8BD-588C3675CF03}" srcId="{45E8443F-1107-CB4E-B828-666175280F9F}" destId="{FEE73088-4A71-814B-B343-136C73B0C914}" srcOrd="3" destOrd="0" parTransId="{091FAD37-53C7-464A-9581-1960BEE38B98}" sibTransId="{9E9970BE-C55B-8C44-8175-52F96F00444F}"/>
    <dgm:cxn modelId="{BB3C76A8-9B16-2A4E-8788-C81E37F6AC45}" srcId="{45E8443F-1107-CB4E-B828-666175280F9F}" destId="{E4F15B67-B231-5044-996D-2C984C4CFDF1}" srcOrd="1" destOrd="0" parTransId="{ECEE57A2-04F7-7A43-A367-9F94451A2BD9}" sibTransId="{42304126-91AF-3D4E-85C3-46A24642A803}"/>
    <dgm:cxn modelId="{57150722-37EB-4476-83DB-34E7FE15627A}" type="presOf" srcId="{FEE73088-4A71-814B-B343-136C73B0C914}" destId="{AA61AABB-74DB-414F-8691-B87DBE3AFA67}" srcOrd="0" destOrd="0" presId="urn:microsoft.com/office/officeart/2005/8/layout/funnel1"/>
    <dgm:cxn modelId="{2AB6A260-1E84-7D44-9D5A-6D55A4289019}" srcId="{45E8443F-1107-CB4E-B828-666175280F9F}" destId="{B618DA82-1274-314C-951E-D190B524492E}" srcOrd="0" destOrd="0" parTransId="{D97FCD1A-64C2-2B42-941F-2BCD92008FB2}" sibTransId="{08B0F1E3-05C1-F64E-82E9-1E0593FAF3B7}"/>
    <dgm:cxn modelId="{D0467084-D16A-4CE7-AB6F-DD84C2724D2F}" type="presOf" srcId="{45E8443F-1107-CB4E-B828-666175280F9F}" destId="{0265642F-2599-6F4B-8F4B-B284AFDBEE6E}" srcOrd="0" destOrd="0" presId="urn:microsoft.com/office/officeart/2005/8/layout/funnel1"/>
    <dgm:cxn modelId="{BFA8A06E-381F-4924-B1DB-0AA5127C4A13}" type="presParOf" srcId="{0265642F-2599-6F4B-8F4B-B284AFDBEE6E}" destId="{C2041B0F-B332-7D47-BD94-4E2E91B3F165}" srcOrd="0" destOrd="0" presId="urn:microsoft.com/office/officeart/2005/8/layout/funnel1"/>
    <dgm:cxn modelId="{A57BCE7A-77C8-4A54-97D6-9243AA35C07D}" type="presParOf" srcId="{0265642F-2599-6F4B-8F4B-B284AFDBEE6E}" destId="{90D58C2A-90D2-3D4E-B44A-885CFB1AD11E}" srcOrd="1" destOrd="0" presId="urn:microsoft.com/office/officeart/2005/8/layout/funnel1"/>
    <dgm:cxn modelId="{FBB8A184-D2C8-45AF-97E4-EF1D33DA1F01}" type="presParOf" srcId="{0265642F-2599-6F4B-8F4B-B284AFDBEE6E}" destId="{AA61AABB-74DB-414F-8691-B87DBE3AFA67}" srcOrd="2" destOrd="0" presId="urn:microsoft.com/office/officeart/2005/8/layout/funnel1"/>
    <dgm:cxn modelId="{CD52DE9D-A439-4352-A8E3-E932E4F20293}" type="presParOf" srcId="{0265642F-2599-6F4B-8F4B-B284AFDBEE6E}" destId="{A0ABABE8-9D6B-B242-AB51-A123AC9BEF47}" srcOrd="3" destOrd="0" presId="urn:microsoft.com/office/officeart/2005/8/layout/funnel1"/>
    <dgm:cxn modelId="{C572BC1F-D64E-4740-B106-E53503537C0D}" type="presParOf" srcId="{0265642F-2599-6F4B-8F4B-B284AFDBEE6E}" destId="{8DA516D5-5FF6-9748-AEDF-4DE3D129DF11}" srcOrd="4" destOrd="0" presId="urn:microsoft.com/office/officeart/2005/8/layout/funnel1"/>
    <dgm:cxn modelId="{11966E9B-F3C8-44B3-9348-D4BF23D59447}" type="presParOf" srcId="{0265642F-2599-6F4B-8F4B-B284AFDBEE6E}" destId="{D7573A8E-CAD8-3A4D-ADE5-1B583EE15707}" srcOrd="5" destOrd="0" presId="urn:microsoft.com/office/officeart/2005/8/layout/funnel1"/>
    <dgm:cxn modelId="{5A37B911-37F7-44DC-A373-C548D16C5DE4}" type="presParOf" srcId="{0265642F-2599-6F4B-8F4B-B284AFDBEE6E}" destId="{962F96A5-45F4-F247-930E-7B11BF9486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41B0F-B332-7D47-BD94-4E2E91B3F165}">
      <dsp:nvSpPr>
        <dsp:cNvPr id="0" name=""/>
        <dsp:cNvSpPr/>
      </dsp:nvSpPr>
      <dsp:spPr>
        <a:xfrm>
          <a:off x="1988677" y="213598"/>
          <a:ext cx="4239101" cy="147218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58C2A-90D2-3D4E-B44A-885CFB1AD11E}">
      <dsp:nvSpPr>
        <dsp:cNvPr id="0" name=""/>
        <dsp:cNvSpPr/>
      </dsp:nvSpPr>
      <dsp:spPr>
        <a:xfrm>
          <a:off x="3704034" y="3818477"/>
          <a:ext cx="821531" cy="525780"/>
        </a:xfrm>
        <a:prstGeom prst="downArrow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61AABB-74DB-414F-8691-B87DBE3AFA67}">
      <dsp:nvSpPr>
        <dsp:cNvPr id="0" name=""/>
        <dsp:cNvSpPr/>
      </dsp:nvSpPr>
      <dsp:spPr>
        <a:xfrm>
          <a:off x="1066807" y="4239101"/>
          <a:ext cx="6095985" cy="98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Vibrant and Impactful VO</a:t>
          </a:r>
          <a:endParaRPr lang="en-US" sz="3600" kern="1200" dirty="0"/>
        </a:p>
      </dsp:txBody>
      <dsp:txXfrm>
        <a:off x="1066807" y="4239101"/>
        <a:ext cx="6095985" cy="985837"/>
      </dsp:txXfrm>
    </dsp:sp>
    <dsp:sp modelId="{A0ABABE8-9D6B-B242-AB51-A123AC9BEF47}">
      <dsp:nvSpPr>
        <dsp:cNvPr id="0" name=""/>
        <dsp:cNvSpPr/>
      </dsp:nvSpPr>
      <dsp:spPr>
        <a:xfrm>
          <a:off x="3529869" y="1799482"/>
          <a:ext cx="1478756" cy="147875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Operation</a:t>
          </a:r>
          <a:endParaRPr lang="en-US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9869" y="1799482"/>
        <a:ext cx="1478756" cy="1478756"/>
      </dsp:txXfrm>
    </dsp:sp>
    <dsp:sp modelId="{8DA516D5-5FF6-9748-AEDF-4DE3D129DF11}">
      <dsp:nvSpPr>
        <dsp:cNvPr id="0" name=""/>
        <dsp:cNvSpPr/>
      </dsp:nvSpPr>
      <dsp:spPr>
        <a:xfrm>
          <a:off x="2471737" y="690086"/>
          <a:ext cx="1478756" cy="147875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Developers</a:t>
          </a:r>
          <a:endParaRPr lang="en-US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1737" y="690086"/>
        <a:ext cx="1478756" cy="1478756"/>
      </dsp:txXfrm>
    </dsp:sp>
    <dsp:sp modelId="{D7573A8E-CAD8-3A4D-ADE5-1B583EE15707}">
      <dsp:nvSpPr>
        <dsp:cNvPr id="0" name=""/>
        <dsp:cNvSpPr/>
      </dsp:nvSpPr>
      <dsp:spPr>
        <a:xfrm>
          <a:off x="3983355" y="332555"/>
          <a:ext cx="1478756" cy="147875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Users</a:t>
          </a:r>
          <a:endParaRPr lang="en-US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3355" y="332555"/>
        <a:ext cx="1478756" cy="1478756"/>
      </dsp:txXfrm>
    </dsp:sp>
    <dsp:sp modelId="{962F96A5-45F4-F247-930E-7B11BF948674}">
      <dsp:nvSpPr>
        <dsp:cNvPr id="0" name=""/>
        <dsp:cNvSpPr/>
      </dsp:nvSpPr>
      <dsp:spPr>
        <a:xfrm>
          <a:off x="1828820" y="0"/>
          <a:ext cx="4600575" cy="3680460"/>
        </a:xfrm>
        <a:prstGeom prst="funnel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65E6-9911-4900-B72B-427524122D32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AAD7-4910-46AA-8ACB-E42FE66F9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/>
              <a:t>Purdue, Norfolk State, Northwestern, MIT, Molecular Foundry,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78BCDA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rgbClr val="78BCDA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>
                <a:solidFill>
                  <a:srgbClr val="000000"/>
                </a:solidFill>
              </a:rPr>
              <a:t>Purdue, Norfolk State, Northwestern, MIT, Molecular Foundry, UC Berkeley, Univ. of Illinois, UTEP</a:t>
            </a: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908C-F1EF-400E-8D03-A367DEA1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6AD5-C55A-4D16-BE8A-74A09942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F919-3DE2-49E5-B585-D51AE736F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754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</a:rPr>
              <a:t>Lynn K. Zentner</a:t>
            </a:r>
            <a:endParaRPr lang="en-US" sz="1200" dirty="0">
              <a:latin typeface="Trebuchet MS" charset="0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ackground-titl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B2D99BEC-4398-4522-9719-3E77176C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13" descr="nsf4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647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latin typeface="Trebuchet MS" charset="0"/>
              </a:rPr>
              <a:t>Gerhard Klimeck    &lt;= place your logo and name here by “View-&gt;Master-&gt;Slide Master”           </a:t>
            </a:r>
          </a:p>
        </p:txBody>
      </p:sp>
      <p:pic>
        <p:nvPicPr>
          <p:cNvPr id="205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background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ncnnew_nanohu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ncnnew_nanohub_whit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848600" cy="2384425"/>
          </a:xfrm>
        </p:spPr>
        <p:txBody>
          <a:bodyPr/>
          <a:lstStyle/>
          <a:p>
            <a:r>
              <a:rPr lang="en-US" i="1" dirty="0" smtClean="0"/>
              <a:t>Success Criteria for Establishing a Thriving </a:t>
            </a:r>
            <a:r>
              <a:rPr lang="en-US" i="1" dirty="0" err="1" smtClean="0"/>
              <a:t>HUBzero</a:t>
            </a:r>
            <a:r>
              <a:rPr lang="en-US" i="1" dirty="0" smtClean="0"/>
              <a:t> Based Site:  A Model for Science 2.0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648200"/>
            <a:ext cx="5410200" cy="914400"/>
          </a:xfrm>
        </p:spPr>
        <p:txBody>
          <a:bodyPr/>
          <a:lstStyle/>
          <a:p>
            <a:r>
              <a:rPr lang="en-US" dirty="0" smtClean="0"/>
              <a:t>Lynn K. Zentner, Gerhard </a:t>
            </a:r>
            <a:r>
              <a:rPr lang="en-US" dirty="0" err="1" smtClean="0"/>
              <a:t>Klimeck</a:t>
            </a:r>
            <a:r>
              <a:rPr lang="en-US" dirty="0" smtClean="0"/>
              <a:t>, </a:t>
            </a:r>
            <a:r>
              <a:rPr lang="en-US" dirty="0" smtClean="0"/>
              <a:t>George </a:t>
            </a:r>
            <a:r>
              <a:rPr lang="en-US" dirty="0" smtClean="0"/>
              <a:t>B. Adams III, and Krishna P.C. </a:t>
            </a:r>
            <a:r>
              <a:rPr lang="en-US" dirty="0" err="1" smtClean="0"/>
              <a:t>Madhavan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Understand Users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Eliminate software installation</a:t>
            </a:r>
          </a:p>
          <a:p>
            <a:pPr lvl="1"/>
            <a:r>
              <a:rPr lang="en-US" dirty="0" smtClean="0"/>
              <a:t>Not allowed or no experience or no time</a:t>
            </a:r>
          </a:p>
          <a:p>
            <a:endParaRPr lang="en-US" dirty="0" smtClean="0"/>
          </a:p>
          <a:p>
            <a:r>
              <a:rPr lang="en-US" dirty="0" smtClean="0"/>
              <a:t>Understand experience and time constraints</a:t>
            </a:r>
          </a:p>
          <a:p>
            <a:pPr lvl="1"/>
            <a:r>
              <a:rPr lang="en-US" dirty="0" smtClean="0"/>
              <a:t>No Manuals</a:t>
            </a:r>
          </a:p>
          <a:p>
            <a:pPr lvl="2"/>
            <a:r>
              <a:rPr lang="en-US" dirty="0" smtClean="0"/>
              <a:t>Experience should be like using a rental car</a:t>
            </a:r>
          </a:p>
          <a:p>
            <a:pPr lvl="1"/>
            <a:r>
              <a:rPr lang="en-US" dirty="0" smtClean="0"/>
              <a:t>Minimize learning curve</a:t>
            </a:r>
          </a:p>
          <a:p>
            <a:pPr lvl="2"/>
            <a:r>
              <a:rPr lang="en-US" dirty="0" smtClean="0"/>
              <a:t>No time in already busy schedule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Immediate access  &amp; instant feedback</a:t>
            </a:r>
          </a:p>
          <a:p>
            <a:endParaRPr lang="en-US" dirty="0" smtClean="0"/>
          </a:p>
          <a:p>
            <a:r>
              <a:rPr lang="en-US" dirty="0" smtClean="0"/>
              <a:t>Visualize and compare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Technology for Dissemination - underlying platform</a:t>
            </a:r>
          </a:p>
          <a:p>
            <a:pPr lvl="1"/>
            <a:r>
              <a:rPr lang="en-US" dirty="0" smtClean="0"/>
              <a:t>Simple and utterly dependable</a:t>
            </a:r>
          </a:p>
          <a:p>
            <a:pPr lvl="1"/>
            <a:r>
              <a:rPr lang="en-US" dirty="0" smtClean="0"/>
              <a:t>nanoHUB – 99.6% uptime last year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unds dedicated to operation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Technology Transfer </a:t>
            </a:r>
            <a:r>
              <a:rPr lang="en-US" dirty="0" smtClean="0"/>
              <a:t>P</a:t>
            </a:r>
            <a:r>
              <a:rPr lang="en-US" dirty="0" smtClean="0"/>
              <a:t>rocess</a:t>
            </a:r>
          </a:p>
          <a:p>
            <a:pPr lvl="1"/>
            <a:r>
              <a:rPr lang="en-US" dirty="0" smtClean="0"/>
              <a:t>NCN – Dedicated site leads at associated sites</a:t>
            </a:r>
          </a:p>
          <a:p>
            <a:pPr lvl="1"/>
            <a:r>
              <a:rPr lang="en-US" dirty="0" smtClean="0"/>
              <a:t>Facilitate content </a:t>
            </a:r>
            <a:r>
              <a:rPr lang="en-US" dirty="0" smtClean="0"/>
              <a:t>creation and </a:t>
            </a:r>
            <a:r>
              <a:rPr lang="en-US" dirty="0" smtClean="0"/>
              <a:t>provide support</a:t>
            </a:r>
            <a:endParaRPr lang="en-US" dirty="0" smtClean="0"/>
          </a:p>
          <a:p>
            <a:pPr lvl="1"/>
            <a:r>
              <a:rPr lang="en-US" dirty="0" smtClean="0"/>
              <a:t>Recruit contributors</a:t>
            </a:r>
          </a:p>
          <a:p>
            <a:pPr marL="741362" lvl="1" indent="-457200"/>
            <a:endParaRPr lang="en-US" dirty="0" smtClean="0"/>
          </a:p>
          <a:p>
            <a:pPr marL="741362" lvl="1" indent="-457200"/>
            <a:endParaRPr lang="en-US" dirty="0" smtClean="0"/>
          </a:p>
          <a:p>
            <a:pPr marL="741362" lvl="1" indent="-457200"/>
            <a:endParaRPr lang="en-US" dirty="0" smtClean="0"/>
          </a:p>
        </p:txBody>
      </p:sp>
      <p:pic>
        <p:nvPicPr>
          <p:cNvPr id="4" name="Chart Placeholder 4" descr="2010_hubzero_hi_br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295400"/>
            <a:ext cx="2658571" cy="179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Open Assessment/Incentives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066800"/>
            <a:ext cx="8001000" cy="5181600"/>
          </a:xfrm>
        </p:spPr>
        <p:txBody>
          <a:bodyPr/>
          <a:lstStyle/>
          <a:p>
            <a:r>
              <a:rPr lang="en-US" dirty="0" smtClean="0"/>
              <a:t>Gather, understand, disseminate stats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Impact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Measure impact of HUB – citations</a:t>
            </a:r>
          </a:p>
          <a:p>
            <a:r>
              <a:rPr lang="en-US" dirty="0" smtClean="0"/>
              <a:t>Quality – secondary citations</a:t>
            </a:r>
          </a:p>
          <a:p>
            <a:endParaRPr lang="en-US" dirty="0" smtClean="0"/>
          </a:p>
          <a:p>
            <a:r>
              <a:rPr lang="en-US" dirty="0" smtClean="0"/>
              <a:t>Incentivize participation with usage stats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</a:t>
            </a:r>
            <a:r>
              <a:rPr lang="en-US" dirty="0" err="1" smtClean="0"/>
              <a:t>Vasileska</a:t>
            </a:r>
            <a:r>
              <a:rPr lang="en-US" dirty="0" smtClean="0"/>
              <a:t> &amp; </a:t>
            </a:r>
            <a:r>
              <a:rPr lang="en-US" dirty="0" smtClean="0"/>
              <a:t>Ahmed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Are we meeting our goal?</a:t>
            </a:r>
          </a:p>
          <a:p>
            <a:pPr lvl="1">
              <a:buNone/>
            </a:pPr>
            <a:r>
              <a:rPr lang="en-US" dirty="0" smtClean="0"/>
              <a:t>Science &amp; </a:t>
            </a:r>
            <a:r>
              <a:rPr lang="en-US" dirty="0" smtClean="0"/>
              <a:t>Engineering              Invention               Innovation</a:t>
            </a:r>
          </a:p>
        </p:txBody>
      </p:sp>
      <p:pic>
        <p:nvPicPr>
          <p:cNvPr id="10" name="Picture 9" descr="Spar:Users:gba: Purdue:DP:NCN:Documents:Scholarly Writings:1 In Prep:Social Networking for Grid:Final Figures:Network_total_V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115945" cy="200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971800" y="5562600"/>
            <a:ext cx="762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00600" y="5562600"/>
            <a:ext cx="762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Business Model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What’s the next step?</a:t>
            </a:r>
          </a:p>
          <a:p>
            <a:endParaRPr lang="en-US" dirty="0" smtClean="0"/>
          </a:p>
          <a:p>
            <a:r>
              <a:rPr lang="en-US" dirty="0" smtClean="0"/>
              <a:t>Continued research – sustained academic funding</a:t>
            </a:r>
          </a:p>
          <a:p>
            <a:endParaRPr lang="en-US" dirty="0" smtClean="0"/>
          </a:p>
          <a:p>
            <a:r>
              <a:rPr lang="en-US" dirty="0" smtClean="0"/>
              <a:t>Product development – real business plans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71800" y="3429000"/>
            <a:ext cx="2667000" cy="2142530"/>
            <a:chOff x="2971800" y="3429000"/>
            <a:chExt cx="2667000" cy="2142530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429000"/>
              <a:ext cx="266700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Success at all 7 criteria</a:t>
              </a:r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191000" y="3810000"/>
              <a:ext cx="304800" cy="8382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4648200"/>
              <a:ext cx="2667000" cy="92333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thriving and vibrant science gateway –</a:t>
              </a:r>
            </a:p>
            <a:p>
              <a:pPr algn="ctr"/>
              <a:r>
                <a:rPr lang="en-US" dirty="0" smtClean="0"/>
                <a:t>Science 2.0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nanoHUB Fast 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686800" cy="2133600"/>
          </a:xfrm>
        </p:spPr>
        <p:txBody>
          <a:bodyPr/>
          <a:lstStyle/>
          <a:p>
            <a:r>
              <a:rPr lang="en-US" dirty="0" smtClean="0"/>
              <a:t>nanoHUB - the world’s largest nanotechnology user facility</a:t>
            </a:r>
          </a:p>
          <a:p>
            <a:pPr lvl="1"/>
            <a:r>
              <a:rPr lang="en-US" dirty="0" smtClean="0"/>
              <a:t>Over 170,000 users annually</a:t>
            </a:r>
          </a:p>
          <a:p>
            <a:pPr lvl="1"/>
            <a:r>
              <a:rPr lang="en-US" dirty="0" smtClean="0"/>
              <a:t>Over 2300 resources</a:t>
            </a:r>
          </a:p>
          <a:p>
            <a:pPr lvl="2"/>
            <a:r>
              <a:rPr lang="en-US" dirty="0" smtClean="0"/>
              <a:t>Full courses, lectures, and workshops</a:t>
            </a:r>
          </a:p>
          <a:p>
            <a:pPr lvl="2"/>
            <a:r>
              <a:rPr lang="en-US" dirty="0" smtClean="0"/>
              <a:t>Downloads, animations, podcasts</a:t>
            </a:r>
          </a:p>
          <a:p>
            <a:pPr lvl="2"/>
            <a:r>
              <a:rPr lang="en-US" dirty="0" smtClean="0"/>
              <a:t>Nearly 200 simulation programs (tools)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895600"/>
            <a:ext cx="7460830" cy="345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for a Science Gateway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1" y="1398178"/>
            <a:ext cx="6095998" cy="1484313"/>
            <a:chOff x="1524001" y="1398178"/>
            <a:chExt cx="6095998" cy="1484313"/>
          </a:xfrm>
        </p:grpSpPr>
        <p:sp>
          <p:nvSpPr>
            <p:cNvPr id="6" name="Freeform 5"/>
            <p:cNvSpPr/>
            <p:nvPr/>
          </p:nvSpPr>
          <p:spPr>
            <a:xfrm>
              <a:off x="1524001" y="1398178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532845" rIns="13336" bIns="5328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Employ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563018" y="1398180"/>
              <a:ext cx="5056981" cy="964803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17705 w 964803"/>
                <a:gd name="connsiteY2" fmla="*/ 47099 h 5056981"/>
                <a:gd name="connsiteX3" fmla="*/ 964803 w 964803"/>
                <a:gd name="connsiteY3" fmla="*/ 160805 h 5056981"/>
                <a:gd name="connsiteX4" fmla="*/ 964803 w 964803"/>
                <a:gd name="connsiteY4" fmla="*/ 5056981 h 5056981"/>
                <a:gd name="connsiteX5" fmla="*/ 964803 w 964803"/>
                <a:gd name="connsiteY5" fmla="*/ 5056981 h 5056981"/>
                <a:gd name="connsiteX6" fmla="*/ 964803 w 964803"/>
                <a:gd name="connsiteY6" fmla="*/ 5056981 h 5056981"/>
                <a:gd name="connsiteX7" fmla="*/ 0 w 964803"/>
                <a:gd name="connsiteY7" fmla="*/ 5056981 h 5056981"/>
                <a:gd name="connsiteX8" fmla="*/ 0 w 964803"/>
                <a:gd name="connsiteY8" fmla="*/ 5056981 h 5056981"/>
                <a:gd name="connsiteX9" fmla="*/ 0 w 964803"/>
                <a:gd name="connsiteY9" fmla="*/ 5056981 h 5056981"/>
                <a:gd name="connsiteX10" fmla="*/ 0 w 964803"/>
                <a:gd name="connsiteY10" fmla="*/ 160804 h 5056981"/>
                <a:gd name="connsiteX11" fmla="*/ 47099 w 964803"/>
                <a:gd name="connsiteY11" fmla="*/ 47098 h 5056981"/>
                <a:gd name="connsiteX12" fmla="*/ 160805 w 964803"/>
                <a:gd name="connsiteY12" fmla="*/ 0 h 5056981"/>
                <a:gd name="connsiteX13" fmla="*/ 160804 w 964803"/>
                <a:gd name="connsiteY13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437669"/>
                    <a:pt x="961571" y="4652049"/>
                    <a:pt x="955817" y="4810116"/>
                  </a:cubicBezTo>
                  <a:cubicBezTo>
                    <a:pt x="950064" y="4968183"/>
                    <a:pt x="942260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42260" y="3"/>
                    <a:pt x="950064" y="88803"/>
                    <a:pt x="955817" y="246870"/>
                  </a:cubicBezTo>
                  <a:cubicBezTo>
                    <a:pt x="961571" y="404937"/>
                    <a:pt x="964803" y="619318"/>
                    <a:pt x="964803" y="842856"/>
                  </a:cubicBezTo>
                  <a:lnTo>
                    <a:pt x="964803" y="84285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9163" rIns="59163" bIns="59163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Fundamental Science</a:t>
              </a:r>
              <a:endParaRPr lang="en-US" sz="1900" dirty="0" smtClean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Engineering</a:t>
              </a:r>
              <a:endParaRPr lang="en-US" sz="19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1" y="2686843"/>
            <a:ext cx="6095998" cy="1484312"/>
            <a:chOff x="1524001" y="2686843"/>
            <a:chExt cx="6095998" cy="1484312"/>
          </a:xfrm>
        </p:grpSpPr>
        <p:sp>
          <p:nvSpPr>
            <p:cNvPr id="8" name="Freeform 7"/>
            <p:cNvSpPr/>
            <p:nvPr/>
          </p:nvSpPr>
          <p:spPr>
            <a:xfrm>
              <a:off x="1524001" y="268684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532844" rIns="13335" bIns="5328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Drive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563018" y="2686844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17705 w 964803"/>
                <a:gd name="connsiteY2" fmla="*/ 47099 h 5056981"/>
                <a:gd name="connsiteX3" fmla="*/ 964803 w 964803"/>
                <a:gd name="connsiteY3" fmla="*/ 160805 h 5056981"/>
                <a:gd name="connsiteX4" fmla="*/ 964803 w 964803"/>
                <a:gd name="connsiteY4" fmla="*/ 5056981 h 5056981"/>
                <a:gd name="connsiteX5" fmla="*/ 964803 w 964803"/>
                <a:gd name="connsiteY5" fmla="*/ 5056981 h 5056981"/>
                <a:gd name="connsiteX6" fmla="*/ 964803 w 964803"/>
                <a:gd name="connsiteY6" fmla="*/ 5056981 h 5056981"/>
                <a:gd name="connsiteX7" fmla="*/ 0 w 964803"/>
                <a:gd name="connsiteY7" fmla="*/ 5056981 h 5056981"/>
                <a:gd name="connsiteX8" fmla="*/ 0 w 964803"/>
                <a:gd name="connsiteY8" fmla="*/ 5056981 h 5056981"/>
                <a:gd name="connsiteX9" fmla="*/ 0 w 964803"/>
                <a:gd name="connsiteY9" fmla="*/ 5056981 h 5056981"/>
                <a:gd name="connsiteX10" fmla="*/ 0 w 964803"/>
                <a:gd name="connsiteY10" fmla="*/ 160804 h 5056981"/>
                <a:gd name="connsiteX11" fmla="*/ 47099 w 964803"/>
                <a:gd name="connsiteY11" fmla="*/ 47098 h 5056981"/>
                <a:gd name="connsiteX12" fmla="*/ 160805 w 964803"/>
                <a:gd name="connsiteY12" fmla="*/ 0 h 5056981"/>
                <a:gd name="connsiteX13" fmla="*/ 160804 w 964803"/>
                <a:gd name="connsiteY13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437669"/>
                    <a:pt x="961571" y="4652049"/>
                    <a:pt x="955817" y="4810116"/>
                  </a:cubicBezTo>
                  <a:cubicBezTo>
                    <a:pt x="950064" y="4968183"/>
                    <a:pt x="942260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42260" y="3"/>
                    <a:pt x="950064" y="88803"/>
                    <a:pt x="955817" y="246870"/>
                  </a:cubicBezTo>
                  <a:cubicBezTo>
                    <a:pt x="961571" y="404937"/>
                    <a:pt x="964803" y="619318"/>
                    <a:pt x="964803" y="842856"/>
                  </a:cubicBezTo>
                  <a:lnTo>
                    <a:pt x="964803" y="84285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9163" rIns="59163" bIns="59164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Basic Research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Invention</a:t>
              </a:r>
              <a:endParaRPr lang="en-US" sz="19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1" y="3975507"/>
            <a:ext cx="6095998" cy="1485492"/>
            <a:chOff x="1524001" y="3975507"/>
            <a:chExt cx="6095998" cy="1485492"/>
          </a:xfrm>
        </p:grpSpPr>
        <p:sp>
          <p:nvSpPr>
            <p:cNvPr id="10" name="Freeform 9"/>
            <p:cNvSpPr/>
            <p:nvPr/>
          </p:nvSpPr>
          <p:spPr>
            <a:xfrm>
              <a:off x="1524001" y="3976687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532844" rIns="13335" bIns="5328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Facilitate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63018" y="3975507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17705 w 964803"/>
                <a:gd name="connsiteY2" fmla="*/ 47099 h 5056981"/>
                <a:gd name="connsiteX3" fmla="*/ 964803 w 964803"/>
                <a:gd name="connsiteY3" fmla="*/ 160805 h 5056981"/>
                <a:gd name="connsiteX4" fmla="*/ 964803 w 964803"/>
                <a:gd name="connsiteY4" fmla="*/ 5056981 h 5056981"/>
                <a:gd name="connsiteX5" fmla="*/ 964803 w 964803"/>
                <a:gd name="connsiteY5" fmla="*/ 5056981 h 5056981"/>
                <a:gd name="connsiteX6" fmla="*/ 964803 w 964803"/>
                <a:gd name="connsiteY6" fmla="*/ 5056981 h 5056981"/>
                <a:gd name="connsiteX7" fmla="*/ 0 w 964803"/>
                <a:gd name="connsiteY7" fmla="*/ 5056981 h 5056981"/>
                <a:gd name="connsiteX8" fmla="*/ 0 w 964803"/>
                <a:gd name="connsiteY8" fmla="*/ 5056981 h 5056981"/>
                <a:gd name="connsiteX9" fmla="*/ 0 w 964803"/>
                <a:gd name="connsiteY9" fmla="*/ 5056981 h 5056981"/>
                <a:gd name="connsiteX10" fmla="*/ 0 w 964803"/>
                <a:gd name="connsiteY10" fmla="*/ 160804 h 5056981"/>
                <a:gd name="connsiteX11" fmla="*/ 47099 w 964803"/>
                <a:gd name="connsiteY11" fmla="*/ 47098 h 5056981"/>
                <a:gd name="connsiteX12" fmla="*/ 160805 w 964803"/>
                <a:gd name="connsiteY12" fmla="*/ 0 h 5056981"/>
                <a:gd name="connsiteX13" fmla="*/ 160804 w 964803"/>
                <a:gd name="connsiteY13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437669"/>
                    <a:pt x="961571" y="4652049"/>
                    <a:pt x="955817" y="4810116"/>
                  </a:cubicBezTo>
                  <a:cubicBezTo>
                    <a:pt x="950064" y="4968183"/>
                    <a:pt x="942260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42260" y="3"/>
                    <a:pt x="950064" y="88803"/>
                    <a:pt x="955817" y="246870"/>
                  </a:cubicBezTo>
                  <a:cubicBezTo>
                    <a:pt x="961571" y="404937"/>
                    <a:pt x="964803" y="619318"/>
                    <a:pt x="964803" y="842856"/>
                  </a:cubicBezTo>
                  <a:lnTo>
                    <a:pt x="964803" y="84285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59163" rIns="59163" bIns="59164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Applied Research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Innovation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IMPACT</a:t>
              </a:r>
              <a:endParaRPr lang="en-US" sz="19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76600" y="4038600"/>
            <a:ext cx="34290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transition from basic </a:t>
            </a:r>
            <a:r>
              <a:rPr lang="en-US" dirty="0" smtClean="0"/>
              <a:t>to </a:t>
            </a:r>
            <a:r>
              <a:rPr lang="en-US" dirty="0" smtClean="0"/>
              <a:t>applied </a:t>
            </a:r>
            <a:r>
              <a:rPr lang="en-US" dirty="0" smtClean="0"/>
              <a:t>research </a:t>
            </a:r>
            <a:r>
              <a:rPr lang="en-US" dirty="0" smtClean="0"/>
              <a:t>is not as simple as it sounds…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352 L 0 0.23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all works together…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828800"/>
            <a:ext cx="8763000" cy="25146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7 Criteria </a:t>
            </a:r>
          </a:p>
          <a:p>
            <a:pPr algn="ctr">
              <a:buNone/>
            </a:pPr>
            <a:r>
              <a:rPr lang="en-US" sz="4000" b="1" dirty="0" smtClean="0"/>
              <a:t>for Successful </a:t>
            </a:r>
          </a:p>
          <a:p>
            <a:pPr algn="ctr">
              <a:buNone/>
            </a:pPr>
            <a:r>
              <a:rPr lang="en-US" sz="4000" b="1" dirty="0" smtClean="0"/>
              <a:t>Science Gateways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Outstanding Science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 research – invention</a:t>
            </a:r>
          </a:p>
          <a:p>
            <a:r>
              <a:rPr lang="en-US" dirty="0" smtClean="0"/>
              <a:t>“What the world wants”</a:t>
            </a:r>
          </a:p>
          <a:p>
            <a:pPr lvl="1"/>
            <a:r>
              <a:rPr lang="en-US" dirty="0" smtClean="0"/>
              <a:t>Meets the needs of a broad community</a:t>
            </a:r>
          </a:p>
          <a:p>
            <a:r>
              <a:rPr lang="en-US" dirty="0" smtClean="0"/>
              <a:t>L</a:t>
            </a:r>
            <a:r>
              <a:rPr lang="en-US" dirty="0" smtClean="0"/>
              <a:t>everaged research</a:t>
            </a:r>
          </a:p>
          <a:p>
            <a:pPr lvl="1"/>
            <a:r>
              <a:rPr lang="en-US" dirty="0" smtClean="0"/>
              <a:t>7 NCN sites – each with a research focus</a:t>
            </a:r>
          </a:p>
          <a:p>
            <a:pPr lvl="1"/>
            <a:r>
              <a:rPr lang="en-US" dirty="0" smtClean="0"/>
              <a:t>Partnerships with industry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138112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3" descr="\\.PSF\Data_gekco\Projects\NCN\AnnualReview2010\Directors_overview\SupplementalMaterial\ci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81200"/>
            <a:ext cx="14033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3733800"/>
            <a:ext cx="3735387" cy="1730375"/>
            <a:chOff x="709613" y="4648200"/>
            <a:chExt cx="3735387" cy="1730375"/>
          </a:xfrm>
        </p:grpSpPr>
        <p:pic>
          <p:nvPicPr>
            <p:cNvPr id="7" name="Picture 3" descr="\\.PSF\Data_gekco\Projects\NCN\AnnualReview2010\Directors_overview\SupplementalMaterial\lundstrom_image5264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088" y="4648200"/>
              <a:ext cx="6397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INDEX Logo Gold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9775" y="6019800"/>
              <a:ext cx="1371600" cy="3587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9" name="Picture 2" descr="\\.PSF\Data_gekco\Projects\NCN\AnnualReview2010\Directors_overview\SupplementalMaterial\intel-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3450" y="5257800"/>
              <a:ext cx="692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613" y="5657850"/>
              <a:ext cx="766762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52575" y="4733925"/>
              <a:ext cx="26670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3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52575" y="5248275"/>
              <a:ext cx="18288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05200" y="5715000"/>
              <a:ext cx="9398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 descr="X:\NCN Logos\ncnnew_nanohub_b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343400"/>
            <a:ext cx="3619500" cy="133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Commitment to Dissemination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Buy in from the faculty community</a:t>
            </a:r>
          </a:p>
          <a:p>
            <a:pPr lvl="1"/>
            <a:r>
              <a:rPr lang="en-US" dirty="0" smtClean="0"/>
              <a:t>Faculty willing to give it away free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Lead by example - NCN</a:t>
            </a:r>
          </a:p>
          <a:p>
            <a:pPr lvl="1"/>
            <a:r>
              <a:rPr lang="en-US" dirty="0" smtClean="0"/>
              <a:t>44 faculty</a:t>
            </a:r>
          </a:p>
          <a:p>
            <a:pPr lvl="1"/>
            <a:r>
              <a:rPr lang="en-US" dirty="0" smtClean="0"/>
              <a:t>7 site leads</a:t>
            </a:r>
          </a:p>
          <a:p>
            <a:pPr lvl="1"/>
            <a:r>
              <a:rPr lang="en-US" dirty="0" smtClean="0"/>
              <a:t>23 post docs</a:t>
            </a:r>
          </a:p>
          <a:p>
            <a:pPr lvl="1"/>
            <a:r>
              <a:rPr lang="en-US" dirty="0" smtClean="0"/>
              <a:t>106 grad students</a:t>
            </a:r>
          </a:p>
          <a:p>
            <a:pPr lvl="1"/>
            <a:r>
              <a:rPr lang="en-US" dirty="0" smtClean="0"/>
              <a:t>38 undergrads</a:t>
            </a:r>
          </a:p>
          <a:p>
            <a:pPr lvl="1"/>
            <a:r>
              <a:rPr lang="en-US" dirty="0" smtClean="0"/>
              <a:t>19 SURF/REU undergrads</a:t>
            </a:r>
          </a:p>
          <a:p>
            <a:endParaRPr lang="en-US" dirty="0" smtClean="0"/>
          </a:p>
          <a:p>
            <a:r>
              <a:rPr lang="en-US" dirty="0" smtClean="0"/>
              <a:t>Some faculty may ask – “What is the payoff?”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33800" y="2819400"/>
            <a:ext cx="2057400" cy="5334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2667000"/>
            <a:ext cx="24384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Taking the lead in content generation and 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print"/>
          <a:srcRect l="29180" t="19560" r="29609" b="33187"/>
          <a:stretch>
            <a:fillRect/>
          </a:stretch>
        </p:blipFill>
        <p:spPr bwMode="auto">
          <a:xfrm>
            <a:off x="457200" y="1752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Rectangle 9"/>
          <p:cNvSpPr>
            <a:spLocks noChangeArrowheads="1"/>
          </p:cNvSpPr>
          <p:nvPr/>
        </p:nvSpPr>
        <p:spPr bwMode="auto">
          <a:xfrm>
            <a:off x="381000" y="914400"/>
            <a:ext cx="2971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1" indent="-168275" algn="ctr"/>
            <a:r>
              <a:rPr lang="en-US" sz="2200" dirty="0" err="1" smtClean="0"/>
              <a:t>Dragica</a:t>
            </a:r>
            <a:r>
              <a:rPr lang="en-US" sz="2200" dirty="0" smtClean="0"/>
              <a:t> </a:t>
            </a:r>
            <a:r>
              <a:rPr lang="en-US" sz="2200" dirty="0" err="1" smtClean="0"/>
              <a:t>Vasileska</a:t>
            </a:r>
            <a:endParaRPr lang="en-US" sz="22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71600" y="152400"/>
            <a:ext cx="7602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Faculty Incentives</a:t>
            </a:r>
            <a:endParaRPr lang="en-US" sz="2400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24400" y="990600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Tool Usage </a:t>
            </a:r>
            <a:r>
              <a:rPr lang="en-US" sz="2400" dirty="0">
                <a:latin typeface="Symbol" pitchFamily="18" charset="2"/>
              </a:rPr>
              <a:t>»</a:t>
            </a:r>
            <a:r>
              <a:rPr lang="en-US" sz="2400" dirty="0"/>
              <a:t> reading papers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1676400"/>
            <a:ext cx="321594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16 tools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Wingdings" pitchFamily="2" charset="2"/>
              </a:rPr>
              <a:t>è</a:t>
            </a:r>
            <a:r>
              <a:rPr lang="en-US" sz="2400" dirty="0"/>
              <a:t> </a:t>
            </a:r>
            <a:r>
              <a:rPr lang="en-US" sz="2400" dirty="0" smtClean="0"/>
              <a:t>Over 10,000 users!</a:t>
            </a:r>
            <a:endParaRPr lang="en-US" sz="2400" dirty="0"/>
          </a:p>
          <a:p>
            <a:r>
              <a:rPr lang="en-US" sz="2400" dirty="0">
                <a:latin typeface="Wingdings" pitchFamily="2" charset="2"/>
              </a:rPr>
              <a:t>è</a:t>
            </a:r>
            <a:r>
              <a:rPr lang="en-US" sz="2400" dirty="0"/>
              <a:t> 115 citations</a:t>
            </a:r>
          </a:p>
        </p:txBody>
      </p:sp>
      <p:pic>
        <p:nvPicPr>
          <p:cNvPr id="297986" name="Picture 2" descr="\\.PSF\Data_gekco\Projects\NCN\AnnualReview2010\Directors_overview\SupplementalMaterial\vasileska_dragi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1143000" cy="1533525"/>
          </a:xfrm>
          <a:prstGeom prst="rect">
            <a:avLst/>
          </a:prstGeom>
          <a:noFill/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371600" y="5257800"/>
            <a:ext cx="6438637" cy="1066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rgbClr val="000000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5001"/>
              </a:srgbClr>
            </a:outerShdw>
          </a:effectLst>
          <a:scene3d>
            <a:camera prst="orthographicFront"/>
            <a:lightRig rig="threePt" dir="t"/>
          </a:scene3d>
          <a:sp3d>
            <a:bevelT w="120650" h="114300"/>
            <a:bevelB w="114300" h="114300"/>
          </a:sp3d>
        </p:spPr>
        <p:txBody>
          <a:bodyPr tIns="91440" bIns="91440" anchor="ctr"/>
          <a:lstStyle/>
          <a:p>
            <a:pPr marL="0" lvl="1" algn="ctr">
              <a:defRPr/>
            </a:pPr>
            <a:r>
              <a:rPr lang="en-US" sz="2800" dirty="0" smtClean="0">
                <a:solidFill>
                  <a:srgbClr val="0D0D0D"/>
                </a:solidFill>
              </a:rPr>
              <a:t>Proof of </a:t>
            </a:r>
            <a:r>
              <a:rPr lang="en-US" sz="2800" dirty="0" smtClean="0">
                <a:solidFill>
                  <a:srgbClr val="0D0D0D"/>
                </a:solidFill>
              </a:rPr>
              <a:t>Impact -</a:t>
            </a:r>
            <a:endParaRPr lang="en-US" sz="2800" dirty="0" smtClean="0">
              <a:solidFill>
                <a:srgbClr val="0D0D0D"/>
              </a:solidFill>
            </a:endParaRPr>
          </a:p>
          <a:p>
            <a:pPr marL="0" lvl="1" algn="ctr">
              <a:defRPr/>
            </a:pPr>
            <a:r>
              <a:rPr lang="en-US" sz="2800" dirty="0" smtClean="0">
                <a:solidFill>
                  <a:srgbClr val="0D0D0D"/>
                </a:solidFill>
                <a:cs typeface="Arial" charset="0"/>
              </a:rPr>
              <a:t>Great in </a:t>
            </a:r>
            <a:r>
              <a:rPr lang="en-US" sz="2800" dirty="0" smtClean="0">
                <a:solidFill>
                  <a:srgbClr val="0D0D0D"/>
                </a:solidFill>
                <a:cs typeface="Arial" charset="0"/>
              </a:rPr>
              <a:t>Proposals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3" cstate="print"/>
          <a:srcRect l="28264" t="19560" r="29865" b="33846"/>
          <a:stretch>
            <a:fillRect/>
          </a:stretch>
        </p:blipFill>
        <p:spPr bwMode="auto">
          <a:xfrm>
            <a:off x="609600" y="22098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Rectangle 9"/>
          <p:cNvSpPr>
            <a:spLocks noChangeArrowheads="1"/>
          </p:cNvSpPr>
          <p:nvPr/>
        </p:nvSpPr>
        <p:spPr bwMode="auto">
          <a:xfrm>
            <a:off x="152400" y="914400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1" indent="-168275" algn="ctr"/>
            <a:r>
              <a:rPr lang="en-US" dirty="0" err="1"/>
              <a:t>Shaikh</a:t>
            </a:r>
            <a:r>
              <a:rPr lang="en-US" dirty="0"/>
              <a:t> Ahmed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38800" y="2895600"/>
            <a:ext cx="3429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1" indent="-168275">
              <a:buFont typeface="Arial" charset="0"/>
              <a:buChar char="•"/>
            </a:pPr>
            <a:r>
              <a:rPr lang="en-US" dirty="0" smtClean="0"/>
              <a:t>Infused nanoHUB into existing classes</a:t>
            </a:r>
          </a:p>
          <a:p>
            <a:pPr marL="287338" lvl="1" indent="-168275">
              <a:buFont typeface="Arial" charset="0"/>
              <a:buChar char="•"/>
            </a:pPr>
            <a:r>
              <a:rPr lang="en-US" dirty="0" smtClean="0"/>
              <a:t>Built </a:t>
            </a:r>
            <a:r>
              <a:rPr lang="en-US" dirty="0"/>
              <a:t>a new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nanoelectronics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curriculum</a:t>
            </a:r>
            <a:endParaRPr lang="en-US" dirty="0"/>
          </a:p>
          <a:p>
            <a:pPr marL="287338" lvl="1" indent="-168275">
              <a:buFont typeface="Arial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nanoHUB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research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71601" y="95071"/>
            <a:ext cx="7602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Next Generation </a:t>
            </a:r>
            <a:r>
              <a:rPr lang="en-US" sz="2400" b="1" dirty="0" smtClean="0">
                <a:solidFill>
                  <a:srgbClr val="FFFF00"/>
                </a:solidFill>
              </a:rPr>
              <a:t>Faculty </a:t>
            </a:r>
            <a:endParaRPr lang="en-US" sz="2400" dirty="0" smtClean="0"/>
          </a:p>
        </p:txBody>
      </p:sp>
      <p:pic>
        <p:nvPicPr>
          <p:cNvPr id="179205" name="Picture 1" descr="\\.PSF\Data_gekco\Projects\NCN\AnnualReview2010\Directors_overview\SupplementalMaterial\shaikhahmed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14600"/>
            <a:ext cx="1428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05000" y="1600200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7,703 </a:t>
            </a:r>
            <a:r>
              <a:rPr lang="en-US" b="1" dirty="0" smtClean="0"/>
              <a:t>users</a:t>
            </a:r>
          </a:p>
          <a:p>
            <a:r>
              <a:rPr lang="en-US" b="1" dirty="0" smtClean="0"/>
              <a:t>14</a:t>
            </a:r>
            <a:r>
              <a:rPr lang="en-US" b="1" dirty="0" smtClean="0"/>
              <a:t> </a:t>
            </a:r>
            <a:r>
              <a:rPr lang="en-US" b="1" dirty="0" smtClean="0"/>
              <a:t>tools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95800" y="609600"/>
            <a:ext cx="4648200" cy="2066925"/>
            <a:chOff x="4572000" y="523875"/>
            <a:chExt cx="4648200" cy="2066925"/>
          </a:xfrm>
        </p:grpSpPr>
        <p:pic>
          <p:nvPicPr>
            <p:cNvPr id="179210" name="Picture 3" descr="\\.PSF\Data_gekco\Projects\NCN\AnnualReview2010\Directors_overview\SupplementalMaterial\Stats\siu.edu_excl_SAhmed_lo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609600"/>
              <a:ext cx="4648200" cy="132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5724525" y="523875"/>
              <a:ext cx="2403475" cy="2066925"/>
              <a:chOff x="5724525" y="523875"/>
              <a:chExt cx="2403475" cy="2066925"/>
            </a:xfrm>
          </p:grpSpPr>
          <p:sp>
            <p:nvSpPr>
              <p:cNvPr id="179213" name="Line 16"/>
              <p:cNvSpPr>
                <a:spLocks noChangeShapeType="1"/>
              </p:cNvSpPr>
              <p:nvPr/>
            </p:nvSpPr>
            <p:spPr bwMode="auto">
              <a:xfrm flipV="1">
                <a:off x="6924675" y="523875"/>
                <a:ext cx="0" cy="20669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Text Box 17"/>
              <p:cNvSpPr txBox="1">
                <a:spLocks noChangeArrowheads="1"/>
              </p:cNvSpPr>
              <p:nvPr/>
            </p:nvSpPr>
            <p:spPr bwMode="auto">
              <a:xfrm>
                <a:off x="5724525" y="1909763"/>
                <a:ext cx="11747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dirty="0"/>
                  <a:t>Post Doc</a:t>
                </a:r>
              </a:p>
              <a:p>
                <a:pPr algn="r"/>
                <a:r>
                  <a:rPr lang="en-US" dirty="0"/>
                  <a:t>at Purdue</a:t>
                </a:r>
              </a:p>
            </p:txBody>
          </p:sp>
          <p:sp>
            <p:nvSpPr>
              <p:cNvPr id="179215" name="Text Box 18"/>
              <p:cNvSpPr txBox="1">
                <a:spLocks noChangeArrowheads="1"/>
              </p:cNvSpPr>
              <p:nvPr/>
            </p:nvSpPr>
            <p:spPr bwMode="auto">
              <a:xfrm>
                <a:off x="6953250" y="1909763"/>
                <a:ext cx="11747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Faculty at</a:t>
                </a:r>
              </a:p>
              <a:p>
                <a:r>
                  <a:rPr lang="en-US"/>
                  <a:t>SIUC</a:t>
                </a:r>
              </a:p>
            </p:txBody>
          </p:sp>
        </p:grp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95400" y="5410200"/>
            <a:ext cx="6438637" cy="685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rgbClr val="000000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5001"/>
              </a:srgbClr>
            </a:outerShdw>
          </a:effectLst>
          <a:scene3d>
            <a:camera prst="orthographicFront"/>
            <a:lightRig rig="threePt" dir="t"/>
          </a:scene3d>
          <a:sp3d>
            <a:bevelT w="120650" h="114300"/>
            <a:bevelB w="114300" h="114300"/>
          </a:sp3d>
        </p:spPr>
        <p:txBody>
          <a:bodyPr tIns="91440" bIns="91440" anchor="ctr"/>
          <a:lstStyle/>
          <a:p>
            <a:pPr marL="0" lvl="1" algn="ctr">
              <a:defRPr/>
            </a:pPr>
            <a:r>
              <a:rPr lang="en-US" sz="2800" dirty="0" smtClean="0">
                <a:solidFill>
                  <a:srgbClr val="0D0D0D"/>
                </a:solidFill>
              </a:rPr>
              <a:t>Early Tenure Promotion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uccess Criteria for Establishing a Thriving HUBzero Based Site:  A Model for Science 2.0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nanoHUB Fast Facts&amp;quot;&quot;/&gt;&lt;property id=&quot;20307&quot; value=&quot;265&quot;/&gt;&lt;/object&gt;&lt;object type=&quot;3&quot; unique_id=&quot;10006&quot;&gt;&lt;property id=&quot;20148&quot; value=&quot;5&quot;/&gt;&lt;property id=&quot;20300&quot; value=&quot;Slide 3 - &amp;quot;The Vision for a Science Gateway&amp;quot;&quot;/&gt;&lt;property id=&quot;20307&quot; value=&quot;266&quot;/&gt;&lt;/object&gt;&lt;object type=&quot;3&quot; unique_id=&quot;10007&quot;&gt;&lt;property id=&quot;20148&quot; value=&quot;5&quot;/&gt;&lt;property id=&quot;20300&quot; value=&quot;Slide 4 - &amp;quot;When it all works together…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 - &amp;quot;1.  Outstanding Science&amp;amp;#x09;&amp;quot;&quot;/&gt;&lt;property id=&quot;20307&quot; value=&quot;268&quot;/&gt;&lt;/object&gt;&lt;object type=&quot;3&quot; unique_id=&quot;10090&quot;&gt;&lt;property id=&quot;20148&quot; value=&quot;5&quot;/&gt;&lt;property id=&quot;20300&quot; value=&quot;Slide 7 - &amp;quot;2. Commitment to Dissemination&amp;quot;&quot;/&gt;&lt;property id=&quot;20307&quot; value=&quot;269&quot;/&gt;&lt;/object&gt;&lt;object type=&quot;3&quot; unique_id=&quot;10091&quot;&gt;&lt;property id=&quot;20148&quot; value=&quot;5&quot;/&gt;&lt;property id=&quot;20300&quot; value=&quot;Slide 8&quot;/&gt;&lt;property id=&quot;20307&quot; value=&quot;271&quot;/&gt;&lt;/object&gt;&lt;object type=&quot;3&quot; unique_id=&quot;10092&quot;&gt;&lt;property id=&quot;20148&quot; value=&quot;5&quot;/&gt;&lt;property id=&quot;20300&quot; value=&quot;Slide 10 - &amp;quot;3.  Understand Users&amp;quot;&quot;/&gt;&lt;property id=&quot;20307&quot; value=&quot;270&quot;/&gt;&lt;/object&gt;&lt;object type=&quot;3&quot; unique_id=&quot;10137&quot;&gt;&lt;property id=&quot;20148&quot; value=&quot;5&quot;/&gt;&lt;property id=&quot;20300&quot; value=&quot;Slide 9&quot;/&gt;&lt;property id=&quot;20307&quot; value=&quot;272&quot;/&gt;&lt;/object&gt;&lt;object type=&quot;3&quot; unique_id=&quot;10174&quot;&gt;&lt;property id=&quot;20148&quot; value=&quot;5&quot;/&gt;&lt;property id=&quot;20300&quot; value=&quot;Slide 11 - &amp;quot;Technology&amp;quot;&quot;/&gt;&lt;property id=&quot;20307&quot; value=&quot;273&quot;/&gt;&lt;/object&gt;&lt;object type=&quot;3&quot; unique_id=&quot;10241&quot;&gt;&lt;property id=&quot;20148&quot; value=&quot;5&quot;/&gt;&lt;property id=&quot;20300&quot; value=&quot;Slide 12 - &amp;quot;6. Open Assessment/Incentives&amp;quot;&quot;/&gt;&lt;property id=&quot;20307&quot; value=&quot;275&quot;/&gt;&lt;/object&gt;&lt;object type=&quot;3&quot; unique_id=&quot;10242&quot;&gt;&lt;property id=&quot;20148&quot; value=&quot;5&quot;/&gt;&lt;property id=&quot;20300&quot; value=&quot;Slide 13 - &amp;quot;7.  Business Model &amp;quot;&quot;/&gt;&lt;property id=&quot;20307&quot; value=&quot;27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3.5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"/>
</p:tagLst>
</file>

<file path=ppt/theme/theme1.xml><?xml version="1.0" encoding="utf-8"?>
<a:theme xmlns:a="http://schemas.openxmlformats.org/drawingml/2006/main" name="NCNv15_04_2010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E7B95C"/>
      </a:accent4>
      <a:accent5>
        <a:srgbClr val="FF000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NCNv15_04_2010</Template>
  <TotalTime>527</TotalTime>
  <Words>426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NCNv15_04_2010</vt:lpstr>
      <vt:lpstr>nanoHUB-v2</vt:lpstr>
      <vt:lpstr>Success Criteria for Establishing a Thriving HUBzero Based Site:  A Model for Science 2.0 </vt:lpstr>
      <vt:lpstr>nanoHUB Fast Facts</vt:lpstr>
      <vt:lpstr>The Vision for a Science Gateway</vt:lpstr>
      <vt:lpstr>When it all works together…</vt:lpstr>
      <vt:lpstr>Slide 5</vt:lpstr>
      <vt:lpstr>1.  Outstanding Science </vt:lpstr>
      <vt:lpstr>2. Commitment to Dissemination</vt:lpstr>
      <vt:lpstr>Slide 8</vt:lpstr>
      <vt:lpstr>Slide 9</vt:lpstr>
      <vt:lpstr>3.  Understand Users</vt:lpstr>
      <vt:lpstr>Technology</vt:lpstr>
      <vt:lpstr>6. Open Assessment/Incentives</vt:lpstr>
      <vt:lpstr>7.  Business Model 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Criteria for Establishing a Thriving HUBzero Based Site:  A Model for Science 2.0 </dc:title>
  <dc:creator>Lynn K. Zentner</dc:creator>
  <cp:lastModifiedBy> Lynn K. Zentner</cp:lastModifiedBy>
  <cp:revision>49</cp:revision>
  <dcterms:created xsi:type="dcterms:W3CDTF">2011-03-31T20:57:43Z</dcterms:created>
  <dcterms:modified xsi:type="dcterms:W3CDTF">2011-04-05T02:20:08Z</dcterms:modified>
</cp:coreProperties>
</file>