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99" r:id="rId2"/>
    <p:sldMasterId id="2147483739" r:id="rId3"/>
    <p:sldMasterId id="2147483746" r:id="rId4"/>
    <p:sldMasterId id="2147483759" r:id="rId5"/>
  </p:sldMasterIdLst>
  <p:notesMasterIdLst>
    <p:notesMasterId r:id="rId29"/>
  </p:notesMasterIdLst>
  <p:sldIdLst>
    <p:sldId id="296" r:id="rId6"/>
    <p:sldId id="323" r:id="rId7"/>
    <p:sldId id="310" r:id="rId8"/>
    <p:sldId id="311" r:id="rId9"/>
    <p:sldId id="324" r:id="rId10"/>
    <p:sldId id="306" r:id="rId11"/>
    <p:sldId id="307" r:id="rId12"/>
    <p:sldId id="308" r:id="rId13"/>
    <p:sldId id="328" r:id="rId14"/>
    <p:sldId id="330" r:id="rId15"/>
    <p:sldId id="320" r:id="rId16"/>
    <p:sldId id="319" r:id="rId17"/>
    <p:sldId id="312" r:id="rId18"/>
    <p:sldId id="332" r:id="rId19"/>
    <p:sldId id="333" r:id="rId20"/>
    <p:sldId id="325" r:id="rId21"/>
    <p:sldId id="326" r:id="rId22"/>
    <p:sldId id="329" r:id="rId23"/>
    <p:sldId id="327" r:id="rId24"/>
    <p:sldId id="316" r:id="rId25"/>
    <p:sldId id="321" r:id="rId26"/>
    <p:sldId id="322" r:id="rId27"/>
    <p:sldId id="33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0C0C0"/>
    <a:srgbClr val="324664"/>
    <a:srgbClr val="415F8A"/>
    <a:srgbClr val="5781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3" autoAdjust="0"/>
    <p:restoredTop sz="94568" autoAdjust="0"/>
  </p:normalViewPr>
  <p:slideViewPr>
    <p:cSldViewPr showGuides="1">
      <p:cViewPr varScale="1">
        <p:scale>
          <a:sx n="23" d="100"/>
          <a:sy n="23" d="100"/>
        </p:scale>
        <p:origin x="-8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98F169-640F-4CF9-BC8A-3EAC6530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1299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B24B0E-5134-4ED3-8C6B-40D96CBD8035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86DAC-5BBE-4B2B-A022-A9C587390EF0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8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379E6-DDC4-40D3-8F00-A475A7985D22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8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78BCDA"/>
                </a:solidFill>
                <a:latin typeface="Trebuchet MS" charset="0"/>
              </a:rPr>
              <a:t>Network for Computational Nanotechnology (NCN)</a:t>
            </a:r>
          </a:p>
          <a:p>
            <a:pPr algn="ctr">
              <a:defRPr/>
            </a:pPr>
            <a:endParaRPr lang="en-US" sz="2800" b="1" i="1">
              <a:solidFill>
                <a:srgbClr val="78BCDA"/>
              </a:solidFill>
              <a:latin typeface="Trebuchet MS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>
                <a:solidFill>
                  <a:srgbClr val="000000"/>
                </a:solidFill>
              </a:rPr>
              <a:t>Purdue, Norfolk State, Northwestern, MIT, Molecular Foundry, UC Berkeley, Univ. of Illinois, UTEP</a:t>
            </a:r>
            <a:endParaRPr lang="en-US" i="1">
              <a:solidFill>
                <a:srgbClr val="000000"/>
              </a:solidFill>
            </a:endParaRPr>
          </a:p>
        </p:txBody>
      </p:sp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ncnnew_nanohub"/>
          <p:cNvPicPr/>
          <p:nvPr userDrawn="1"/>
        </p:nvPicPr>
        <p:blipFill>
          <a:blip r:embed="rId7" cstate="print"/>
          <a:srcRect r="59048"/>
          <a:stretch>
            <a:fillRect/>
          </a:stretch>
        </p:blipFill>
        <p:spPr bwMode="auto">
          <a:xfrm>
            <a:off x="299357" y="3352800"/>
            <a:ext cx="2443843" cy="238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cnnew_nanohub"/>
          <p:cNvPicPr/>
          <p:nvPr userDrawn="1"/>
        </p:nvPicPr>
        <p:blipFill>
          <a:blip r:embed="rId7" cstate="print"/>
          <a:srcRect l="40952"/>
          <a:stretch>
            <a:fillRect/>
          </a:stretch>
        </p:blipFill>
        <p:spPr bwMode="auto">
          <a:xfrm>
            <a:off x="299358" y="5257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C7390B-D0A0-4D60-BCBC-342D0ED5D9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973E7-537D-4ED2-82FD-07FDA64B26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93650-FA11-41BD-9819-F176369794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44CDEE-4EF4-4C61-ABB1-2D3DCE41B4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A78C1A-0BE9-45C6-B3A0-B7F167DB3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7AE082-6DF1-439F-A102-0CD8A738C3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A41673-B3F5-4D55-A22F-DB47859A38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E14B81-3CBE-469D-A04B-29DC2253C6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EDC051-FEFD-4E5C-93D8-81374E90E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C58720-6B62-4128-B297-C9F5330B5A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722313"/>
            <a:ext cx="2143125" cy="5526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22313"/>
            <a:ext cx="6278563" cy="5526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F0A7E6-408F-4548-928F-8902299FB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313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8534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886200"/>
            <a:ext cx="8534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18263"/>
            <a:ext cx="41148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310438" y="6418263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1A27CF0-BFD8-4585-B63D-38DB0DE304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6EED1-D512-41CA-9C55-3A226C3EE6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19DCA-9500-475F-804F-6FBF8DFB67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827A-B7B1-432F-B40A-E74F5A6EAE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648200"/>
            <a:ext cx="4038600" cy="147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648200"/>
            <a:ext cx="4038600" cy="147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9262D-D41A-45EB-B6D8-828600BEE5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A979-EEEE-4E54-B8C8-DED6CB5CD5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1CD89-AB5B-4F81-A0BF-A0ABF6C9CB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98B4E-1E18-40FE-8483-2E5B5B8836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2E4AE-A988-454C-8E45-B6D78598F48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502C5-59D5-44AD-82FB-66A47D9EDD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F60BB-D310-4A90-9FDE-AFC0CCC3C1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C610-D6F4-48B0-B72D-980DF9B36D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chemeClr val="folHlink"/>
                </a:solidFill>
                <a:latin typeface="Trebuchet MS" charset="0"/>
              </a:rPr>
              <a:t>Network for Computational Nanotechnology (NCN)</a:t>
            </a:r>
          </a:p>
          <a:p>
            <a:pPr algn="ctr">
              <a:defRPr/>
            </a:pPr>
            <a:endParaRPr lang="en-US" sz="2800" b="1" i="1">
              <a:solidFill>
                <a:schemeClr val="folHlink"/>
              </a:solidFill>
              <a:latin typeface="Trebuchet MS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/>
              <a:t>Purdue, Norfolk State, Northwestern, MIT, Molecular Foundry, UC Berkeley, Univ. of Illinois, UTEP</a:t>
            </a:r>
            <a:endParaRPr lang="en-US" i="1"/>
          </a:p>
        </p:txBody>
      </p:sp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ncnnew_nanohub"/>
          <p:cNvPicPr/>
          <p:nvPr userDrawn="1"/>
        </p:nvPicPr>
        <p:blipFill>
          <a:blip r:embed="rId7" cstate="print"/>
          <a:srcRect r="59048"/>
          <a:stretch>
            <a:fillRect/>
          </a:stretch>
        </p:blipFill>
        <p:spPr bwMode="auto">
          <a:xfrm>
            <a:off x="299357" y="3352800"/>
            <a:ext cx="2443843" cy="238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cnnew_nanohub"/>
          <p:cNvPicPr/>
          <p:nvPr userDrawn="1"/>
        </p:nvPicPr>
        <p:blipFill>
          <a:blip r:embed="rId7" cstate="print"/>
          <a:srcRect l="40952"/>
          <a:stretch>
            <a:fillRect/>
          </a:stretch>
        </p:blipFill>
        <p:spPr bwMode="auto">
          <a:xfrm>
            <a:off x="299358" y="5257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78BCDA"/>
                </a:solidFill>
                <a:latin typeface="Trebuchet MS" charset="0"/>
              </a:rPr>
              <a:t>Network for Computational Nanotechnology (NCN)</a:t>
            </a:r>
          </a:p>
          <a:p>
            <a:pPr algn="ctr">
              <a:defRPr/>
            </a:pPr>
            <a:endParaRPr lang="en-US" sz="2800" b="1" i="1">
              <a:solidFill>
                <a:srgbClr val="78BCDA"/>
              </a:solidFill>
              <a:latin typeface="Trebuchet MS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>
                <a:solidFill>
                  <a:srgbClr val="000000"/>
                </a:solidFill>
              </a:rPr>
              <a:t>Purdue, Norfolk State, Northwestern, MIT, Molecular Foundry, UC Berkeley, Univ. of Illinois, UTEP</a:t>
            </a:r>
            <a:endParaRPr lang="en-US" i="1">
              <a:solidFill>
                <a:srgbClr val="000000"/>
              </a:solidFill>
            </a:endParaRPr>
          </a:p>
        </p:txBody>
      </p:sp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ncnnew_nanohub"/>
          <p:cNvPicPr/>
          <p:nvPr userDrawn="1"/>
        </p:nvPicPr>
        <p:blipFill>
          <a:blip r:embed="rId7" cstate="print"/>
          <a:srcRect r="59048"/>
          <a:stretch>
            <a:fillRect/>
          </a:stretch>
        </p:blipFill>
        <p:spPr bwMode="auto">
          <a:xfrm>
            <a:off x="223157" y="3352800"/>
            <a:ext cx="2443843" cy="238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cnnew_nanohub"/>
          <p:cNvPicPr/>
          <p:nvPr userDrawn="1"/>
        </p:nvPicPr>
        <p:blipFill>
          <a:blip r:embed="rId7" cstate="print"/>
          <a:srcRect l="40952"/>
          <a:stretch>
            <a:fillRect/>
          </a:stretch>
        </p:blipFill>
        <p:spPr bwMode="auto">
          <a:xfrm>
            <a:off x="223158" y="5257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A4823-95C7-4E76-A2FE-83296BA0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2D4B-A327-4F6E-A6E8-07599A858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 userDrawn="1"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 smtClean="0">
                <a:latin typeface="Trebuchet MS" charset="0"/>
              </a:rPr>
              <a:t>Gerhard</a:t>
            </a:r>
            <a:r>
              <a:rPr lang="en-US" sz="1200" baseline="0" dirty="0" smtClean="0">
                <a:latin typeface="Trebuchet MS" charset="0"/>
              </a:rPr>
              <a:t> Klimeck</a:t>
            </a:r>
            <a:endParaRPr lang="en-US" sz="1200" dirty="0">
              <a:latin typeface="Trebuchet MS" charset="0"/>
            </a:endParaRPr>
          </a:p>
        </p:txBody>
      </p:sp>
      <p:pic>
        <p:nvPicPr>
          <p:cNvPr id="1033" name="Picture 12" descr="ncnnew_nanohub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13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F1D479DA-80E0-4AC6-ACFC-D7B1CF6CF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5" r:id="rId5"/>
    <p:sldLayoutId id="2147483738" r:id="rId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ackground-title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13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F1D479DA-80E0-4AC6-ACFC-D7B1CF6CF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13" descr="nsf4c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 userDrawn="1"/>
        </p:nvSpPr>
        <p:spPr bwMode="auto">
          <a:xfrm>
            <a:off x="0" y="6553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Trebuchet MS" charset="0"/>
              </a:rPr>
              <a:t>Gerhard </a:t>
            </a:r>
            <a:r>
              <a:rPr lang="en-US" sz="1200" dirty="0" smtClean="0">
                <a:solidFill>
                  <a:srgbClr val="000000"/>
                </a:solidFill>
                <a:latin typeface="Trebuchet MS" charset="0"/>
              </a:rPr>
              <a:t>Klimeck</a:t>
            </a:r>
            <a:endParaRPr lang="en-US" sz="12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2057" name="Picture 11" descr="background.gif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ncnnew_nanohub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ncnnew_nanohub_white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3" r:id="rId2"/>
    <p:sldLayoutId id="2147483734" r:id="rId3"/>
    <p:sldLayoutId id="2147483737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 userDrawn="1"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200" dirty="0" smtClean="0">
                <a:solidFill>
                  <a:srgbClr val="000000"/>
                </a:solidFill>
                <a:latin typeface="Trebuchet MS" charset="0"/>
              </a:rPr>
              <a:t>Gerhard Klimeck</a:t>
            </a:r>
            <a:endParaRPr lang="en-US" sz="12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1033" name="Picture 12" descr="ncnnew_nanohub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13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F1D479DA-80E0-4AC6-ACFC-D7B1CF6CF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794" name="Picture 2" descr="nanoheader-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22313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1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8263"/>
            <a:ext cx="411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j-lt"/>
                <a:ea typeface="+mn-ea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0438" y="6418263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j-lt"/>
                <a:ea typeface="+mn-ea"/>
              </a:defRPr>
            </a:lvl1pPr>
          </a:lstStyle>
          <a:p>
            <a:fld id="{61B02766-BC9C-41F3-B7C1-502D21F740C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81799" name="Picture 13" descr="nsf4c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521700" y="6350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800" name="Picture 14" descr="ncn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912100" y="6376988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801" name="Picture 17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2225" y="6462713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rebuchet MS" charset="0"/>
          <a:ea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rebuchet MS" charset="0"/>
          <a:ea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rebuchet MS" charset="0"/>
          <a:ea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rebuchet MS" charset="0"/>
          <a:ea typeface="ＭＳ Ｐゴシック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rebuchet MS" charset="0"/>
          <a:ea typeface="ＭＳ Ｐゴシック" charset="-128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rebuchet MS" charset="0"/>
          <a:ea typeface="ＭＳ Ｐゴシック" charset="-128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rebuchet MS" charset="0"/>
          <a:ea typeface="ＭＳ Ｐゴシック" charset="-128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rebuchet MS" charset="0"/>
          <a:ea typeface="ＭＳ Ｐゴシック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chemeClr val="tx1"/>
          </a:solidFill>
          <a:latin typeface="+mn-lt"/>
          <a:ea typeface="+mn-ea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+mn-ea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+mn-ea"/>
        </a:defRPr>
      </a:lvl5pPr>
      <a:lvl6pPr marL="18303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+mn-ea"/>
        </a:defRPr>
      </a:lvl6pPr>
      <a:lvl7pPr marL="22875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+mn-ea"/>
        </a:defRPr>
      </a:lvl7pPr>
      <a:lvl8pPr marL="27447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+mn-ea"/>
        </a:defRPr>
      </a:lvl8pPr>
      <a:lvl9pPr marL="3201988" indent="-169863" algn="l" rtl="0" eaLnBrk="0" fontAlgn="base" hangingPunct="0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648200"/>
            <a:ext cx="822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8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08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08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fld id="{BBB3E3E9-64C3-4E87-93B6-1EDEB5905C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Trebuchet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9" Type="http://schemas.openxmlformats.org/officeDocument/2006/relationships/image" Target="../media/image102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34" Type="http://schemas.openxmlformats.org/officeDocument/2006/relationships/image" Target="../media/image97.png"/><Relationship Id="rId42" Type="http://schemas.openxmlformats.org/officeDocument/2006/relationships/image" Target="../media/image105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38" Type="http://schemas.openxmlformats.org/officeDocument/2006/relationships/image" Target="../media/image101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41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43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gif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26" Type="http://schemas.openxmlformats.org/officeDocument/2006/relationships/image" Target="../media/image34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34" Type="http://schemas.openxmlformats.org/officeDocument/2006/relationships/image" Target="../media/image41.pn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0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5" Type="http://schemas.openxmlformats.org/officeDocument/2006/relationships/image" Target="../media/image15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png"/><Relationship Id="rId10" Type="http://schemas.openxmlformats.org/officeDocument/2006/relationships/hyperlink" Target="http://nano.cancer.gov/index.asp" TargetMode="External"/><Relationship Id="rId19" Type="http://schemas.openxmlformats.org/officeDocument/2006/relationships/image" Target="../media/image27.jpeg"/><Relationship Id="rId31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hyperlink" Target="http://www.nano-cemms.uiuc.edu/index.php" TargetMode="External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8.png"/><Relationship Id="rId18" Type="http://schemas.openxmlformats.org/officeDocument/2006/relationships/image" Target="../media/image51.png"/><Relationship Id="rId3" Type="http://schemas.openxmlformats.org/officeDocument/2006/relationships/image" Target="../media/image43.jpeg"/><Relationship Id="rId21" Type="http://schemas.openxmlformats.org/officeDocument/2006/relationships/image" Target="../media/image54.jpeg"/><Relationship Id="rId7" Type="http://schemas.openxmlformats.org/officeDocument/2006/relationships/image" Target="../media/image47.jpeg"/><Relationship Id="rId12" Type="http://schemas.openxmlformats.org/officeDocument/2006/relationships/image" Target="../media/image37.png"/><Relationship Id="rId17" Type="http://schemas.openxmlformats.org/officeDocument/2006/relationships/image" Target="../media/image50.jpeg"/><Relationship Id="rId2" Type="http://schemas.openxmlformats.org/officeDocument/2006/relationships/image" Target="../media/image14.png"/><Relationship Id="rId16" Type="http://schemas.openxmlformats.org/officeDocument/2006/relationships/image" Target="../media/image26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11" Type="http://schemas.openxmlformats.org/officeDocument/2006/relationships/image" Target="../media/image29.png"/><Relationship Id="rId5" Type="http://schemas.openxmlformats.org/officeDocument/2006/relationships/image" Target="../media/image45.jpeg"/><Relationship Id="rId15" Type="http://schemas.openxmlformats.org/officeDocument/2006/relationships/image" Target="../media/image49.png"/><Relationship Id="rId10" Type="http://schemas.openxmlformats.org/officeDocument/2006/relationships/image" Target="../media/image25.png"/><Relationship Id="rId19" Type="http://schemas.openxmlformats.org/officeDocument/2006/relationships/image" Target="../media/image52.jpeg"/><Relationship Id="rId4" Type="http://schemas.openxmlformats.org/officeDocument/2006/relationships/image" Target="../media/image44.jpeg"/><Relationship Id="rId9" Type="http://schemas.openxmlformats.org/officeDocument/2006/relationships/image" Target="../media/image24.jpeg"/><Relationship Id="rId14" Type="http://schemas.openxmlformats.org/officeDocument/2006/relationships/image" Target="../media/image48.jpeg"/><Relationship Id="rId2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37.png"/><Relationship Id="rId18" Type="http://schemas.openxmlformats.org/officeDocument/2006/relationships/image" Target="../media/image50.jpeg"/><Relationship Id="rId3" Type="http://schemas.openxmlformats.org/officeDocument/2006/relationships/image" Target="../media/image14.png"/><Relationship Id="rId21" Type="http://schemas.openxmlformats.org/officeDocument/2006/relationships/image" Target="../media/image53.jpeg"/><Relationship Id="rId7" Type="http://schemas.openxmlformats.org/officeDocument/2006/relationships/image" Target="../media/image46.jpeg"/><Relationship Id="rId12" Type="http://schemas.openxmlformats.org/officeDocument/2006/relationships/image" Target="../media/image29.png"/><Relationship Id="rId17" Type="http://schemas.openxmlformats.org/officeDocument/2006/relationships/image" Target="../media/image26.jpeg"/><Relationship Id="rId2" Type="http://schemas.openxmlformats.org/officeDocument/2006/relationships/image" Target="../media/image55.png"/><Relationship Id="rId16" Type="http://schemas.openxmlformats.org/officeDocument/2006/relationships/image" Target="../media/image49.pn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25.png"/><Relationship Id="rId5" Type="http://schemas.openxmlformats.org/officeDocument/2006/relationships/image" Target="../media/image44.jpeg"/><Relationship Id="rId15" Type="http://schemas.openxmlformats.org/officeDocument/2006/relationships/image" Target="../media/image48.jpeg"/><Relationship Id="rId23" Type="http://schemas.openxmlformats.org/officeDocument/2006/relationships/image" Target="../media/image56.png"/><Relationship Id="rId10" Type="http://schemas.openxmlformats.org/officeDocument/2006/relationships/image" Target="../media/image24.jpeg"/><Relationship Id="rId19" Type="http://schemas.openxmlformats.org/officeDocument/2006/relationships/image" Target="../media/image51.png"/><Relationship Id="rId4" Type="http://schemas.openxmlformats.org/officeDocument/2006/relationships/image" Target="../media/image43.jpeg"/><Relationship Id="rId9" Type="http://schemas.openxmlformats.org/officeDocument/2006/relationships/image" Target="../media/image13.png"/><Relationship Id="rId14" Type="http://schemas.openxmlformats.org/officeDocument/2006/relationships/image" Target="../media/image38.png"/><Relationship Id="rId22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Helvetica" charset="0"/>
              </a:rPr>
              <a:t>NCN / nanoHUB.org Overview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3886200"/>
            <a:ext cx="57912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000" b="1" dirty="0" smtClean="0">
                <a:latin typeface="Helvetica" charset="0"/>
              </a:rPr>
              <a:t>Gerhard Klimeck</a:t>
            </a:r>
            <a:endParaRPr lang="en-US" sz="2000" dirty="0" smtClean="0">
              <a:latin typeface="Helvetica" charset="0"/>
            </a:endParaRPr>
          </a:p>
          <a:p>
            <a:pPr marL="0" indent="0" algn="ctr">
              <a:buFontTx/>
              <a:buNone/>
            </a:pPr>
            <a:r>
              <a:rPr lang="en-US" sz="1800" dirty="0" smtClean="0">
                <a:latin typeface="Helvetica" charset="0"/>
              </a:rPr>
              <a:t>Director</a:t>
            </a:r>
          </a:p>
          <a:p>
            <a:pPr marL="0" indent="0" algn="ctr">
              <a:buFontTx/>
              <a:buNone/>
            </a:pPr>
            <a:r>
              <a:rPr lang="en-US" sz="1800" dirty="0" smtClean="0">
                <a:latin typeface="Helvetica" charset="0"/>
              </a:rPr>
              <a:t>Network for Computational Nanotechnology (NCN)</a:t>
            </a:r>
          </a:p>
          <a:p>
            <a:pPr marL="0" indent="0" algn="ctr">
              <a:buFontTx/>
              <a:buNone/>
            </a:pPr>
            <a:r>
              <a:rPr lang="en-US" sz="1800" dirty="0" smtClean="0">
                <a:latin typeface="Helvetica" charset="0"/>
              </a:rPr>
              <a:t>Electrical and Computer Engineering</a:t>
            </a:r>
          </a:p>
          <a:p>
            <a:pPr marL="0" indent="0" algn="ctr">
              <a:buFontTx/>
              <a:buNone/>
            </a:pPr>
            <a:endParaRPr lang="en-US" sz="1800" dirty="0" smtClean="0">
              <a:latin typeface="Helvetica" charset="0"/>
            </a:endParaRPr>
          </a:p>
          <a:p>
            <a:pPr marL="0" indent="0" algn="ctr">
              <a:buFontTx/>
              <a:buNone/>
            </a:pPr>
            <a:r>
              <a:rPr lang="en-US" sz="1800" dirty="0" smtClean="0">
                <a:latin typeface="Helvetica" charset="0"/>
              </a:rPr>
              <a:t>gekco@purdue.edu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NCN core operations</a:t>
            </a:r>
          </a:p>
        </p:txBody>
      </p:sp>
      <p:pic>
        <p:nvPicPr>
          <p:cNvPr id="6" name="Content Placeholder 6" descr="NCNchart3COLOR_draft6.png"/>
          <p:cNvPicPr>
            <a:picLocks noChangeAspect="1"/>
          </p:cNvPicPr>
          <p:nvPr/>
        </p:nvPicPr>
        <p:blipFill>
          <a:blip r:embed="rId3"/>
          <a:srcRect l="480" r="48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1"/>
          <p:cNvSpPr txBox="1">
            <a:spLocks noGrp="1" noChangeArrowheads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CD4C12C-347E-4DA3-9641-0ECFE84F427D}" type="slidenum">
              <a:rPr lang="en-US" sz="1400"/>
              <a:pPr algn="r" eaLnBrk="0" hangingPunct="0"/>
              <a:t>11</a:t>
            </a:fld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2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125" y="76200"/>
            <a:ext cx="8575675" cy="520700"/>
          </a:xfrm>
        </p:spPr>
        <p:txBody>
          <a:bodyPr/>
          <a:lstStyle/>
          <a:p>
            <a:r>
              <a:rPr lang="en-US" dirty="0" smtClean="0"/>
              <a:t>nanoHUB – Cyberinfrastructure of the Future</a:t>
            </a:r>
            <a:br>
              <a:rPr lang="en-US" dirty="0" smtClean="0"/>
            </a:br>
            <a:r>
              <a:rPr lang="en-US" dirty="0" smtClean="0"/>
              <a:t>Serving 110,000 users today </a:t>
            </a:r>
          </a:p>
        </p:txBody>
      </p:sp>
      <p:sp>
        <p:nvSpPr>
          <p:cNvPr id="225285" name="Slide Number Placeholder 2"/>
          <p:cNvSpPr txBox="1">
            <a:spLocks noGrp="1"/>
          </p:cNvSpPr>
          <p:nvPr/>
        </p:nvSpPr>
        <p:spPr bwMode="auto">
          <a:xfrm>
            <a:off x="6096000" y="6400800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6ECB675-DEDD-4C05-9439-A37996A07810}" type="slidenum">
              <a:rPr lang="en-US"/>
              <a:pPr/>
              <a:t>11</a:t>
            </a:fld>
            <a:endParaRPr lang="en-US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57200" y="7747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&gt;110,000 </a:t>
            </a:r>
            <a:r>
              <a:rPr lang="en-US" sz="2400" dirty="0"/>
              <a:t>unique users last 12 months, 172 Countries</a:t>
            </a:r>
          </a:p>
          <a:p>
            <a:pPr algn="ctr"/>
            <a:r>
              <a:rPr lang="en-US" sz="2400" dirty="0" smtClean="0"/>
              <a:t>&gt;</a:t>
            </a:r>
            <a:r>
              <a:rPr lang="en-US" sz="2400" dirty="0"/>
              <a:t>8</a:t>
            </a:r>
            <a:r>
              <a:rPr lang="en-US" sz="2400" dirty="0" smtClean="0"/>
              <a:t>,300 </a:t>
            </a:r>
            <a:r>
              <a:rPr lang="en-US" sz="2400" dirty="0"/>
              <a:t>users ran </a:t>
            </a:r>
            <a:r>
              <a:rPr lang="en-US" sz="2400" dirty="0" smtClean="0"/>
              <a:t>&gt;360,000 </a:t>
            </a:r>
            <a:r>
              <a:rPr lang="en-US" sz="2400" dirty="0"/>
              <a:t>simulations</a:t>
            </a:r>
          </a:p>
          <a:p>
            <a:pPr algn="ctr"/>
            <a:r>
              <a:rPr lang="en-US" sz="2400" dirty="0"/>
              <a:t>Users at all Top 50 Engineering Schools</a:t>
            </a:r>
          </a:p>
          <a:p>
            <a:pPr algn="ctr"/>
            <a:r>
              <a:rPr lang="en-US" sz="2400" dirty="0"/>
              <a:t>17% of all .</a:t>
            </a:r>
            <a:r>
              <a:rPr lang="en-US" sz="2400" dirty="0" err="1"/>
              <a:t>edu</a:t>
            </a:r>
            <a:r>
              <a:rPr lang="en-US" sz="2400" dirty="0"/>
              <a:t> institutions in the U.S.</a:t>
            </a:r>
          </a:p>
          <a:p>
            <a:pPr algn="ctr"/>
            <a:r>
              <a:rPr lang="en-US" sz="2400" dirty="0" smtClean="0"/>
              <a:t>&gt;116 </a:t>
            </a:r>
            <a:r>
              <a:rPr lang="en-US" sz="2400" dirty="0"/>
              <a:t>classes at </a:t>
            </a:r>
            <a:r>
              <a:rPr lang="en-US" sz="2400" dirty="0" smtClean="0"/>
              <a:t>&gt;90 </a:t>
            </a:r>
            <a:r>
              <a:rPr lang="en-US" sz="2400" dirty="0"/>
              <a:t>institutions in </a:t>
            </a:r>
            <a:r>
              <a:rPr lang="en-US" sz="2400" dirty="0" smtClean="0"/>
              <a:t>2009</a:t>
            </a:r>
          </a:p>
          <a:p>
            <a:pPr algn="ctr"/>
            <a:r>
              <a:rPr lang="en-US" sz="2400" dirty="0" smtClean="0"/>
              <a:t>575 citations </a:t>
            </a:r>
            <a:r>
              <a:rPr lang="en-US" sz="2400" dirty="0"/>
              <a:t>in the literature</a:t>
            </a:r>
          </a:p>
          <a:p>
            <a:pPr algn="ctr"/>
            <a:r>
              <a:rPr lang="en-US" sz="2400" dirty="0"/>
              <a:t>System uptime &gt; </a:t>
            </a:r>
            <a:r>
              <a:rPr lang="en-US" sz="2400" dirty="0" smtClean="0"/>
              <a:t>99.7%   (&lt;20 </a:t>
            </a:r>
            <a:r>
              <a:rPr lang="en-US" sz="2400" dirty="0"/>
              <a:t>hours downtime)</a:t>
            </a:r>
          </a:p>
          <a:p>
            <a:pPr algn="ctr"/>
            <a:r>
              <a:rPr lang="en-US" sz="2400" dirty="0"/>
              <a:t>nanoHUB.org has as much traffic at www.purdue.edu </a:t>
            </a:r>
          </a:p>
        </p:txBody>
      </p:sp>
      <p:pic>
        <p:nvPicPr>
          <p:cNvPr id="225287" name="Picture 6" descr="world_map_hi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175" y="3886200"/>
            <a:ext cx="5965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2" name="Picture 2" descr="\\.PSF\Data_gekco\Conferences\ASEE_IL_IN_Sectional_April_10_2010\2010-03-12-u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20819550">
            <a:off x="4291515" y="3969724"/>
            <a:ext cx="5006975" cy="2818150"/>
            <a:chOff x="4365625" y="4039850"/>
            <a:chExt cx="5006975" cy="2818150"/>
          </a:xfrm>
        </p:grpSpPr>
        <p:sp>
          <p:nvSpPr>
            <p:cNvPr id="18436" name="Text Box 2"/>
            <p:cNvSpPr txBox="1">
              <a:spLocks noChangeArrowheads="1"/>
            </p:cNvSpPr>
            <p:nvPr/>
          </p:nvSpPr>
          <p:spPr bwMode="auto">
            <a:xfrm>
              <a:off x="4365625" y="4039850"/>
              <a:ext cx="5006975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400" b="1" dirty="0">
                  <a:latin typeface="Trebuchet MS" pitchFamily="34" charset="0"/>
                  <a:cs typeface="Arial" charset="0"/>
                </a:rPr>
                <a:t>Integrated</a:t>
              </a:r>
            </a:p>
            <a:p>
              <a:pPr algn="ctr"/>
              <a:r>
                <a:rPr lang="en-US" sz="4400" b="1" dirty="0">
                  <a:latin typeface="Trebuchet MS" pitchFamily="34" charset="0"/>
                  <a:cs typeface="Arial" charset="0"/>
                </a:rPr>
                <a:t>Visualization</a:t>
              </a:r>
              <a:endParaRPr lang="en-US" sz="4400" dirty="0"/>
            </a:p>
          </p:txBody>
        </p:sp>
        <p:pic>
          <p:nvPicPr>
            <p:cNvPr id="1843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07313" y="5514975"/>
              <a:ext cx="1436687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24562" y="5584825"/>
              <a:ext cx="1519238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91025" y="5619750"/>
              <a:ext cx="1452562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 rot="20735061">
            <a:off x="396775" y="1105146"/>
            <a:ext cx="4007507" cy="1854200"/>
            <a:chOff x="456008" y="914400"/>
            <a:chExt cx="4007507" cy="1854200"/>
          </a:xfrm>
        </p:grpSpPr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456008" y="914400"/>
              <a:ext cx="4007507" cy="99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800" b="1" dirty="0">
                  <a:latin typeface="Trebuchet MS" pitchFamily="34" charset="0"/>
                  <a:cs typeface="Arial" charset="0"/>
                </a:rPr>
                <a:t>Free Account</a:t>
              </a:r>
            </a:p>
            <a:p>
              <a:pPr algn="ctr"/>
              <a:endParaRPr lang="en-US" sz="1050" dirty="0"/>
            </a:p>
          </p:txBody>
        </p:sp>
        <p:pic>
          <p:nvPicPr>
            <p:cNvPr id="18435" name="Picture 3" descr="fre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1600200"/>
              <a:ext cx="1168400" cy="116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 rot="1118110">
            <a:off x="5134800" y="510958"/>
            <a:ext cx="3657600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rebuchet MS" pitchFamily="34" charset="0"/>
                <a:cs typeface="Arial" charset="0"/>
              </a:rPr>
              <a:t>Student/</a:t>
            </a:r>
            <a:br>
              <a:rPr lang="en-US" sz="4400" b="1" dirty="0" smtClean="0">
                <a:latin typeface="Trebuchet MS" pitchFamily="34" charset="0"/>
                <a:cs typeface="Arial" charset="0"/>
              </a:rPr>
            </a:br>
            <a:r>
              <a:rPr lang="en-US" sz="4400" b="1" dirty="0" smtClean="0">
                <a:latin typeface="Trebuchet MS" pitchFamily="34" charset="0"/>
                <a:cs typeface="Arial" charset="0"/>
              </a:rPr>
              <a:t>Faculty/</a:t>
            </a:r>
            <a:br>
              <a:rPr lang="en-US" sz="4400" b="1" dirty="0" smtClean="0">
                <a:latin typeface="Trebuchet MS" pitchFamily="34" charset="0"/>
                <a:cs typeface="Arial" charset="0"/>
              </a:rPr>
            </a:br>
            <a:r>
              <a:rPr lang="en-US" sz="4400" b="1" dirty="0" smtClean="0">
                <a:latin typeface="Trebuchet MS" pitchFamily="34" charset="0"/>
                <a:cs typeface="Arial" charset="0"/>
              </a:rPr>
              <a:t>Developer</a:t>
            </a:r>
          </a:p>
          <a:p>
            <a:pPr algn="ctr"/>
            <a:r>
              <a:rPr lang="en-US" sz="4400" b="1" dirty="0" smtClean="0">
                <a:latin typeface="Trebuchet MS" pitchFamily="34" charset="0"/>
                <a:cs typeface="Arial" charset="0"/>
              </a:rPr>
              <a:t>Friendly!</a:t>
            </a:r>
            <a:endParaRPr lang="en-US" sz="4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2326248">
            <a:off x="-275062" y="4149056"/>
            <a:ext cx="41910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Trebuchet MS" pitchFamily="34" charset="0"/>
                <a:cs typeface="Arial" charset="0"/>
              </a:rPr>
              <a:t>No</a:t>
            </a:r>
            <a:br>
              <a:rPr lang="en-US" sz="4800" b="1" dirty="0" smtClean="0">
                <a:latin typeface="Trebuchet MS" pitchFamily="34" charset="0"/>
                <a:cs typeface="Arial" charset="0"/>
              </a:rPr>
            </a:br>
            <a:r>
              <a:rPr lang="en-US" sz="4800" b="1" dirty="0" smtClean="0">
                <a:latin typeface="Trebuchet MS" pitchFamily="34" charset="0"/>
                <a:cs typeface="Arial" charset="0"/>
              </a:rPr>
              <a:t>Installation!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1"/>
          <p:cNvSpPr txBox="1">
            <a:spLocks noGrp="1" noChangeArrowheads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92AF584-B080-4B95-B8B8-3A327BB8C57A}" type="slidenum">
              <a:rPr lang="en-US" sz="1400"/>
              <a:pPr algn="r" eaLnBrk="0" hangingPunct="0"/>
              <a:t>13</a:t>
            </a:fld>
            <a:endParaRPr lang="en-US" sz="1400"/>
          </a:p>
        </p:txBody>
      </p:sp>
      <p:sp>
        <p:nvSpPr>
          <p:cNvPr id="21811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-63500"/>
            <a:ext cx="8575675" cy="520700"/>
          </a:xfrm>
        </p:spPr>
        <p:txBody>
          <a:bodyPr/>
          <a:lstStyle/>
          <a:p>
            <a:pPr eaLnBrk="1" hangingPunct="1"/>
            <a:r>
              <a:rPr lang="en-US" dirty="0" smtClean="0"/>
              <a:t>Over 160 tools online!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0" y="3082925"/>
            <a:ext cx="1214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350" y="4302125"/>
            <a:ext cx="12128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8950" y="1922463"/>
            <a:ext cx="12604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971800" y="304800"/>
            <a:ext cx="595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</a:rPr>
              <a:t>and </a:t>
            </a:r>
            <a:r>
              <a:rPr lang="en-US" sz="2400" i="1" dirty="0" smtClean="0">
                <a:solidFill>
                  <a:srgbClr val="FFFF00"/>
                </a:solidFill>
              </a:rPr>
              <a:t>&gt;50 </a:t>
            </a:r>
            <a:r>
              <a:rPr lang="en-US" sz="2400" i="1" dirty="0">
                <a:solidFill>
                  <a:srgbClr val="FFFF00"/>
                </a:solidFill>
              </a:rPr>
              <a:t>in preparation at nanoFORGE.org</a:t>
            </a: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1913" y="1465263"/>
            <a:ext cx="12573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75" y="4302125"/>
            <a:ext cx="1263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81325" y="3082925"/>
            <a:ext cx="1308100" cy="1306513"/>
            <a:chOff x="19596" y="11088"/>
            <a:chExt cx="2426" cy="2424"/>
          </a:xfrm>
        </p:grpSpPr>
        <p:pic>
          <p:nvPicPr>
            <p:cNvPr id="218123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596" y="11088"/>
              <a:ext cx="1802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124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220" y="11712"/>
              <a:ext cx="1802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43150" y="1614488"/>
            <a:ext cx="12604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76925" y="1295400"/>
            <a:ext cx="1257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3250" y="3670300"/>
            <a:ext cx="12700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9450" y="5140325"/>
            <a:ext cx="14557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76925" y="3567113"/>
            <a:ext cx="12604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9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32000" y="5062538"/>
            <a:ext cx="1263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Picture 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8013" y="4945063"/>
            <a:ext cx="12652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60563" y="3651250"/>
            <a:ext cx="1554162" cy="1177925"/>
            <a:chOff x="2904" y="9189"/>
            <a:chExt cx="2881" cy="2186"/>
          </a:xfrm>
        </p:grpSpPr>
        <p:pic>
          <p:nvPicPr>
            <p:cNvPr id="218133" name="Picture 2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04" y="9189"/>
              <a:ext cx="2401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134" name="Picture 2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384" y="9573"/>
              <a:ext cx="2401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654" name="Picture 2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876925" y="4822825"/>
            <a:ext cx="12636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141413" y="2351088"/>
            <a:ext cx="1730375" cy="1004887"/>
            <a:chOff x="14076" y="6754"/>
            <a:chExt cx="3208" cy="1865"/>
          </a:xfrm>
        </p:grpSpPr>
        <p:pic>
          <p:nvPicPr>
            <p:cNvPr id="218137" name="Picture 2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4076" y="6994"/>
              <a:ext cx="234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138" name="Picture 2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4940" y="6754"/>
              <a:ext cx="2344" cy="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658" name="Picture 2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784725" y="4227513"/>
            <a:ext cx="1379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9" name="Picture 27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13613" y="3813175"/>
            <a:ext cx="1247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0" name="Picture 2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373438" y="3935413"/>
            <a:ext cx="126523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1" name="Picture 29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371725" y="4683125"/>
            <a:ext cx="1371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871913" y="2544763"/>
            <a:ext cx="2195512" cy="1154112"/>
            <a:chOff x="6984" y="7403"/>
            <a:chExt cx="4072" cy="2139"/>
          </a:xfrm>
        </p:grpSpPr>
        <p:pic>
          <p:nvPicPr>
            <p:cNvPr id="218144" name="Picture 3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984" y="7403"/>
              <a:ext cx="2344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145" name="Picture 32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8712" y="7739"/>
              <a:ext cx="2344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665" name="Picture 3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416800" y="5003800"/>
            <a:ext cx="11636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6" name="Picture 3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876925" y="2603500"/>
            <a:ext cx="11334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7" name="Picture 3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843463" y="5334000"/>
            <a:ext cx="12969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8" name="Picture 36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209925" y="1863725"/>
            <a:ext cx="10318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9" name="Picture 37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381875" y="2740025"/>
            <a:ext cx="9715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0" name="Picture 38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289550" y="1593850"/>
            <a:ext cx="77628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724525" y="2092325"/>
            <a:ext cx="1163638" cy="887413"/>
            <a:chOff x="20988" y="6480"/>
            <a:chExt cx="2157" cy="1648"/>
          </a:xfrm>
        </p:grpSpPr>
        <p:pic>
          <p:nvPicPr>
            <p:cNvPr id="218153" name="Picture 40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20988" y="6624"/>
              <a:ext cx="1199" cy="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154" name="Picture 41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21948" y="6480"/>
              <a:ext cx="1197" cy="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674" name="Picture 42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791325" y="5292725"/>
            <a:ext cx="11144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2444750" y="2636838"/>
            <a:ext cx="1527175" cy="1116012"/>
            <a:chOff x="3792" y="6598"/>
            <a:chExt cx="2833" cy="2071"/>
          </a:xfrm>
        </p:grpSpPr>
        <p:pic>
          <p:nvPicPr>
            <p:cNvPr id="218157" name="Picture 44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3792" y="6598"/>
              <a:ext cx="1681" cy="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158" name="Picture 45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4944" y="6838"/>
              <a:ext cx="1681" cy="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678" name="Picture 46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60413" y="3036888"/>
            <a:ext cx="12001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46113" y="1604963"/>
            <a:ext cx="1487487" cy="938212"/>
            <a:chOff x="456" y="4774"/>
            <a:chExt cx="2760" cy="1740"/>
          </a:xfrm>
        </p:grpSpPr>
        <p:pic>
          <p:nvPicPr>
            <p:cNvPr id="218161" name="Picture 48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792" y="5110"/>
              <a:ext cx="2424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162" name="Picture 49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456" y="4774"/>
              <a:ext cx="1042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124325" y="4454525"/>
            <a:ext cx="1600200" cy="1204913"/>
            <a:chOff x="17628" y="6384"/>
            <a:chExt cx="2968" cy="2235"/>
          </a:xfrm>
        </p:grpSpPr>
        <p:pic>
          <p:nvPicPr>
            <p:cNvPr id="218164" name="Picture 51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17628" y="6384"/>
              <a:ext cx="2344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165" name="Picture 52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18252" y="6816"/>
              <a:ext cx="2344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685" name="Picture 53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276725" y="3463925"/>
            <a:ext cx="11509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"/>
                                        <p:tgtEl>
                                          <p:spTgt spid="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450714-66C4-4EAA-9753-807016E49422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82818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082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84163" y="152400"/>
            <a:ext cx="8574087" cy="520700"/>
          </a:xfrm>
        </p:spPr>
        <p:txBody>
          <a:bodyPr/>
          <a:lstStyle/>
          <a:p>
            <a:r>
              <a:rPr lang="en-US"/>
              <a:t>Typical Web-based Simulations</a:t>
            </a:r>
          </a:p>
        </p:txBody>
      </p:sp>
      <p:sp>
        <p:nvSpPr>
          <p:cNvPr id="2082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1775" y="838200"/>
            <a:ext cx="8683625" cy="1522413"/>
          </a:xfrm>
        </p:spPr>
        <p:txBody>
          <a:bodyPr/>
          <a:lstStyle/>
          <a:p>
            <a:pPr marL="176213" indent="-176213">
              <a:lnSpc>
                <a:spcPct val="90000"/>
              </a:lnSpc>
            </a:pPr>
            <a:r>
              <a:rPr lang="en-US" sz="2000"/>
              <a:t>Started at Purdue 1995 with PUNCH:</a:t>
            </a:r>
          </a:p>
          <a:p>
            <a:pPr marL="517525" lvl="1" indent="-227013">
              <a:lnSpc>
                <a:spcPct val="90000"/>
              </a:lnSpc>
            </a:pPr>
            <a:r>
              <a:rPr lang="en-US" sz="2000"/>
              <a:t>Enabled researchers and students to access real simulation codes</a:t>
            </a:r>
          </a:p>
          <a:p>
            <a:pPr marL="517525" lvl="1" indent="-227013">
              <a:lnSpc>
                <a:spcPct val="90000"/>
              </a:lnSpc>
            </a:pPr>
            <a:r>
              <a:rPr lang="en-US" sz="2000"/>
              <a:t>traditionally 800 users annually.</a:t>
            </a:r>
          </a:p>
          <a:p>
            <a:pPr marL="176213" indent="-176213">
              <a:lnSpc>
                <a:spcPct val="90000"/>
              </a:lnSpc>
            </a:pPr>
            <a:r>
              <a:rPr lang="en-US" sz="2000"/>
              <a:t>Typical usability is marginal</a:t>
            </a:r>
          </a:p>
          <a:p>
            <a:pPr marL="176213" indent="-176213">
              <a:lnSpc>
                <a:spcPct val="90000"/>
              </a:lnSpc>
            </a:pPr>
            <a:r>
              <a:rPr lang="en-US" sz="2000"/>
              <a:t>Codes are typically out-of-synch with web version</a:t>
            </a:r>
            <a:endParaRPr lang="en-US" sz="2000">
              <a:solidFill>
                <a:schemeClr val="folHlink"/>
              </a:solidFill>
            </a:endParaRPr>
          </a:p>
        </p:txBody>
      </p:sp>
      <p:pic>
        <p:nvPicPr>
          <p:cNvPr id="2082821" name="Picture 5" descr="screen_molcto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5029200" cy="391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82822" name="Picture 6" descr="screen_molcto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62200"/>
            <a:ext cx="4483100" cy="396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82823" name="Picture 7" descr="screen_molctoy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6096000" cy="394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82824" name="Picture 8" descr="screen_molctoy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362200"/>
            <a:ext cx="4810125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82825" name="Picture 9" descr="screen_molctoy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362200"/>
            <a:ext cx="6096000" cy="394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082826" name="Picture 10" descr="screen_molctoy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362200"/>
            <a:ext cx="4876800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082827" name="Rectangle 11"/>
          <p:cNvSpPr>
            <a:spLocks noChangeArrowheads="1"/>
          </p:cNvSpPr>
          <p:nvPr/>
        </p:nvSpPr>
        <p:spPr bwMode="auto">
          <a:xfrm>
            <a:off x="6477000" y="4383088"/>
            <a:ext cx="26670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smtClean="0">
                <a:solidFill>
                  <a:srgbClr val="000000"/>
                </a:solidFill>
              </a:rPr>
              <a:t>Typical Questions:</a:t>
            </a:r>
          </a:p>
          <a:p>
            <a:pPr marL="176213" indent="-1762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What was my input?</a:t>
            </a:r>
          </a:p>
          <a:p>
            <a:pPr marL="176213" indent="-1762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Did I enter things right?</a:t>
            </a:r>
          </a:p>
          <a:p>
            <a:pPr marL="176213" indent="-1762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smtClean="0">
                <a:solidFill>
                  <a:srgbClr val="000000"/>
                </a:solidFill>
              </a:rPr>
              <a:t>Symptoms of:</a:t>
            </a:r>
            <a:endParaRPr lang="en-US" smtClean="0">
              <a:solidFill>
                <a:srgbClr val="000000"/>
              </a:solidFill>
            </a:endParaRPr>
          </a:p>
          <a:p>
            <a:pPr marL="176213" indent="-1762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No VISUAL feedback.</a:t>
            </a:r>
          </a:p>
          <a:p>
            <a:pPr marL="176213" indent="-17621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mtClean="0">
                <a:solidFill>
                  <a:srgbClr val="000000"/>
                </a:solidFill>
              </a:rPr>
              <a:t>Not interactive.</a:t>
            </a:r>
          </a:p>
        </p:txBody>
      </p:sp>
      <p:sp>
        <p:nvSpPr>
          <p:cNvPr id="2082828" name="Rectangle 12"/>
          <p:cNvSpPr>
            <a:spLocks noChangeArrowheads="1"/>
          </p:cNvSpPr>
          <p:nvPr/>
        </p:nvSpPr>
        <p:spPr bwMode="auto">
          <a:xfrm>
            <a:off x="6461125" y="2500313"/>
            <a:ext cx="2159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1125" indent="-111125"/>
            <a:r>
              <a:rPr lang="en-US" sz="1600" b="1" smtClean="0">
                <a:solidFill>
                  <a:srgbClr val="000000"/>
                </a:solidFill>
              </a:rPr>
              <a:t>The OLD static GUI</a:t>
            </a:r>
          </a:p>
          <a:p>
            <a:pPr marL="111125" indent="-111125"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Form sheet input</a:t>
            </a:r>
          </a:p>
          <a:p>
            <a:pPr marL="111125" indent="-111125"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Batch submission</a:t>
            </a:r>
          </a:p>
          <a:p>
            <a:pPr marL="111125" indent="-111125"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Output in some file</a:t>
            </a:r>
          </a:p>
          <a:p>
            <a:pPr marL="111125" indent="-111125"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Visualize a gif image</a:t>
            </a:r>
          </a:p>
          <a:p>
            <a:pPr marL="111125" indent="-111125"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Other output file</a:t>
            </a:r>
          </a:p>
          <a:p>
            <a:pPr marL="111125" indent="-111125"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Visualize gif image</a:t>
            </a:r>
            <a:endParaRPr lang="en-US" sz="16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2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2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82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82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82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2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82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8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82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82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82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82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827" grpId="0" autoUpdateAnimBg="0"/>
      <p:bldP spid="2082828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3E9B-DD99-4194-9500-616B3FD58468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85890" name="Picture 2" descr="schred_us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2897188" cy="2355850"/>
          </a:xfrm>
          <a:prstGeom prst="rect">
            <a:avLst/>
          </a:prstGeom>
          <a:noFill/>
        </p:spPr>
      </p:pic>
      <p:sp>
        <p:nvSpPr>
          <p:cNvPr id="2085891" name="Text Box 3"/>
          <p:cNvSpPr txBox="1">
            <a:spLocks noChangeArrowheads="1"/>
          </p:cNvSpPr>
          <p:nvPr/>
        </p:nvSpPr>
        <p:spPr bwMode="auto">
          <a:xfrm>
            <a:off x="876300" y="1997075"/>
            <a:ext cx="14001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371 Users</a:t>
            </a:r>
          </a:p>
          <a:p>
            <a:r>
              <a:rPr lang="en-US" sz="1400" smtClean="0">
                <a:solidFill>
                  <a:srgbClr val="000000"/>
                </a:solidFill>
              </a:rPr>
              <a:t>Last 12 months</a:t>
            </a:r>
          </a:p>
        </p:txBody>
      </p:sp>
      <p:sp>
        <p:nvSpPr>
          <p:cNvPr id="208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800" b="1" dirty="0" smtClean="0"/>
              <a:t>Dual Use </a:t>
            </a:r>
            <a:br>
              <a:rPr lang="en-US" sz="4800" b="1" dirty="0" smtClean="0"/>
            </a:br>
            <a:r>
              <a:rPr lang="en-US" sz="4800" b="1" dirty="0" smtClean="0"/>
              <a:t>in Research and Education</a:t>
            </a:r>
            <a:endParaRPr lang="en-US" sz="4800" b="1" dirty="0"/>
          </a:p>
        </p:txBody>
      </p:sp>
      <p:sp>
        <p:nvSpPr>
          <p:cNvPr id="2085893" name="Text Box 5"/>
          <p:cNvSpPr txBox="1">
            <a:spLocks noChangeArrowheads="1"/>
          </p:cNvSpPr>
          <p:nvPr/>
        </p:nvSpPr>
        <p:spPr bwMode="auto">
          <a:xfrm>
            <a:off x="3130550" y="3779838"/>
            <a:ext cx="566420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US" smtClean="0">
                <a:solidFill>
                  <a:srgbClr val="FFFFFF"/>
                </a:solidFill>
              </a:rPr>
              <a:t>Effect of channel positioning on the 1∕ f noise in silicon-on-insulator metal-oxide-semiconductor</a:t>
            </a:r>
          </a:p>
          <a:p>
            <a:pPr algn="r">
              <a:spcBef>
                <a:spcPct val="40000"/>
              </a:spcBef>
            </a:pPr>
            <a:r>
              <a:rPr lang="en-US" sz="1400" smtClean="0">
                <a:solidFill>
                  <a:srgbClr val="FFFFFF"/>
                </a:solidFill>
              </a:rPr>
              <a:t>M von Haartman, M Oestling,</a:t>
            </a:r>
            <a:br>
              <a:rPr lang="en-US" sz="1400" smtClean="0">
                <a:solidFill>
                  <a:srgbClr val="FFFFFF"/>
                </a:solidFill>
              </a:rPr>
            </a:br>
            <a:r>
              <a:rPr lang="en-US" sz="1400" smtClean="0">
                <a:solidFill>
                  <a:srgbClr val="FFFFFF"/>
                </a:solidFill>
              </a:rPr>
              <a:t>Journal of Applied Physics, 2007 - link.aip.org</a:t>
            </a:r>
            <a:r>
              <a:rPr lang="en-US" sz="1400" b="1" smtClean="0">
                <a:solidFill>
                  <a:srgbClr val="FFFFFF"/>
                </a:solidFill>
              </a:rPr>
              <a:t>...</a:t>
            </a:r>
            <a:r>
              <a:rPr lang="en-US" sz="1600" smtClean="0">
                <a:solidFill>
                  <a:srgbClr val="307C13"/>
                </a:solidFill>
              </a:rPr>
              <a:t> </a:t>
            </a: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2085894" name="AutoShape 6"/>
          <p:cNvSpPr>
            <a:spLocks noChangeArrowheads="1"/>
          </p:cNvSpPr>
          <p:nvPr/>
        </p:nvSpPr>
        <p:spPr bwMode="auto">
          <a:xfrm>
            <a:off x="3657600" y="1676400"/>
            <a:ext cx="5029200" cy="1524000"/>
          </a:xfrm>
          <a:prstGeom prst="wedgeRoundRectCallout">
            <a:avLst>
              <a:gd name="adj1" fmla="val 33491"/>
              <a:gd name="adj2" fmla="val 736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i="1" smtClean="0">
                <a:solidFill>
                  <a:srgbClr val="F0E500"/>
                </a:solidFill>
              </a:rPr>
              <a:t>TCAD simulations using SCHRED [15] or ISE</a:t>
            </a:r>
            <a:r>
              <a:rPr lang="en-US" smtClean="0">
                <a:solidFill>
                  <a:srgbClr val="FFFFFF"/>
                </a:solidFill>
              </a:rPr>
              <a:t>, …., were used to support our analysis and compute the inversion carrier profiles in the devices.</a:t>
            </a:r>
          </a:p>
        </p:txBody>
      </p:sp>
      <p:sp>
        <p:nvSpPr>
          <p:cNvPr id="2085895" name="Text Box 7"/>
          <p:cNvSpPr txBox="1">
            <a:spLocks noChangeArrowheads="1"/>
          </p:cNvSpPr>
          <p:nvPr/>
        </p:nvSpPr>
        <p:spPr bwMode="auto">
          <a:xfrm>
            <a:off x="3505200" y="5353050"/>
            <a:ext cx="5294313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mtClean="0">
                <a:solidFill>
                  <a:srgbClr val="FFFFFF"/>
                </a:solidFill>
              </a:rPr>
              <a:t> Same behavior across all similar converted tools 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FFFFFF"/>
                </a:solidFill>
              </a:rPr>
              <a:t> User’s don’t have to download/install software</a:t>
            </a:r>
          </a:p>
          <a:p>
            <a:pPr>
              <a:buFontTx/>
              <a:buChar char="•"/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085896" name="Picture 8" descr="schred_downloa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2895600" cy="236220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95350" y="1314450"/>
            <a:ext cx="2420938" cy="2571750"/>
            <a:chOff x="564" y="828"/>
            <a:chExt cx="1525" cy="1620"/>
          </a:xfrm>
        </p:grpSpPr>
        <p:sp>
          <p:nvSpPr>
            <p:cNvPr id="2085898" name="Rectangle 10"/>
            <p:cNvSpPr>
              <a:spLocks noChangeArrowheads="1"/>
            </p:cNvSpPr>
            <p:nvPr/>
          </p:nvSpPr>
          <p:spPr bwMode="auto">
            <a:xfrm>
              <a:off x="564" y="828"/>
              <a:ext cx="1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smtClean="0">
                  <a:solidFill>
                    <a:srgbClr val="FF0000"/>
                  </a:solidFill>
                </a:rPr>
                <a:t>Rappture version Feb 06</a:t>
              </a:r>
            </a:p>
          </p:txBody>
        </p:sp>
        <p:sp>
          <p:nvSpPr>
            <p:cNvPr id="2085899" name="Line 11"/>
            <p:cNvSpPr>
              <a:spLocks noChangeShapeType="1"/>
            </p:cNvSpPr>
            <p:nvPr/>
          </p:nvSpPr>
          <p:spPr bwMode="auto">
            <a:xfrm flipV="1">
              <a:off x="1728" y="1022"/>
              <a:ext cx="0" cy="14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2085900" name="Line 12"/>
          <p:cNvSpPr>
            <a:spLocks noChangeShapeType="1"/>
          </p:cNvSpPr>
          <p:nvPr/>
        </p:nvSpPr>
        <p:spPr bwMode="auto">
          <a:xfrm flipV="1">
            <a:off x="2743200" y="1822450"/>
            <a:ext cx="0" cy="4425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8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5895" grpId="0" build="p"/>
      <p:bldP spid="20859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mCitations.PNG"/>
          <p:cNvPicPr/>
          <p:nvPr/>
        </p:nvPicPr>
        <p:blipFill>
          <a:blip r:embed="rId2" cstate="print"/>
          <a:srcRect l="5841" t="8219" r="5986" b="7924"/>
          <a:stretch>
            <a:fillRect/>
          </a:stretch>
        </p:blipFill>
        <p:spPr>
          <a:xfrm>
            <a:off x="0" y="914400"/>
            <a:ext cx="9138963" cy="5486400"/>
          </a:xfrm>
          <a:prstGeom prst="rect">
            <a:avLst/>
          </a:prstGeom>
        </p:spPr>
      </p:pic>
      <p:sp>
        <p:nvSpPr>
          <p:cNvPr id="219138" name="Slide Number Placeholder 1"/>
          <p:cNvSpPr txBox="1">
            <a:spLocks noGrp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2DB2801-058E-46C2-8F6B-D0282DDCD871}" type="slidenum">
              <a:rPr lang="en-US" sz="1400">
                <a:solidFill>
                  <a:srgbClr val="000000"/>
                </a:solidFill>
              </a:rPr>
              <a:pPr algn="r" eaLnBrk="0" hangingPunct="0"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19140" name="Title 7"/>
          <p:cNvSpPr>
            <a:spLocks noGrp="1"/>
          </p:cNvSpPr>
          <p:nvPr>
            <p:ph type="title" idx="4294967295"/>
          </p:nvPr>
        </p:nvSpPr>
        <p:spPr>
          <a:xfrm>
            <a:off x="417513" y="98425"/>
            <a:ext cx="8574087" cy="520700"/>
          </a:xfrm>
        </p:spPr>
        <p:txBody>
          <a:bodyPr/>
          <a:lstStyle/>
          <a:p>
            <a:r>
              <a:rPr lang="en-US" dirty="0" smtClean="0"/>
              <a:t>nanoHUB Use in Research</a:t>
            </a:r>
          </a:p>
        </p:txBody>
      </p:sp>
      <p:pic>
        <p:nvPicPr>
          <p:cNvPr id="7" name="Picture 2" descr="\\.PSF\Data_gekco\Projects\NCN\AnnualReview2010\Directors_overview\Figs\reference_type_44in.png"/>
          <p:cNvPicPr>
            <a:picLocks noChangeAspect="1" noChangeArrowheads="1"/>
          </p:cNvPicPr>
          <p:nvPr/>
        </p:nvPicPr>
        <p:blipFill>
          <a:blip r:embed="rId3"/>
          <a:srcRect r="59161" b="92222"/>
          <a:stretch>
            <a:fillRect/>
          </a:stretch>
        </p:blipFill>
        <p:spPr bwMode="auto">
          <a:xfrm>
            <a:off x="0" y="0"/>
            <a:ext cx="37338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Number Placeholder 1"/>
          <p:cNvSpPr txBox="1">
            <a:spLocks noGrp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382319D-6595-4DC1-B8BA-1C67160E33CD}" type="slidenum">
              <a:rPr lang="en-US" sz="1400">
                <a:solidFill>
                  <a:srgbClr val="000000"/>
                </a:solidFill>
              </a:rPr>
              <a:pPr algn="r" eaLnBrk="0" hangingPunct="0"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20163" name="Slide Number Placeholder 5"/>
          <p:cNvSpPr txBox="1">
            <a:spLocks noGrp="1"/>
          </p:cNvSpPr>
          <p:nvPr/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fld id="{03345526-FB5E-4A80-9B43-F0E1A6F6F793}" type="slidenum">
              <a:rPr lang="en-US" sz="1000" b="1">
                <a:solidFill>
                  <a:srgbClr val="000000"/>
                </a:solidFill>
                <a:cs typeface="Arial" pitchFamily="34" charset="0"/>
              </a:rPr>
              <a:pPr algn="r" defTabSz="457200"/>
              <a:t>17</a:t>
            </a:fld>
            <a:endParaRPr lang="en-US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0164" name="Title 7"/>
          <p:cNvSpPr>
            <a:spLocks noGrp="1"/>
          </p:cNvSpPr>
          <p:nvPr>
            <p:ph type="title" idx="4294967295"/>
          </p:nvPr>
        </p:nvSpPr>
        <p:spPr>
          <a:xfrm>
            <a:off x="417513" y="98425"/>
            <a:ext cx="8574087" cy="520700"/>
          </a:xfrm>
        </p:spPr>
        <p:txBody>
          <a:bodyPr/>
          <a:lstStyle/>
          <a:p>
            <a:r>
              <a:rPr lang="en-US" smtClean="0"/>
              <a:t>NCN - an Infrastructure and Research Network</a:t>
            </a:r>
            <a:br>
              <a:rPr lang="en-US" smtClean="0"/>
            </a:br>
            <a:r>
              <a:rPr lang="en-US" smtClean="0"/>
              <a:t>nanoHUB Use in Research</a:t>
            </a:r>
          </a:p>
        </p:txBody>
      </p:sp>
      <p:pic>
        <p:nvPicPr>
          <p:cNvPr id="45058" name="Picture 2" descr="\\.PSF\Data_gekco\Projects\NCN\AnnualReview2010\Directors_overview\Figs\reference_type_44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5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Number Placeholder 1"/>
          <p:cNvSpPr txBox="1">
            <a:spLocks noGrp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382319D-6595-4DC1-B8BA-1C67160E33CD}" type="slidenum">
              <a:rPr lang="en-US" sz="1400">
                <a:solidFill>
                  <a:srgbClr val="000000"/>
                </a:solidFill>
              </a:rPr>
              <a:pPr algn="r" eaLnBrk="0" hangingPunct="0"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20163" name="Slide Number Placeholder 5"/>
          <p:cNvSpPr txBox="1">
            <a:spLocks noGrp="1"/>
          </p:cNvSpPr>
          <p:nvPr/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fld id="{03345526-FB5E-4A80-9B43-F0E1A6F6F793}" type="slidenum">
              <a:rPr lang="en-US" sz="1000" b="1">
                <a:solidFill>
                  <a:srgbClr val="000000"/>
                </a:solidFill>
                <a:cs typeface="Arial" pitchFamily="34" charset="0"/>
              </a:rPr>
              <a:pPr algn="r" defTabSz="457200"/>
              <a:t>18</a:t>
            </a:fld>
            <a:endParaRPr lang="en-US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0164" name="Title 7"/>
          <p:cNvSpPr>
            <a:spLocks noGrp="1"/>
          </p:cNvSpPr>
          <p:nvPr>
            <p:ph type="title" idx="4294967295"/>
          </p:nvPr>
        </p:nvSpPr>
        <p:spPr>
          <a:xfrm>
            <a:off x="417513" y="98425"/>
            <a:ext cx="8574087" cy="520700"/>
          </a:xfrm>
        </p:spPr>
        <p:txBody>
          <a:bodyPr/>
          <a:lstStyle/>
          <a:p>
            <a:r>
              <a:rPr lang="en-US" dirty="0" smtClean="0"/>
              <a:t>NCN - an Infrastructure and Research Network</a:t>
            </a:r>
            <a:br>
              <a:rPr lang="en-US" dirty="0" smtClean="0"/>
            </a:br>
            <a:r>
              <a:rPr lang="en-US" dirty="0" smtClean="0"/>
              <a:t>nanoHUB Use by Experimentalists</a:t>
            </a:r>
          </a:p>
        </p:txBody>
      </p:sp>
      <p:pic>
        <p:nvPicPr>
          <p:cNvPr id="47106" name="Picture 2" descr="\\.PSF\Data_gekco\Projects\NCN\AnnualReview2010\Directors_overview\Figs\research_and_exp_data(teal)_44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Title 7"/>
          <p:cNvSpPr>
            <a:spLocks noGrp="1"/>
          </p:cNvSpPr>
          <p:nvPr>
            <p:ph type="title" idx="4294967295"/>
          </p:nvPr>
        </p:nvSpPr>
        <p:spPr>
          <a:xfrm>
            <a:off x="417513" y="98425"/>
            <a:ext cx="8574087" cy="520700"/>
          </a:xfrm>
        </p:spPr>
        <p:txBody>
          <a:bodyPr/>
          <a:lstStyle/>
          <a:p>
            <a:r>
              <a:rPr lang="en-US" dirty="0" smtClean="0"/>
              <a:t>NCN - an Infrastructure and Research Network</a:t>
            </a:r>
            <a:br>
              <a:rPr lang="en-US" dirty="0" smtClean="0"/>
            </a:br>
            <a:r>
              <a:rPr lang="en-US" dirty="0" smtClean="0"/>
              <a:t>Citations for Tool Authors!</a:t>
            </a:r>
          </a:p>
        </p:txBody>
      </p:sp>
      <p:pic>
        <p:nvPicPr>
          <p:cNvPr id="46082" name="Picture 2" descr="\\.PSF\Data_gekco\Projects\NCN\AnnualReview2010\Directors_overview\Figs\schred_ref_type_44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557" cy="6858000"/>
          </a:xfrm>
          <a:prstGeom prst="rect">
            <a:avLst/>
          </a:prstGeom>
          <a:noFill/>
        </p:spPr>
      </p:pic>
      <p:sp>
        <p:nvSpPr>
          <p:cNvPr id="221186" name="Slide Number Placeholder 1"/>
          <p:cNvSpPr txBox="1">
            <a:spLocks noGrp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66C1F95-81BF-43B4-8C0E-D4C6CF06967A}" type="slidenum">
              <a:rPr lang="en-US" sz="1400">
                <a:solidFill>
                  <a:srgbClr val="000000"/>
                </a:solidFill>
              </a:rPr>
              <a:pPr algn="r" eaLnBrk="0" hangingPunct="0"/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21188" name="Slide Number Placeholder 5"/>
          <p:cNvSpPr txBox="1">
            <a:spLocks noGrp="1"/>
          </p:cNvSpPr>
          <p:nvPr/>
        </p:nvSpPr>
        <p:spPr bwMode="auto">
          <a:xfrm>
            <a:off x="7500938" y="649763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fld id="{6ABC2227-E284-4E2D-A222-9207DA5B1BC4}" type="slidenum">
              <a:rPr lang="en-US" sz="1000" b="1">
                <a:solidFill>
                  <a:srgbClr val="000000"/>
                </a:solidFill>
                <a:cs typeface="Arial" pitchFamily="34" charset="0"/>
              </a:rPr>
              <a:pPr algn="r" defTabSz="457200"/>
              <a:t>19</a:t>
            </a:fld>
            <a:endParaRPr lang="en-US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04800" y="5105400"/>
            <a:ext cx="2973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CC66"/>
                </a:solidFill>
              </a:rPr>
              <a:t>An incentive for </a:t>
            </a:r>
            <a:br>
              <a:rPr lang="en-US" sz="2800" b="1" dirty="0">
                <a:solidFill>
                  <a:srgbClr val="FFCC66"/>
                </a:solidFill>
              </a:rPr>
            </a:br>
            <a:r>
              <a:rPr lang="en-US" sz="2800" b="1" dirty="0">
                <a:solidFill>
                  <a:srgbClr val="FFCC66"/>
                </a:solidFill>
              </a:rPr>
              <a:t>tool 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have impact with research?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Traditional solutions – driven by researchers:</a:t>
            </a:r>
          </a:p>
          <a:p>
            <a:pPr lvl="1"/>
            <a:r>
              <a:rPr lang="en-US" sz="2400" dirty="0" smtClean="0"/>
              <a:t>Publish in peer reviewed journals</a:t>
            </a:r>
          </a:p>
          <a:p>
            <a:pPr lvl="1"/>
            <a:r>
              <a:rPr lang="en-US" sz="2400" dirty="0" smtClean="0"/>
              <a:t>Patents</a:t>
            </a:r>
          </a:p>
          <a:p>
            <a:pPr lvl="1"/>
            <a:r>
              <a:rPr lang="en-US" sz="2400" dirty="0" smtClean="0"/>
              <a:t>Formation of small companies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Mandated by NSF, NIH and others 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driven </a:t>
            </a:r>
            <a:r>
              <a:rPr lang="en-US" sz="2400" dirty="0" smtClean="0"/>
              <a:t>by agencies:</a:t>
            </a:r>
          </a:p>
          <a:p>
            <a:pPr lvl="1"/>
            <a:r>
              <a:rPr lang="en-US" sz="2400" dirty="0" smtClean="0"/>
              <a:t>Outreach programs – broader </a:t>
            </a:r>
            <a:r>
              <a:rPr lang="en-US" sz="2400" dirty="0" smtClean="0"/>
              <a:t>Impact</a:t>
            </a:r>
          </a:p>
          <a:p>
            <a:pPr lvl="2"/>
            <a:r>
              <a:rPr lang="en-US" sz="2400" dirty="0" smtClean="0"/>
              <a:t>l</a:t>
            </a:r>
            <a:r>
              <a:rPr lang="en-US" sz="2400" dirty="0" smtClean="0"/>
              <a:t>ocal schools, web pages, </a:t>
            </a:r>
            <a:endParaRPr lang="en-US" sz="2400" dirty="0" smtClean="0"/>
          </a:p>
          <a:p>
            <a:pPr lvl="1"/>
            <a:r>
              <a:rPr lang="en-US" sz="2400" dirty="0" smtClean="0"/>
              <a:t>Knowledge Transfer Processes</a:t>
            </a:r>
          </a:p>
          <a:p>
            <a:pPr lvl="2"/>
            <a:r>
              <a:rPr lang="en-US" sz="2400" dirty="0" smtClean="0"/>
              <a:t>Typically think: Patents and lawyers</a:t>
            </a:r>
          </a:p>
          <a:p>
            <a:pPr lvl="2"/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=&gt; here is a different model 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1"/>
          <p:cNvSpPr txBox="1">
            <a:spLocks noGrp="1" noChangeArrowheads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4C2EB94-BD04-4498-83F3-3B49CA884E90}" type="slidenum">
              <a:rPr lang="en-US" sz="1400">
                <a:solidFill>
                  <a:srgbClr val="000000"/>
                </a:solidFill>
              </a:rPr>
              <a:pPr algn="r" eaLnBrk="0" hangingPunct="0"/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2221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76200"/>
            <a:ext cx="8001000" cy="838200"/>
          </a:xfrm>
        </p:spPr>
        <p:txBody>
          <a:bodyPr/>
          <a:lstStyle/>
          <a:p>
            <a:r>
              <a:rPr lang="en-US" smtClean="0"/>
              <a:t>Tool Usage is like reading papers!</a:t>
            </a:r>
            <a:br>
              <a:rPr lang="en-US" smtClean="0"/>
            </a:br>
            <a:r>
              <a:rPr lang="en-US" smtClean="0"/>
              <a:t>Building an incentive system</a:t>
            </a:r>
          </a:p>
        </p:txBody>
      </p:sp>
      <p:pic>
        <p:nvPicPr>
          <p:cNvPr id="48131" name="Picture 3" descr="\\.PSF\Data_gekco\Projects\NCN\AnnualReview2010\Directors_overview\Figs\vasileska_contrib_pg_ishot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264728"/>
          </a:xfrm>
          <a:prstGeom prst="rect">
            <a:avLst/>
          </a:prstGeom>
          <a:noFill/>
        </p:spPr>
      </p:pic>
      <p:pic>
        <p:nvPicPr>
          <p:cNvPr id="48130" name="Picture 2" descr="\\.PSF\Data_gekco\Projects\NCN\AnnualReview2010\Directors_overview\Figs\vasileska_impact_97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6858000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1"/>
          <p:cNvSpPr txBox="1">
            <a:spLocks noGrp="1" noChangeArrowheads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CD4C12C-347E-4DA3-9641-0ECFE84F427D}" type="slidenum">
              <a:rPr lang="en-US" sz="1400"/>
              <a:pPr algn="r" eaLnBrk="0" hangingPunct="0"/>
              <a:t>21</a:t>
            </a:fld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2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125" y="76200"/>
            <a:ext cx="8575675" cy="520700"/>
          </a:xfrm>
        </p:spPr>
        <p:txBody>
          <a:bodyPr/>
          <a:lstStyle/>
          <a:p>
            <a:r>
              <a:rPr lang="en-US" dirty="0" smtClean="0"/>
              <a:t>nanoHUB – </a:t>
            </a:r>
            <a:r>
              <a:rPr lang="en-US" dirty="0" err="1" smtClean="0"/>
              <a:t>Cyberinfrastructure</a:t>
            </a:r>
            <a:r>
              <a:rPr lang="en-US" dirty="0" smtClean="0"/>
              <a:t> of the Future</a:t>
            </a:r>
            <a:br>
              <a:rPr lang="en-US" dirty="0" smtClean="0"/>
            </a:br>
            <a:r>
              <a:rPr lang="en-US" dirty="0" smtClean="0"/>
              <a:t>Serving &gt;110,000 users today </a:t>
            </a:r>
          </a:p>
        </p:txBody>
      </p:sp>
      <p:sp>
        <p:nvSpPr>
          <p:cNvPr id="225285" name="Slide Number Placeholder 2"/>
          <p:cNvSpPr txBox="1">
            <a:spLocks noGrp="1"/>
          </p:cNvSpPr>
          <p:nvPr/>
        </p:nvSpPr>
        <p:spPr bwMode="auto">
          <a:xfrm>
            <a:off x="6096000" y="6400800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6ECB675-DEDD-4C05-9439-A37996A07810}" type="slidenum">
              <a:rPr lang="en-US"/>
              <a:pPr/>
              <a:t>21</a:t>
            </a:fld>
            <a:endParaRPr lang="en-US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57200" y="7747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&gt;110,000 </a:t>
            </a:r>
            <a:r>
              <a:rPr lang="en-US" sz="2400" dirty="0"/>
              <a:t>unique users last 12 months, 172 Countries</a:t>
            </a:r>
          </a:p>
          <a:p>
            <a:pPr algn="ctr"/>
            <a:r>
              <a:rPr lang="en-US" sz="2400" dirty="0" smtClean="0"/>
              <a:t>&gt;</a:t>
            </a:r>
            <a:r>
              <a:rPr lang="en-US" sz="2400" dirty="0"/>
              <a:t>8</a:t>
            </a:r>
            <a:r>
              <a:rPr lang="en-US" sz="2400" dirty="0" smtClean="0"/>
              <a:t>,300 </a:t>
            </a:r>
            <a:r>
              <a:rPr lang="en-US" sz="2400" dirty="0"/>
              <a:t>users ran </a:t>
            </a:r>
            <a:r>
              <a:rPr lang="en-US" sz="2400" dirty="0" smtClean="0"/>
              <a:t>&gt;360,000 </a:t>
            </a:r>
            <a:r>
              <a:rPr lang="en-US" sz="2400" dirty="0"/>
              <a:t>simulations</a:t>
            </a:r>
          </a:p>
          <a:p>
            <a:pPr algn="ctr"/>
            <a:r>
              <a:rPr lang="en-US" sz="2400" dirty="0"/>
              <a:t>Users at all Top 50 Engineering Schools</a:t>
            </a:r>
          </a:p>
          <a:p>
            <a:pPr algn="ctr"/>
            <a:r>
              <a:rPr lang="en-US" sz="2400" dirty="0"/>
              <a:t>17% of all .</a:t>
            </a:r>
            <a:r>
              <a:rPr lang="en-US" sz="2400" dirty="0" err="1"/>
              <a:t>edu</a:t>
            </a:r>
            <a:r>
              <a:rPr lang="en-US" sz="2400" dirty="0"/>
              <a:t> institutions in the U.S.</a:t>
            </a:r>
          </a:p>
          <a:p>
            <a:pPr algn="ctr"/>
            <a:r>
              <a:rPr lang="en-US" sz="2400" dirty="0" smtClean="0"/>
              <a:t>&gt;116 </a:t>
            </a:r>
            <a:r>
              <a:rPr lang="en-US" sz="2400" dirty="0"/>
              <a:t>classes at </a:t>
            </a:r>
            <a:r>
              <a:rPr lang="en-US" sz="2400" dirty="0" smtClean="0"/>
              <a:t>&gt;90 </a:t>
            </a:r>
            <a:r>
              <a:rPr lang="en-US" sz="2400" dirty="0"/>
              <a:t>institutions in </a:t>
            </a:r>
            <a:r>
              <a:rPr lang="en-US" sz="2400" dirty="0" smtClean="0"/>
              <a:t>2009</a:t>
            </a:r>
          </a:p>
          <a:p>
            <a:pPr algn="ctr"/>
            <a:r>
              <a:rPr lang="en-US" sz="2400" dirty="0" smtClean="0"/>
              <a:t>575 citations </a:t>
            </a:r>
            <a:r>
              <a:rPr lang="en-US" sz="2400" dirty="0"/>
              <a:t>in the literature</a:t>
            </a:r>
          </a:p>
          <a:p>
            <a:pPr algn="ctr"/>
            <a:r>
              <a:rPr lang="en-US" sz="2400" dirty="0"/>
              <a:t>System uptime &gt; </a:t>
            </a:r>
            <a:r>
              <a:rPr lang="en-US" sz="2400" dirty="0" smtClean="0"/>
              <a:t>99.7%   (&lt;20 </a:t>
            </a:r>
            <a:r>
              <a:rPr lang="en-US" sz="2400" dirty="0"/>
              <a:t>hours downtime)</a:t>
            </a:r>
          </a:p>
          <a:p>
            <a:pPr algn="ctr"/>
            <a:r>
              <a:rPr lang="en-US" sz="2400" dirty="0"/>
              <a:t>nanoHUB.org has as much traffic at www.purdue.edu </a:t>
            </a:r>
          </a:p>
        </p:txBody>
      </p:sp>
      <p:pic>
        <p:nvPicPr>
          <p:cNvPr id="225287" name="Picture 6" descr="world_map_hi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175" y="3886200"/>
            <a:ext cx="5965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2" name="Picture 2" descr="\\.PSF\Data_gekco\Conferences\ASEE_IL_IN_Sectional_April_10_2010\2010-03-12-u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0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1600200"/>
            <a:ext cx="6629400" cy="1143000"/>
          </a:xfrm>
          <a:prstGeom prst="roundRect">
            <a:avLst/>
          </a:prstGeom>
          <a:solidFill>
            <a:schemeClr val="accent2">
              <a:alpha val="11000"/>
            </a:schemeClr>
          </a:solidFill>
          <a:effectLst>
            <a:glow rad="101600">
              <a:schemeClr val="accent2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82" name="Rectangle 11"/>
          <p:cNvSpPr txBox="1">
            <a:spLocks noGrp="1" noChangeArrowheads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CD4C12C-347E-4DA3-9641-0ECFE84F427D}" type="slidenum">
              <a:rPr lang="en-US" sz="1400"/>
              <a:pPr algn="r" eaLnBrk="0" hangingPunct="0"/>
              <a:t>22</a:t>
            </a:fld>
            <a:endParaRPr lang="en-US" sz="1400"/>
          </a:p>
        </p:txBody>
      </p:sp>
      <p:sp>
        <p:nvSpPr>
          <p:cNvPr id="2252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125" y="76200"/>
            <a:ext cx="8575675" cy="520700"/>
          </a:xfrm>
        </p:spPr>
        <p:txBody>
          <a:bodyPr/>
          <a:lstStyle/>
          <a:p>
            <a:r>
              <a:rPr lang="en-US" dirty="0" smtClean="0"/>
              <a:t>nanoHUB – </a:t>
            </a:r>
            <a:r>
              <a:rPr lang="en-US" dirty="0" err="1" smtClean="0"/>
              <a:t>Cyberinfrastructure</a:t>
            </a:r>
            <a:r>
              <a:rPr lang="en-US" dirty="0" smtClean="0"/>
              <a:t> of the Future</a:t>
            </a:r>
            <a:br>
              <a:rPr lang="en-US" dirty="0" smtClean="0"/>
            </a:br>
            <a:r>
              <a:rPr lang="en-US" dirty="0" smtClean="0"/>
              <a:t>Serving &gt;110,000 users today </a:t>
            </a:r>
          </a:p>
        </p:txBody>
      </p:sp>
      <p:sp>
        <p:nvSpPr>
          <p:cNvPr id="225285" name="Slide Number Placeholder 2"/>
          <p:cNvSpPr txBox="1">
            <a:spLocks noGrp="1"/>
          </p:cNvSpPr>
          <p:nvPr/>
        </p:nvSpPr>
        <p:spPr bwMode="auto">
          <a:xfrm>
            <a:off x="6096000" y="6400800"/>
            <a:ext cx="685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6ECB675-DEDD-4C05-9439-A37996A07810}" type="slidenum">
              <a:rPr lang="en-US"/>
              <a:pPr/>
              <a:t>22</a:t>
            </a:fld>
            <a:endParaRPr lang="en-US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57200" y="7747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&gt;110,000 </a:t>
            </a:r>
            <a:r>
              <a:rPr lang="en-US" sz="2400" dirty="0"/>
              <a:t>unique users last 12 months, 172 Countries</a:t>
            </a:r>
          </a:p>
          <a:p>
            <a:pPr algn="ctr"/>
            <a:r>
              <a:rPr lang="en-US" sz="2400" dirty="0" smtClean="0"/>
              <a:t>&gt;</a:t>
            </a:r>
            <a:r>
              <a:rPr lang="en-US" sz="2400" dirty="0"/>
              <a:t>8</a:t>
            </a:r>
            <a:r>
              <a:rPr lang="en-US" sz="2400" dirty="0" smtClean="0"/>
              <a:t>,300 </a:t>
            </a:r>
            <a:r>
              <a:rPr lang="en-US" sz="2400" dirty="0"/>
              <a:t>users ran </a:t>
            </a:r>
            <a:r>
              <a:rPr lang="en-US" sz="2400" dirty="0" smtClean="0"/>
              <a:t>&gt;360,000 </a:t>
            </a:r>
            <a:r>
              <a:rPr lang="en-US" sz="2400" dirty="0"/>
              <a:t>simulations</a:t>
            </a:r>
          </a:p>
          <a:p>
            <a:pPr algn="ctr"/>
            <a:r>
              <a:rPr lang="en-US" sz="2400" dirty="0"/>
              <a:t>Users at all Top 50 Engineering Schools</a:t>
            </a:r>
          </a:p>
          <a:p>
            <a:pPr algn="ctr"/>
            <a:r>
              <a:rPr lang="en-US" sz="2400" dirty="0"/>
              <a:t>17% of all .</a:t>
            </a:r>
            <a:r>
              <a:rPr lang="en-US" sz="2400" dirty="0" err="1"/>
              <a:t>edu</a:t>
            </a:r>
            <a:r>
              <a:rPr lang="en-US" sz="2400" dirty="0"/>
              <a:t> institutions in the U.S.</a:t>
            </a:r>
          </a:p>
          <a:p>
            <a:pPr algn="ctr"/>
            <a:r>
              <a:rPr lang="en-US" sz="2400" dirty="0" smtClean="0"/>
              <a:t>&gt;116 </a:t>
            </a:r>
            <a:r>
              <a:rPr lang="en-US" sz="2400" dirty="0"/>
              <a:t>classes at </a:t>
            </a:r>
            <a:r>
              <a:rPr lang="en-US" sz="2400" dirty="0" smtClean="0"/>
              <a:t>&gt;90 </a:t>
            </a:r>
            <a:r>
              <a:rPr lang="en-US" sz="2400" dirty="0"/>
              <a:t>institutions in </a:t>
            </a:r>
            <a:r>
              <a:rPr lang="en-US" sz="2400" dirty="0" smtClean="0"/>
              <a:t>2009</a:t>
            </a:r>
          </a:p>
          <a:p>
            <a:pPr algn="ctr"/>
            <a:r>
              <a:rPr lang="en-US" sz="2400" dirty="0" smtClean="0"/>
              <a:t>575 citations </a:t>
            </a:r>
            <a:r>
              <a:rPr lang="en-US" sz="2400" dirty="0"/>
              <a:t>in the literature</a:t>
            </a:r>
          </a:p>
          <a:p>
            <a:pPr algn="ctr"/>
            <a:r>
              <a:rPr lang="en-US" sz="2400" dirty="0"/>
              <a:t>System uptime &gt; </a:t>
            </a:r>
            <a:r>
              <a:rPr lang="en-US" sz="2400" dirty="0" smtClean="0"/>
              <a:t>99.7%   (&lt;20 </a:t>
            </a:r>
            <a:r>
              <a:rPr lang="en-US" sz="2400" dirty="0"/>
              <a:t>hours downtime)</a:t>
            </a:r>
          </a:p>
          <a:p>
            <a:pPr algn="ctr"/>
            <a:r>
              <a:rPr lang="en-US" sz="2400" dirty="0"/>
              <a:t>nanoHUB.org has as much traffic at www.purdue.edu </a:t>
            </a:r>
          </a:p>
        </p:txBody>
      </p:sp>
      <p:pic>
        <p:nvPicPr>
          <p:cNvPr id="9" name="Picture 8" descr="coursetot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4937"/>
            <a:ext cx="4572000" cy="3053063"/>
          </a:xfrm>
          <a:prstGeom prst="rect">
            <a:avLst/>
          </a:prstGeom>
        </p:spPr>
      </p:pic>
      <p:pic>
        <p:nvPicPr>
          <p:cNvPr id="10" name="Picture 9" descr="institutiontota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94836"/>
            <a:ext cx="4572000" cy="3063164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92888" cy="520700"/>
          </a:xfrm>
        </p:spPr>
        <p:txBody>
          <a:bodyPr/>
          <a:lstStyle/>
          <a:p>
            <a:r>
              <a:rPr lang="en-US" dirty="0" smtClean="0"/>
              <a:t>Science Gateway Essentials</a:t>
            </a:r>
            <a:endParaRPr lang="en-US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838200"/>
            <a:ext cx="8763000" cy="5943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Connection to outstanding science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Leaders in the field, outstanding content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Commitment to making the gateway useful to a broad community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Look outward – not inward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Find people that have content “now” without much funding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Fund content development </a:t>
            </a:r>
            <a:r>
              <a:rPr lang="en-US" sz="2800" dirty="0" smtClean="0"/>
              <a:t>– NOT ONLY research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Utterly dependable gateway operation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Fund the operations and continued development</a:t>
            </a:r>
            <a:r>
              <a:rPr lang="en-US" sz="2800" dirty="0" smtClean="0"/>
              <a:t>!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Low-cost and rapid content adaptation and deployment to gateway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Need infrastructure to manage content generation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Does not come by itself =&gt; </a:t>
            </a:r>
            <a:r>
              <a:rPr lang="en-US" sz="2800" b="1" dirty="0" smtClean="0">
                <a:solidFill>
                  <a:schemeClr val="tx2"/>
                </a:solidFill>
              </a:rPr>
              <a:t>Fund content development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Publicly available assessment and usage data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Be committed to showing all your data!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Critical to the incentive system</a:t>
            </a:r>
            <a:r>
              <a:rPr lang="en-US" sz="28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758950" y="1046163"/>
            <a:ext cx="3179763" cy="2347912"/>
            <a:chOff x="1758844" y="1046508"/>
            <a:chExt cx="3180521" cy="2347373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758844" y="2190832"/>
              <a:ext cx="3180521" cy="1203049"/>
            </a:xfrm>
            <a:prstGeom prst="rect">
              <a:avLst/>
            </a:prstGeom>
            <a:solidFill>
              <a:srgbClr val="47EA24"/>
            </a:solidFill>
            <a:ln w="9525">
              <a:solidFill>
                <a:srgbClr val="588DA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68" charset="0"/>
                <a:ea typeface="ＭＳ Ｐゴシック" pitchFamily="68" charset="-128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810383" y="2268602"/>
              <a:ext cx="928909" cy="380913"/>
            </a:xfrm>
            <a:prstGeom prst="rect">
              <a:avLst/>
            </a:prstGeom>
            <a:solidFill>
              <a:srgbClr val="BCEA3F"/>
            </a:solidFill>
            <a:ln w="9525">
              <a:solidFill>
                <a:srgbClr val="FDC96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Courses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3827850" y="1046508"/>
              <a:ext cx="1016242" cy="660248"/>
            </a:xfrm>
            <a:prstGeom prst="rect">
              <a:avLst/>
            </a:prstGeom>
            <a:solidFill>
              <a:srgbClr val="00E400"/>
            </a:solidFill>
            <a:ln w="9525">
              <a:solidFill>
                <a:srgbClr val="588DA5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Local</a:t>
              </a:r>
              <a:b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</a:b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Students</a:t>
              </a:r>
            </a:p>
          </p:txBody>
        </p:sp>
        <p:cxnSp>
          <p:nvCxnSpPr>
            <p:cNvPr id="60" name="Straight Arrow Connector 59"/>
            <p:cNvCxnSpPr>
              <a:cxnSpLocks noChangeShapeType="1"/>
              <a:stCxn id="17" idx="0"/>
              <a:endCxn id="21" idx="2"/>
            </p:cNvCxnSpPr>
            <p:nvPr/>
          </p:nvCxnSpPr>
          <p:spPr bwMode="auto">
            <a:xfrm rot="5400000" flipH="1" flipV="1">
              <a:off x="4017736" y="1950367"/>
              <a:ext cx="576131" cy="60339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71713" y="2698750"/>
            <a:ext cx="2178050" cy="604838"/>
          </a:xfrm>
          <a:prstGeom prst="rect">
            <a:avLst/>
          </a:prstGeom>
          <a:solidFill>
            <a:srgbClr val="95EA24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70063" y="4343400"/>
            <a:ext cx="3157537" cy="995363"/>
          </a:xfrm>
          <a:prstGeom prst="rect">
            <a:avLst/>
          </a:prstGeom>
          <a:solidFill>
            <a:srgbClr val="FFD5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770063" y="5619750"/>
            <a:ext cx="3157537" cy="1136650"/>
          </a:xfrm>
          <a:prstGeom prst="rect">
            <a:avLst/>
          </a:prstGeom>
          <a:solidFill>
            <a:srgbClr val="FF1B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210954" name="Slide Number Placeholder 2"/>
          <p:cNvSpPr txBox="1">
            <a:spLocks noGrp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05A3E6F-07FF-4F0A-ACCE-FED268F84717}" type="slidenum">
              <a:rPr lang="en-US" sz="1400">
                <a:solidFill>
                  <a:srgbClr val="000000"/>
                </a:solidFill>
              </a:rPr>
              <a:pPr algn="r" eaLnBrk="0" hangingPunct="0"/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5963" y="6259513"/>
            <a:ext cx="1352550" cy="381000"/>
          </a:xfrm>
          <a:prstGeom prst="rect">
            <a:avLst/>
          </a:prstGeom>
          <a:solidFill>
            <a:srgbClr val="FF8B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Experiments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35400" y="6265863"/>
            <a:ext cx="842963" cy="381000"/>
          </a:xfrm>
          <a:prstGeom prst="rect">
            <a:avLst/>
          </a:prstGeom>
          <a:solidFill>
            <a:srgbClr val="FF8B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Theory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7588" y="5754688"/>
            <a:ext cx="2225675" cy="381000"/>
          </a:xfrm>
          <a:prstGeom prst="rect">
            <a:avLst/>
          </a:prstGeom>
          <a:solidFill>
            <a:srgbClr val="FF8B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Modeling&amp;Simulation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24188" y="4424363"/>
            <a:ext cx="630237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Data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4891088"/>
            <a:ext cx="113665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Sim. Tools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31988" y="4879975"/>
            <a:ext cx="1319212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Instruments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30513" y="3649663"/>
            <a:ext cx="1042987" cy="381000"/>
          </a:xfrm>
          <a:prstGeom prst="rect">
            <a:avLst/>
          </a:prstGeom>
          <a:solidFill>
            <a:srgbClr val="BCEA3F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Seminar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36875" y="2824163"/>
            <a:ext cx="1419225" cy="381000"/>
          </a:xfrm>
          <a:prstGeom prst="rect">
            <a:avLst/>
          </a:prstGeom>
          <a:solidFill>
            <a:srgbClr val="BCEA3F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Publication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9563" y="5807075"/>
            <a:ext cx="1041400" cy="660400"/>
          </a:xfrm>
          <a:prstGeom prst="rect">
            <a:avLst/>
          </a:prstGeom>
          <a:gradFill rotWithShape="1">
            <a:gsLst>
              <a:gs pos="0">
                <a:srgbClr val="E9F4FB"/>
              </a:gs>
              <a:gs pos="64999">
                <a:srgbClr val="C8E2F2"/>
              </a:gs>
              <a:gs pos="100000">
                <a:srgbClr val="B0D7EE"/>
              </a:gs>
            </a:gsLst>
            <a:lin ang="5400000" scaled="1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Research</a:t>
            </a:r>
            <a:b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</a:b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Team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7363" y="4935538"/>
            <a:ext cx="687387" cy="381000"/>
          </a:xfrm>
          <a:prstGeom prst="rect">
            <a:avLst/>
          </a:prstGeom>
          <a:gradFill rotWithShape="1">
            <a:gsLst>
              <a:gs pos="0">
                <a:srgbClr val="E9F4FB"/>
              </a:gs>
              <a:gs pos="64999">
                <a:srgbClr val="C8E2F2"/>
              </a:gs>
              <a:gs pos="100000">
                <a:srgbClr val="B0D7EE"/>
              </a:gs>
            </a:gsLst>
            <a:lin ang="5400000" scaled="1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Tools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4459288"/>
            <a:ext cx="1303337" cy="381000"/>
          </a:xfrm>
          <a:prstGeom prst="rect">
            <a:avLst/>
          </a:prstGeom>
          <a:gradFill rotWithShape="1">
            <a:gsLst>
              <a:gs pos="0">
                <a:srgbClr val="E9F4FB"/>
              </a:gs>
              <a:gs pos="64999">
                <a:srgbClr val="C8E2F2"/>
              </a:gs>
              <a:gs pos="100000">
                <a:srgbClr val="B0D7EE"/>
              </a:gs>
            </a:gsLst>
            <a:lin ang="5400000" scaled="1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Information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7488" y="2611438"/>
            <a:ext cx="1227137" cy="381000"/>
          </a:xfrm>
          <a:prstGeom prst="rect">
            <a:avLst/>
          </a:prstGeom>
          <a:gradFill rotWithShape="1">
            <a:gsLst>
              <a:gs pos="0">
                <a:srgbClr val="E9F4FB"/>
              </a:gs>
              <a:gs pos="64999">
                <a:srgbClr val="C8E2F2"/>
              </a:gs>
              <a:gs pos="100000">
                <a:srgbClr val="B0D7EE"/>
              </a:gs>
            </a:gsLst>
            <a:lin ang="5400000" scaled="1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Knowledge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393950" y="2841625"/>
            <a:ext cx="368300" cy="381000"/>
          </a:xfrm>
          <a:prstGeom prst="rect">
            <a:avLst/>
          </a:prstGeom>
          <a:solidFill>
            <a:srgbClr val="BCEA3F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IP</a:t>
            </a:r>
          </a:p>
        </p:txBody>
      </p:sp>
      <p:cxnSp>
        <p:nvCxnSpPr>
          <p:cNvPr id="31" name="Straight Connector 30"/>
          <p:cNvCxnSpPr>
            <a:cxnSpLocks noChangeShapeType="1"/>
            <a:stCxn id="27" idx="0"/>
            <a:endCxn id="28" idx="2"/>
          </p:cNvCxnSpPr>
          <p:nvPr/>
        </p:nvCxnSpPr>
        <p:spPr bwMode="auto">
          <a:xfrm rot="5400000" flipH="1" flipV="1">
            <a:off x="3208338" y="5478463"/>
            <a:ext cx="2809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lg" len="med"/>
            <a:tailEnd type="triangle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Straight Arrow Connector 49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H="1" flipV="1">
            <a:off x="3349625" y="3394075"/>
            <a:ext cx="3175" cy="255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Arrow Connector 52"/>
          <p:cNvCxnSpPr>
            <a:cxnSpLocks noChangeShapeType="1"/>
            <a:stCxn id="28" idx="0"/>
            <a:endCxn id="10" idx="2"/>
          </p:cNvCxnSpPr>
          <p:nvPr/>
        </p:nvCxnSpPr>
        <p:spPr bwMode="auto">
          <a:xfrm flipV="1">
            <a:off x="3349625" y="4030663"/>
            <a:ext cx="3175" cy="3127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236538" y="1050925"/>
            <a:ext cx="3409950" cy="1773238"/>
            <a:chOff x="236424" y="1051440"/>
            <a:chExt cx="3409935" cy="1773421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36424" y="1145113"/>
              <a:ext cx="1187445" cy="381039"/>
            </a:xfrm>
            <a:prstGeom prst="rect">
              <a:avLst/>
            </a:prstGeom>
            <a:gradFill rotWithShape="1">
              <a:gsLst>
                <a:gs pos="0">
                  <a:srgbClr val="E9F4FB"/>
                </a:gs>
                <a:gs pos="64999">
                  <a:srgbClr val="C8E2F2"/>
                </a:gs>
                <a:gs pos="100000">
                  <a:srgbClr val="B0D7EE"/>
                </a:gs>
              </a:gsLst>
              <a:lin ang="5400000" scaled="1"/>
            </a:gradFill>
            <a:ln w="9525">
              <a:solidFill>
                <a:srgbClr val="588DA5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Customers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863604" y="1051440"/>
              <a:ext cx="1712905" cy="660468"/>
            </a:xfrm>
            <a:prstGeom prst="rect">
              <a:avLst/>
            </a:prstGeom>
            <a:solidFill>
              <a:srgbClr val="00E400"/>
            </a:solidFill>
            <a:ln w="9525">
              <a:solidFill>
                <a:srgbClr val="588DA5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Immediate</a:t>
              </a:r>
              <a:b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</a:b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Peer Researcher</a:t>
              </a:r>
            </a:p>
          </p:txBody>
        </p:sp>
        <p:cxnSp>
          <p:nvCxnSpPr>
            <p:cNvPr id="56" name="Straight Arrow Connector 55"/>
            <p:cNvCxnSpPr>
              <a:cxnSpLocks noChangeShapeType="1"/>
              <a:stCxn id="11" idx="0"/>
              <a:endCxn id="20" idx="2"/>
            </p:cNvCxnSpPr>
            <p:nvPr/>
          </p:nvCxnSpPr>
          <p:spPr bwMode="auto">
            <a:xfrm rot="16200000" flipV="1">
              <a:off x="2619190" y="1797693"/>
              <a:ext cx="1127241" cy="92709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4797425" y="1030288"/>
            <a:ext cx="2978150" cy="1603375"/>
            <a:chOff x="4797138" y="1030338"/>
            <a:chExt cx="2977714" cy="1603200"/>
          </a:xfrm>
        </p:grpSpPr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303477" y="2252580"/>
              <a:ext cx="1147594" cy="380958"/>
            </a:xfrm>
            <a:prstGeom prst="rect">
              <a:avLst/>
            </a:prstGeom>
            <a:solidFill>
              <a:srgbClr val="BCEA3F"/>
            </a:solidFill>
            <a:ln w="9525">
              <a:solidFill>
                <a:srgbClr val="FDC96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Textbooks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5193955" y="1030338"/>
              <a:ext cx="1015851" cy="660328"/>
            </a:xfrm>
            <a:prstGeom prst="rect">
              <a:avLst/>
            </a:prstGeom>
            <a:solidFill>
              <a:srgbClr val="00C764"/>
            </a:solidFill>
            <a:ln w="9525">
              <a:solidFill>
                <a:srgbClr val="588DA5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Remote</a:t>
              </a:r>
              <a:b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</a:b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Students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451071" y="1036687"/>
              <a:ext cx="1323781" cy="660328"/>
            </a:xfrm>
            <a:prstGeom prst="rect">
              <a:avLst/>
            </a:prstGeom>
            <a:solidFill>
              <a:srgbClr val="00C764"/>
            </a:solidFill>
            <a:ln w="9525">
              <a:solidFill>
                <a:srgbClr val="588DA5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Other</a:t>
              </a:r>
            </a:p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Researchers</a:t>
              </a:r>
            </a:p>
          </p:txBody>
        </p:sp>
        <p:cxnSp>
          <p:nvCxnSpPr>
            <p:cNvPr id="63" name="Straight Arrow Connector 62"/>
            <p:cNvCxnSpPr>
              <a:cxnSpLocks noChangeShapeType="1"/>
              <a:stCxn id="17" idx="3"/>
              <a:endCxn id="18" idx="1"/>
            </p:cNvCxnSpPr>
            <p:nvPr/>
          </p:nvCxnSpPr>
          <p:spPr bwMode="auto">
            <a:xfrm flipV="1">
              <a:off x="4797138" y="2438296"/>
              <a:ext cx="468244" cy="1587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0" name="Straight Arrow Connector 69"/>
            <p:cNvCxnSpPr>
              <a:cxnSpLocks noChangeShapeType="1"/>
              <a:stCxn id="18" idx="0"/>
              <a:endCxn id="22" idx="2"/>
            </p:cNvCxnSpPr>
            <p:nvPr/>
          </p:nvCxnSpPr>
          <p:spPr bwMode="auto">
            <a:xfrm rot="16200000" flipV="1">
              <a:off x="5501874" y="1877974"/>
              <a:ext cx="576200" cy="173012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4" name="Straight Arrow Connector 73"/>
            <p:cNvCxnSpPr>
              <a:cxnSpLocks noChangeShapeType="1"/>
              <a:stCxn id="18" idx="0"/>
              <a:endCxn id="23" idx="2"/>
            </p:cNvCxnSpPr>
            <p:nvPr/>
          </p:nvCxnSpPr>
          <p:spPr bwMode="auto">
            <a:xfrm rot="5400000" flipH="1" flipV="1">
              <a:off x="6210588" y="1348620"/>
              <a:ext cx="569851" cy="1238069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7168" name="Group 91"/>
          <p:cNvGrpSpPr>
            <a:grpSpLocks/>
          </p:cNvGrpSpPr>
          <p:nvPr/>
        </p:nvGrpSpPr>
        <p:grpSpPr bwMode="auto">
          <a:xfrm>
            <a:off x="4938713" y="2765425"/>
            <a:ext cx="3651250" cy="381000"/>
            <a:chOff x="4939365" y="2765112"/>
            <a:chExt cx="3651283" cy="382068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7155535" y="2765112"/>
              <a:ext cx="1435113" cy="382068"/>
            </a:xfrm>
            <a:prstGeom prst="rect">
              <a:avLst/>
            </a:prstGeom>
            <a:solidFill>
              <a:srgbClr val="BCEA3F"/>
            </a:solidFill>
            <a:ln w="9525">
              <a:solidFill>
                <a:srgbClr val="FDC96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Web Content</a:t>
              </a:r>
            </a:p>
          </p:txBody>
        </p:sp>
        <p:cxnSp>
          <p:nvCxnSpPr>
            <p:cNvPr id="67" name="Straight Arrow Connector 66"/>
            <p:cNvCxnSpPr>
              <a:cxnSpLocks noChangeShapeType="1"/>
              <a:stCxn id="30" idx="3"/>
              <a:endCxn id="24" idx="1"/>
            </p:cNvCxnSpPr>
            <p:nvPr/>
          </p:nvCxnSpPr>
          <p:spPr bwMode="auto">
            <a:xfrm>
              <a:off x="4939365" y="2792176"/>
              <a:ext cx="2170132" cy="15760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7169" name="Group 92"/>
          <p:cNvGrpSpPr>
            <a:grpSpLocks/>
          </p:cNvGrpSpPr>
          <p:nvPr/>
        </p:nvGrpSpPr>
        <p:grpSpPr bwMode="auto">
          <a:xfrm>
            <a:off x="5702300" y="1166813"/>
            <a:ext cx="3214688" cy="1782762"/>
            <a:chOff x="5702820" y="1166568"/>
            <a:chExt cx="3214738" cy="1783210"/>
          </a:xfrm>
        </p:grpSpPr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8163483" y="1166568"/>
              <a:ext cx="754075" cy="381096"/>
            </a:xfrm>
            <a:prstGeom prst="rect">
              <a:avLst/>
            </a:prstGeom>
            <a:solidFill>
              <a:srgbClr val="00E4E4"/>
            </a:solidFill>
            <a:ln w="9525">
              <a:solidFill>
                <a:srgbClr val="588DA5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68" charset="0"/>
                  <a:ea typeface="ＭＳ Ｐゴシック" pitchFamily="68" charset="-128"/>
                </a:rPr>
                <a:t>Public</a:t>
              </a:r>
            </a:p>
          </p:txBody>
        </p:sp>
        <p:cxnSp>
          <p:nvCxnSpPr>
            <p:cNvPr id="77" name="Straight Arrow Connector 76"/>
            <p:cNvCxnSpPr>
              <a:cxnSpLocks noChangeShapeType="1"/>
              <a:stCxn id="24" idx="3"/>
              <a:endCxn id="25" idx="2"/>
            </p:cNvCxnSpPr>
            <p:nvPr/>
          </p:nvCxnSpPr>
          <p:spPr bwMode="auto">
            <a:xfrm flipH="1" flipV="1">
              <a:off x="8541314" y="1536548"/>
              <a:ext cx="95251" cy="141323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0" name="Straight Arrow Connector 79"/>
            <p:cNvCxnSpPr>
              <a:cxnSpLocks noChangeShapeType="1"/>
              <a:stCxn id="24" idx="0"/>
              <a:endCxn id="22" idx="2"/>
            </p:cNvCxnSpPr>
            <p:nvPr/>
          </p:nvCxnSpPr>
          <p:spPr bwMode="auto">
            <a:xfrm rot="16200000" flipV="1">
              <a:off x="6243244" y="1135859"/>
              <a:ext cx="1089299" cy="217014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3" name="Straight Arrow Connector 82"/>
            <p:cNvCxnSpPr>
              <a:cxnSpLocks noChangeShapeType="1"/>
              <a:stCxn id="24" idx="0"/>
              <a:endCxn id="23" idx="2"/>
            </p:cNvCxnSpPr>
            <p:nvPr/>
          </p:nvCxnSpPr>
          <p:spPr bwMode="auto">
            <a:xfrm rot="16200000" flipV="1">
              <a:off x="6952075" y="1844690"/>
              <a:ext cx="1082947" cy="75883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240338" y="3138488"/>
            <a:ext cx="3689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/>
              <a:t>Problems: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Research confined to small stove pipe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                LONG path from research to student knowledge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Web content decoupled from the whole process </a:t>
            </a:r>
            <a:br>
              <a:rPr lang="en-US"/>
            </a:br>
            <a:r>
              <a:rPr lang="en-US"/>
              <a:t>=&gt; usually stale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No technology to share </a:t>
            </a:r>
            <a:br>
              <a:rPr lang="en-US"/>
            </a:br>
            <a:r>
              <a:rPr lang="en-US"/>
              <a:t>Data and Sim. Tools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No technology to share research seminars easily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b="1"/>
              <a:t>No incentives for researchers</a:t>
            </a: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0" y="4168775"/>
            <a:ext cx="5135563" cy="2689225"/>
          </a:xfrm>
          <a:prstGeom prst="rect">
            <a:avLst/>
          </a:prstGeom>
          <a:noFill/>
          <a:ln w="76200">
            <a:solidFill>
              <a:srgbClr val="FF1B00"/>
            </a:solidFill>
            <a:prstDash val="sysDash"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5497513" y="39624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REALLY</a:t>
            </a:r>
          </a:p>
        </p:txBody>
      </p:sp>
      <p:sp>
        <p:nvSpPr>
          <p:cNvPr id="7170" name="Rectangle 93"/>
          <p:cNvSpPr>
            <a:spLocks noChangeArrowheads="1"/>
          </p:cNvSpPr>
          <p:nvPr/>
        </p:nvSpPr>
        <p:spPr bwMode="auto">
          <a:xfrm>
            <a:off x="6858000" y="2520950"/>
            <a:ext cx="2030413" cy="908050"/>
          </a:xfrm>
          <a:prstGeom prst="rect">
            <a:avLst/>
          </a:prstGeom>
          <a:noFill/>
          <a:ln w="76200">
            <a:solidFill>
              <a:srgbClr val="FF1B00"/>
            </a:solidFill>
            <a:prstDash val="sysDash"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210994" name="Rectangle 5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Knowledge Transfer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animBg="1"/>
      <p:bldP spid="11" grpId="0" animBg="1"/>
      <p:bldP spid="15" grpId="0" animBg="1"/>
      <p:bldP spid="26" grpId="0" animBg="1"/>
      <p:bldP spid="86" grpId="0" build="allAtOnce"/>
      <p:bldP spid="94" grpId="0" animBg="1"/>
      <p:bldP spid="94" grpId="1" animBg="1"/>
      <p:bldP spid="7218" grpId="0"/>
      <p:bldP spid="7170" grpId="0" animBg="1"/>
      <p:bldP spid="71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0" y="898525"/>
            <a:ext cx="9047163" cy="1831975"/>
            <a:chOff x="0" y="899041"/>
            <a:chExt cx="9047163" cy="1831798"/>
          </a:xfrm>
        </p:grpSpPr>
        <p:sp>
          <p:nvSpPr>
            <p:cNvPr id="48" name="Rounded Rectangle 47"/>
            <p:cNvSpPr>
              <a:spLocks noChangeArrowheads="1"/>
            </p:cNvSpPr>
            <p:nvPr/>
          </p:nvSpPr>
          <p:spPr bwMode="auto">
            <a:xfrm>
              <a:off x="0" y="899041"/>
              <a:ext cx="9047163" cy="944472"/>
            </a:xfrm>
            <a:prstGeom prst="roundRect">
              <a:avLst>
                <a:gd name="adj" fmla="val 16667"/>
              </a:avLst>
            </a:prstGeom>
            <a:solidFill>
              <a:srgbClr val="FF1B00"/>
            </a:solidFill>
            <a:ln w="9525">
              <a:solidFill>
                <a:srgbClr val="588DA5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68" charset="0"/>
                <a:ea typeface="ＭＳ Ｐゴシック" pitchFamily="68" charset="-128"/>
              </a:endParaRPr>
            </a:p>
          </p:txBody>
        </p:sp>
        <p:sp>
          <p:nvSpPr>
            <p:cNvPr id="49" name="Up Arrow 48"/>
            <p:cNvSpPr>
              <a:spLocks noChangeArrowheads="1"/>
            </p:cNvSpPr>
            <p:nvPr/>
          </p:nvSpPr>
          <p:spPr bwMode="auto">
            <a:xfrm>
              <a:off x="8058150" y="1775256"/>
              <a:ext cx="663575" cy="955583"/>
            </a:xfrm>
            <a:prstGeom prst="upArrow">
              <a:avLst>
                <a:gd name="adj1" fmla="val 50000"/>
                <a:gd name="adj2" fmla="val 50002"/>
              </a:avLst>
            </a:prstGeom>
            <a:solidFill>
              <a:srgbClr val="FF1B00"/>
            </a:solidFill>
            <a:ln w="9525">
              <a:solidFill>
                <a:srgbClr val="588DA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68" charset="0"/>
                <a:ea typeface="ＭＳ Ｐゴシック" pitchFamily="68" charset="-128"/>
              </a:endParaRPr>
            </a:p>
          </p:txBody>
        </p:sp>
      </p:grp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0" y="2119313"/>
            <a:ext cx="5203825" cy="4738687"/>
          </a:xfrm>
          <a:prstGeom prst="roundRect">
            <a:avLst>
              <a:gd name="adj" fmla="val 6231"/>
            </a:avLst>
          </a:prstGeom>
          <a:solidFill>
            <a:srgbClr val="FF8B00"/>
          </a:solidFill>
          <a:ln w="9525">
            <a:solidFill>
              <a:srgbClr val="588DA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58950" y="2190750"/>
            <a:ext cx="3179763" cy="1203325"/>
          </a:xfrm>
          <a:prstGeom prst="rect">
            <a:avLst/>
          </a:prstGeom>
          <a:solidFill>
            <a:srgbClr val="47EA24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71713" y="2698750"/>
            <a:ext cx="2178050" cy="604838"/>
          </a:xfrm>
          <a:prstGeom prst="rect">
            <a:avLst/>
          </a:prstGeom>
          <a:solidFill>
            <a:srgbClr val="95EA24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70063" y="4343400"/>
            <a:ext cx="3157537" cy="995363"/>
          </a:xfrm>
          <a:prstGeom prst="rect">
            <a:avLst/>
          </a:prstGeom>
          <a:solidFill>
            <a:srgbClr val="FF1B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770063" y="5619750"/>
            <a:ext cx="3157537" cy="1136650"/>
          </a:xfrm>
          <a:prstGeom prst="rect">
            <a:avLst/>
          </a:prstGeom>
          <a:solidFill>
            <a:srgbClr val="FF1B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68" charset="0"/>
              <a:ea typeface="ＭＳ Ｐゴシック" pitchFamily="68" charset="-128"/>
            </a:endParaRPr>
          </a:p>
        </p:txBody>
      </p:sp>
      <p:sp>
        <p:nvSpPr>
          <p:cNvPr id="211978" name="Slide Number Placeholder 2"/>
          <p:cNvSpPr txBox="1">
            <a:spLocks noGrp="1"/>
          </p:cNvSpPr>
          <p:nvPr/>
        </p:nvSpPr>
        <p:spPr bwMode="auto">
          <a:xfrm>
            <a:off x="7543800" y="64579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7226832-9F0F-42DC-8AF9-A6CC67F4038C}" type="slidenum">
              <a:rPr lang="en-US" sz="1400">
                <a:solidFill>
                  <a:srgbClr val="000000"/>
                </a:solidFill>
              </a:rPr>
              <a:pPr algn="r" eaLnBrk="0" hangingPunct="0"/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5963" y="6259513"/>
            <a:ext cx="1352550" cy="381000"/>
          </a:xfrm>
          <a:prstGeom prst="rect">
            <a:avLst/>
          </a:prstGeom>
          <a:solidFill>
            <a:srgbClr val="FF8B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Experiments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35400" y="6265863"/>
            <a:ext cx="842963" cy="381000"/>
          </a:xfrm>
          <a:prstGeom prst="rect">
            <a:avLst/>
          </a:prstGeom>
          <a:solidFill>
            <a:srgbClr val="FF8B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Theory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7588" y="5754688"/>
            <a:ext cx="2225675" cy="381000"/>
          </a:xfrm>
          <a:prstGeom prst="rect">
            <a:avLst/>
          </a:prstGeom>
          <a:solidFill>
            <a:srgbClr val="FF8B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Modeling&amp;Simulation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24188" y="4424363"/>
            <a:ext cx="630237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Data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4891088"/>
            <a:ext cx="113665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Sim. Tools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31988" y="4879975"/>
            <a:ext cx="1319212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Instruments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30513" y="3649663"/>
            <a:ext cx="1042987" cy="381000"/>
          </a:xfrm>
          <a:prstGeom prst="rect">
            <a:avLst/>
          </a:prstGeom>
          <a:solidFill>
            <a:srgbClr val="BCEA3F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Seminar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36875" y="2824163"/>
            <a:ext cx="1419225" cy="381000"/>
          </a:xfrm>
          <a:prstGeom prst="rect">
            <a:avLst/>
          </a:prstGeom>
          <a:solidFill>
            <a:srgbClr val="BCEA3F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Publication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9563" y="5807075"/>
            <a:ext cx="1041400" cy="660400"/>
          </a:xfrm>
          <a:prstGeom prst="rect">
            <a:avLst/>
          </a:prstGeom>
          <a:gradFill rotWithShape="1">
            <a:gsLst>
              <a:gs pos="0">
                <a:srgbClr val="E9F4FB"/>
              </a:gs>
              <a:gs pos="64999">
                <a:srgbClr val="C8E2F2"/>
              </a:gs>
              <a:gs pos="100000">
                <a:srgbClr val="B0D7EE"/>
              </a:gs>
            </a:gsLst>
            <a:lin ang="5400000" scaled="1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Research</a:t>
            </a:r>
            <a:b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</a:b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Team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7363" y="4935538"/>
            <a:ext cx="687387" cy="381000"/>
          </a:xfrm>
          <a:prstGeom prst="rect">
            <a:avLst/>
          </a:prstGeom>
          <a:gradFill rotWithShape="1">
            <a:gsLst>
              <a:gs pos="0">
                <a:srgbClr val="E9F4FB"/>
              </a:gs>
              <a:gs pos="64999">
                <a:srgbClr val="C8E2F2"/>
              </a:gs>
              <a:gs pos="100000">
                <a:srgbClr val="B0D7EE"/>
              </a:gs>
            </a:gsLst>
            <a:lin ang="5400000" scaled="1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Tools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4459288"/>
            <a:ext cx="1303337" cy="381000"/>
          </a:xfrm>
          <a:prstGeom prst="rect">
            <a:avLst/>
          </a:prstGeom>
          <a:gradFill rotWithShape="1">
            <a:gsLst>
              <a:gs pos="0">
                <a:srgbClr val="E9F4FB"/>
              </a:gs>
              <a:gs pos="64999">
                <a:srgbClr val="C8E2F2"/>
              </a:gs>
              <a:gs pos="100000">
                <a:srgbClr val="B0D7EE"/>
              </a:gs>
            </a:gsLst>
            <a:lin ang="5400000" scaled="1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Information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7488" y="2611438"/>
            <a:ext cx="1227137" cy="381000"/>
          </a:xfrm>
          <a:prstGeom prst="rect">
            <a:avLst/>
          </a:prstGeom>
          <a:gradFill rotWithShape="1">
            <a:gsLst>
              <a:gs pos="0">
                <a:srgbClr val="E9F4FB"/>
              </a:gs>
              <a:gs pos="64999">
                <a:srgbClr val="C8E2F2"/>
              </a:gs>
              <a:gs pos="100000">
                <a:srgbClr val="B0D7EE"/>
              </a:gs>
            </a:gsLst>
            <a:lin ang="5400000" scaled="1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Knowledge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10000" y="2268538"/>
            <a:ext cx="928688" cy="381000"/>
          </a:xfrm>
          <a:prstGeom prst="rect">
            <a:avLst/>
          </a:prstGeom>
          <a:solidFill>
            <a:srgbClr val="BCEA3F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Courses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3838" y="2252663"/>
            <a:ext cx="1147762" cy="381000"/>
          </a:xfrm>
          <a:prstGeom prst="rect">
            <a:avLst/>
          </a:prstGeom>
          <a:solidFill>
            <a:srgbClr val="BCEA3F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Textbooks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6538" y="1146175"/>
            <a:ext cx="1187450" cy="381000"/>
          </a:xfrm>
          <a:prstGeom prst="rect">
            <a:avLst/>
          </a:prstGeom>
          <a:gradFill rotWithShape="1">
            <a:gsLst>
              <a:gs pos="0">
                <a:srgbClr val="E9F4FB"/>
              </a:gs>
              <a:gs pos="64999">
                <a:srgbClr val="C8E2F2"/>
              </a:gs>
              <a:gs pos="100000">
                <a:srgbClr val="B0D7EE"/>
              </a:gs>
            </a:gsLst>
            <a:lin ang="5400000" scaled="1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Customers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62138" y="1050925"/>
            <a:ext cx="1712912" cy="660400"/>
          </a:xfrm>
          <a:prstGeom prst="rect">
            <a:avLst/>
          </a:prstGeom>
          <a:solidFill>
            <a:srgbClr val="00E4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Immediate</a:t>
            </a:r>
            <a:b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</a:b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Peer Researcher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29050" y="1046163"/>
            <a:ext cx="1016000" cy="660400"/>
          </a:xfrm>
          <a:prstGeom prst="rect">
            <a:avLst/>
          </a:prstGeom>
          <a:solidFill>
            <a:srgbClr val="00E400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Local</a:t>
            </a:r>
            <a:b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</a:b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Students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94300" y="1030288"/>
            <a:ext cx="1016000" cy="660400"/>
          </a:xfrm>
          <a:prstGeom prst="rect">
            <a:avLst/>
          </a:prstGeom>
          <a:solidFill>
            <a:srgbClr val="00C764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Remote</a:t>
            </a:r>
            <a:b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</a:b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Students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51600" y="1036638"/>
            <a:ext cx="1323975" cy="660400"/>
          </a:xfrm>
          <a:prstGeom prst="rect">
            <a:avLst/>
          </a:prstGeom>
          <a:solidFill>
            <a:srgbClr val="00C764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Other</a:t>
            </a:r>
          </a:p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Researchers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54863" y="2765425"/>
            <a:ext cx="1435100" cy="381000"/>
          </a:xfrm>
          <a:prstGeom prst="rect">
            <a:avLst/>
          </a:prstGeom>
          <a:solidFill>
            <a:srgbClr val="FF1B00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Web Content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162925" y="1166813"/>
            <a:ext cx="754063" cy="381000"/>
          </a:xfrm>
          <a:prstGeom prst="rect">
            <a:avLst/>
          </a:prstGeom>
          <a:solidFill>
            <a:srgbClr val="00E4E4"/>
          </a:soli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Public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393950" y="2841625"/>
            <a:ext cx="368300" cy="381000"/>
          </a:xfrm>
          <a:prstGeom prst="rect">
            <a:avLst/>
          </a:prstGeom>
          <a:solidFill>
            <a:srgbClr val="BCEA3F"/>
          </a:solidFill>
          <a:ln w="9525">
            <a:solidFill>
              <a:srgbClr val="FDC96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68" charset="0"/>
                <a:ea typeface="ＭＳ Ｐゴシック" pitchFamily="68" charset="-128"/>
              </a:rPr>
              <a:t>IP</a:t>
            </a:r>
          </a:p>
        </p:txBody>
      </p:sp>
      <p:cxnSp>
        <p:nvCxnSpPr>
          <p:cNvPr id="31" name="Straight Connector 30"/>
          <p:cNvCxnSpPr>
            <a:cxnSpLocks noChangeShapeType="1"/>
            <a:stCxn id="27" idx="0"/>
            <a:endCxn id="28" idx="2"/>
          </p:cNvCxnSpPr>
          <p:nvPr/>
        </p:nvCxnSpPr>
        <p:spPr bwMode="auto">
          <a:xfrm rot="5400000" flipH="1" flipV="1">
            <a:off x="3208338" y="5478463"/>
            <a:ext cx="28098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lg" len="med"/>
            <a:tailEnd type="triangle" w="lg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Straight Arrow Connector 49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H="1" flipV="1">
            <a:off x="3349625" y="3394075"/>
            <a:ext cx="3175" cy="255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Arrow Connector 52"/>
          <p:cNvCxnSpPr>
            <a:cxnSpLocks noChangeShapeType="1"/>
            <a:stCxn id="28" idx="0"/>
            <a:endCxn id="10" idx="2"/>
          </p:cNvCxnSpPr>
          <p:nvPr/>
        </p:nvCxnSpPr>
        <p:spPr bwMode="auto">
          <a:xfrm flipV="1">
            <a:off x="3349625" y="4030663"/>
            <a:ext cx="3175" cy="3127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cxnSpLocks noChangeShapeType="1"/>
            <a:stCxn id="11" idx="0"/>
            <a:endCxn id="20" idx="2"/>
          </p:cNvCxnSpPr>
          <p:nvPr/>
        </p:nvCxnSpPr>
        <p:spPr bwMode="auto">
          <a:xfrm flipH="1" flipV="1">
            <a:off x="2719388" y="1711325"/>
            <a:ext cx="927100" cy="11128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Straight Arrow Connector 59"/>
          <p:cNvCxnSpPr>
            <a:cxnSpLocks noChangeShapeType="1"/>
            <a:stCxn id="17" idx="0"/>
            <a:endCxn id="21" idx="2"/>
          </p:cNvCxnSpPr>
          <p:nvPr/>
        </p:nvCxnSpPr>
        <p:spPr bwMode="auto">
          <a:xfrm flipV="1">
            <a:off x="4275138" y="1706563"/>
            <a:ext cx="61912" cy="5619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Arrow Connector 62"/>
          <p:cNvCxnSpPr>
            <a:cxnSpLocks noChangeShapeType="1"/>
            <a:stCxn id="17" idx="3"/>
            <a:endCxn id="18" idx="1"/>
          </p:cNvCxnSpPr>
          <p:nvPr/>
        </p:nvCxnSpPr>
        <p:spPr bwMode="auto">
          <a:xfrm flipV="1">
            <a:off x="4738688" y="2443163"/>
            <a:ext cx="565150" cy="15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Arrow Connector 66"/>
          <p:cNvCxnSpPr>
            <a:cxnSpLocks noChangeShapeType="1"/>
            <a:stCxn id="30" idx="3"/>
            <a:endCxn id="24" idx="1"/>
          </p:cNvCxnSpPr>
          <p:nvPr/>
        </p:nvCxnSpPr>
        <p:spPr bwMode="auto">
          <a:xfrm>
            <a:off x="4938713" y="2792413"/>
            <a:ext cx="2216150" cy="1635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Arrow Connector 69"/>
          <p:cNvCxnSpPr>
            <a:cxnSpLocks noChangeShapeType="1"/>
            <a:stCxn id="18" idx="0"/>
            <a:endCxn id="22" idx="2"/>
          </p:cNvCxnSpPr>
          <p:nvPr/>
        </p:nvCxnSpPr>
        <p:spPr bwMode="auto">
          <a:xfrm flipH="1" flipV="1">
            <a:off x="5702300" y="1690688"/>
            <a:ext cx="176213" cy="5619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4" name="Straight Arrow Connector 73"/>
          <p:cNvCxnSpPr>
            <a:cxnSpLocks noChangeShapeType="1"/>
            <a:stCxn id="18" idx="0"/>
            <a:endCxn id="23" idx="2"/>
          </p:cNvCxnSpPr>
          <p:nvPr/>
        </p:nvCxnSpPr>
        <p:spPr bwMode="auto">
          <a:xfrm flipV="1">
            <a:off x="5878513" y="1697038"/>
            <a:ext cx="1235075" cy="5556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7" name="Straight Arrow Connector 76"/>
          <p:cNvCxnSpPr>
            <a:cxnSpLocks noChangeShapeType="1"/>
            <a:stCxn id="24" idx="3"/>
            <a:endCxn id="25" idx="2"/>
          </p:cNvCxnSpPr>
          <p:nvPr/>
        </p:nvCxnSpPr>
        <p:spPr bwMode="auto">
          <a:xfrm flipH="1" flipV="1">
            <a:off x="8540750" y="1547813"/>
            <a:ext cx="49213" cy="14081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0" name="Straight Arrow Connector 79"/>
          <p:cNvCxnSpPr>
            <a:cxnSpLocks noChangeShapeType="1"/>
            <a:stCxn id="24" idx="0"/>
            <a:endCxn id="22" idx="2"/>
          </p:cNvCxnSpPr>
          <p:nvPr/>
        </p:nvCxnSpPr>
        <p:spPr bwMode="auto">
          <a:xfrm flipH="1" flipV="1">
            <a:off x="5702300" y="1690688"/>
            <a:ext cx="2170113" cy="10747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3" name="Straight Arrow Connector 82"/>
          <p:cNvCxnSpPr>
            <a:cxnSpLocks noChangeShapeType="1"/>
            <a:stCxn id="24" idx="0"/>
            <a:endCxn id="23" idx="2"/>
          </p:cNvCxnSpPr>
          <p:nvPr/>
        </p:nvCxnSpPr>
        <p:spPr bwMode="auto">
          <a:xfrm flipH="1" flipV="1">
            <a:off x="7113588" y="1697038"/>
            <a:ext cx="758825" cy="10683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4" name="Bent Arrow 43"/>
          <p:cNvSpPr>
            <a:spLocks noChangeArrowheads="1"/>
          </p:cNvSpPr>
          <p:nvPr/>
        </p:nvSpPr>
        <p:spPr bwMode="auto">
          <a:xfrm rot="5400000" flipH="1">
            <a:off x="5788819" y="2118519"/>
            <a:ext cx="2062162" cy="4095750"/>
          </a:xfrm>
          <a:custGeom>
            <a:avLst/>
            <a:gdLst>
              <a:gd name="T0" fmla="*/ 1546945 w 2062236"/>
              <a:gd name="T1" fmla="*/ 0 h 4096410"/>
              <a:gd name="T2" fmla="*/ 1546945 w 2062236"/>
              <a:gd name="T3" fmla="*/ 1030668 h 4096410"/>
              <a:gd name="T4" fmla="*/ 132821 w 2062236"/>
              <a:gd name="T5" fmla="*/ 4094622 h 4096410"/>
              <a:gd name="T6" fmla="*/ 2062594 w 2062236"/>
              <a:gd name="T7" fmla="*/ 515334 h 4096410"/>
              <a:gd name="T8" fmla="*/ 0 60000 65536"/>
              <a:gd name="T9" fmla="*/ 0 60000 65536"/>
              <a:gd name="T10" fmla="*/ 0 60000 65536"/>
              <a:gd name="T11" fmla="*/ 0 60000 65536"/>
              <a:gd name="T12" fmla="*/ 0 w 2062236"/>
              <a:gd name="T13" fmla="*/ 0 h 4096410"/>
              <a:gd name="T14" fmla="*/ 2062236 w 2062236"/>
              <a:gd name="T15" fmla="*/ 4096410 h 40964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2236" h="4096410">
                <a:moveTo>
                  <a:pt x="0" y="4096410"/>
                </a:moveTo>
                <a:lnTo>
                  <a:pt x="0" y="1284990"/>
                </a:lnTo>
                <a:cubicBezTo>
                  <a:pt x="0" y="786703"/>
                  <a:pt x="403941" y="382762"/>
                  <a:pt x="902227" y="382762"/>
                </a:cubicBezTo>
                <a:lnTo>
                  <a:pt x="1546677" y="382761"/>
                </a:lnTo>
                <a:lnTo>
                  <a:pt x="1546677" y="0"/>
                </a:lnTo>
                <a:lnTo>
                  <a:pt x="2062236" y="515559"/>
                </a:lnTo>
                <a:lnTo>
                  <a:pt x="1546677" y="1031118"/>
                </a:lnTo>
                <a:lnTo>
                  <a:pt x="1546677" y="648357"/>
                </a:lnTo>
                <a:lnTo>
                  <a:pt x="902228" y="648357"/>
                </a:lnTo>
                <a:lnTo>
                  <a:pt x="902227" y="648357"/>
                </a:lnTo>
                <a:cubicBezTo>
                  <a:pt x="550625" y="648357"/>
                  <a:pt x="265595" y="933387"/>
                  <a:pt x="265595" y="1284989"/>
                </a:cubicBezTo>
                <a:lnTo>
                  <a:pt x="265595" y="4096410"/>
                </a:lnTo>
                <a:close/>
              </a:path>
            </a:pathLst>
          </a:custGeom>
          <a:gradFill rotWithShape="1">
            <a:gsLst>
              <a:gs pos="0">
                <a:srgbClr val="AAD8F3"/>
              </a:gs>
              <a:gs pos="100000">
                <a:srgbClr val="5194B2"/>
              </a:gs>
            </a:gsLst>
            <a:lin ang="5400000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45" name="Bent Arrow 44"/>
          <p:cNvSpPr>
            <a:spLocks noChangeArrowheads="1"/>
          </p:cNvSpPr>
          <p:nvPr/>
        </p:nvSpPr>
        <p:spPr bwMode="auto">
          <a:xfrm rot="5400000" flipH="1">
            <a:off x="4931569" y="1902619"/>
            <a:ext cx="1608138" cy="4095750"/>
          </a:xfrm>
          <a:custGeom>
            <a:avLst/>
            <a:gdLst>
              <a:gd name="T0" fmla="*/ 1206974 w 1607783"/>
              <a:gd name="T1" fmla="*/ 0 h 4096410"/>
              <a:gd name="T2" fmla="*/ 1206974 w 1607783"/>
              <a:gd name="T3" fmla="*/ 803541 h 4096410"/>
              <a:gd name="T4" fmla="*/ 103631 w 1607783"/>
              <a:gd name="T5" fmla="*/ 4094622 h 4096410"/>
              <a:gd name="T6" fmla="*/ 1609300 w 1607783"/>
              <a:gd name="T7" fmla="*/ 401770 h 4096410"/>
              <a:gd name="T8" fmla="*/ 0 60000 65536"/>
              <a:gd name="T9" fmla="*/ 0 60000 65536"/>
              <a:gd name="T10" fmla="*/ 0 60000 65536"/>
              <a:gd name="T11" fmla="*/ 0 60000 65536"/>
              <a:gd name="T12" fmla="*/ 0 w 1607783"/>
              <a:gd name="T13" fmla="*/ 0 h 4096410"/>
              <a:gd name="T14" fmla="*/ 1607783 w 1607783"/>
              <a:gd name="T15" fmla="*/ 4096410 h 40964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7783" h="4096410">
                <a:moveTo>
                  <a:pt x="0" y="4096410"/>
                </a:moveTo>
                <a:lnTo>
                  <a:pt x="0" y="1001818"/>
                </a:lnTo>
                <a:cubicBezTo>
                  <a:pt x="0" y="613338"/>
                  <a:pt x="314925" y="298413"/>
                  <a:pt x="703404" y="298413"/>
                </a:cubicBezTo>
                <a:lnTo>
                  <a:pt x="1205837" y="298413"/>
                </a:lnTo>
                <a:lnTo>
                  <a:pt x="1205837" y="0"/>
                </a:lnTo>
                <a:lnTo>
                  <a:pt x="1607783" y="401946"/>
                </a:lnTo>
                <a:lnTo>
                  <a:pt x="1205837" y="803892"/>
                </a:lnTo>
                <a:lnTo>
                  <a:pt x="1205837" y="505479"/>
                </a:lnTo>
                <a:lnTo>
                  <a:pt x="703405" y="505479"/>
                </a:lnTo>
                <a:lnTo>
                  <a:pt x="703404" y="505479"/>
                </a:lnTo>
                <a:cubicBezTo>
                  <a:pt x="429284" y="505479"/>
                  <a:pt x="207066" y="727697"/>
                  <a:pt x="207066" y="1001817"/>
                </a:cubicBezTo>
                <a:lnTo>
                  <a:pt x="207066" y="4096410"/>
                </a:lnTo>
                <a:close/>
              </a:path>
            </a:pathLst>
          </a:custGeom>
          <a:gradFill rotWithShape="1">
            <a:gsLst>
              <a:gs pos="0">
                <a:srgbClr val="AAD8F3"/>
              </a:gs>
              <a:gs pos="100000">
                <a:srgbClr val="5194B2"/>
              </a:gs>
            </a:gsLst>
            <a:lin ang="5400000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46" name="Bent Arrow 45"/>
          <p:cNvSpPr>
            <a:spLocks noChangeArrowheads="1"/>
          </p:cNvSpPr>
          <p:nvPr/>
        </p:nvSpPr>
        <p:spPr bwMode="auto">
          <a:xfrm rot="5400000" flipH="1">
            <a:off x="5553076" y="1511300"/>
            <a:ext cx="804862" cy="4097337"/>
          </a:xfrm>
          <a:custGeom>
            <a:avLst/>
            <a:gdLst>
              <a:gd name="T0" fmla="*/ 603680 w 804952"/>
              <a:gd name="T1" fmla="*/ 0 h 4096410"/>
              <a:gd name="T2" fmla="*/ 603680 w 804952"/>
              <a:gd name="T3" fmla="*/ 402768 h 4096410"/>
              <a:gd name="T4" fmla="*/ 51832 w 804952"/>
              <a:gd name="T5" fmla="*/ 4099383 h 4096410"/>
              <a:gd name="T6" fmla="*/ 804908 w 804952"/>
              <a:gd name="T7" fmla="*/ 201385 h 4096410"/>
              <a:gd name="T8" fmla="*/ 0 60000 65536"/>
              <a:gd name="T9" fmla="*/ 0 60000 65536"/>
              <a:gd name="T10" fmla="*/ 0 60000 65536"/>
              <a:gd name="T11" fmla="*/ 0 60000 65536"/>
              <a:gd name="T12" fmla="*/ 0 w 804952"/>
              <a:gd name="T13" fmla="*/ 0 h 4096410"/>
              <a:gd name="T14" fmla="*/ 804952 w 804952"/>
              <a:gd name="T15" fmla="*/ 4096410 h 40964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4952" h="4096410">
                <a:moveTo>
                  <a:pt x="0" y="4096410"/>
                </a:moveTo>
                <a:lnTo>
                  <a:pt x="0" y="501570"/>
                </a:lnTo>
                <a:cubicBezTo>
                  <a:pt x="0" y="307073"/>
                  <a:pt x="157670" y="149403"/>
                  <a:pt x="352166" y="149403"/>
                </a:cubicBezTo>
                <a:lnTo>
                  <a:pt x="603714" y="149403"/>
                </a:lnTo>
                <a:lnTo>
                  <a:pt x="603714" y="0"/>
                </a:lnTo>
                <a:lnTo>
                  <a:pt x="804952" y="201238"/>
                </a:lnTo>
                <a:lnTo>
                  <a:pt x="603714" y="402476"/>
                </a:lnTo>
                <a:lnTo>
                  <a:pt x="603714" y="253073"/>
                </a:lnTo>
                <a:lnTo>
                  <a:pt x="352167" y="253073"/>
                </a:lnTo>
                <a:lnTo>
                  <a:pt x="352166" y="253073"/>
                </a:lnTo>
                <a:cubicBezTo>
                  <a:pt x="214925" y="253073"/>
                  <a:pt x="103670" y="364328"/>
                  <a:pt x="103670" y="501569"/>
                </a:cubicBezTo>
                <a:lnTo>
                  <a:pt x="103670" y="4096410"/>
                </a:lnTo>
                <a:close/>
              </a:path>
            </a:pathLst>
          </a:custGeom>
          <a:gradFill rotWithShape="1">
            <a:gsLst>
              <a:gs pos="0">
                <a:srgbClr val="AAD8F3"/>
              </a:gs>
              <a:gs pos="100000">
                <a:srgbClr val="5194B2"/>
              </a:gs>
            </a:gsLst>
            <a:lin ang="5400000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47" name="Bent Arrow 46"/>
          <p:cNvSpPr>
            <a:spLocks noChangeArrowheads="1"/>
          </p:cNvSpPr>
          <p:nvPr/>
        </p:nvSpPr>
        <p:spPr bwMode="auto">
          <a:xfrm rot="-5400000" flipH="1" flipV="1">
            <a:off x="6264276" y="892175"/>
            <a:ext cx="404812" cy="3341687"/>
          </a:xfrm>
          <a:custGeom>
            <a:avLst/>
            <a:gdLst>
              <a:gd name="T0" fmla="*/ 304056 w 404571"/>
              <a:gd name="T1" fmla="*/ 0 h 3342066"/>
              <a:gd name="T2" fmla="*/ 304056 w 404571"/>
              <a:gd name="T3" fmla="*/ 404452 h 3342066"/>
              <a:gd name="T4" fmla="*/ 93674 w 404571"/>
              <a:gd name="T5" fmla="*/ 3341086 h 3342066"/>
              <a:gd name="T6" fmla="*/ 405408 w 404571"/>
              <a:gd name="T7" fmla="*/ 202227 h 3342066"/>
              <a:gd name="T8" fmla="*/ 0 60000 65536"/>
              <a:gd name="T9" fmla="*/ 0 60000 65536"/>
              <a:gd name="T10" fmla="*/ 0 60000 65536"/>
              <a:gd name="T11" fmla="*/ 0 60000 65536"/>
              <a:gd name="T12" fmla="*/ 0 w 404571"/>
              <a:gd name="T13" fmla="*/ 0 h 3342066"/>
              <a:gd name="T14" fmla="*/ 404571 w 404571"/>
              <a:gd name="T15" fmla="*/ 3342066 h 33420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4571" h="3342066">
                <a:moveTo>
                  <a:pt x="0" y="3342066"/>
                </a:moveTo>
                <a:lnTo>
                  <a:pt x="0" y="285805"/>
                </a:lnTo>
                <a:cubicBezTo>
                  <a:pt x="0" y="188050"/>
                  <a:pt x="79245" y="108805"/>
                  <a:pt x="176999" y="108805"/>
                </a:cubicBezTo>
                <a:lnTo>
                  <a:pt x="303428" y="108805"/>
                </a:lnTo>
                <a:lnTo>
                  <a:pt x="303428" y="0"/>
                </a:lnTo>
                <a:lnTo>
                  <a:pt x="404571" y="202286"/>
                </a:lnTo>
                <a:lnTo>
                  <a:pt x="303428" y="404571"/>
                </a:lnTo>
                <a:lnTo>
                  <a:pt x="303428" y="295766"/>
                </a:lnTo>
                <a:lnTo>
                  <a:pt x="186960" y="295766"/>
                </a:lnTo>
                <a:lnTo>
                  <a:pt x="186960" y="3342066"/>
                </a:lnTo>
                <a:close/>
              </a:path>
            </a:pathLst>
          </a:custGeom>
          <a:gradFill rotWithShape="1">
            <a:gsLst>
              <a:gs pos="0">
                <a:srgbClr val="AAD8F3"/>
              </a:gs>
              <a:gs pos="100000">
                <a:srgbClr val="5194B2"/>
              </a:gs>
            </a:gsLst>
            <a:lin ang="5400000"/>
          </a:gradFill>
          <a:ln w="9525">
            <a:solidFill>
              <a:srgbClr val="588DA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68" charset="-128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240338" y="3181350"/>
            <a:ext cx="3689350" cy="3662363"/>
          </a:xfrm>
          <a:prstGeom prst="rect">
            <a:avLst/>
          </a:prstGeom>
          <a:solidFill>
            <a:srgbClr val="FFFFFF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/>
              <a:t>Impact: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Use in education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Research recognition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Rapid dissemination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Fresh and timely Web Content</a:t>
            </a:r>
          </a:p>
          <a:p>
            <a:pPr marL="231775" indent="-231775"/>
            <a:r>
              <a:rPr lang="en-US"/>
              <a:t>Solutions: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Technology to share </a:t>
            </a:r>
            <a:br>
              <a:rPr lang="en-US"/>
            </a:br>
            <a:r>
              <a:rPr lang="en-US"/>
              <a:t>Data and Simulation Tools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Technology to share research seminars easily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/>
              <a:t>Technology to share classes easily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b="1"/>
              <a:t>Incentives for researchers</a:t>
            </a:r>
          </a:p>
        </p:txBody>
      </p:sp>
      <p:pic>
        <p:nvPicPr>
          <p:cNvPr id="8255" name="Picture 63" descr="MCj043471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4063" y="6108700"/>
            <a:ext cx="687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6" name="Picture 64" descr="MCj043471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5622925"/>
            <a:ext cx="687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65" descr="MCj043471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0725" y="5121275"/>
            <a:ext cx="687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8" name="Picture 66" descr="MCj043471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6600" y="4605338"/>
            <a:ext cx="687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022" name="Rectangle 67"/>
          <p:cNvSpPr>
            <a:spLocks noChangeArrowheads="1"/>
          </p:cNvSpPr>
          <p:nvPr/>
        </p:nvSpPr>
        <p:spPr bwMode="auto">
          <a:xfrm>
            <a:off x="187325" y="3586163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nanoHUB.org</a:t>
            </a:r>
          </a:p>
          <a:p>
            <a:pPr algn="ctr"/>
            <a:r>
              <a:rPr lang="en-US" b="1"/>
              <a:t>Cyberinfrastructure</a:t>
            </a:r>
          </a:p>
        </p:txBody>
      </p:sp>
      <p:sp>
        <p:nvSpPr>
          <p:cNvPr id="212023" name="Rectangle 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nanoHUB approach to Cyber-Enabled 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92888" cy="520700"/>
          </a:xfrm>
        </p:spPr>
        <p:txBody>
          <a:bodyPr/>
          <a:lstStyle/>
          <a:p>
            <a:r>
              <a:rPr lang="en-US" dirty="0" smtClean="0"/>
              <a:t>Science Gateway Essentials</a:t>
            </a:r>
            <a:endParaRPr lang="en-US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838200"/>
            <a:ext cx="8763000" cy="5943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Connection to outstanding science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Leaders in the field, outstanding content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Commitment to making the gateway useful to a broad community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Look outward – not inward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Find people that have content “now” without much funding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Fund content development </a:t>
            </a:r>
            <a:r>
              <a:rPr lang="en-US" sz="2800" dirty="0" smtClean="0"/>
              <a:t>– NOT ONLY research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Utterly dependable gateway operation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Fund the operations and continued development</a:t>
            </a:r>
            <a:r>
              <a:rPr lang="en-US" sz="2800" dirty="0" smtClean="0"/>
              <a:t>!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Low-cost and rapid content adaptation and deployment to gateway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Need infrastructure to manage content generation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Does not come by itself =&gt; </a:t>
            </a:r>
            <a:r>
              <a:rPr lang="en-US" sz="2800" b="1" dirty="0" smtClean="0">
                <a:solidFill>
                  <a:schemeClr val="tx2"/>
                </a:solidFill>
              </a:rPr>
              <a:t>Fund content development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3200" dirty="0" smtClean="0"/>
              <a:t>Publicly available assessment and usage data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Be committed to showing all your data!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Critical to the incentive system</a:t>
            </a:r>
            <a:r>
              <a:rPr lang="en-US" sz="28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543800" y="6457950"/>
            <a:ext cx="914400" cy="476250"/>
          </a:xfrm>
          <a:prstGeom prst="rect">
            <a:avLst/>
          </a:prstGeom>
        </p:spPr>
        <p:txBody>
          <a:bodyPr/>
          <a:lstStyle/>
          <a:p>
            <a:fld id="{05163E9C-7E07-487B-B7C6-BFBC48783D19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304800" y="88900"/>
            <a:ext cx="8574088" cy="520700"/>
          </a:xfrm>
        </p:spPr>
        <p:txBody>
          <a:bodyPr/>
          <a:lstStyle/>
          <a:p>
            <a:pPr eaLnBrk="1" hangingPunct="1"/>
            <a:r>
              <a:rPr lang="en-US" smtClean="0"/>
              <a:t>Investments</a:t>
            </a:r>
            <a:br>
              <a:rPr lang="en-US" smtClean="0"/>
            </a:br>
            <a:r>
              <a:rPr lang="en-US" smtClean="0"/>
              <a:t>NCN@University - Partnerships</a:t>
            </a:r>
          </a:p>
        </p:txBody>
      </p:sp>
      <p:pic>
        <p:nvPicPr>
          <p:cNvPr id="19460" name="Picture 10" descr="bold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744788"/>
            <a:ext cx="3127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ncn_graphi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7025" y="3224213"/>
            <a:ext cx="10731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324100" y="838200"/>
            <a:ext cx="4214813" cy="1762125"/>
            <a:chOff x="2323689" y="838200"/>
            <a:chExt cx="4214852" cy="1761452"/>
          </a:xfrm>
        </p:grpSpPr>
        <p:pic>
          <p:nvPicPr>
            <p:cNvPr id="19493" name="Picture 20" descr="memsVLS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75156" y="1204769"/>
              <a:ext cx="1753213" cy="373433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</p:pic>
        <p:pic>
          <p:nvPicPr>
            <p:cNvPr id="19494" name="Picture 24" descr="beckman"/>
            <p:cNvPicPr>
              <a:picLocks noChangeAspect="1" noChangeArrowheads="1"/>
            </p:cNvPicPr>
            <p:nvPr/>
          </p:nvPicPr>
          <p:blipFill>
            <a:blip r:embed="rId6"/>
            <a:srcRect r="30641" b="-2222"/>
            <a:stretch>
              <a:fillRect/>
            </a:stretch>
          </p:blipFill>
          <p:spPr bwMode="auto">
            <a:xfrm>
              <a:off x="3168032" y="1648220"/>
              <a:ext cx="1496478" cy="339111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</p:pic>
        <p:pic>
          <p:nvPicPr>
            <p:cNvPr id="19495" name="Picture 25" descr="NCDBN_VChanTxt_L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07998" y="1204769"/>
              <a:ext cx="1699670" cy="443451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</p:pic>
        <p:pic>
          <p:nvPicPr>
            <p:cNvPr id="19496" name="Picture 26" descr="ncsa_log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23689" y="917829"/>
              <a:ext cx="1182080" cy="35009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</p:pic>
        <p:pic>
          <p:nvPicPr>
            <p:cNvPr id="19497" name="Picture 28" descr="cns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76796" y="1479352"/>
              <a:ext cx="661745" cy="676847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</p:pic>
        <p:pic>
          <p:nvPicPr>
            <p:cNvPr id="19498" name="Picture 38" descr="NCI Alliance for Nanotechnology in Canc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07107" y="838200"/>
              <a:ext cx="983008" cy="366569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</p:pic>
        <p:pic>
          <p:nvPicPr>
            <p:cNvPr id="19499" name="Picture 32" descr="mcc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146065" y="2086181"/>
              <a:ext cx="991245" cy="51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4203211" y="2025773"/>
              <a:ext cx="1621414" cy="554658"/>
              <a:chOff x="454" y="3420"/>
              <a:chExt cx="1858" cy="636"/>
            </a:xfrm>
          </p:grpSpPr>
          <p:pic>
            <p:nvPicPr>
              <p:cNvPr id="19501" name="Picture 36" descr="header_lef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115" y="3489"/>
                <a:ext cx="1197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37" descr="nano_cemms_logo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54" y="3425"/>
                <a:ext cx="666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03" name="Rectangle 43"/>
              <p:cNvSpPr>
                <a:spLocks noChangeArrowheads="1"/>
              </p:cNvSpPr>
              <p:nvPr/>
            </p:nvSpPr>
            <p:spPr bwMode="auto">
              <a:xfrm>
                <a:off x="456" y="3420"/>
                <a:ext cx="1854" cy="636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pic>
        <p:nvPicPr>
          <p:cNvPr id="19463" name="Picture 11" descr="G:\LogoUTEP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17913" y="4419600"/>
            <a:ext cx="5730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5" descr="berkeley-text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22888" y="3205163"/>
            <a:ext cx="13557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6845300" y="2206625"/>
            <a:ext cx="1993900" cy="1374775"/>
            <a:chOff x="6475387" y="2375866"/>
            <a:chExt cx="1993474" cy="1375661"/>
          </a:xfrm>
        </p:grpSpPr>
        <p:pic>
          <p:nvPicPr>
            <p:cNvPr id="20" name="Picture 10" descr="foundry_title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475387" y="3432234"/>
              <a:ext cx="1153866" cy="319293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22" name="Picture 4" descr="new_logo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641509" y="2375866"/>
              <a:ext cx="1054399" cy="590354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74997"/>
                </a:srgbClr>
              </a:outerShdw>
            </a:effectLst>
          </p:spPr>
        </p:pic>
        <p:pic>
          <p:nvPicPr>
            <p:cNvPr id="19492" name="Picture 26" descr="LLNL_banner.gif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773309" y="2966220"/>
              <a:ext cx="1695552" cy="34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6" name="Picture 14" descr="PU_signature_gif_print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354513" y="4541838"/>
            <a:ext cx="10556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719513" y="5048250"/>
            <a:ext cx="3305175" cy="1708150"/>
            <a:chOff x="3719944" y="5048934"/>
            <a:chExt cx="3304610" cy="1707907"/>
          </a:xfrm>
        </p:grpSpPr>
        <p:pic>
          <p:nvPicPr>
            <p:cNvPr id="19483" name="Picture 16" descr="SRC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203211" y="5127189"/>
              <a:ext cx="1037924" cy="36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19" descr="NRI_bug_duo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265848" y="5048934"/>
              <a:ext cx="459927" cy="447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22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254009" y="5496504"/>
              <a:ext cx="1217776" cy="67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20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741394" y="6288676"/>
              <a:ext cx="1165606" cy="468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21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3719944" y="6255726"/>
              <a:ext cx="878666" cy="415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33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5720283" y="5569268"/>
              <a:ext cx="789426" cy="604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17" descr="Prism-FullLogo-rgb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5982510" y="6299660"/>
              <a:ext cx="1042044" cy="457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8" name="Picture 16" descr="new_nsu.gif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472113" y="4022725"/>
            <a:ext cx="7350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345238" y="4203700"/>
          <a:ext cx="1303337" cy="546100"/>
        </p:xfrm>
        <a:graphic>
          <a:graphicData uri="http://schemas.openxmlformats.org/presentationml/2006/ole">
            <p:oleObj spid="_x0000_s28674" name="Photo Editor 照片" r:id="rId30" imgW="9704762" imgH="4067743" progId="">
              <p:embed/>
            </p:oleObj>
          </a:graphicData>
        </a:graphic>
      </p:graphicFrame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126038" y="4360863"/>
            <a:ext cx="2374900" cy="16319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5400000">
            <a:off x="3485356" y="4734719"/>
            <a:ext cx="1249363" cy="619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322888" y="3883025"/>
            <a:ext cx="3032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5122863" y="1444625"/>
            <a:ext cx="2374900" cy="1676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V="1">
            <a:off x="2819400" y="4160838"/>
            <a:ext cx="1230313" cy="8683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16200000" flipV="1">
            <a:off x="2641601" y="1863725"/>
            <a:ext cx="1427162" cy="13350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9475" name="Picture 62" descr="nu_logo.gif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824163" y="3359150"/>
            <a:ext cx="1189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685800" y="2290763"/>
            <a:ext cx="2986088" cy="2266950"/>
            <a:chOff x="685800" y="2290745"/>
            <a:chExt cx="2986093" cy="2266685"/>
          </a:xfrm>
        </p:grpSpPr>
        <p:pic>
          <p:nvPicPr>
            <p:cNvPr id="19477" name="Picture 23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1836304" y="2301728"/>
              <a:ext cx="1180708" cy="4461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63" descr="NU_NSEC_patterning.jpg"/>
            <p:cNvPicPr>
              <a:picLocks noChangeAspect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710512" y="4211455"/>
              <a:ext cx="2706018" cy="34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95857" y="3751528"/>
              <a:ext cx="1791654" cy="369332"/>
            </a:xfrm>
            <a:prstGeom prst="rect">
              <a:avLst/>
            </a:prstGeom>
            <a:gradFill rotWithShape="1">
              <a:gsLst>
                <a:gs pos="0">
                  <a:srgbClr val="E9F4FB"/>
                </a:gs>
                <a:gs pos="64999">
                  <a:srgbClr val="C8E2F2"/>
                </a:gs>
                <a:gs pos="100000">
                  <a:srgbClr val="B0D7EE"/>
                </a:gs>
              </a:gsLst>
              <a:lin ang="5400000" scaled="1"/>
            </a:gradFill>
            <a:ln w="9525">
              <a:solidFill>
                <a:srgbClr val="588DA5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n-US" sz="900" b="1">
                  <a:solidFill>
                    <a:srgbClr val="000000"/>
                  </a:solidFill>
                </a:rPr>
                <a:t>NU-MRSEC</a:t>
              </a:r>
            </a:p>
            <a:p>
              <a:pPr algn="ctr"/>
              <a:r>
                <a:rPr lang="en-US" sz="900" b="1">
                  <a:solidFill>
                    <a:srgbClr val="000000"/>
                  </a:solidFill>
                </a:rPr>
                <a:t>(Materials Research Center)</a:t>
              </a:r>
              <a:endParaRPr lang="en-US" sz="900">
                <a:solidFill>
                  <a:srgbClr val="000000"/>
                </a:solidFill>
              </a:endParaRPr>
            </a:p>
          </p:txBody>
        </p:sp>
        <p:pic>
          <p:nvPicPr>
            <p:cNvPr id="19480" name="Picture 65" descr="NU-CCNE.gif"/>
            <p:cNvPicPr>
              <a:picLocks noChangeAspect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685800" y="2750672"/>
              <a:ext cx="2986093" cy="34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66" descr="alliance2.jpg"/>
            <p:cNvPicPr>
              <a:picLocks noChangeAspect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880754" y="2290745"/>
              <a:ext cx="799037" cy="28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776412" y="3088410"/>
              <a:ext cx="2204903" cy="577081"/>
            </a:xfrm>
            <a:prstGeom prst="rect">
              <a:avLst/>
            </a:prstGeom>
            <a:gradFill rotWithShape="1">
              <a:gsLst>
                <a:gs pos="0">
                  <a:srgbClr val="FFFADD"/>
                </a:gs>
                <a:gs pos="64999">
                  <a:srgbClr val="FFF3AF"/>
                </a:gs>
                <a:gs pos="100000">
                  <a:srgbClr val="FFF18E"/>
                </a:gs>
              </a:gsLst>
              <a:lin ang="5400000" scaled="1"/>
            </a:gradFill>
            <a:ln w="9525">
              <a:solidFill>
                <a:srgbClr val="FDC96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NU-CRC</a:t>
              </a:r>
            </a:p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(Collaborative Research in Chemistry)</a:t>
              </a: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76200" y="4572000"/>
            <a:ext cx="42878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/>
              <a:t>Budget: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/>
              <a:t>$3.6M 	NSF Budget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/>
              <a:t>$1.0M 	Cost Share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$5.1M </a:t>
            </a:r>
            <a:r>
              <a:rPr lang="en-US" dirty="0"/>
              <a:t>	Associated Research </a:t>
            </a:r>
            <a:br>
              <a:rPr lang="en-US" dirty="0"/>
            </a:br>
            <a:r>
              <a:rPr lang="en-US" dirty="0"/>
              <a:t>		</a:t>
            </a:r>
            <a:r>
              <a:rPr lang="en-US" sz="1600" dirty="0"/>
              <a:t>process – student registration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sz="1600" dirty="0"/>
              <a:t>		measure content contributions.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543800" y="6457950"/>
            <a:ext cx="914400" cy="476250"/>
          </a:xfrm>
          <a:prstGeom prst="rect">
            <a:avLst/>
          </a:prstGeom>
        </p:spPr>
        <p:txBody>
          <a:bodyPr/>
          <a:lstStyle/>
          <a:p>
            <a:fld id="{8A6808D9-F246-4C45-AAEC-170E1FC7F138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Title 1"/>
          <p:cNvSpPr>
            <a:spLocks noGrp="1"/>
          </p:cNvSpPr>
          <p:nvPr>
            <p:ph type="title" idx="4294967295"/>
          </p:nvPr>
        </p:nvSpPr>
        <p:spPr>
          <a:xfrm>
            <a:off x="304800" y="88900"/>
            <a:ext cx="8574088" cy="520700"/>
          </a:xfrm>
        </p:spPr>
        <p:txBody>
          <a:bodyPr/>
          <a:lstStyle/>
          <a:p>
            <a:pPr eaLnBrk="1" hangingPunct="1"/>
            <a:r>
              <a:rPr lang="en-US" smtClean="0"/>
              <a:t>Investments</a:t>
            </a:r>
            <a:br>
              <a:rPr lang="en-US" smtClean="0"/>
            </a:br>
            <a:r>
              <a:rPr lang="en-US" smtClean="0"/>
              <a:t>NCN@University - Site Leads</a:t>
            </a:r>
          </a:p>
        </p:txBody>
      </p:sp>
      <p:pic>
        <p:nvPicPr>
          <p:cNvPr id="91140" name="Picture 4" descr="ncn_graphi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7025" y="3224213"/>
            <a:ext cx="10731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0" name="TextBox 12"/>
          <p:cNvSpPr txBox="1">
            <a:spLocks noChangeArrowheads="1"/>
          </p:cNvSpPr>
          <p:nvPr/>
        </p:nvSpPr>
        <p:spPr bwMode="auto">
          <a:xfrm>
            <a:off x="6096000" y="2827338"/>
            <a:ext cx="166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/>
              <a:t>J. Grossman</a:t>
            </a:r>
          </a:p>
        </p:txBody>
      </p:sp>
      <p:sp>
        <p:nvSpPr>
          <p:cNvPr id="91153" name="TextBox 18"/>
          <p:cNvSpPr txBox="1">
            <a:spLocks noChangeArrowheads="1"/>
          </p:cNvSpPr>
          <p:nvPr/>
        </p:nvSpPr>
        <p:spPr bwMode="auto">
          <a:xfrm>
            <a:off x="6423025" y="5622925"/>
            <a:ext cx="1120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000"/>
              <a:t>S Black</a:t>
            </a:r>
          </a:p>
        </p:txBody>
      </p:sp>
      <p:pic>
        <p:nvPicPr>
          <p:cNvPr id="91154" name="Picture 19" descr="jgrossman_sca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8888" y="1522413"/>
            <a:ext cx="10668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5" name="Picture 21" descr="seideman_cro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022475"/>
            <a:ext cx="1066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6" name="TextBox 22"/>
          <p:cNvSpPr txBox="1">
            <a:spLocks noChangeArrowheads="1"/>
          </p:cNvSpPr>
          <p:nvPr/>
        </p:nvSpPr>
        <p:spPr bwMode="auto">
          <a:xfrm>
            <a:off x="1195388" y="3336925"/>
            <a:ext cx="162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T. Seideman</a:t>
            </a:r>
          </a:p>
        </p:txBody>
      </p:sp>
      <p:pic>
        <p:nvPicPr>
          <p:cNvPr id="91157" name="Picture 25" descr="strachan_cro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7300" y="4652963"/>
            <a:ext cx="1050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8" name="TextBox 26"/>
          <p:cNvSpPr txBox="1">
            <a:spLocks noChangeArrowheads="1"/>
          </p:cNvSpPr>
          <p:nvPr/>
        </p:nvSpPr>
        <p:spPr bwMode="auto">
          <a:xfrm>
            <a:off x="2197100" y="5948363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defTabSz="914400"/>
            <a:r>
              <a:rPr lang="en-US" sz="2000"/>
              <a:t>A. Strachan</a:t>
            </a:r>
          </a:p>
        </p:txBody>
      </p:sp>
      <p:pic>
        <p:nvPicPr>
          <p:cNvPr id="91159" name="Picture 27" descr="ravaioli_phot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7025" y="990600"/>
            <a:ext cx="1039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60" name="TextBox 28"/>
          <p:cNvSpPr txBox="1">
            <a:spLocks noChangeArrowheads="1"/>
          </p:cNvSpPr>
          <p:nvPr/>
        </p:nvSpPr>
        <p:spPr bwMode="auto">
          <a:xfrm>
            <a:off x="3873500" y="2286000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000"/>
              <a:t>U. Ravaioli</a:t>
            </a:r>
          </a:p>
        </p:txBody>
      </p:sp>
      <p:pic>
        <p:nvPicPr>
          <p:cNvPr id="91161" name="Picture 29" descr="lush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4025" y="4981575"/>
            <a:ext cx="8556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62" name="TextBox 30"/>
          <p:cNvSpPr txBox="1">
            <a:spLocks noChangeArrowheads="1"/>
          </p:cNvSpPr>
          <p:nvPr/>
        </p:nvSpPr>
        <p:spPr bwMode="auto">
          <a:xfrm>
            <a:off x="4022725" y="6264275"/>
            <a:ext cx="1350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000"/>
              <a:t>G. Lush</a:t>
            </a:r>
          </a:p>
        </p:txBody>
      </p:sp>
      <p:pic>
        <p:nvPicPr>
          <p:cNvPr id="91163" name="Picture 10" descr="bold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2744788"/>
            <a:ext cx="3127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4" name="Picture 11" descr="G:\LogoUTE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95788" y="4510088"/>
            <a:ext cx="5730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5" name="Picture 25" descr="berkeley-text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22888" y="3205163"/>
            <a:ext cx="13557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6" name="Picture 14" descr="PU_signature_gif_pri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81338" y="4298950"/>
            <a:ext cx="10556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7" name="Picture 16" descr="new_nsu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72113" y="4022725"/>
            <a:ext cx="7350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8" name="Picture 62" descr="nu_logo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24163" y="3359150"/>
            <a:ext cx="1189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69" name="TextBox 12"/>
          <p:cNvSpPr txBox="1">
            <a:spLocks noChangeArrowheads="1"/>
          </p:cNvSpPr>
          <p:nvPr/>
        </p:nvSpPr>
        <p:spPr bwMode="auto">
          <a:xfrm>
            <a:off x="7772400" y="28067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000"/>
              <a:t>J. Neaton</a:t>
            </a:r>
          </a:p>
        </p:txBody>
      </p:sp>
      <p:pic>
        <p:nvPicPr>
          <p:cNvPr id="91170" name="Picture 15" descr="neaton_crop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1524000"/>
            <a:ext cx="1538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75" name="Picture 4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86513" y="4403725"/>
            <a:ext cx="117157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0" name="Picture 10" descr="foundry_titl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1800" y="3171825"/>
            <a:ext cx="2033588" cy="5619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91180" name="Picture 3" descr="gav_crop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97813" y="4648200"/>
            <a:ext cx="8683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81" name="TextBox 4"/>
          <p:cNvSpPr txBox="1">
            <a:spLocks noChangeArrowheads="1"/>
          </p:cNvSpPr>
          <p:nvPr/>
        </p:nvSpPr>
        <p:spPr bwMode="auto">
          <a:xfrm>
            <a:off x="7469188" y="6096000"/>
            <a:ext cx="17081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V. Gavrilenko</a:t>
            </a:r>
          </a:p>
        </p:txBody>
      </p:sp>
      <p:pic>
        <p:nvPicPr>
          <p:cNvPr id="91182" name="Picture 5" descr="BTA_picture_NCN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990600"/>
            <a:ext cx="1143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83" name="TextBox 6"/>
          <p:cNvSpPr txBox="1">
            <a:spLocks noChangeArrowheads="1"/>
          </p:cNvSpPr>
          <p:nvPr/>
        </p:nvSpPr>
        <p:spPr bwMode="auto">
          <a:xfrm>
            <a:off x="136525" y="2513013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B. Tejerina</a:t>
            </a:r>
          </a:p>
        </p:txBody>
      </p:sp>
      <p:pic>
        <p:nvPicPr>
          <p:cNvPr id="91184" name="Picture 7" descr="joe_cychosz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52525" y="5170488"/>
            <a:ext cx="1149350" cy="1350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1185" name="TextBox 8"/>
          <p:cNvSpPr txBox="1">
            <a:spLocks noChangeArrowheads="1"/>
          </p:cNvSpPr>
          <p:nvPr/>
        </p:nvSpPr>
        <p:spPr bwMode="auto">
          <a:xfrm>
            <a:off x="973138" y="6461125"/>
            <a:ext cx="14255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J. Cychosz</a:t>
            </a:r>
          </a:p>
        </p:txBody>
      </p:sp>
      <p:pic>
        <p:nvPicPr>
          <p:cNvPr id="91186" name="Picture 9" descr="my_head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325" y="4476750"/>
            <a:ext cx="1082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87" name="TextBox 10"/>
          <p:cNvSpPr txBox="1">
            <a:spLocks noChangeArrowheads="1"/>
          </p:cNvSpPr>
          <p:nvPr/>
        </p:nvSpPr>
        <p:spPr bwMode="auto">
          <a:xfrm>
            <a:off x="-4763" y="607695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B. Haley</a:t>
            </a:r>
          </a:p>
        </p:txBody>
      </p:sp>
      <p:pic>
        <p:nvPicPr>
          <p:cNvPr id="91188" name="Picture 11" descr="sobh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70200" y="990600"/>
            <a:ext cx="833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89" name="TextBox 12"/>
          <p:cNvSpPr txBox="1">
            <a:spLocks noChangeArrowheads="1"/>
          </p:cNvSpPr>
          <p:nvPr/>
        </p:nvSpPr>
        <p:spPr bwMode="auto">
          <a:xfrm>
            <a:off x="2784475" y="228600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N. Sobh</a:t>
            </a:r>
          </a:p>
        </p:txBody>
      </p:sp>
      <p:sp>
        <p:nvSpPr>
          <p:cNvPr id="91190" name="TextBox 13"/>
          <p:cNvSpPr txBox="1">
            <a:spLocks noChangeArrowheads="1"/>
          </p:cNvSpPr>
          <p:nvPr/>
        </p:nvSpPr>
        <p:spPr bwMode="auto">
          <a:xfrm>
            <a:off x="5119688" y="6345238"/>
            <a:ext cx="150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 defTabSz="914400"/>
            <a:r>
              <a:rPr lang="en-US" sz="2000"/>
              <a:t>I. Coronado</a:t>
            </a:r>
          </a:p>
        </p:txBody>
      </p:sp>
      <p:pic>
        <p:nvPicPr>
          <p:cNvPr id="91192" name="Picture 3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372100" y="5006975"/>
            <a:ext cx="8763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1" grpId="0" animBg="1"/>
      <p:bldP spid="91183" grpId="0"/>
      <p:bldP spid="91185" grpId="0" animBg="1"/>
      <p:bldP spid="91187" grpId="0"/>
      <p:bldP spid="91189" grpId="0"/>
      <p:bldP spid="91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543800" y="6457950"/>
            <a:ext cx="914400" cy="476250"/>
          </a:xfrm>
          <a:prstGeom prst="rect">
            <a:avLst/>
          </a:prstGeom>
        </p:spPr>
        <p:txBody>
          <a:bodyPr/>
          <a:lstStyle/>
          <a:p>
            <a:fld id="{56B9369C-323A-4598-890B-CC4083CBC0CB}" type="slidenum">
              <a:rPr lang="en-US"/>
              <a:pPr/>
              <a:t>8</a:t>
            </a:fld>
            <a:endParaRPr lang="en-US"/>
          </a:p>
        </p:txBody>
      </p:sp>
      <p:pic>
        <p:nvPicPr>
          <p:cNvPr id="119849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5006975"/>
            <a:ext cx="8763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Title 1"/>
          <p:cNvSpPr>
            <a:spLocks noGrp="1"/>
          </p:cNvSpPr>
          <p:nvPr>
            <p:ph type="title" idx="4294967295"/>
          </p:nvPr>
        </p:nvSpPr>
        <p:spPr>
          <a:xfrm>
            <a:off x="304800" y="88900"/>
            <a:ext cx="8574088" cy="520700"/>
          </a:xfrm>
        </p:spPr>
        <p:txBody>
          <a:bodyPr/>
          <a:lstStyle/>
          <a:p>
            <a:pPr eaLnBrk="1" hangingPunct="1"/>
            <a:r>
              <a:rPr lang="en-US" smtClean="0"/>
              <a:t>Site Leads Management:</a:t>
            </a:r>
            <a:br>
              <a:rPr lang="en-US" smtClean="0"/>
            </a:br>
            <a:r>
              <a:rPr lang="en-US" smtClean="0"/>
              <a:t>Direct and Indirect Investments</a:t>
            </a:r>
          </a:p>
        </p:txBody>
      </p:sp>
      <p:pic>
        <p:nvPicPr>
          <p:cNvPr id="119811" name="Picture 4" descr="ncn_graphi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7025" y="3224213"/>
            <a:ext cx="10731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TextBox 12"/>
          <p:cNvSpPr txBox="1">
            <a:spLocks noChangeArrowheads="1"/>
          </p:cNvSpPr>
          <p:nvPr/>
        </p:nvSpPr>
        <p:spPr bwMode="auto">
          <a:xfrm>
            <a:off x="6096000" y="2827338"/>
            <a:ext cx="166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/>
              <a:t>J. Grossman</a:t>
            </a:r>
          </a:p>
        </p:txBody>
      </p:sp>
      <p:sp>
        <p:nvSpPr>
          <p:cNvPr id="119813" name="TextBox 18"/>
          <p:cNvSpPr txBox="1">
            <a:spLocks noChangeArrowheads="1"/>
          </p:cNvSpPr>
          <p:nvPr/>
        </p:nvSpPr>
        <p:spPr bwMode="auto">
          <a:xfrm>
            <a:off x="6423025" y="5622925"/>
            <a:ext cx="1120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000"/>
              <a:t>S Black</a:t>
            </a:r>
          </a:p>
        </p:txBody>
      </p:sp>
      <p:pic>
        <p:nvPicPr>
          <p:cNvPr id="119814" name="Picture 19" descr="jgrossman_sca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888" y="1522413"/>
            <a:ext cx="10668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21" descr="seideman_cro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022475"/>
            <a:ext cx="1066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6" name="TextBox 22"/>
          <p:cNvSpPr txBox="1">
            <a:spLocks noChangeArrowheads="1"/>
          </p:cNvSpPr>
          <p:nvPr/>
        </p:nvSpPr>
        <p:spPr bwMode="auto">
          <a:xfrm>
            <a:off x="1195388" y="3336925"/>
            <a:ext cx="162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T. Seideman</a:t>
            </a:r>
          </a:p>
        </p:txBody>
      </p:sp>
      <p:pic>
        <p:nvPicPr>
          <p:cNvPr id="119817" name="Picture 25" descr="strachan_cro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7300" y="4652963"/>
            <a:ext cx="1050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8" name="TextBox 26"/>
          <p:cNvSpPr txBox="1">
            <a:spLocks noChangeArrowheads="1"/>
          </p:cNvSpPr>
          <p:nvPr/>
        </p:nvSpPr>
        <p:spPr bwMode="auto">
          <a:xfrm>
            <a:off x="2197100" y="5948363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defTabSz="914400"/>
            <a:r>
              <a:rPr lang="en-US" sz="2000"/>
              <a:t>A. Strachan</a:t>
            </a:r>
          </a:p>
        </p:txBody>
      </p:sp>
      <p:pic>
        <p:nvPicPr>
          <p:cNvPr id="119819" name="Picture 27" descr="ravaioli_phot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37025" y="990600"/>
            <a:ext cx="1039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0" name="TextBox 28"/>
          <p:cNvSpPr txBox="1">
            <a:spLocks noChangeArrowheads="1"/>
          </p:cNvSpPr>
          <p:nvPr/>
        </p:nvSpPr>
        <p:spPr bwMode="auto">
          <a:xfrm>
            <a:off x="3873500" y="2286000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000"/>
              <a:t>U. Ravaioli</a:t>
            </a:r>
          </a:p>
        </p:txBody>
      </p:sp>
      <p:pic>
        <p:nvPicPr>
          <p:cNvPr id="119821" name="Picture 29" descr="lush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4025" y="4981575"/>
            <a:ext cx="8556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2" name="TextBox 30"/>
          <p:cNvSpPr txBox="1">
            <a:spLocks noChangeArrowheads="1"/>
          </p:cNvSpPr>
          <p:nvPr/>
        </p:nvSpPr>
        <p:spPr bwMode="auto">
          <a:xfrm>
            <a:off x="4022725" y="6264275"/>
            <a:ext cx="1350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000"/>
              <a:t>G. Lush</a:t>
            </a:r>
          </a:p>
        </p:txBody>
      </p:sp>
      <p:pic>
        <p:nvPicPr>
          <p:cNvPr id="119823" name="Picture 10" descr="bold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5" y="2744788"/>
            <a:ext cx="3127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4" name="Picture 11" descr="G:\LogoUTEP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95788" y="4510088"/>
            <a:ext cx="5730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5" name="Picture 25" descr="berkeley-text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22888" y="3205163"/>
            <a:ext cx="13557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6" name="Picture 14" descr="PU_signature_gif_pri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81338" y="4298950"/>
            <a:ext cx="10556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7" name="Picture 16" descr="new_nsu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72113" y="4022725"/>
            <a:ext cx="7350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8" name="Picture 62" descr="nu_logo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24163" y="3359150"/>
            <a:ext cx="1189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9" name="TextBox 12"/>
          <p:cNvSpPr txBox="1">
            <a:spLocks noChangeArrowheads="1"/>
          </p:cNvSpPr>
          <p:nvPr/>
        </p:nvSpPr>
        <p:spPr bwMode="auto">
          <a:xfrm>
            <a:off x="7772400" y="28067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000"/>
              <a:t>J. Neaton</a:t>
            </a:r>
          </a:p>
        </p:txBody>
      </p:sp>
      <p:pic>
        <p:nvPicPr>
          <p:cNvPr id="119830" name="Picture 15" descr="neaton_crop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20000" y="1524000"/>
            <a:ext cx="1538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1" name="Picture 4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86513" y="4403725"/>
            <a:ext cx="117157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0" name="Picture 10" descr="foundry_titl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81800" y="3171825"/>
            <a:ext cx="2033588" cy="5619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19833" name="Picture 3" descr="gav_crop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897813" y="4648200"/>
            <a:ext cx="8683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34" name="TextBox 4"/>
          <p:cNvSpPr txBox="1">
            <a:spLocks noChangeArrowheads="1"/>
          </p:cNvSpPr>
          <p:nvPr/>
        </p:nvSpPr>
        <p:spPr bwMode="auto">
          <a:xfrm>
            <a:off x="7469188" y="6096000"/>
            <a:ext cx="17081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V. Gavrilenko</a:t>
            </a:r>
          </a:p>
        </p:txBody>
      </p:sp>
      <p:pic>
        <p:nvPicPr>
          <p:cNvPr id="119835" name="Picture 5" descr="BTA_picture_NCN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00" y="990600"/>
            <a:ext cx="1143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36" name="TextBox 6"/>
          <p:cNvSpPr txBox="1">
            <a:spLocks noChangeArrowheads="1"/>
          </p:cNvSpPr>
          <p:nvPr/>
        </p:nvSpPr>
        <p:spPr bwMode="auto">
          <a:xfrm>
            <a:off x="136525" y="2513013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B. Tejerina</a:t>
            </a:r>
          </a:p>
        </p:txBody>
      </p:sp>
      <p:pic>
        <p:nvPicPr>
          <p:cNvPr id="119837" name="Picture 7" descr="joe_cychosz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52525" y="5170488"/>
            <a:ext cx="1149350" cy="1350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9838" name="TextBox 8"/>
          <p:cNvSpPr txBox="1">
            <a:spLocks noChangeArrowheads="1"/>
          </p:cNvSpPr>
          <p:nvPr/>
        </p:nvSpPr>
        <p:spPr bwMode="auto">
          <a:xfrm>
            <a:off x="973138" y="6461125"/>
            <a:ext cx="14255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J. Cychosz</a:t>
            </a:r>
          </a:p>
        </p:txBody>
      </p:sp>
      <p:pic>
        <p:nvPicPr>
          <p:cNvPr id="119839" name="Picture 9" descr="my_head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325" y="4476750"/>
            <a:ext cx="1082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40" name="TextBox 10"/>
          <p:cNvSpPr txBox="1">
            <a:spLocks noChangeArrowheads="1"/>
          </p:cNvSpPr>
          <p:nvPr/>
        </p:nvSpPr>
        <p:spPr bwMode="auto">
          <a:xfrm>
            <a:off x="-4763" y="607695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B. Haley</a:t>
            </a:r>
          </a:p>
        </p:txBody>
      </p:sp>
      <p:pic>
        <p:nvPicPr>
          <p:cNvPr id="119841" name="Picture 11" descr="sobh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70200" y="990600"/>
            <a:ext cx="833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42" name="TextBox 12"/>
          <p:cNvSpPr txBox="1">
            <a:spLocks noChangeArrowheads="1"/>
          </p:cNvSpPr>
          <p:nvPr/>
        </p:nvSpPr>
        <p:spPr bwMode="auto">
          <a:xfrm>
            <a:off x="2784475" y="228600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000"/>
              <a:t>N. Sobh</a:t>
            </a:r>
          </a:p>
        </p:txBody>
      </p:sp>
      <p:sp>
        <p:nvSpPr>
          <p:cNvPr id="119843" name="TextBox 13"/>
          <p:cNvSpPr txBox="1">
            <a:spLocks noChangeArrowheads="1"/>
          </p:cNvSpPr>
          <p:nvPr/>
        </p:nvSpPr>
        <p:spPr bwMode="auto">
          <a:xfrm>
            <a:off x="5272088" y="6345238"/>
            <a:ext cx="1509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 defTabSz="914400"/>
            <a:r>
              <a:rPr lang="en-US" sz="2000"/>
              <a:t>I. Coronado</a:t>
            </a:r>
          </a:p>
        </p:txBody>
      </p:sp>
      <p:sp>
        <p:nvSpPr>
          <p:cNvPr id="119844" name="Rectangle 36"/>
          <p:cNvSpPr>
            <a:spLocks noChangeArrowheads="1"/>
          </p:cNvSpPr>
          <p:nvPr/>
        </p:nvSpPr>
        <p:spPr bwMode="auto">
          <a:xfrm>
            <a:off x="0" y="762000"/>
            <a:ext cx="9144000" cy="6096000"/>
          </a:xfrm>
          <a:prstGeom prst="rect">
            <a:avLst/>
          </a:prstGeom>
          <a:solidFill>
            <a:schemeClr val="bg1">
              <a:alpha val="72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7" name="Rectangle 39"/>
          <p:cNvSpPr>
            <a:spLocks noChangeArrowheads="1"/>
          </p:cNvSpPr>
          <p:nvPr/>
        </p:nvSpPr>
        <p:spPr bwMode="auto">
          <a:xfrm>
            <a:off x="136525" y="762000"/>
            <a:ext cx="9007475" cy="2835275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defTabSz="914400">
              <a:tabLst>
                <a:tab pos="746125" algn="l"/>
                <a:tab pos="1033463" algn="l"/>
              </a:tabLst>
            </a:pPr>
            <a:r>
              <a:rPr lang="en-US" sz="2000" b="1"/>
              <a:t>Primary Investments: 	“harvesting and reseeding” of nanoHUB content</a:t>
            </a:r>
          </a:p>
          <a:p>
            <a:pPr marL="176213" indent="-176213" defTabSz="914400">
              <a:tabLst>
                <a:tab pos="746125" algn="l"/>
                <a:tab pos="1033463" algn="l"/>
              </a:tabLst>
            </a:pPr>
            <a:r>
              <a:rPr lang="en-US" sz="2000" b="1"/>
              <a:t>					(Venture capital analogy – valley of death)</a:t>
            </a:r>
          </a:p>
          <a:p>
            <a:pPr marL="176213" indent="-176213" defTabSz="914400">
              <a:tabLst>
                <a:tab pos="746125" algn="l"/>
                <a:tab pos="1033463" algn="l"/>
              </a:tabLst>
            </a:pPr>
            <a:r>
              <a:rPr lang="en-US" sz="2000" b="1"/>
              <a:t>					driven by strategic plans</a:t>
            </a:r>
          </a:p>
          <a:p>
            <a:pPr marL="176213" indent="-176213" defTabSz="914400">
              <a:tabLst>
                <a:tab pos="746125" algn="l"/>
                <a:tab pos="1033463" algn="l"/>
              </a:tabLst>
            </a:pPr>
            <a:r>
              <a:rPr lang="en-US" sz="2000" b="1"/>
              <a:t>Research Investments: 1) Simulation Driven Research Initiative</a:t>
            </a:r>
          </a:p>
          <a:p>
            <a:pPr marL="176213" indent="-176213" defTabSz="914400">
              <a:tabLst>
                <a:tab pos="746125" algn="l"/>
                <a:tab pos="1033463" algn="l"/>
              </a:tabLst>
            </a:pPr>
            <a:r>
              <a:rPr lang="en-US" sz="2000" b="1"/>
              <a:t>					 2) Cost-shared students </a:t>
            </a:r>
          </a:p>
          <a:p>
            <a:pPr marL="176213" indent="-176213" defTabSz="914400">
              <a:tabLst>
                <a:tab pos="746125" algn="l"/>
                <a:tab pos="1033463" algn="l"/>
              </a:tabLst>
            </a:pPr>
            <a:r>
              <a:rPr lang="en-US" sz="2000" b="1"/>
              <a:t>Associated research appears opportunity driven</a:t>
            </a:r>
          </a:p>
          <a:p>
            <a:pPr marL="176213" indent="-176213" defTabSz="914400">
              <a:buFontTx/>
              <a:buChar char="•"/>
              <a:tabLst>
                <a:tab pos="746125" algn="l"/>
                <a:tab pos="1033463" algn="l"/>
              </a:tabLst>
            </a:pPr>
            <a:r>
              <a:rPr lang="en-US" sz="2000" b="1"/>
              <a:t>Driven by strategic plans</a:t>
            </a:r>
          </a:p>
          <a:p>
            <a:pPr marL="176213" indent="-176213" defTabSz="914400">
              <a:buFontTx/>
              <a:buChar char="•"/>
              <a:tabLst>
                <a:tab pos="746125" algn="l"/>
                <a:tab pos="1033463" algn="l"/>
              </a:tabLst>
            </a:pPr>
            <a:r>
              <a:rPr lang="en-US" sz="2000" b="1"/>
              <a:t>Leaders write proposals with NCN leverage and commitment </a:t>
            </a:r>
            <a:br>
              <a:rPr lang="en-US" sz="2000" b="1"/>
            </a:br>
            <a:r>
              <a:rPr lang="en-US" sz="2000" b="1"/>
              <a:t>=&gt; Symbiosis</a:t>
            </a:r>
          </a:p>
        </p:txBody>
      </p:sp>
      <p:pic>
        <p:nvPicPr>
          <p:cNvPr id="119845" name="Picture 4" descr="ncn_graphi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3225800"/>
            <a:ext cx="10731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ata:Data_gekco:Projects:NCN:AnnualReport2010:Figs:content_creation.pn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76600" y="3598333"/>
            <a:ext cx="5867400" cy="32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46" name="Rectangle 38"/>
          <p:cNvSpPr>
            <a:spLocks noChangeArrowheads="1"/>
          </p:cNvSpPr>
          <p:nvPr/>
        </p:nvSpPr>
        <p:spPr bwMode="auto">
          <a:xfrm>
            <a:off x="76200" y="4572000"/>
            <a:ext cx="3276600" cy="1200329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/>
              <a:t>NCN Budget: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/>
              <a:t>$3.6M 	NSF Budget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/>
              <a:t>$1.0M 	Cost Share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$5.1M </a:t>
            </a:r>
            <a:r>
              <a:rPr lang="en-US" dirty="0"/>
              <a:t>	Associated Research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NCN core operations</a:t>
            </a:r>
          </a:p>
        </p:txBody>
      </p:sp>
      <p:pic>
        <p:nvPicPr>
          <p:cNvPr id="52227" name="Content Placeholder 5" descr="NCNchart3COLOR_draft6_barebone_clip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49" r="-449"/>
          <a:stretch>
            <a:fillRect/>
          </a:stretch>
        </p:blipFill>
        <p:spPr>
          <a:xfrm>
            <a:off x="1390650" y="838200"/>
            <a:ext cx="7753350" cy="5638800"/>
          </a:xfrm>
          <a:solidFill>
            <a:schemeClr val="bg1"/>
          </a:solidFill>
        </p:spPr>
      </p:pic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871478"/>
            <a:ext cx="1981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$200k Ops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$80     </a:t>
            </a:r>
            <a:r>
              <a:rPr lang="en-US" dirty="0" err="1" smtClean="0"/>
              <a:t>Mkt</a:t>
            </a: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$750k Ed/out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           22%</a:t>
            </a:r>
          </a:p>
          <a:p>
            <a:pPr defTabSz="914400">
              <a:tabLst>
                <a:tab pos="746125" algn="l"/>
                <a:tab pos="1033463" algn="l"/>
              </a:tabLst>
            </a:pP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$1,420k 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           30%</a:t>
            </a:r>
          </a:p>
          <a:p>
            <a:pPr defTabSz="914400">
              <a:tabLst>
                <a:tab pos="746125" algn="l"/>
                <a:tab pos="1033463" algn="l"/>
              </a:tabLst>
            </a:pP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$400k+$450k    </a:t>
            </a:r>
            <a:br>
              <a:rPr lang="en-US" dirty="0" smtClean="0"/>
            </a:br>
            <a:r>
              <a:rPr lang="en-US" dirty="0" smtClean="0"/>
              <a:t>       research</a:t>
            </a:r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           18%</a:t>
            </a:r>
          </a:p>
          <a:p>
            <a:pPr defTabSz="914400">
              <a:tabLst>
                <a:tab pos="746125" algn="l"/>
                <a:tab pos="1033463" algn="l"/>
              </a:tabLst>
            </a:pP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$800k </a:t>
            </a:r>
            <a:r>
              <a:rPr lang="en-US" dirty="0" err="1" smtClean="0"/>
              <a:t>HUBzero</a:t>
            </a:r>
            <a:endParaRPr lang="en-US" dirty="0" smtClean="0"/>
          </a:p>
          <a:p>
            <a:pPr defTabSz="914400">
              <a:tabLst>
                <a:tab pos="746125" algn="l"/>
                <a:tab pos="1033463" algn="l"/>
              </a:tabLst>
            </a:pPr>
            <a:r>
              <a:rPr lang="en-US" dirty="0" smtClean="0"/>
              <a:t>           17%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E7B95C"/>
      </a:accent4>
      <a:accent5>
        <a:srgbClr val="FF000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anoHUB-v2">
  <a:themeElements>
    <a:clrScheme name="2_nanoHUB-v2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5C90A7"/>
      </a:accent1>
      <a:accent2>
        <a:srgbClr val="FFCC66"/>
      </a:accent2>
      <a:accent3>
        <a:srgbClr val="FFFFFF"/>
      </a:accent3>
      <a:accent4>
        <a:srgbClr val="000000"/>
      </a:accent4>
      <a:accent5>
        <a:srgbClr val="B5C6D0"/>
      </a:accent5>
      <a:accent6>
        <a:srgbClr val="E7B95C"/>
      </a:accent6>
      <a:hlink>
        <a:srgbClr val="2A5063"/>
      </a:hlink>
      <a:folHlink>
        <a:srgbClr val="78BCDA"/>
      </a:folHlink>
    </a:clrScheme>
    <a:fontScheme name="2_nanoHUB-v2">
      <a:majorFont>
        <a:latin typeface="Trebuchet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eveJobs">
  <a:themeElements>
    <a:clrScheme name="2_SteveJobs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2_SteveJob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eveJob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eveJob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eveJob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eveJob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eveJob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eveJob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eveJob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eveJob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eveJob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eveJob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eveJob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eveJob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</TotalTime>
  <Words>944</Words>
  <Application>Microsoft Office PowerPoint</Application>
  <PresentationFormat>On-screen Show (4:3)</PresentationFormat>
  <Paragraphs>283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1_nanoHUB-v2</vt:lpstr>
      <vt:lpstr>nanoHUB-v2</vt:lpstr>
      <vt:lpstr>2_nanoHUB-v2</vt:lpstr>
      <vt:lpstr>3_nanoHUB-v2</vt:lpstr>
      <vt:lpstr>2_SteveJobs</vt:lpstr>
      <vt:lpstr>Photo Editor 照片</vt:lpstr>
      <vt:lpstr>NCN / nanoHUB.org Overview</vt:lpstr>
      <vt:lpstr>How to have impact with research?</vt:lpstr>
      <vt:lpstr>Knowledge Transfer Issues</vt:lpstr>
      <vt:lpstr>nanoHUB approach to Cyber-Enabled KT</vt:lpstr>
      <vt:lpstr>Science Gateway Essentials</vt:lpstr>
      <vt:lpstr>Investments NCN@University - Partnerships</vt:lpstr>
      <vt:lpstr>Investments NCN@University - Site Leads</vt:lpstr>
      <vt:lpstr>Site Leads Management: Direct and Indirect Investments</vt:lpstr>
      <vt:lpstr>NCN core operations</vt:lpstr>
      <vt:lpstr>NCN core operations</vt:lpstr>
      <vt:lpstr>nanoHUB – Cyberinfrastructure of the Future Serving 110,000 users today </vt:lpstr>
      <vt:lpstr>Slide 12</vt:lpstr>
      <vt:lpstr>Over 160 tools online!</vt:lpstr>
      <vt:lpstr>Typical Web-based Simulations</vt:lpstr>
      <vt:lpstr>Dual Use  in Research and Education</vt:lpstr>
      <vt:lpstr>nanoHUB Use in Research</vt:lpstr>
      <vt:lpstr>NCN - an Infrastructure and Research Network nanoHUB Use in Research</vt:lpstr>
      <vt:lpstr>NCN - an Infrastructure and Research Network nanoHUB Use by Experimentalists</vt:lpstr>
      <vt:lpstr>NCN - an Infrastructure and Research Network Citations for Tool Authors!</vt:lpstr>
      <vt:lpstr>Tool Usage is like reading papers! Building an incentive system</vt:lpstr>
      <vt:lpstr>nanoHUB – Cyberinfrastructure of the Future Serving &gt;110,000 users today </vt:lpstr>
      <vt:lpstr>nanoHUB – Cyberinfrastructure of the Future Serving &gt;110,000 users today </vt:lpstr>
      <vt:lpstr>Science Gateway Essentials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Mindy McCutchan</dc:creator>
  <cp:lastModifiedBy>Gerhard Klimeck</cp:lastModifiedBy>
  <cp:revision>171</cp:revision>
  <dcterms:created xsi:type="dcterms:W3CDTF">2009-05-22T23:54:03Z</dcterms:created>
  <dcterms:modified xsi:type="dcterms:W3CDTF">2010-04-13T15:10:01Z</dcterms:modified>
</cp:coreProperties>
</file>