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306" r:id="rId2"/>
    <p:sldId id="337" r:id="rId3"/>
    <p:sldId id="283" r:id="rId4"/>
    <p:sldId id="329" r:id="rId5"/>
    <p:sldId id="339" r:id="rId6"/>
    <p:sldId id="307" r:id="rId7"/>
    <p:sldId id="327" r:id="rId8"/>
    <p:sldId id="313" r:id="rId9"/>
    <p:sldId id="332" r:id="rId10"/>
    <p:sldId id="296" r:id="rId11"/>
    <p:sldId id="292" r:id="rId12"/>
    <p:sldId id="293" r:id="rId13"/>
    <p:sldId id="341" r:id="rId14"/>
    <p:sldId id="340" r:id="rId15"/>
    <p:sldId id="331" r:id="rId16"/>
    <p:sldId id="317" r:id="rId17"/>
    <p:sldId id="297" r:id="rId18"/>
    <p:sldId id="294" r:id="rId19"/>
    <p:sldId id="342" r:id="rId20"/>
    <p:sldId id="315" r:id="rId21"/>
    <p:sldId id="290" r:id="rId22"/>
    <p:sldId id="302" r:id="rId23"/>
    <p:sldId id="281" r:id="rId24"/>
    <p:sldId id="335" r:id="rId25"/>
    <p:sldId id="312" r:id="rId26"/>
    <p:sldId id="322" r:id="rId27"/>
    <p:sldId id="347" r:id="rId28"/>
    <p:sldId id="295" r:id="rId29"/>
    <p:sldId id="346" r:id="rId30"/>
    <p:sldId id="325" r:id="rId31"/>
    <p:sldId id="334" r:id="rId32"/>
    <p:sldId id="321" r:id="rId33"/>
    <p:sldId id="345" r:id="rId34"/>
    <p:sldId id="336" r:id="rId35"/>
    <p:sldId id="303" r:id="rId36"/>
    <p:sldId id="338" r:id="rId37"/>
    <p:sldId id="319" r:id="rId38"/>
    <p:sldId id="330" r:id="rId39"/>
    <p:sldId id="324" r:id="rId40"/>
    <p:sldId id="272" r:id="rId41"/>
    <p:sldId id="305" r:id="rId42"/>
    <p:sldId id="343" r:id="rId43"/>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David Smith" initials="J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6D0A"/>
    <a:srgbClr val="5A5434"/>
    <a:srgbClr val="2BF14C"/>
    <a:srgbClr val="FDD83E"/>
    <a:srgbClr val="48B5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044" autoAdjust="0"/>
    <p:restoredTop sz="82577" autoAdjust="0"/>
  </p:normalViewPr>
  <p:slideViewPr>
    <p:cSldViewPr snapToGrid="0" snapToObjects="1" showGuides="1">
      <p:cViewPr varScale="1">
        <p:scale>
          <a:sx n="42" d="100"/>
          <a:sy n="42" d="100"/>
        </p:scale>
        <p:origin x="-2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06"/>
    </p:cViewPr>
  </p:sorterViewPr>
  <p:notesViewPr>
    <p:cSldViewPr snapToGrid="0" snapToObjects="1">
      <p:cViewPr>
        <p:scale>
          <a:sx n="98" d="100"/>
          <a:sy n="98" d="100"/>
        </p:scale>
        <p:origin x="-1140" y="1842"/>
      </p:cViewPr>
      <p:guideLst>
        <p:guide orient="horz" pos="2950"/>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8154"/>
          </a:xfrm>
          <a:prstGeom prst="rect">
            <a:avLst/>
          </a:prstGeom>
        </p:spPr>
        <p:txBody>
          <a:bodyPr vert="horz" lIns="94101" tIns="47050" rIns="94101" bIns="47050" rtlCol="0"/>
          <a:lstStyle>
            <a:lvl1pPr algn="l">
              <a:defRPr sz="1200"/>
            </a:lvl1pPr>
          </a:lstStyle>
          <a:p>
            <a:endParaRPr lang="en-US"/>
          </a:p>
        </p:txBody>
      </p:sp>
      <p:sp>
        <p:nvSpPr>
          <p:cNvPr id="3" name="Date Placeholder 2"/>
          <p:cNvSpPr>
            <a:spLocks noGrp="1"/>
          </p:cNvSpPr>
          <p:nvPr>
            <p:ph type="dt" sz="quarter" idx="1"/>
          </p:nvPr>
        </p:nvSpPr>
        <p:spPr>
          <a:xfrm>
            <a:off x="4008705" y="1"/>
            <a:ext cx="3066733" cy="468154"/>
          </a:xfrm>
          <a:prstGeom prst="rect">
            <a:avLst/>
          </a:prstGeom>
        </p:spPr>
        <p:txBody>
          <a:bodyPr vert="horz" lIns="94101" tIns="47050" rIns="94101" bIns="47050" rtlCol="0"/>
          <a:lstStyle>
            <a:lvl1pPr algn="r">
              <a:defRPr sz="1200"/>
            </a:lvl1pPr>
          </a:lstStyle>
          <a:p>
            <a:fld id="{53232FCF-EAFC-4502-B439-0F55F4D9B02A}" type="datetimeFigureOut">
              <a:rPr lang="en-US" smtClean="0"/>
              <a:pPr/>
              <a:t>4/14/2010</a:t>
            </a:fld>
            <a:endParaRPr lang="en-US"/>
          </a:p>
        </p:txBody>
      </p:sp>
      <p:sp>
        <p:nvSpPr>
          <p:cNvPr id="4" name="Footer Placeholder 3"/>
          <p:cNvSpPr>
            <a:spLocks noGrp="1"/>
          </p:cNvSpPr>
          <p:nvPr>
            <p:ph type="ftr" sz="quarter" idx="2"/>
          </p:nvPr>
        </p:nvSpPr>
        <p:spPr>
          <a:xfrm>
            <a:off x="0" y="8893297"/>
            <a:ext cx="3066733" cy="468154"/>
          </a:xfrm>
          <a:prstGeom prst="rect">
            <a:avLst/>
          </a:prstGeom>
        </p:spPr>
        <p:txBody>
          <a:bodyPr vert="horz" lIns="94101" tIns="47050" rIns="94101" bIns="47050" rtlCol="0" anchor="b"/>
          <a:lstStyle>
            <a:lvl1pPr algn="l">
              <a:defRPr sz="1200"/>
            </a:lvl1pPr>
          </a:lstStyle>
          <a:p>
            <a:r>
              <a:rPr lang="en-US" dirty="0" smtClean="0"/>
              <a:t>http://LearningAlliances.net</a:t>
            </a:r>
            <a:endParaRPr lang="en-US" dirty="0"/>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4101" tIns="47050" rIns="94101" bIns="47050" rtlCol="0" anchor="b"/>
          <a:lstStyle>
            <a:lvl1pPr algn="r">
              <a:defRPr sz="1200"/>
            </a:lvl1pPr>
          </a:lstStyle>
          <a:p>
            <a:fld id="{3CBA3A94-C6EE-4F1B-880F-2AFFD134481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7910"/>
          </a:xfrm>
          <a:prstGeom prst="rect">
            <a:avLst/>
          </a:prstGeom>
        </p:spPr>
        <p:txBody>
          <a:bodyPr vert="horz" lIns="94101" tIns="47050" rIns="94101" bIns="47050" rtlCol="0"/>
          <a:lstStyle>
            <a:lvl1pPr algn="l">
              <a:defRPr sz="1200"/>
            </a:lvl1pPr>
          </a:lstStyle>
          <a:p>
            <a:endParaRPr lang="en-US"/>
          </a:p>
        </p:txBody>
      </p:sp>
      <p:sp>
        <p:nvSpPr>
          <p:cNvPr id="3" name="Date Placeholder 2"/>
          <p:cNvSpPr>
            <a:spLocks noGrp="1"/>
          </p:cNvSpPr>
          <p:nvPr>
            <p:ph type="dt" idx="1"/>
          </p:nvPr>
        </p:nvSpPr>
        <p:spPr>
          <a:xfrm>
            <a:off x="4008705" y="0"/>
            <a:ext cx="3066733" cy="467910"/>
          </a:xfrm>
          <a:prstGeom prst="rect">
            <a:avLst/>
          </a:prstGeom>
        </p:spPr>
        <p:txBody>
          <a:bodyPr vert="horz" lIns="94101" tIns="47050" rIns="94101" bIns="47050" rtlCol="0"/>
          <a:lstStyle>
            <a:lvl1pPr algn="r">
              <a:defRPr sz="1200"/>
            </a:lvl1pPr>
          </a:lstStyle>
          <a:p>
            <a:fld id="{27984CCE-63FA-4455-9682-2DD2A5346208}" type="datetimeFigureOut">
              <a:rPr lang="en-US" smtClean="0"/>
              <a:pPr/>
              <a:t>4/14/2010</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4101" tIns="47050" rIns="94101" bIns="47050" rtlCol="0" anchor="ctr"/>
          <a:lstStyle/>
          <a:p>
            <a:endParaRPr lang="en-US"/>
          </a:p>
        </p:txBody>
      </p:sp>
      <p:sp>
        <p:nvSpPr>
          <p:cNvPr id="5" name="Notes Placeholder 4"/>
          <p:cNvSpPr>
            <a:spLocks noGrp="1"/>
          </p:cNvSpPr>
          <p:nvPr>
            <p:ph type="body" sz="quarter" idx="3"/>
          </p:nvPr>
        </p:nvSpPr>
        <p:spPr>
          <a:xfrm>
            <a:off x="707708" y="4447583"/>
            <a:ext cx="5661660" cy="4212813"/>
          </a:xfrm>
          <a:prstGeom prst="rect">
            <a:avLst/>
          </a:prstGeom>
        </p:spPr>
        <p:txBody>
          <a:bodyPr vert="horz" lIns="94101" tIns="47050" rIns="94101" bIns="470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535"/>
            <a:ext cx="3066733" cy="467909"/>
          </a:xfrm>
          <a:prstGeom prst="rect">
            <a:avLst/>
          </a:prstGeom>
        </p:spPr>
        <p:txBody>
          <a:bodyPr vert="horz" lIns="94101" tIns="47050" rIns="94101" bIns="4705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535"/>
            <a:ext cx="3066733" cy="467909"/>
          </a:xfrm>
          <a:prstGeom prst="rect">
            <a:avLst/>
          </a:prstGeom>
        </p:spPr>
        <p:txBody>
          <a:bodyPr vert="horz" lIns="94101" tIns="47050" rIns="94101" bIns="47050" rtlCol="0" anchor="b"/>
          <a:lstStyle>
            <a:lvl1pPr algn="r">
              <a:defRPr sz="1200"/>
            </a:lvl1pPr>
          </a:lstStyle>
          <a:p>
            <a:fld id="{37C70B59-93A3-489E-A841-B315F9D66A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Hub Zero audience profile</a:t>
            </a:r>
          </a:p>
          <a:p>
            <a:r>
              <a:rPr lang="en-US" sz="1200" kern="1200" dirty="0" smtClean="0">
                <a:solidFill>
                  <a:schemeClr val="tx1"/>
                </a:solidFill>
                <a:latin typeface="+mn-lt"/>
                <a:ea typeface="+mn-ea"/>
                <a:cs typeface="+mn-cs"/>
              </a:rPr>
              <a:t>Geeky: individually supporting a platform &amp; collectively launching an open-source collaboration platform </a:t>
            </a:r>
          </a:p>
          <a:p>
            <a:r>
              <a:rPr lang="en-US" sz="1200" kern="1200" dirty="0" smtClean="0">
                <a:solidFill>
                  <a:schemeClr val="tx1"/>
                </a:solidFill>
                <a:latin typeface="+mn-lt"/>
                <a:ea typeface="+mn-ea"/>
                <a:cs typeface="+mn-cs"/>
              </a:rPr>
              <a:t>Science background: science communities, many hosted in universities</a:t>
            </a:r>
          </a:p>
          <a:p>
            <a:r>
              <a:rPr lang="en-US" sz="1200" kern="1200" dirty="0" smtClean="0">
                <a:solidFill>
                  <a:schemeClr val="tx1"/>
                </a:solidFill>
                <a:latin typeface="+mn-lt"/>
                <a:ea typeface="+mn-ea"/>
                <a:cs typeface="+mn-cs"/>
              </a:rPr>
              <a:t>Demographic, median age: 35, 70% males</a:t>
            </a:r>
          </a:p>
          <a:p>
            <a:endParaRPr lang="en-US" dirty="0" smtClean="0"/>
          </a:p>
          <a:p>
            <a:r>
              <a:rPr lang="en-US" dirty="0" smtClean="0"/>
              <a:t>Intro:</a:t>
            </a:r>
            <a:r>
              <a:rPr lang="en-US" baseline="0" dirty="0" smtClean="0"/>
              <a:t> John Smith has been a community leader and technology steward for many years.  He also writes, speaks, and teaches about the intersection of technology, community and learning.  His recent book, </a:t>
            </a:r>
            <a:r>
              <a:rPr lang="en-US" b="1" baseline="0" dirty="0" smtClean="0"/>
              <a:t>Digital Habitats</a:t>
            </a:r>
            <a:r>
              <a:rPr lang="en-US" b="0" baseline="0" dirty="0" smtClean="0"/>
              <a:t> with Etienne Wenger and Nancy White introduces the concept of technology stewardship, which is the topic of his talk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Story: </a:t>
            </a:r>
            <a:r>
              <a:rPr lang="en-US" b="0" dirty="0" smtClean="0"/>
              <a:t> Taking</a:t>
            </a:r>
            <a:r>
              <a:rPr lang="en-US" b="0" baseline="0" dirty="0" smtClean="0"/>
              <a:t> notes at the NW NP conference.</a:t>
            </a:r>
            <a:endParaRPr lang="en-US" b="1"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use the term “configuration” in the book.</a:t>
            </a:r>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of us met to work on the book face-to-face</a:t>
            </a:r>
            <a:r>
              <a:rPr lang="en-US" baseline="0" dirty="0" smtClean="0"/>
              <a:t> only </a:t>
            </a:r>
            <a:r>
              <a:rPr lang="en-US" dirty="0" smtClean="0"/>
              <a:t>2 times.  Rest our collaboration was all at a distance.  A lot of Skype sessions.  We</a:t>
            </a:r>
            <a:r>
              <a:rPr lang="en-US" baseline="0" dirty="0" smtClean="0"/>
              <a:t> could write a book on all of the different tactics we used to work together.</a:t>
            </a:r>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 Started out just “updating the tech report”</a:t>
            </a:r>
          </a:p>
          <a:p>
            <a:pPr lvl="0">
              <a:buFont typeface="Arial" pitchFamily="34" charset="0"/>
              <a:buChar char="•"/>
            </a:pPr>
            <a:r>
              <a:rPr lang="en-US" dirty="0" smtClean="0"/>
              <a:t> </a:t>
            </a:r>
            <a:r>
              <a:rPr lang="en-US" baseline="0" dirty="0" smtClean="0"/>
              <a:t>What would be useful and not out-of-date immediately?</a:t>
            </a:r>
          </a:p>
          <a:p>
            <a:pPr lvl="0">
              <a:lnSpc>
                <a:spcPts val="2800"/>
              </a:lnSpc>
              <a:spcBef>
                <a:spcPts val="0"/>
              </a:spcBef>
              <a:spcAft>
                <a:spcPts val="600"/>
              </a:spcAft>
              <a:buClr>
                <a:schemeClr val="accent6"/>
              </a:buClr>
              <a:buFont typeface="Wingdings" pitchFamily="2" charset="2"/>
              <a:buChar char="§"/>
            </a:pPr>
            <a:r>
              <a:rPr lang="en-US" dirty="0" smtClean="0"/>
              <a:t> Existing conversations seemed</a:t>
            </a:r>
            <a:r>
              <a:rPr lang="en-US" baseline="0" dirty="0" smtClean="0"/>
              <a:t> to be about separate topics</a:t>
            </a:r>
          </a:p>
          <a:p>
            <a:pPr lvl="1">
              <a:buFont typeface="Arial" pitchFamily="34" charset="0"/>
              <a:buChar char="•"/>
            </a:pPr>
            <a:r>
              <a:rPr lang="en-US" baseline="0" dirty="0" smtClean="0"/>
              <a:t>Tools</a:t>
            </a:r>
          </a:p>
          <a:p>
            <a:pPr lvl="1">
              <a:buFont typeface="Arial" pitchFamily="34" charset="0"/>
              <a:buChar char="•"/>
            </a:pPr>
            <a:r>
              <a:rPr lang="en-US" baseline="0" dirty="0" smtClean="0"/>
              <a:t>Facilitation</a:t>
            </a:r>
          </a:p>
          <a:p>
            <a:pPr lvl="1">
              <a:buFont typeface="Arial" pitchFamily="34" charset="0"/>
              <a:buChar char="•"/>
            </a:pPr>
            <a:r>
              <a:rPr lang="en-US" baseline="0" dirty="0" smtClean="0"/>
              <a:t>KM</a:t>
            </a:r>
          </a:p>
          <a:p>
            <a:pPr lvl="1">
              <a:buFont typeface="Arial" pitchFamily="34" charset="0"/>
              <a:buChar char="•"/>
            </a:pPr>
            <a:r>
              <a:rPr lang="en-US" baseline="0" dirty="0" smtClean="0"/>
              <a:t>Leadership</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7C70B59-93A3-489E-A841-B315F9D66A3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Story:</a:t>
            </a:r>
            <a:r>
              <a:rPr lang="en-US" b="1" baseline="0" dirty="0" smtClean="0"/>
              <a:t> </a:t>
            </a:r>
            <a:r>
              <a:rPr lang="en-US" b="0" baseline="0" dirty="0" smtClean="0"/>
              <a:t>when friends started reading early drafts of the book and would say, “Oh, that’s me! I’ve been doing that all along, I just didn’t have a name for it!” we knew we were on to something.  Naming it makes a difference.</a:t>
            </a:r>
            <a:endParaRPr lang="en-US" b="0" dirty="0" smtClean="0"/>
          </a:p>
          <a:p>
            <a:endParaRPr lang="en-US" dirty="0" smtClean="0"/>
          </a:p>
          <a:p>
            <a:r>
              <a:rPr lang="en-US" dirty="0" smtClean="0"/>
              <a:t>Find the tech stewarding work:</a:t>
            </a:r>
          </a:p>
          <a:p>
            <a:pPr>
              <a:buFont typeface="Arial" charset="0"/>
              <a:buChar char="•"/>
            </a:pPr>
            <a:r>
              <a:rPr lang="en-US" dirty="0" smtClean="0"/>
              <a:t> Who’s involved &amp; how?</a:t>
            </a:r>
          </a:p>
          <a:p>
            <a:pPr>
              <a:buFont typeface="Arial" charset="0"/>
              <a:buChar char="•"/>
            </a:pPr>
            <a:r>
              <a:rPr lang="en-US" dirty="0" smtClean="0"/>
              <a:t> What are they doing and how do they do it?</a:t>
            </a:r>
          </a:p>
          <a:p>
            <a:pPr>
              <a:buFont typeface="Arial" charset="0"/>
              <a:buChar char="•"/>
            </a:pPr>
            <a:r>
              <a:rPr lang="en-US" baseline="0" dirty="0" smtClean="0"/>
              <a:t> Go beyond single </a:t>
            </a:r>
            <a:r>
              <a:rPr lang="en-US" dirty="0" smtClean="0"/>
              <a:t>tool or technology</a:t>
            </a:r>
          </a:p>
          <a:p>
            <a:endParaRPr lang="en-US" dirty="0" smtClean="0"/>
          </a:p>
          <a:p>
            <a:r>
              <a:rPr lang="en-US" dirty="0" smtClean="0"/>
              <a:t>Needed:</a:t>
            </a:r>
          </a:p>
          <a:p>
            <a:pPr>
              <a:buFont typeface="Arial" pitchFamily="34" charset="0"/>
              <a:buChar char="•"/>
            </a:pPr>
            <a:r>
              <a:rPr lang="en-US" dirty="0" smtClean="0"/>
              <a:t> Social SONAR</a:t>
            </a:r>
          </a:p>
          <a:p>
            <a:pPr>
              <a:buFont typeface="Arial" pitchFamily="34" charset="0"/>
              <a:buChar char="•"/>
            </a:pPr>
            <a:r>
              <a:rPr lang="en-US" baseline="0" dirty="0" smtClean="0"/>
              <a:t> </a:t>
            </a:r>
            <a:r>
              <a:rPr lang="en-US" dirty="0" smtClean="0"/>
              <a:t>Technology SONAR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these are:</a:t>
            </a:r>
          </a:p>
          <a:p>
            <a:pPr>
              <a:buFont typeface="Arial" pitchFamily="34" charset="0"/>
              <a:buChar char="•"/>
            </a:pPr>
            <a:r>
              <a:rPr lang="en-US" dirty="0" smtClean="0"/>
              <a:t> Emergent, change over time</a:t>
            </a:r>
          </a:p>
          <a:p>
            <a:pPr>
              <a:buFont typeface="Arial" pitchFamily="34" charset="0"/>
              <a:buChar char="•"/>
            </a:pPr>
            <a:r>
              <a:rPr lang="en-US" dirty="0" smtClean="0"/>
              <a:t> Interact with each other in profound ways </a:t>
            </a:r>
          </a:p>
          <a:p>
            <a:pPr>
              <a:buFont typeface="Arial" pitchFamily="34" charset="0"/>
              <a:buChar char="•"/>
            </a:pPr>
            <a:r>
              <a:rPr lang="en-US" dirty="0" smtClean="0"/>
              <a:t> Are shaped by</a:t>
            </a:r>
            <a:r>
              <a:rPr lang="en-US" baseline="0" dirty="0" smtClean="0"/>
              <a:t> technology</a:t>
            </a:r>
          </a:p>
          <a:p>
            <a:pPr lvl="1">
              <a:buFont typeface="Arial" pitchFamily="34" charset="0"/>
              <a:buChar char="•"/>
            </a:pPr>
            <a:r>
              <a:rPr lang="en-US" baseline="0" dirty="0" smtClean="0"/>
              <a:t> every tool gives access to some, leaves others out</a:t>
            </a:r>
          </a:p>
          <a:p>
            <a:pPr lvl="1">
              <a:buFont typeface="Arial" pitchFamily="34" charset="0"/>
              <a:buChar char="•"/>
            </a:pPr>
            <a:r>
              <a:rPr lang="en-US" baseline="0" dirty="0" smtClean="0"/>
              <a:t> technology affects a community’s practice in the field and in the way it can be together</a:t>
            </a:r>
          </a:p>
          <a:p>
            <a:pPr lvl="1">
              <a:buFont typeface="Arial" pitchFamily="34" charset="0"/>
              <a:buChar char="•"/>
            </a:pPr>
            <a:r>
              <a:rPr lang="en-US" baseline="0" dirty="0" smtClean="0"/>
              <a:t> technology affects domain indirectly through practice and through community</a:t>
            </a:r>
          </a:p>
          <a:p>
            <a:pPr lvl="0">
              <a:buFont typeface="Arial" pitchFamily="34" charset="0"/>
              <a:buChar char="•"/>
            </a:pPr>
            <a:r>
              <a:rPr lang="en-US" dirty="0" smtClean="0"/>
              <a:t> All three elements are seen through the technologies at your disposal</a:t>
            </a:r>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Jac2, and other genetic</a:t>
            </a:r>
            <a:r>
              <a:rPr lang="en-US" baseline="0" dirty="0" smtClean="0"/>
              <a:t> markers as listening posts. member’s name.</a:t>
            </a:r>
            <a:endParaRPr lang="en-US" dirty="0" smtClean="0"/>
          </a:p>
          <a:p>
            <a:endParaRPr lang="en-US" baseline="0" dirty="0" smtClean="0"/>
          </a:p>
          <a:p>
            <a:r>
              <a:rPr lang="en-US" b="1" baseline="0" dirty="0" smtClean="0"/>
              <a:t>What are some unique listening posts that matter in your communities?</a:t>
            </a:r>
            <a:endParaRPr lang="en-US" b="1"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Listening is an emergent and situated activity.</a:t>
            </a:r>
            <a:r>
              <a:rPr lang="en-US" baseline="0" dirty="0" smtClean="0"/>
              <a:t>  Your mother taught you how to do it.  Your job as tech steward will challenge you to do it better.</a:t>
            </a:r>
          </a:p>
          <a:p>
            <a:endParaRPr lang="en-US" baseline="0" dirty="0" smtClean="0"/>
          </a:p>
          <a:p>
            <a:r>
              <a:rPr lang="en-US" baseline="0" dirty="0" smtClean="0"/>
              <a:t>What if I hadn’t noticed the conversations over on the other CPsquare platform?  </a:t>
            </a:r>
            <a:endParaRPr lang="en-US" dirty="0" smtClean="0"/>
          </a:p>
        </p:txBody>
      </p:sp>
      <p:sp>
        <p:nvSpPr>
          <p:cNvPr id="4" name="Slide Number Placeholder 3"/>
          <p:cNvSpPr>
            <a:spLocks noGrp="1"/>
          </p:cNvSpPr>
          <p:nvPr>
            <p:ph type="sldNum" sz="quarter" idx="10"/>
          </p:nvPr>
        </p:nvSpPr>
        <p:spPr/>
        <p:txBody>
          <a:bodyPr/>
          <a:lstStyle/>
          <a:p>
            <a:fld id="{37C70B59-93A3-489E-A841-B315F9D66A3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76897D-A794-4D13-BFE1-2013138E1B74}" type="slidenum">
              <a:rPr lang="en-US"/>
              <a:pPr fontAlgn="base">
                <a:spcBef>
                  <a:spcPct val="0"/>
                </a:spcBef>
                <a:spcAft>
                  <a:spcPct val="0"/>
                </a:spcAft>
              </a:pPr>
              <a:t>25</a:t>
            </a:fld>
            <a:endParaRPr lang="en-US"/>
          </a:p>
        </p:txBody>
      </p:sp>
      <p:sp>
        <p:nvSpPr>
          <p:cNvPr id="17411" name="Text Box 2"/>
          <p:cNvSpPr txBox="1">
            <a:spLocks noChangeArrowheads="1"/>
          </p:cNvSpPr>
          <p:nvPr/>
        </p:nvSpPr>
        <p:spPr bwMode="auto">
          <a:xfrm>
            <a:off x="4008705" y="8894921"/>
            <a:ext cx="3065094" cy="468154"/>
          </a:xfrm>
          <a:prstGeom prst="rect">
            <a:avLst/>
          </a:prstGeom>
          <a:noFill/>
          <a:ln w="9525">
            <a:noFill/>
            <a:round/>
            <a:headEnd/>
            <a:tailEnd/>
          </a:ln>
        </p:spPr>
        <p:txBody>
          <a:bodyPr lIns="93872" tIns="46936" rIns="93872" bIns="46936" anchor="b"/>
          <a:lstStyle/>
          <a:p>
            <a:pPr algn="r" defTabSz="455005">
              <a:buClr>
                <a:srgbClr val="000000"/>
              </a:buClr>
              <a:buSzPct val="100000"/>
              <a:tabLst>
                <a:tab pos="0" algn="l"/>
                <a:tab pos="910008" algn="l"/>
                <a:tab pos="1820016" algn="l"/>
                <a:tab pos="2730024" algn="l"/>
                <a:tab pos="3640032" algn="l"/>
                <a:tab pos="4550040" algn="l"/>
                <a:tab pos="5460048" algn="l"/>
                <a:tab pos="6370056" algn="l"/>
                <a:tab pos="7280064" algn="l"/>
                <a:tab pos="8190072" algn="l"/>
                <a:tab pos="9100080" algn="l"/>
                <a:tab pos="10010088" algn="l"/>
              </a:tabLst>
            </a:pPr>
            <a:fld id="{B8A9FDAF-254B-4CFC-8E27-082C9BDCA945}" type="slidenum">
              <a:rPr lang="en-US" sz="1200">
                <a:solidFill>
                  <a:srgbClr val="000000"/>
                </a:solidFill>
                <a:latin typeface="Calibri" pitchFamily="34" charset="0"/>
                <a:ea typeface="Arial Unicode MS" pitchFamily="34" charset="-128"/>
                <a:cs typeface="Arial Unicode MS" pitchFamily="34" charset="-128"/>
              </a:rPr>
              <a:pPr algn="r" defTabSz="455005">
                <a:buClr>
                  <a:srgbClr val="000000"/>
                </a:buClr>
                <a:buSzPct val="100000"/>
                <a:tabLst>
                  <a:tab pos="0" algn="l"/>
                  <a:tab pos="910008" algn="l"/>
                  <a:tab pos="1820016" algn="l"/>
                  <a:tab pos="2730024" algn="l"/>
                  <a:tab pos="3640032" algn="l"/>
                  <a:tab pos="4550040" algn="l"/>
                  <a:tab pos="5460048" algn="l"/>
                  <a:tab pos="6370056" algn="l"/>
                  <a:tab pos="7280064" algn="l"/>
                  <a:tab pos="8190072" algn="l"/>
                  <a:tab pos="9100080" algn="l"/>
                  <a:tab pos="10010088" algn="l"/>
                </a:tabLst>
              </a:pPr>
              <a:t>25</a:t>
            </a:fld>
            <a:endParaRPr lang="en-US" sz="1200" dirty="0">
              <a:solidFill>
                <a:srgbClr val="000000"/>
              </a:solidFill>
              <a:latin typeface="Calibri" pitchFamily="34" charset="0"/>
              <a:ea typeface="Arial Unicode MS" pitchFamily="34" charset="-128"/>
              <a:cs typeface="Arial Unicode MS" pitchFamily="34" charset="-128"/>
            </a:endParaRPr>
          </a:p>
        </p:txBody>
      </p:sp>
      <p:sp>
        <p:nvSpPr>
          <p:cNvPr id="17412" name="Text Box 3"/>
          <p:cNvSpPr txBox="1">
            <a:spLocks noChangeArrowheads="1"/>
          </p:cNvSpPr>
          <p:nvPr/>
        </p:nvSpPr>
        <p:spPr bwMode="auto">
          <a:xfrm>
            <a:off x="1187704" y="703857"/>
            <a:ext cx="4703306" cy="3507902"/>
          </a:xfrm>
          <a:prstGeom prst="rect">
            <a:avLst/>
          </a:prstGeom>
          <a:solidFill>
            <a:srgbClr val="FFFFFF"/>
          </a:solidFill>
          <a:ln w="9525">
            <a:solidFill>
              <a:srgbClr val="000000"/>
            </a:solidFill>
            <a:miter lim="800000"/>
            <a:headEnd/>
            <a:tailEnd/>
          </a:ln>
        </p:spPr>
        <p:txBody>
          <a:bodyPr wrap="none" lIns="93936" tIns="46968" rIns="93936" bIns="46968" anchor="ctr"/>
          <a:lstStyle/>
          <a:p>
            <a:endParaRPr lang="en-US">
              <a:latin typeface="Calibri" pitchFamily="34" charset="0"/>
            </a:endParaRPr>
          </a:p>
        </p:txBody>
      </p:sp>
      <p:sp>
        <p:nvSpPr>
          <p:cNvPr id="17413" name="Text Box 4"/>
          <p:cNvSpPr>
            <a:spLocks noGrp="1" noChangeArrowheads="1"/>
          </p:cNvSpPr>
          <p:nvPr>
            <p:ph type="body"/>
          </p:nvPr>
        </p:nvSpPr>
        <p:spPr bwMode="auto">
          <a:xfrm>
            <a:off x="943611" y="4447461"/>
            <a:ext cx="5188217" cy="4213384"/>
          </a:xfrm>
          <a:noFill/>
        </p:spPr>
        <p:txBody>
          <a:bodyPr wrap="square" lIns="93872" tIns="46936" rIns="93872" bIns="46936" numCol="1" anchor="t" anchorCtr="0" compatLnSpc="1">
            <a:prstTxWarp prst="textNoShape">
              <a:avLst/>
            </a:prstTxWarp>
          </a:bodyPr>
          <a:lstStyle/>
          <a:p>
            <a:pPr defTabSz="469682">
              <a:spcBef>
                <a:spcPts val="462"/>
              </a:spcBef>
              <a:tabLst>
                <a:tab pos="0" algn="l"/>
                <a:tab pos="939363" algn="l"/>
                <a:tab pos="1878726" algn="l"/>
                <a:tab pos="2818089" algn="l"/>
                <a:tab pos="3757452" algn="l"/>
                <a:tab pos="4696816" algn="l"/>
                <a:tab pos="5636179" algn="l"/>
                <a:tab pos="6575542" algn="l"/>
                <a:tab pos="7514905" algn="l"/>
                <a:tab pos="8454268" algn="l"/>
                <a:tab pos="9393631" algn="l"/>
                <a:tab pos="10332994" algn="l"/>
              </a:tabLst>
            </a:pPr>
            <a:r>
              <a:rPr lang="en-US" dirty="0" smtClean="0">
                <a:ea typeface="Arial Unicode MS" pitchFamily="34" charset="-128"/>
                <a:cs typeface="Arial Unicode MS" pitchFamily="34" charset="-128"/>
              </a:rPr>
              <a:t>The CPD model focuses on what communities have in common.  This model focuses on</a:t>
            </a:r>
            <a:r>
              <a:rPr lang="en-US" baseline="0" dirty="0" smtClean="0">
                <a:ea typeface="Arial Unicode MS" pitchFamily="34" charset="-128"/>
                <a:cs typeface="Arial Unicode MS" pitchFamily="34" charset="-128"/>
              </a:rPr>
              <a:t> different styles.  Began by looking at clusters of tools, ended up realizing that these are styles with technology and other implications.</a:t>
            </a:r>
            <a:endParaRPr lang="en-US" dirty="0" smtClean="0">
              <a:ea typeface="Arial Unicode MS" pitchFamily="34" charset="-128"/>
              <a:cs typeface="Arial Unicode MS"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76897D-A794-4D13-BFE1-2013138E1B74}" type="slidenum">
              <a:rPr lang="en-US"/>
              <a:pPr fontAlgn="base">
                <a:spcBef>
                  <a:spcPct val="0"/>
                </a:spcBef>
                <a:spcAft>
                  <a:spcPct val="0"/>
                </a:spcAft>
              </a:pPr>
              <a:t>26</a:t>
            </a:fld>
            <a:endParaRPr lang="en-US"/>
          </a:p>
        </p:txBody>
      </p:sp>
      <p:sp>
        <p:nvSpPr>
          <p:cNvPr id="17411" name="Text Box 2"/>
          <p:cNvSpPr txBox="1">
            <a:spLocks noChangeArrowheads="1"/>
          </p:cNvSpPr>
          <p:nvPr/>
        </p:nvSpPr>
        <p:spPr bwMode="auto">
          <a:xfrm>
            <a:off x="4008705" y="8894921"/>
            <a:ext cx="3065094" cy="468154"/>
          </a:xfrm>
          <a:prstGeom prst="rect">
            <a:avLst/>
          </a:prstGeom>
          <a:noFill/>
          <a:ln w="9525">
            <a:noFill/>
            <a:round/>
            <a:headEnd/>
            <a:tailEnd/>
          </a:ln>
        </p:spPr>
        <p:txBody>
          <a:bodyPr lIns="93872" tIns="46936" rIns="93872" bIns="46936" anchor="b"/>
          <a:lstStyle/>
          <a:p>
            <a:pPr algn="r" defTabSz="455005">
              <a:buClr>
                <a:srgbClr val="000000"/>
              </a:buClr>
              <a:buSzPct val="100000"/>
              <a:tabLst>
                <a:tab pos="0" algn="l"/>
                <a:tab pos="910008" algn="l"/>
                <a:tab pos="1820016" algn="l"/>
                <a:tab pos="2730024" algn="l"/>
                <a:tab pos="3640032" algn="l"/>
                <a:tab pos="4550040" algn="l"/>
                <a:tab pos="5460048" algn="l"/>
                <a:tab pos="6370056" algn="l"/>
                <a:tab pos="7280064" algn="l"/>
                <a:tab pos="8190072" algn="l"/>
                <a:tab pos="9100080" algn="l"/>
                <a:tab pos="10010088" algn="l"/>
              </a:tabLst>
            </a:pPr>
            <a:fld id="{B8A9FDAF-254B-4CFC-8E27-082C9BDCA945}" type="slidenum">
              <a:rPr lang="en-US" sz="1200">
                <a:solidFill>
                  <a:srgbClr val="000000"/>
                </a:solidFill>
                <a:latin typeface="Calibri" pitchFamily="34" charset="0"/>
                <a:ea typeface="Arial Unicode MS" pitchFamily="34" charset="-128"/>
                <a:cs typeface="Arial Unicode MS" pitchFamily="34" charset="-128"/>
              </a:rPr>
              <a:pPr algn="r" defTabSz="455005">
                <a:buClr>
                  <a:srgbClr val="000000"/>
                </a:buClr>
                <a:buSzPct val="100000"/>
                <a:tabLst>
                  <a:tab pos="0" algn="l"/>
                  <a:tab pos="910008" algn="l"/>
                  <a:tab pos="1820016" algn="l"/>
                  <a:tab pos="2730024" algn="l"/>
                  <a:tab pos="3640032" algn="l"/>
                  <a:tab pos="4550040" algn="l"/>
                  <a:tab pos="5460048" algn="l"/>
                  <a:tab pos="6370056" algn="l"/>
                  <a:tab pos="7280064" algn="l"/>
                  <a:tab pos="8190072" algn="l"/>
                  <a:tab pos="9100080" algn="l"/>
                  <a:tab pos="10010088" algn="l"/>
                </a:tabLst>
              </a:pPr>
              <a:t>26</a:t>
            </a:fld>
            <a:endParaRPr lang="en-US" sz="1200" dirty="0">
              <a:solidFill>
                <a:srgbClr val="000000"/>
              </a:solidFill>
              <a:latin typeface="Calibri" pitchFamily="34" charset="0"/>
              <a:ea typeface="Arial Unicode MS" pitchFamily="34" charset="-128"/>
              <a:cs typeface="Arial Unicode MS" pitchFamily="34" charset="-128"/>
            </a:endParaRPr>
          </a:p>
        </p:txBody>
      </p:sp>
      <p:sp>
        <p:nvSpPr>
          <p:cNvPr id="17412" name="Text Box 3"/>
          <p:cNvSpPr txBox="1">
            <a:spLocks noChangeArrowheads="1"/>
          </p:cNvSpPr>
          <p:nvPr/>
        </p:nvSpPr>
        <p:spPr bwMode="auto">
          <a:xfrm>
            <a:off x="1187704" y="703857"/>
            <a:ext cx="4703306" cy="3507902"/>
          </a:xfrm>
          <a:prstGeom prst="rect">
            <a:avLst/>
          </a:prstGeom>
          <a:solidFill>
            <a:srgbClr val="FFFFFF"/>
          </a:solidFill>
          <a:ln w="9525">
            <a:solidFill>
              <a:srgbClr val="000000"/>
            </a:solidFill>
            <a:miter lim="800000"/>
            <a:headEnd/>
            <a:tailEnd/>
          </a:ln>
        </p:spPr>
        <p:txBody>
          <a:bodyPr wrap="none" lIns="93936" tIns="46968" rIns="93936" bIns="46968" anchor="ctr"/>
          <a:lstStyle/>
          <a:p>
            <a:endParaRPr lang="en-US">
              <a:latin typeface="Calibri" pitchFamily="34" charset="0"/>
            </a:endParaRPr>
          </a:p>
        </p:txBody>
      </p:sp>
      <p:sp>
        <p:nvSpPr>
          <p:cNvPr id="17413" name="Text Box 4"/>
          <p:cNvSpPr>
            <a:spLocks noGrp="1" noChangeArrowheads="1"/>
          </p:cNvSpPr>
          <p:nvPr>
            <p:ph type="body"/>
          </p:nvPr>
        </p:nvSpPr>
        <p:spPr bwMode="auto">
          <a:xfrm>
            <a:off x="943611" y="4447461"/>
            <a:ext cx="5188217" cy="4213384"/>
          </a:xfrm>
          <a:noFill/>
        </p:spPr>
        <p:txBody>
          <a:bodyPr wrap="square" lIns="93872" tIns="46936" rIns="93872" bIns="46936" numCol="1" anchor="t" anchorCtr="0" compatLnSpc="1">
            <a:prstTxWarp prst="textNoShape">
              <a:avLst/>
            </a:prstTxWarp>
          </a:bodyPr>
          <a:lstStyle/>
          <a:p>
            <a:pPr defTabSz="469682">
              <a:spcBef>
                <a:spcPts val="462"/>
              </a:spcBef>
              <a:tabLst>
                <a:tab pos="0" algn="l"/>
                <a:tab pos="939363" algn="l"/>
                <a:tab pos="1878726" algn="l"/>
                <a:tab pos="2818089" algn="l"/>
                <a:tab pos="3757452" algn="l"/>
                <a:tab pos="4696816" algn="l"/>
                <a:tab pos="5636179" algn="l"/>
                <a:tab pos="6575542" algn="l"/>
                <a:tab pos="7514905" algn="l"/>
                <a:tab pos="8454268" algn="l"/>
                <a:tab pos="9393631" algn="l"/>
                <a:tab pos="10332994" algn="l"/>
              </a:tabLst>
            </a:pPr>
            <a:r>
              <a:rPr lang="en-US" dirty="0" smtClean="0">
                <a:ea typeface="Arial Unicode MS" pitchFamily="34" charset="-128"/>
                <a:cs typeface="Arial Unicode MS" pitchFamily="34" charset="-128"/>
              </a:rPr>
              <a:t>Meetings</a:t>
            </a:r>
            <a:r>
              <a:rPr lang="en-US" baseline="0" dirty="0" smtClean="0">
                <a:ea typeface="Arial Unicode MS" pitchFamily="34" charset="-128"/>
                <a:cs typeface="Arial Unicode MS" pitchFamily="34" charset="-128"/>
              </a:rPr>
              <a:t> and access to expertise were important in the early days of CPsquare.  But open-ended conversation forced the move to Web Crossing.  </a:t>
            </a:r>
          </a:p>
          <a:p>
            <a:pPr defTabSz="469682">
              <a:spcBef>
                <a:spcPts val="462"/>
              </a:spcBef>
              <a:tabLst>
                <a:tab pos="0" algn="l"/>
                <a:tab pos="939363" algn="l"/>
                <a:tab pos="1878726" algn="l"/>
                <a:tab pos="2818089" algn="l"/>
                <a:tab pos="3757452" algn="l"/>
                <a:tab pos="4696816" algn="l"/>
                <a:tab pos="5636179" algn="l"/>
                <a:tab pos="6575542" algn="l"/>
                <a:tab pos="7514905" algn="l"/>
                <a:tab pos="8454268" algn="l"/>
                <a:tab pos="9393631" algn="l"/>
                <a:tab pos="10332994" algn="l"/>
              </a:tabLst>
            </a:pPr>
            <a:endParaRPr lang="en-US" baseline="0" dirty="0" smtClean="0">
              <a:ea typeface="Arial Unicode MS" pitchFamily="34" charset="-128"/>
              <a:cs typeface="Arial Unicode MS" pitchFamily="34" charset="-128"/>
            </a:endParaRPr>
          </a:p>
          <a:p>
            <a:pPr defTabSz="469682">
              <a:spcBef>
                <a:spcPts val="462"/>
              </a:spcBef>
              <a:tabLst>
                <a:tab pos="0" algn="l"/>
                <a:tab pos="939363" algn="l"/>
                <a:tab pos="1878726" algn="l"/>
                <a:tab pos="2818089" algn="l"/>
                <a:tab pos="3757452" algn="l"/>
                <a:tab pos="4696816" algn="l"/>
                <a:tab pos="5636179" algn="l"/>
                <a:tab pos="6575542" algn="l"/>
                <a:tab pos="7514905" algn="l"/>
                <a:tab pos="8454268" algn="l"/>
                <a:tab pos="9393631" algn="l"/>
                <a:tab pos="10332994" algn="l"/>
              </a:tabLst>
            </a:pPr>
            <a:r>
              <a:rPr lang="en-US" baseline="0" dirty="0" smtClean="0">
                <a:ea typeface="Arial Unicode MS" pitchFamily="34" charset="-128"/>
                <a:cs typeface="Arial Unicode MS" pitchFamily="34" charset="-128"/>
              </a:rPr>
              <a:t>Are the models you can run on one of your hubs a publication? A project? Access to expertise?</a:t>
            </a:r>
            <a:endParaRPr lang="en-US" dirty="0" smtClean="0">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76897D-A794-4D13-BFE1-2013138E1B74}" type="slidenum">
              <a:rPr lang="en-US"/>
              <a:pPr fontAlgn="base">
                <a:spcBef>
                  <a:spcPct val="0"/>
                </a:spcBef>
                <a:spcAft>
                  <a:spcPct val="0"/>
                </a:spcAft>
              </a:pPr>
              <a:t>27</a:t>
            </a:fld>
            <a:endParaRPr lang="en-US"/>
          </a:p>
        </p:txBody>
      </p:sp>
      <p:sp>
        <p:nvSpPr>
          <p:cNvPr id="17411" name="Text Box 2"/>
          <p:cNvSpPr txBox="1">
            <a:spLocks noChangeArrowheads="1"/>
          </p:cNvSpPr>
          <p:nvPr/>
        </p:nvSpPr>
        <p:spPr bwMode="auto">
          <a:xfrm>
            <a:off x="4008705" y="8894921"/>
            <a:ext cx="3065094" cy="468154"/>
          </a:xfrm>
          <a:prstGeom prst="rect">
            <a:avLst/>
          </a:prstGeom>
          <a:noFill/>
          <a:ln w="9525">
            <a:noFill/>
            <a:round/>
            <a:headEnd/>
            <a:tailEnd/>
          </a:ln>
        </p:spPr>
        <p:txBody>
          <a:bodyPr lIns="93872" tIns="46936" rIns="93872" bIns="46936" anchor="b"/>
          <a:lstStyle/>
          <a:p>
            <a:pPr algn="r" defTabSz="455005">
              <a:buClr>
                <a:srgbClr val="000000"/>
              </a:buClr>
              <a:buSzPct val="100000"/>
              <a:tabLst>
                <a:tab pos="0" algn="l"/>
                <a:tab pos="910008" algn="l"/>
                <a:tab pos="1820016" algn="l"/>
                <a:tab pos="2730024" algn="l"/>
                <a:tab pos="3640032" algn="l"/>
                <a:tab pos="4550040" algn="l"/>
                <a:tab pos="5460048" algn="l"/>
                <a:tab pos="6370056" algn="l"/>
                <a:tab pos="7280064" algn="l"/>
                <a:tab pos="8190072" algn="l"/>
                <a:tab pos="9100080" algn="l"/>
                <a:tab pos="10010088" algn="l"/>
              </a:tabLst>
            </a:pPr>
            <a:fld id="{B8A9FDAF-254B-4CFC-8E27-082C9BDCA945}" type="slidenum">
              <a:rPr lang="en-US" sz="1200">
                <a:solidFill>
                  <a:srgbClr val="000000"/>
                </a:solidFill>
                <a:latin typeface="Calibri" pitchFamily="34" charset="0"/>
                <a:ea typeface="Arial Unicode MS" pitchFamily="34" charset="-128"/>
                <a:cs typeface="Arial Unicode MS" pitchFamily="34" charset="-128"/>
              </a:rPr>
              <a:pPr algn="r" defTabSz="455005">
                <a:buClr>
                  <a:srgbClr val="000000"/>
                </a:buClr>
                <a:buSzPct val="100000"/>
                <a:tabLst>
                  <a:tab pos="0" algn="l"/>
                  <a:tab pos="910008" algn="l"/>
                  <a:tab pos="1820016" algn="l"/>
                  <a:tab pos="2730024" algn="l"/>
                  <a:tab pos="3640032" algn="l"/>
                  <a:tab pos="4550040" algn="l"/>
                  <a:tab pos="5460048" algn="l"/>
                  <a:tab pos="6370056" algn="l"/>
                  <a:tab pos="7280064" algn="l"/>
                  <a:tab pos="8190072" algn="l"/>
                  <a:tab pos="9100080" algn="l"/>
                  <a:tab pos="10010088" algn="l"/>
                </a:tabLst>
              </a:pPr>
              <a:t>27</a:t>
            </a:fld>
            <a:endParaRPr lang="en-US" sz="1200" dirty="0">
              <a:solidFill>
                <a:srgbClr val="000000"/>
              </a:solidFill>
              <a:latin typeface="Calibri" pitchFamily="34" charset="0"/>
              <a:ea typeface="Arial Unicode MS" pitchFamily="34" charset="-128"/>
              <a:cs typeface="Arial Unicode MS" pitchFamily="34" charset="-128"/>
            </a:endParaRPr>
          </a:p>
        </p:txBody>
      </p:sp>
      <p:sp>
        <p:nvSpPr>
          <p:cNvPr id="17412" name="Text Box 3"/>
          <p:cNvSpPr txBox="1">
            <a:spLocks noChangeArrowheads="1"/>
          </p:cNvSpPr>
          <p:nvPr/>
        </p:nvSpPr>
        <p:spPr bwMode="auto">
          <a:xfrm>
            <a:off x="1187704" y="703857"/>
            <a:ext cx="4703306" cy="3507902"/>
          </a:xfrm>
          <a:prstGeom prst="rect">
            <a:avLst/>
          </a:prstGeom>
          <a:solidFill>
            <a:srgbClr val="FFFFFF"/>
          </a:solidFill>
          <a:ln w="9525">
            <a:solidFill>
              <a:srgbClr val="000000"/>
            </a:solidFill>
            <a:miter lim="800000"/>
            <a:headEnd/>
            <a:tailEnd/>
          </a:ln>
        </p:spPr>
        <p:txBody>
          <a:bodyPr wrap="none" lIns="93936" tIns="46968" rIns="93936" bIns="46968" anchor="ctr"/>
          <a:lstStyle/>
          <a:p>
            <a:endParaRPr lang="en-US">
              <a:latin typeface="Calibri" pitchFamily="34" charset="0"/>
            </a:endParaRPr>
          </a:p>
        </p:txBody>
      </p:sp>
      <p:sp>
        <p:nvSpPr>
          <p:cNvPr id="17413" name="Text Box 4"/>
          <p:cNvSpPr>
            <a:spLocks noGrp="1" noChangeArrowheads="1"/>
          </p:cNvSpPr>
          <p:nvPr>
            <p:ph type="body"/>
          </p:nvPr>
        </p:nvSpPr>
        <p:spPr bwMode="auto">
          <a:xfrm>
            <a:off x="943611" y="4447461"/>
            <a:ext cx="5188217" cy="4213384"/>
          </a:xfrm>
          <a:noFill/>
        </p:spPr>
        <p:txBody>
          <a:bodyPr wrap="square" lIns="93872" tIns="46936" rIns="93872" bIns="46936" numCol="1" anchor="t" anchorCtr="0" compatLnSpc="1">
            <a:prstTxWarp prst="textNoShape">
              <a:avLst/>
            </a:prstTxWarp>
          </a:bodyPr>
          <a:lstStyle/>
          <a:p>
            <a:pPr defTabSz="469682">
              <a:spcBef>
                <a:spcPts val="462"/>
              </a:spcBef>
              <a:tabLst>
                <a:tab pos="0" algn="l"/>
                <a:tab pos="939363" algn="l"/>
                <a:tab pos="1878726" algn="l"/>
                <a:tab pos="2818089" algn="l"/>
                <a:tab pos="3757452" algn="l"/>
                <a:tab pos="4696816" algn="l"/>
                <a:tab pos="5636179" algn="l"/>
                <a:tab pos="6575542" algn="l"/>
                <a:tab pos="7514905" algn="l"/>
                <a:tab pos="8454268" algn="l"/>
                <a:tab pos="9393631" algn="l"/>
                <a:tab pos="10332994" algn="l"/>
              </a:tabLst>
            </a:pPr>
            <a:r>
              <a:rPr lang="en-US" dirty="0" smtClean="0">
                <a:ea typeface="Arial Unicode MS" pitchFamily="34" charset="-128"/>
                <a:cs typeface="Arial Unicode MS" pitchFamily="34" charset="-128"/>
              </a:rPr>
              <a:t>Meetings</a:t>
            </a:r>
            <a:r>
              <a:rPr lang="en-US" baseline="0" dirty="0" smtClean="0">
                <a:ea typeface="Arial Unicode MS" pitchFamily="34" charset="-128"/>
                <a:cs typeface="Arial Unicode MS" pitchFamily="34" charset="-128"/>
              </a:rPr>
              <a:t> and access to expertise were important in the early days of CPsquare.  But open-ended conversation forced the move to Web Crossing.  </a:t>
            </a:r>
          </a:p>
          <a:p>
            <a:pPr defTabSz="469682">
              <a:spcBef>
                <a:spcPts val="462"/>
              </a:spcBef>
              <a:tabLst>
                <a:tab pos="0" algn="l"/>
                <a:tab pos="939363" algn="l"/>
                <a:tab pos="1878726" algn="l"/>
                <a:tab pos="2818089" algn="l"/>
                <a:tab pos="3757452" algn="l"/>
                <a:tab pos="4696816" algn="l"/>
                <a:tab pos="5636179" algn="l"/>
                <a:tab pos="6575542" algn="l"/>
                <a:tab pos="7514905" algn="l"/>
                <a:tab pos="8454268" algn="l"/>
                <a:tab pos="9393631" algn="l"/>
                <a:tab pos="10332994" algn="l"/>
              </a:tabLst>
            </a:pPr>
            <a:endParaRPr lang="en-US" baseline="0" dirty="0" smtClean="0">
              <a:ea typeface="Arial Unicode MS" pitchFamily="34" charset="-128"/>
              <a:cs typeface="Arial Unicode MS" pitchFamily="34" charset="-128"/>
            </a:endParaRPr>
          </a:p>
          <a:p>
            <a:pPr defTabSz="469682">
              <a:spcBef>
                <a:spcPts val="462"/>
              </a:spcBef>
              <a:tabLst>
                <a:tab pos="0" algn="l"/>
                <a:tab pos="939363" algn="l"/>
                <a:tab pos="1878726" algn="l"/>
                <a:tab pos="2818089" algn="l"/>
                <a:tab pos="3757452" algn="l"/>
                <a:tab pos="4696816" algn="l"/>
                <a:tab pos="5636179" algn="l"/>
                <a:tab pos="6575542" algn="l"/>
                <a:tab pos="7514905" algn="l"/>
                <a:tab pos="8454268" algn="l"/>
                <a:tab pos="9393631" algn="l"/>
                <a:tab pos="10332994" algn="l"/>
              </a:tabLst>
            </a:pPr>
            <a:r>
              <a:rPr lang="en-US" baseline="0" dirty="0" smtClean="0">
                <a:ea typeface="Arial Unicode MS" pitchFamily="34" charset="-128"/>
                <a:cs typeface="Arial Unicode MS" pitchFamily="34" charset="-128"/>
              </a:rPr>
              <a:t>Are the models you can run on one of your hubs a publication? A project? Access to expertise?</a:t>
            </a:r>
            <a:endParaRPr lang="en-US" dirty="0" smtClean="0">
              <a:ea typeface="Arial Unicode MS" pitchFamily="34" charset="-128"/>
              <a:cs typeface="Arial Unicode MS"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Polarities as a way to describe the social affordances of a tool.  They are also useful for describing the social needs of a community that a tool might meet.  They can be used as a frame to make adjustments in both technology and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Polarities as a way to describe the social affordances of a tool.  They are also useful for describing the social needs of a community that a tool might meet.  They can be used as a frame to make adjustments in both technology and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Beyond tech support for one tool </a:t>
            </a:r>
          </a:p>
          <a:p>
            <a:pPr>
              <a:buFont typeface="Arial" pitchFamily="34" charset="0"/>
              <a:buChar char="•"/>
            </a:pPr>
            <a:endParaRPr lang="en-US" dirty="0" smtClean="0"/>
          </a:p>
          <a:p>
            <a:pPr>
              <a:buFont typeface="Arial" pitchFamily="34" charset="0"/>
              <a:buChar char="•"/>
            </a:pPr>
            <a:r>
              <a:rPr lang="en-US" dirty="0" err="1" smtClean="0"/>
              <a:t>Techne</a:t>
            </a:r>
            <a:r>
              <a:rPr lang="en-US" dirty="0" smtClean="0"/>
              <a:t>-mentor</a:t>
            </a:r>
            <a:r>
              <a:rPr lang="en-US" baseline="0" dirty="0" smtClean="0"/>
              <a:t> idea in Mimi Ito’s </a:t>
            </a:r>
            <a:r>
              <a:rPr lang="en-US" sz="1200" kern="1200" dirty="0" smtClean="0">
                <a:solidFill>
                  <a:schemeClr val="tx1"/>
                </a:solidFill>
                <a:latin typeface="+mn-lt"/>
                <a:ea typeface="+mn-ea"/>
                <a:cs typeface="+mn-cs"/>
              </a:rPr>
              <a:t>Hanging Out, Messing Around, and </a:t>
            </a:r>
            <a:r>
              <a:rPr lang="en-US" sz="1200" kern="1200" dirty="0" err="1" smtClean="0">
                <a:solidFill>
                  <a:schemeClr val="tx1"/>
                </a:solidFill>
                <a:latin typeface="+mn-lt"/>
                <a:ea typeface="+mn-ea"/>
                <a:cs typeface="+mn-cs"/>
              </a:rPr>
              <a:t>Geeking</a:t>
            </a:r>
            <a:r>
              <a:rPr lang="en-US" sz="1200" kern="1200" dirty="0" smtClean="0">
                <a:solidFill>
                  <a:schemeClr val="tx1"/>
                </a:solidFill>
                <a:latin typeface="+mn-lt"/>
                <a:ea typeface="+mn-ea"/>
                <a:cs typeface="+mn-cs"/>
              </a:rPr>
              <a:t> Out: Kids Living and Learning With New Media</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Many people saying,</a:t>
            </a:r>
            <a:r>
              <a:rPr lang="en-US" sz="1200" kern="1200" baseline="0" dirty="0" smtClean="0">
                <a:solidFill>
                  <a:schemeClr val="tx1"/>
                </a:solidFill>
                <a:latin typeface="+mn-lt"/>
                <a:ea typeface="+mn-ea"/>
                <a:cs typeface="+mn-cs"/>
              </a:rPr>
              <a:t> “Oh, I’m a technology steward!”</a:t>
            </a:r>
            <a:endParaRPr lang="en-US" dirty="0" smtClean="0"/>
          </a:p>
        </p:txBody>
      </p:sp>
      <p:sp>
        <p:nvSpPr>
          <p:cNvPr id="4" name="Slide Number Placeholder 3"/>
          <p:cNvSpPr>
            <a:spLocks noGrp="1"/>
          </p:cNvSpPr>
          <p:nvPr>
            <p:ph type="sldNum" sz="quarter" idx="10"/>
          </p:nvPr>
        </p:nvSpPr>
        <p:spPr/>
        <p:txBody>
          <a:bodyPr/>
          <a:lstStyle/>
          <a:p>
            <a:fld id="{37C70B59-93A3-489E-A841-B315F9D66A3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latinLnBrk="0" hangingPunct="1"/>
            <a:r>
              <a:rPr lang="en-US" sz="1200" kern="1200" baseline="0" dirty="0" smtClean="0">
                <a:solidFill>
                  <a:schemeClr val="tx1"/>
                </a:solidFill>
                <a:latin typeface="+mn-lt"/>
                <a:ea typeface="+mn-ea"/>
                <a:cs typeface="+mn-cs"/>
              </a:rPr>
              <a:t>Have you ever noticed that to answer an incoming video or audio call on Skype when you’re already on a call means you have to put the first call on hold?  Chat is different: you can have two or three simultaneous chats going on at the same time and just bounce between them.  Skype video and audio calls are different from each other, too, because video is one-to-one, but you can conference up to 9 people who are on Skype or on a regular phone.</a:t>
            </a:r>
            <a:endParaRPr lang="en-US" dirty="0" smtClean="0"/>
          </a:p>
          <a:p>
            <a:pPr rtl="0" eaLnBrk="1" fontAlgn="base" latinLnBrk="0" hangingPunct="1"/>
            <a:endParaRPr lang="en-US" sz="1200" kern="1200" baseline="0" dirty="0" smtClean="0">
              <a:solidFill>
                <a:schemeClr val="tx1"/>
              </a:solidFill>
              <a:latin typeface="+mn-lt"/>
              <a:ea typeface="+mn-ea"/>
              <a:cs typeface="+mn-cs"/>
            </a:endParaRPr>
          </a:p>
          <a:p>
            <a:pPr rtl="0" eaLnBrk="1" latinLnBrk="0" hangingPunct="1"/>
            <a:r>
              <a:rPr lang="en-US" sz="1200" kern="1200" baseline="0" dirty="0" smtClean="0">
                <a:solidFill>
                  <a:schemeClr val="tx1"/>
                </a:solidFill>
                <a:latin typeface="+mn-lt"/>
                <a:ea typeface="+mn-ea"/>
                <a:cs typeface="+mn-cs"/>
              </a:rPr>
              <a:t>Exploiting the underlying geometry of tools like Skype is what technology stewards do to support people being and learning together.   I’m going to use Skype as an example several times in this talk to bring out some of the issues that we face as technology stewards.</a:t>
            </a:r>
            <a:endParaRPr lang="en-US" sz="1200" kern="1200" dirty="0" smtClean="0">
              <a:solidFill>
                <a:schemeClr val="tx1"/>
              </a:solidFill>
              <a:latin typeface="+mn-lt"/>
              <a:ea typeface="+mn-ea"/>
              <a:cs typeface="+mn-cs"/>
            </a:endParaRPr>
          </a:p>
          <a:p>
            <a:pPr rtl="0" eaLnBrk="1" fontAlgn="base" latinLnBrk="0" hangingPunct="1"/>
            <a:endParaRPr lang="en-US" sz="1200" b="0" i="0" kern="1200" baseline="0" dirty="0" smtClean="0">
              <a:solidFill>
                <a:schemeClr val="tx1"/>
              </a:solidFill>
              <a:latin typeface="+mn-lt"/>
              <a:ea typeface="+mn-ea"/>
              <a:cs typeface="+mn-cs"/>
            </a:endParaRPr>
          </a:p>
          <a:p>
            <a:pPr rtl="0" eaLnBrk="1" fontAlgn="base" latinLnBrk="0" hangingPunct="1"/>
            <a:endParaRPr lang="en-US" sz="1200" b="0" i="0" kern="1200" baseline="0" dirty="0" smtClean="0">
              <a:solidFill>
                <a:schemeClr val="tx1"/>
              </a:solidFill>
              <a:latin typeface="+mn-lt"/>
              <a:ea typeface="+mn-ea"/>
              <a:cs typeface="+mn-cs"/>
            </a:endParaRPr>
          </a:p>
          <a:p>
            <a:pPr rtl="0" eaLnBrk="1" fontAlgn="auto" latinLnBrk="0" hangingPunct="1"/>
            <a:r>
              <a:rPr lang="en-US" sz="1200" b="0" i="0" kern="1200" baseline="0" dirty="0" smtClean="0">
                <a:solidFill>
                  <a:schemeClr val="tx1"/>
                </a:solidFill>
                <a:latin typeface="+mn-lt"/>
                <a:ea typeface="+mn-ea"/>
                <a:cs typeface="+mn-cs"/>
              </a:rPr>
              <a:t>An essential part of my digital habitat</a:t>
            </a:r>
            <a:endParaRPr lang="en-US" dirty="0" smtClean="0"/>
          </a:p>
          <a:p>
            <a:pPr rtl="0" eaLnBrk="1" fontAlgn="auto" latinLnBrk="0" hangingPunct="1"/>
            <a:r>
              <a:rPr lang="en-US" sz="1200" b="0" i="0" kern="1200" baseline="0" dirty="0" smtClean="0">
                <a:solidFill>
                  <a:schemeClr val="tx1"/>
                </a:solidFill>
                <a:latin typeface="+mn-lt"/>
                <a:ea typeface="+mn-ea"/>
                <a:cs typeface="+mn-cs"/>
              </a:rPr>
              <a:t>Many tools</a:t>
            </a:r>
            <a:endParaRPr lang="en-US" dirty="0" smtClean="0"/>
          </a:p>
          <a:p>
            <a:pPr rtl="0" eaLnBrk="1" fontAlgn="auto" latinLnBrk="0" hangingPunct="1"/>
            <a:r>
              <a:rPr lang="en-US" sz="1200" b="0" i="0" kern="1200" baseline="0" dirty="0" smtClean="0">
                <a:solidFill>
                  <a:schemeClr val="tx1"/>
                </a:solidFill>
                <a:latin typeface="+mn-lt"/>
                <a:ea typeface="+mn-ea"/>
                <a:cs typeface="+mn-cs"/>
              </a:rPr>
              <a:t>A community</a:t>
            </a:r>
            <a:br>
              <a:rPr lang="en-US" sz="1200" b="0" i="0" kern="1200" baseline="0" dirty="0" smtClean="0">
                <a:solidFill>
                  <a:schemeClr val="tx1"/>
                </a:solidFill>
                <a:latin typeface="+mn-lt"/>
                <a:ea typeface="+mn-ea"/>
                <a:cs typeface="+mn-cs"/>
              </a:rPr>
            </a:br>
            <a:r>
              <a:rPr lang="en-US" sz="1200" b="0" i="0" kern="1200" baseline="0" dirty="0" smtClean="0">
                <a:solidFill>
                  <a:schemeClr val="tx1"/>
                </a:solidFill>
                <a:latin typeface="+mn-lt"/>
                <a:ea typeface="+mn-ea"/>
                <a:cs typeface="+mn-cs"/>
              </a:rPr>
              <a:t>platform</a:t>
            </a:r>
            <a:endParaRPr lang="en-US" dirty="0" smtClean="0"/>
          </a:p>
          <a:p>
            <a:pPr rtl="0" eaLnBrk="1" latinLnBrk="0" hangingPunct="1"/>
            <a:endParaRPr lang="en-US" sz="1200" kern="1200" dirty="0" smtClean="0">
              <a:solidFill>
                <a:schemeClr val="tx1"/>
              </a:solidFill>
              <a:latin typeface="+mn-lt"/>
              <a:ea typeface="+mn-ea"/>
              <a:cs typeface="+mn-cs"/>
            </a:endParaRPr>
          </a:p>
          <a:p>
            <a:pPr rtl="0" eaLnBrk="1" latinLnBrk="0" hangingPunct="1"/>
            <a:r>
              <a:rPr lang="en-US" sz="1200" kern="1200" dirty="0" smtClean="0">
                <a:solidFill>
                  <a:schemeClr val="tx1"/>
                </a:solidFill>
                <a:latin typeface="+mn-lt"/>
                <a:ea typeface="+mn-ea"/>
                <a:cs typeface="+mn-cs"/>
              </a:rPr>
              <a:t>Why not</a:t>
            </a:r>
            <a:r>
              <a:rPr lang="en-US" sz="1200" kern="1200" baseline="0" dirty="0" smtClean="0">
                <a:solidFill>
                  <a:schemeClr val="tx1"/>
                </a:solidFill>
                <a:latin typeface="+mn-lt"/>
                <a:ea typeface="+mn-ea"/>
                <a:cs typeface="+mn-cs"/>
              </a:rPr>
              <a:t> the hub platform?</a:t>
            </a:r>
            <a:endParaRPr lang="en-US" dirty="0" smtClean="0"/>
          </a:p>
          <a:p>
            <a:pPr rtl="0" eaLnBrk="1" latinLnBrk="0" hangingPunct="1"/>
            <a:r>
              <a:rPr lang="en-US" sz="1200" kern="1200" baseline="0" dirty="0" smtClean="0">
                <a:solidFill>
                  <a:schemeClr val="tx1"/>
                </a:solidFill>
                <a:latin typeface="+mn-lt"/>
                <a:ea typeface="+mn-ea"/>
                <a:cs typeface="+mn-cs"/>
              </a:rPr>
              <a:t>I would be superficial</a:t>
            </a:r>
            <a:endParaRPr lang="en-US" dirty="0" smtClean="0"/>
          </a:p>
          <a:p>
            <a:pPr rtl="0" eaLnBrk="1" latinLnBrk="0" hangingPunct="1"/>
            <a:r>
              <a:rPr lang="en-US" sz="1200" kern="1200" baseline="0" dirty="0" smtClean="0">
                <a:solidFill>
                  <a:schemeClr val="tx1"/>
                </a:solidFill>
                <a:latin typeface="+mn-lt"/>
                <a:ea typeface="+mn-ea"/>
                <a:cs typeface="+mn-cs"/>
              </a:rPr>
              <a:t>Making the ordinary strange and the strange ordinary…</a:t>
            </a:r>
            <a:endParaRPr lang="en-US" sz="1200" kern="1200" dirty="0" smtClean="0">
              <a:solidFill>
                <a:schemeClr val="tx1"/>
              </a:solidFill>
              <a:latin typeface="+mn-lt"/>
              <a:ea typeface="+mn-ea"/>
              <a:cs typeface="+mn-cs"/>
            </a:endParaRPr>
          </a:p>
          <a:p>
            <a:pPr rtl="0" eaLnBrk="1" latinLnBrk="0" hangingPunct="1"/>
            <a:r>
              <a:rPr lang="en-US" sz="1200" kern="1200" dirty="0" smtClean="0">
                <a:solidFill>
                  <a:schemeClr val="tx1"/>
                </a:solidFill>
                <a:latin typeface="+mn-lt"/>
                <a:ea typeface="+mn-ea"/>
                <a:cs typeface="+mn-cs"/>
              </a:rPr>
              <a:t>Why Skype?</a:t>
            </a:r>
            <a:endParaRPr lang="en-US" dirty="0" smtClean="0"/>
          </a:p>
          <a:p>
            <a:pPr rtl="0" eaLnBrk="1" latinLnBrk="0" hangingPunct="1"/>
            <a:r>
              <a:rPr lang="en-US" sz="1200" kern="1200" dirty="0" smtClean="0">
                <a:solidFill>
                  <a:schemeClr val="tx1"/>
                </a:solidFill>
                <a:latin typeface="+mn-lt"/>
                <a:ea typeface="+mn-ea"/>
                <a:cs typeface="+mn-cs"/>
              </a:rPr>
              <a:t>Skype has become more &amp; more of a community platform</a:t>
            </a:r>
            <a:endParaRPr lang="en-US" dirty="0" smtClean="0"/>
          </a:p>
          <a:p>
            <a:pPr rtl="0" eaLnBrk="1" latinLnBrk="0" hangingPunct="1"/>
            <a:r>
              <a:rPr lang="en-US" sz="1200" kern="1200" dirty="0" smtClean="0">
                <a:solidFill>
                  <a:schemeClr val="tx1"/>
                </a:solidFill>
                <a:latin typeface="+mn-lt"/>
                <a:ea typeface="+mn-ea"/>
                <a:cs typeface="+mn-cs"/>
              </a:rPr>
              <a:t>Skype becomes part of the habitat of John’s communities </a:t>
            </a:r>
            <a:endParaRPr lang="en-US" dirty="0" smtClean="0"/>
          </a:p>
          <a:p>
            <a:pPr rtl="0" eaLnBrk="1" latinLnBrk="0" hangingPunct="1"/>
            <a:r>
              <a:rPr lang="en-US" sz="1200" kern="1200" dirty="0" smtClean="0">
                <a:solidFill>
                  <a:schemeClr val="tx1"/>
                </a:solidFill>
                <a:latin typeface="+mn-lt"/>
                <a:ea typeface="+mn-ea"/>
                <a:cs typeface="+mn-cs"/>
              </a:rPr>
              <a:t>Mini-tour of a community tool: Skype as a platform for community</a:t>
            </a:r>
            <a:endParaRPr lang="en-US" dirty="0" smtClean="0"/>
          </a:p>
          <a:p>
            <a:pPr rtl="0" eaLnBrk="1" latinLnBrk="0" hangingPunct="1"/>
            <a:r>
              <a:rPr lang="en-US" sz="1200" kern="1200" dirty="0" smtClean="0">
                <a:solidFill>
                  <a:schemeClr val="tx1"/>
                </a:solidFill>
                <a:latin typeface="+mn-lt"/>
                <a:ea typeface="+mn-ea"/>
                <a:cs typeface="+mn-cs"/>
              </a:rPr>
              <a:t>Integration, feature/tool/platform/configuration model</a:t>
            </a:r>
            <a:endParaRPr lang="en-US" dirty="0" smtClean="0"/>
          </a:p>
          <a:p>
            <a:pPr rtl="0" eaLnBrk="1" latinLnBrk="0" hangingPunct="1"/>
            <a:r>
              <a:rPr lang="en-US" sz="1200" kern="1200" dirty="0" smtClean="0">
                <a:solidFill>
                  <a:schemeClr val="tx1"/>
                </a:solidFill>
                <a:latin typeface="+mn-lt"/>
                <a:ea typeface="+mn-ea"/>
                <a:cs typeface="+mn-cs"/>
              </a:rPr>
              <a:t>Polarities</a:t>
            </a:r>
            <a:endParaRPr lang="en-US" dirty="0" smtClean="0"/>
          </a:p>
          <a:p>
            <a:pPr rtl="0" eaLnBrk="1" latinLnBrk="0" hangingPunct="1"/>
            <a:endParaRPr lang="en-US" sz="1200" kern="1200" dirty="0" smtClean="0">
              <a:solidFill>
                <a:schemeClr val="tx1"/>
              </a:solidFill>
              <a:latin typeface="+mn-lt"/>
              <a:ea typeface="+mn-ea"/>
              <a:cs typeface="+mn-cs"/>
            </a:endParaRPr>
          </a:p>
          <a:p>
            <a:pPr rtl="0" eaLnBrk="1" latinLnBrk="0" hangingPunct="1"/>
            <a:endParaRPr lang="en-US" sz="1200" kern="1200" dirty="0" smtClean="0">
              <a:solidFill>
                <a:schemeClr val="tx1"/>
              </a:solidFill>
              <a:latin typeface="+mn-lt"/>
              <a:ea typeface="+mn-ea"/>
              <a:cs typeface="+mn-cs"/>
            </a:endParaRPr>
          </a:p>
          <a:p>
            <a:endParaRPr lang="en-US" b="1" dirty="0" smtClean="0"/>
          </a:p>
          <a:p>
            <a:r>
              <a:rPr lang="en-US" b="1" dirty="0" smtClean="0"/>
              <a:t>Perpetual chat</a:t>
            </a:r>
          </a:p>
          <a:p>
            <a:r>
              <a:rPr lang="en-US" dirty="0" smtClean="0"/>
              <a:t>Polarities Rhythm: one calls for the other, balancing.</a:t>
            </a:r>
          </a:p>
          <a:p>
            <a:r>
              <a:rPr lang="en-US" dirty="0" smtClean="0"/>
              <a:t>Mini-tour of a community tool: Skype as a platform for community</a:t>
            </a:r>
          </a:p>
          <a:p>
            <a:pPr lvl="1"/>
            <a:r>
              <a:rPr lang="en-US" dirty="0" smtClean="0"/>
              <a:t>Integration, feature/tool/platform/configuration model</a:t>
            </a:r>
          </a:p>
          <a:p>
            <a:pPr lvl="1"/>
            <a:r>
              <a:rPr lang="en-US" dirty="0" smtClean="0"/>
              <a:t>Polarities</a:t>
            </a:r>
          </a:p>
          <a:p>
            <a:pPr lvl="1"/>
            <a:r>
              <a:rPr lang="en-US" dirty="0" smtClean="0"/>
              <a:t>What is tool integration from a community’s perspective?</a:t>
            </a:r>
          </a:p>
          <a:p>
            <a:pPr lvl="1"/>
            <a:r>
              <a:rPr lang="en-US" dirty="0" smtClean="0"/>
              <a:t>Your community’s configuration as the domain</a:t>
            </a:r>
          </a:p>
          <a:p>
            <a:pPr lvl="1"/>
            <a:r>
              <a:rPr lang="en-US" dirty="0" smtClean="0"/>
              <a:t>The most leaky part of a community: phone, IM</a:t>
            </a:r>
          </a:p>
          <a:p>
            <a:pPr lvl="1"/>
            <a:r>
              <a:rPr lang="en-US" dirty="0" smtClean="0"/>
              <a:t>Skype was the place we do not speak of on our other platforms</a:t>
            </a:r>
          </a:p>
          <a:p>
            <a:r>
              <a:rPr lang="en-US" dirty="0" smtClean="0"/>
              <a:t>Skype has become more &amp; more of a community platform</a:t>
            </a:r>
          </a:p>
          <a:p>
            <a:r>
              <a:rPr lang="en-US" dirty="0" smtClean="0"/>
              <a:t>Skype becomes part of the habitat of John’s communities </a:t>
            </a:r>
          </a:p>
          <a:p>
            <a:r>
              <a:rPr lang="en-US" dirty="0" smtClean="0"/>
              <a:t>listening post, integrated into other habitats</a:t>
            </a:r>
          </a:p>
          <a:p>
            <a:r>
              <a:rPr lang="en-US" dirty="0" smtClean="0"/>
              <a:t>o   drill down:</a:t>
            </a:r>
          </a:p>
          <a:p>
            <a:r>
              <a:rPr lang="en-US" dirty="0" smtClean="0"/>
              <a:t>o   phone / conference call </a:t>
            </a:r>
            <a:r>
              <a:rPr lang="en-US" dirty="0" err="1" smtClean="0"/>
              <a:t>hijincks</a:t>
            </a:r>
            <a:endParaRPr lang="en-US" dirty="0" smtClean="0"/>
          </a:p>
          <a:p>
            <a:pPr lvl="1"/>
            <a:r>
              <a:rPr lang="en-US" dirty="0" smtClean="0"/>
              <a:t>wasting minutes</a:t>
            </a:r>
          </a:p>
          <a:p>
            <a:endParaRPr lang="en-US" dirty="0" smtClean="0"/>
          </a:p>
        </p:txBody>
      </p:sp>
      <p:sp>
        <p:nvSpPr>
          <p:cNvPr id="4" name="Slide Number Placeholder 3"/>
          <p:cNvSpPr>
            <a:spLocks noGrp="1"/>
          </p:cNvSpPr>
          <p:nvPr>
            <p:ph type="sldNum" sz="quarter" idx="10"/>
          </p:nvPr>
        </p:nvSpPr>
        <p:spPr/>
        <p:txBody>
          <a:bodyPr/>
          <a:lstStyle/>
          <a:p>
            <a:fld id="{37C70B59-93A3-489E-A841-B315F9D66A3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and forth between your learning and the community’s learning</a:t>
            </a:r>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Interaction within the Hubbub</a:t>
            </a:r>
            <a:r>
              <a:rPr lang="en-US" baseline="0" dirty="0" smtClean="0"/>
              <a:t> community as leadership</a:t>
            </a:r>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Interaction within the Hubbub</a:t>
            </a:r>
            <a:r>
              <a:rPr lang="en-US" baseline="0" dirty="0" smtClean="0"/>
              <a:t> community as leadership</a:t>
            </a:r>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goals:</a:t>
            </a:r>
          </a:p>
          <a:p>
            <a:pPr>
              <a:buFont typeface="Arial" pitchFamily="34" charset="0"/>
              <a:buChar char="•"/>
            </a:pPr>
            <a:r>
              <a:rPr lang="en-US" dirty="0" smtClean="0"/>
              <a:t> Talk about what I think technology steward does and how that maps to your job</a:t>
            </a:r>
          </a:p>
          <a:p>
            <a:pPr>
              <a:buFont typeface="Arial" pitchFamily="34" charset="0"/>
              <a:buChar char="•"/>
            </a:pPr>
            <a:r>
              <a:rPr lang="en-US" dirty="0" smtClean="0"/>
              <a:t> Strategies for defining the scope and focus as it emerges</a:t>
            </a:r>
          </a:p>
          <a:p>
            <a:pPr>
              <a:buFont typeface="Arial" pitchFamily="34" charset="0"/>
              <a:buChar char="•"/>
            </a:pPr>
            <a:r>
              <a:rPr lang="en-US" dirty="0" smtClean="0"/>
              <a:t> A listening strategy to shape your work as technology steward</a:t>
            </a:r>
          </a:p>
          <a:p>
            <a:pPr>
              <a:buFont typeface="Arial" pitchFamily="34" charset="0"/>
              <a:buChar char="•"/>
            </a:pPr>
            <a:r>
              <a:rPr lang="en-US" dirty="0" smtClean="0"/>
              <a:t> A vocabulary for learning from and with other tech stewards in your community </a:t>
            </a:r>
          </a:p>
          <a:p>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7C70B59-93A3-489E-A841-B315F9D66A3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goals:</a:t>
            </a:r>
          </a:p>
          <a:p>
            <a:pPr>
              <a:buFont typeface="Arial" pitchFamily="34" charset="0"/>
              <a:buChar char="•"/>
            </a:pPr>
            <a:r>
              <a:rPr lang="en-US" dirty="0" smtClean="0"/>
              <a:t> Talk about what I think technology steward does and how that might map to your</a:t>
            </a:r>
            <a:r>
              <a:rPr lang="en-US" baseline="0" dirty="0" smtClean="0"/>
              <a:t> work</a:t>
            </a:r>
            <a:endParaRPr lang="en-US" dirty="0" smtClean="0"/>
          </a:p>
          <a:p>
            <a:pPr>
              <a:buFont typeface="Arial" pitchFamily="34" charset="0"/>
              <a:buChar char="•"/>
            </a:pPr>
            <a:r>
              <a:rPr lang="en-US" dirty="0" smtClean="0"/>
              <a:t> A listening strategy to shape your work as technology steward</a:t>
            </a:r>
          </a:p>
          <a:p>
            <a:pPr>
              <a:buFont typeface="Arial" pitchFamily="34" charset="0"/>
              <a:buChar char="•"/>
            </a:pPr>
            <a:r>
              <a:rPr lang="en-US" dirty="0" smtClean="0"/>
              <a:t> an argument that</a:t>
            </a:r>
            <a:r>
              <a:rPr lang="en-US" baseline="0" dirty="0" smtClean="0"/>
              <a:t> supporting an increase in learning capability of a community (including the Hub community) is a kind of leadership</a:t>
            </a:r>
            <a:endParaRPr lang="en-US" dirty="0" smtClean="0"/>
          </a:p>
          <a:p>
            <a:endParaRPr lang="en-US" dirty="0"/>
          </a:p>
        </p:txBody>
      </p:sp>
      <p:sp>
        <p:nvSpPr>
          <p:cNvPr id="4" name="Slide Number Placeholder 3"/>
          <p:cNvSpPr>
            <a:spLocks noGrp="1"/>
          </p:cNvSpPr>
          <p:nvPr>
            <p:ph type="sldNum" sz="quarter" idx="10"/>
          </p:nvPr>
        </p:nvSpPr>
        <p:spPr/>
        <p:txBody>
          <a:bodyPr/>
          <a:lstStyle/>
          <a:p>
            <a:fld id="{37C70B59-93A3-489E-A841-B315F9D66A3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Story: </a:t>
            </a:r>
            <a:r>
              <a:rPr lang="en-US" dirty="0" smtClean="0"/>
              <a:t>This screen-shot captures a</a:t>
            </a:r>
            <a:r>
              <a:rPr lang="en-US" baseline="0" dirty="0" smtClean="0"/>
              <a:t> moment at a recent face-to-face conference that I organized for a regional association of educational non-profits.  It’s had an annual meeting for several years. I went to some length to include the guy on the left from Nelson BC for one of the sessions because of what he could bring to the meeting.  Someone to the left from where I was sitting was pointing </a:t>
            </a:r>
            <a:r>
              <a:rPr lang="en-US" baseline="0" dirty="0" err="1" smtClean="0"/>
              <a:t>videocam</a:t>
            </a:r>
            <a:r>
              <a:rPr lang="en-US" baseline="0" dirty="0" smtClean="0"/>
              <a:t> at whoever was speaking at the moment (see the little picture of what the guy in Nelson was seeing).  Three of us who were in the room took notes in the Skype chat on the right side of the screen.  After the session I used the Skype time stamps to merge two chats to produce notes for the session.</a:t>
            </a:r>
          </a:p>
          <a:p>
            <a:endParaRPr lang="en-US" baseline="0" dirty="0" smtClean="0"/>
          </a:p>
          <a:p>
            <a:r>
              <a:rPr lang="en-US" baseline="0" dirty="0" smtClean="0"/>
              <a:t>We’ll come back to this as an example of trying to do several things to a mostly face-to-face meeting at once:</a:t>
            </a:r>
          </a:p>
          <a:p>
            <a:pPr marL="228600" indent="-228600">
              <a:buFont typeface="+mj-lt"/>
              <a:buAutoNum type="arabicPeriod"/>
            </a:pPr>
            <a:r>
              <a:rPr lang="en-US" baseline="0" dirty="0" smtClean="0"/>
              <a:t>Trying to bring a remote member of the group into the conversation because I thought his views were important for everyone to hear.  Conversely, it was important for him to hear what was being said in our meeting.  We could hear him clearly when he spoke and he could hear us pretty well most of the time.</a:t>
            </a:r>
          </a:p>
          <a:p>
            <a:pPr marL="228600" indent="-228600">
              <a:buFont typeface="+mj-lt"/>
              <a:buAutoNum type="arabicPeriod"/>
            </a:pPr>
            <a:r>
              <a:rPr lang="en-US" baseline="0" dirty="0" smtClean="0"/>
              <a:t>We were making the meeting more self-documenting by taking notes together in a Skype chat.  The chat format automatically interleaved our note-taking, letting us take turns and letting us see when nobody was writing down what was being said.</a:t>
            </a:r>
          </a:p>
          <a:p>
            <a:pPr marL="228600" indent="-228600">
              <a:buFont typeface="+mj-lt"/>
              <a:buAutoNum type="arabicPeriod"/>
            </a:pPr>
            <a:r>
              <a:rPr lang="en-US" baseline="0" dirty="0" smtClean="0"/>
              <a:t>I was also getting everyone to share meeting notes and hand-outs on a wiki, which is behind the scenes in this screen-shot.</a:t>
            </a:r>
          </a:p>
          <a:p>
            <a:pPr marL="228600" indent="-228600">
              <a:buFont typeface="+mj-lt"/>
              <a:buAutoNum type="arabicPeriod"/>
            </a:pPr>
            <a:r>
              <a:rPr lang="en-US" baseline="0" dirty="0" smtClean="0"/>
              <a:t>I had introduced and practiced this style of note-taking in one-to-one sessions with  they guy from Nelson and 2 other key partners in the session so it was only one more step of integration to do it all at once.</a:t>
            </a:r>
          </a:p>
          <a:p>
            <a:pPr marL="228600" indent="-228600">
              <a:buFont typeface="+mj-lt"/>
              <a:buAutoNum type="arabicPeriod"/>
            </a:pPr>
            <a:r>
              <a:rPr lang="en-US" baseline="0" dirty="0" smtClean="0"/>
              <a:t>Adoption of the idea that verbal report-backs are for the overview, but all the extra detail goes on the wiki seemed easy for people to understand.  There were many spontaneous references to using the wiki and to the distinction between the summary and the detail</a:t>
            </a:r>
          </a:p>
          <a:p>
            <a:pPr marL="228600" indent="-228600">
              <a:buFont typeface="+mj-lt"/>
              <a:buAutoNum type="arabicPeriod"/>
            </a:pPr>
            <a:r>
              <a:rPr lang="en-US" baseline="0" dirty="0" smtClean="0"/>
              <a:t>Presence of mind to capture a screen-shot</a:t>
            </a:r>
          </a:p>
        </p:txBody>
      </p:sp>
      <p:sp>
        <p:nvSpPr>
          <p:cNvPr id="4" name="Slide Number Placeholder 3"/>
          <p:cNvSpPr>
            <a:spLocks noGrp="1"/>
          </p:cNvSpPr>
          <p:nvPr>
            <p:ph type="sldNum" sz="quarter" idx="10"/>
          </p:nvPr>
        </p:nvSpPr>
        <p:spPr/>
        <p:txBody>
          <a:bodyPr/>
          <a:lstStyle/>
          <a:p>
            <a:fld id="{37C70B59-93A3-489E-A841-B315F9D66A3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C70B59-93A3-489E-A841-B315F9D66A3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182588"/>
            <a:ext cx="7772400" cy="2909442"/>
          </a:xfrm>
        </p:spPr>
        <p:txBody>
          <a:bodyPr/>
          <a:lstStyle>
            <a:lvl1pPr>
              <a:defRPr sz="3200"/>
            </a:lvl1pPr>
          </a:lstStyle>
          <a:p>
            <a:r>
              <a:rPr lang="en-US" sz="3200" b="1" spc="850" dirty="0" smtClean="0">
                <a:effectLst>
                  <a:outerShdw blurRad="381000" dist="114300" dir="2700000">
                    <a:srgbClr val="000000">
                      <a:alpha val="30000"/>
                    </a:srgbClr>
                  </a:outerShdw>
                </a:effectLst>
                <a:latin typeface="Skia"/>
                <a:cs typeface="Skia"/>
              </a:rPr>
              <a:t>LEARNING ALLIANCES</a:t>
            </a:r>
            <a:br>
              <a:rPr lang="en-US" sz="3200" b="1" spc="850" dirty="0" smtClean="0">
                <a:effectLst>
                  <a:outerShdw blurRad="381000" dist="114300" dir="2700000">
                    <a:srgbClr val="000000">
                      <a:alpha val="30000"/>
                    </a:srgbClr>
                  </a:outerShdw>
                </a:effectLst>
                <a:latin typeface="Skia"/>
                <a:cs typeface="Skia"/>
              </a:rPr>
            </a:br>
            <a:r>
              <a:rPr lang="en-US" sz="2400" i="1" dirty="0" smtClean="0">
                <a:solidFill>
                  <a:schemeClr val="tx1">
                    <a:lumMod val="75000"/>
                    <a:lumOff val="25000"/>
                  </a:schemeClr>
                </a:solidFill>
                <a:latin typeface="Garamond"/>
                <a:cs typeface="Garamond"/>
              </a:rPr>
              <a:t>Coaching communities, their leaders and their sponsors </a:t>
            </a:r>
            <a:br>
              <a:rPr lang="en-US" sz="2400" i="1" dirty="0" smtClean="0">
                <a:solidFill>
                  <a:schemeClr val="tx1">
                    <a:lumMod val="75000"/>
                    <a:lumOff val="25000"/>
                  </a:schemeClr>
                </a:solidFill>
                <a:latin typeface="Garamond"/>
                <a:cs typeface="Garamond"/>
              </a:rPr>
            </a:br>
            <a:r>
              <a:rPr lang="en-US" sz="2400" i="1" dirty="0" smtClean="0">
                <a:solidFill>
                  <a:schemeClr val="tx1">
                    <a:lumMod val="75000"/>
                    <a:lumOff val="25000"/>
                  </a:schemeClr>
                </a:solidFill>
                <a:latin typeface="Garamond"/>
                <a:cs typeface="Garamond"/>
              </a:rPr>
              <a:t>about technologies, politics and learning</a:t>
            </a:r>
            <a:br>
              <a:rPr lang="en-US" sz="2400" i="1" dirty="0" smtClean="0">
                <a:solidFill>
                  <a:schemeClr val="tx1">
                    <a:lumMod val="75000"/>
                    <a:lumOff val="25000"/>
                  </a:schemeClr>
                </a:solidFill>
                <a:latin typeface="Garamond"/>
                <a:cs typeface="Garamond"/>
              </a:rPr>
            </a:br>
            <a:r>
              <a:rPr lang="en-US" sz="2400" i="1" dirty="0" smtClean="0">
                <a:solidFill>
                  <a:schemeClr val="tx1">
                    <a:lumMod val="50000"/>
                    <a:lumOff val="50000"/>
                  </a:schemeClr>
                </a:solidFill>
                <a:latin typeface="Garamond"/>
                <a:cs typeface="Garamond"/>
              </a:rPr>
              <a:t/>
            </a:r>
            <a:br>
              <a:rPr lang="en-US" sz="2400" i="1" dirty="0" smtClean="0">
                <a:solidFill>
                  <a:schemeClr val="tx1">
                    <a:lumMod val="50000"/>
                    <a:lumOff val="50000"/>
                  </a:schemeClr>
                </a:solidFill>
                <a:latin typeface="Garamond"/>
                <a:cs typeface="Garamond"/>
              </a:rPr>
            </a:br>
            <a:r>
              <a:rPr lang="en-US" sz="2400" i="1" dirty="0" smtClean="0">
                <a:solidFill>
                  <a:schemeClr val="tx1">
                    <a:lumMod val="50000"/>
                    <a:lumOff val="50000"/>
                  </a:schemeClr>
                </a:solidFill>
                <a:latin typeface="Garamond"/>
                <a:cs typeface="Garamond"/>
              </a:rPr>
              <a:t/>
            </a:r>
            <a:br>
              <a:rPr lang="en-US" sz="2400" i="1" dirty="0" smtClean="0">
                <a:solidFill>
                  <a:schemeClr val="tx1">
                    <a:lumMod val="50000"/>
                    <a:lumOff val="50000"/>
                  </a:schemeClr>
                </a:solidFill>
                <a:latin typeface="Garamond"/>
                <a:cs typeface="Garamond"/>
              </a:rPr>
            </a:br>
            <a:r>
              <a:rPr lang="en-US" sz="1400" b="1" spc="600" dirty="0" smtClean="0"/>
              <a:t>JOHN DAVID SMITH</a:t>
            </a:r>
            <a:br>
              <a:rPr lang="en-US" sz="1400" b="1" spc="600" dirty="0" smtClean="0"/>
            </a:br>
            <a:r>
              <a:rPr lang="en-US" sz="1600" cap="small" spc="300" dirty="0" smtClean="0"/>
              <a:t>Learning Alliances</a:t>
            </a:r>
            <a:br>
              <a:rPr lang="en-US" sz="1600" cap="small" spc="300" dirty="0" smtClean="0"/>
            </a:br>
            <a:endParaRPr lang="en-US" dirty="0"/>
          </a:p>
        </p:txBody>
      </p:sp>
      <p:sp>
        <p:nvSpPr>
          <p:cNvPr id="4" name="Date Placeholder 3"/>
          <p:cNvSpPr>
            <a:spLocks noGrp="1"/>
          </p:cNvSpPr>
          <p:nvPr>
            <p:ph type="dt" sz="half" idx="10"/>
          </p:nvPr>
        </p:nvSpPr>
        <p:spPr/>
        <p:txBody>
          <a:bodyPr/>
          <a:lstStyle>
            <a:lvl1pPr>
              <a:defRPr/>
            </a:lvl1pPr>
          </a:lstStyle>
          <a:p>
            <a:r>
              <a:rPr lang="en-US" smtClean="0"/>
              <a:t>11.2009  Learning Alliances</a:t>
            </a:r>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6A41F713-6264-0F4C-9F5F-32936DE928B2}" type="slidenum">
              <a:rPr lang="en-US" smtClean="0"/>
              <a:pPr/>
              <a:t>‹#›</a:t>
            </a:fld>
            <a:endParaRPr lang="en-US"/>
          </a:p>
        </p:txBody>
      </p:sp>
      <p:pic>
        <p:nvPicPr>
          <p:cNvPr id="7" name="Picture 6" descr="LEARN–LOGO.eps"/>
          <p:cNvPicPr>
            <a:picLocks noChangeAspect="1"/>
          </p:cNvPicPr>
          <p:nvPr/>
        </p:nvPicPr>
        <p:blipFill>
          <a:blip r:embed="rId2" cstate="email"/>
          <a:stretch>
            <a:fillRect/>
          </a:stretch>
        </p:blipFill>
        <p:spPr>
          <a:xfrm>
            <a:off x="3541886" y="548029"/>
            <a:ext cx="2021152" cy="225749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761C8-6F4C-D241-8A4A-1ED0970B8F23}"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1F713-6264-0F4C-9F5F-32936DE928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0761C8-6F4C-D241-8A4A-1ED0970B8F23}"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1F713-6264-0F4C-9F5F-32936DE928B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0761C8-6F4C-D241-8A4A-1ED0970B8F23}"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1F713-6264-0F4C-9F5F-32936DE928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11.2009  Learning Alliances</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Xerox Global Services</a:t>
            </a:r>
            <a:endParaRPr lang="en-US" dirty="0"/>
          </a:p>
        </p:txBody>
      </p:sp>
      <p:sp>
        <p:nvSpPr>
          <p:cNvPr id="6" name="Slide Number Placeholder 5"/>
          <p:cNvSpPr>
            <a:spLocks noGrp="1"/>
          </p:cNvSpPr>
          <p:nvPr>
            <p:ph type="sldNum" sz="quarter" idx="12"/>
          </p:nvPr>
        </p:nvSpPr>
        <p:spPr/>
        <p:txBody>
          <a:bodyPr/>
          <a:lstStyle/>
          <a:p>
            <a:fld id="{6A41F713-6264-0F4C-9F5F-32936DE928B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p:nvSpPr>
        <p:spPr>
          <a:xfrm>
            <a:off x="0" y="0"/>
            <a:ext cx="9144000" cy="1417638"/>
          </a:xfrm>
          <a:prstGeom prst="rect">
            <a:avLst/>
          </a:prstGeom>
          <a:gradFill flip="none" rotWithShape="1">
            <a:gsLst>
              <a:gs pos="0">
                <a:srgbClr val="C0504D"/>
              </a:gs>
              <a:gs pos="100000">
                <a:schemeClr val="accent6"/>
              </a:gs>
              <a:gs pos="59000">
                <a:schemeClr val="accent6"/>
              </a:gs>
            </a:gsLst>
            <a:lin ang="0" scaled="1"/>
            <a:tileRect/>
          </a:gradFill>
          <a:ln>
            <a:noFill/>
          </a:ln>
          <a:effectLst>
            <a:outerShdw blurRad="3810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noFill/>
        </p:spPr>
        <p:txBody>
          <a:bodyPr>
            <a:normAutofit/>
          </a:bodyPr>
          <a:lstStyle>
            <a:lvl1pPr algn="l">
              <a:defRPr sz="2400" b="1" cap="all" spc="60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11.2009  Learning Alliances</a:t>
            </a:r>
            <a:endParaRPr lang="en-US" dirty="0"/>
          </a:p>
        </p:txBody>
      </p:sp>
      <p:sp>
        <p:nvSpPr>
          <p:cNvPr id="8" name="Slide Number Placeholder 7"/>
          <p:cNvSpPr>
            <a:spLocks noGrp="1"/>
          </p:cNvSpPr>
          <p:nvPr>
            <p:ph type="sldNum" sz="quarter" idx="11"/>
          </p:nvPr>
        </p:nvSpPr>
        <p:spPr/>
        <p:txBody>
          <a:bodyPr/>
          <a:lstStyle/>
          <a:p>
            <a:fld id="{6A41F713-6264-0F4C-9F5F-32936DE928B2}"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0590" y="3129093"/>
            <a:ext cx="7772400" cy="1362075"/>
          </a:xfrm>
        </p:spPr>
        <p:txBody>
          <a:bodyPr anchor="t">
            <a:normAutofit/>
          </a:bodyPr>
          <a:lstStyle>
            <a:lvl1pPr algn="ctr">
              <a:defRPr sz="4800" b="1" cap="none" baseline="0">
                <a:latin typeface="+mn-l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80761C8-6F4C-D241-8A4A-1ED0970B8F23}"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1F713-6264-0F4C-9F5F-32936DE928B2}" type="slidenum">
              <a:rPr lang="en-US" smtClean="0"/>
              <a:pPr/>
              <a:t>‹#›</a:t>
            </a:fld>
            <a:endParaRPr lang="en-US"/>
          </a:p>
        </p:txBody>
      </p:sp>
      <p:sp>
        <p:nvSpPr>
          <p:cNvPr id="7" name="Rectangle 6"/>
          <p:cNvSpPr/>
          <p:nvPr userDrawn="1"/>
        </p:nvSpPr>
        <p:spPr>
          <a:xfrm>
            <a:off x="0" y="0"/>
            <a:ext cx="9144000" cy="1417638"/>
          </a:xfrm>
          <a:prstGeom prst="rect">
            <a:avLst/>
          </a:prstGeom>
          <a:gradFill flip="none" rotWithShape="1">
            <a:gsLst>
              <a:gs pos="0">
                <a:srgbClr val="C0504D"/>
              </a:gs>
              <a:gs pos="100000">
                <a:schemeClr val="accent6"/>
              </a:gs>
              <a:gs pos="59000">
                <a:schemeClr val="accent6"/>
              </a:gs>
            </a:gsLst>
            <a:lin ang="0" scaled="1"/>
            <a:tileRect/>
          </a:gradFill>
          <a:ln>
            <a:noFill/>
          </a:ln>
          <a:effectLst>
            <a:outerShdw blurRad="3810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EARN–LOGO.eps"/>
          <p:cNvPicPr>
            <a:picLocks noChangeAspect="1"/>
          </p:cNvPicPr>
          <p:nvPr userDrawn="1"/>
        </p:nvPicPr>
        <p:blipFill>
          <a:blip r:embed="rId2" cstate="email"/>
          <a:stretch>
            <a:fillRect/>
          </a:stretch>
        </p:blipFill>
        <p:spPr>
          <a:xfrm>
            <a:off x="889000" y="750381"/>
            <a:ext cx="1409700" cy="1574543"/>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0761C8-6F4C-D241-8A4A-1ED0970B8F23}" type="datetimeFigureOut">
              <a:rPr lang="en-US" smtClean="0"/>
              <a:pPr/>
              <a:t>4/14/2010</a:t>
            </a:fld>
            <a:r>
              <a:rPr lang="en-US" dirty="0" smtClean="0"/>
              <a:t> Learning Alliances</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1F713-6264-0F4C-9F5F-32936DE928B2}" type="slidenum">
              <a:rPr lang="en-US" smtClean="0"/>
              <a:pPr/>
              <a:t>‹#›</a:t>
            </a:fld>
            <a:endParaRPr lang="en-US"/>
          </a:p>
        </p:txBody>
      </p:sp>
      <p:sp>
        <p:nvSpPr>
          <p:cNvPr id="8" name="Rectangle 7"/>
          <p:cNvSpPr/>
          <p:nvPr/>
        </p:nvSpPr>
        <p:spPr>
          <a:xfrm>
            <a:off x="0" y="0"/>
            <a:ext cx="9144000" cy="1417638"/>
          </a:xfrm>
          <a:prstGeom prst="rect">
            <a:avLst/>
          </a:prstGeom>
          <a:gradFill flip="none" rotWithShape="1">
            <a:gsLst>
              <a:gs pos="0">
                <a:srgbClr val="C0504D"/>
              </a:gs>
              <a:gs pos="100000">
                <a:schemeClr val="accent6"/>
              </a:gs>
              <a:gs pos="59000">
                <a:schemeClr val="accent6"/>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0761C8-6F4C-D241-8A4A-1ED0970B8F23}" type="datetimeFigureOut">
              <a:rPr lang="en-US" smtClean="0"/>
              <a:pPr/>
              <a:t>4/14/2010</a:t>
            </a:fld>
            <a:r>
              <a:rPr lang="en-US" dirty="0" smtClean="0"/>
              <a:t> Learning Alliances</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1F713-6264-0F4C-9F5F-32936DE928B2}" type="slidenum">
              <a:rPr lang="en-US" smtClean="0"/>
              <a:pPr/>
              <a:t>‹#›</a:t>
            </a:fld>
            <a:endParaRPr lang="en-US"/>
          </a:p>
        </p:txBody>
      </p:sp>
      <p:sp>
        <p:nvSpPr>
          <p:cNvPr id="10" name="Rectangle 9"/>
          <p:cNvSpPr/>
          <p:nvPr/>
        </p:nvSpPr>
        <p:spPr>
          <a:xfrm>
            <a:off x="0" y="0"/>
            <a:ext cx="9144000" cy="1417638"/>
          </a:xfrm>
          <a:prstGeom prst="rect">
            <a:avLst/>
          </a:prstGeom>
          <a:gradFill flip="none" rotWithShape="1">
            <a:gsLst>
              <a:gs pos="0">
                <a:srgbClr val="C0504D"/>
              </a:gs>
              <a:gs pos="100000">
                <a:schemeClr val="accent6"/>
              </a:gs>
              <a:gs pos="59000">
                <a:schemeClr val="accent6"/>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smtClean="0"/>
              <a:t>11.2009  Learning Alliances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1F713-6264-0F4C-9F5F-32936DE928B2}" type="slidenum">
              <a:rPr lang="en-US" smtClean="0"/>
              <a:pPr/>
              <a:t>‹#›</a:t>
            </a:fld>
            <a:endParaRPr lang="en-US"/>
          </a:p>
        </p:txBody>
      </p:sp>
      <p:sp>
        <p:nvSpPr>
          <p:cNvPr id="6" name="Rectangle 5"/>
          <p:cNvSpPr/>
          <p:nvPr/>
        </p:nvSpPr>
        <p:spPr>
          <a:xfrm>
            <a:off x="0" y="0"/>
            <a:ext cx="9144000" cy="1417638"/>
          </a:xfrm>
          <a:prstGeom prst="rect">
            <a:avLst/>
          </a:prstGeom>
          <a:gradFill flip="none" rotWithShape="1">
            <a:gsLst>
              <a:gs pos="0">
                <a:srgbClr val="C0504D"/>
              </a:gs>
              <a:gs pos="100000">
                <a:schemeClr val="accent6"/>
              </a:gs>
              <a:gs pos="59000">
                <a:schemeClr val="accent6"/>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761C8-6F4C-D241-8A4A-1ED0970B8F23}" type="datetimeFigureOut">
              <a:rPr lang="en-US" smtClean="0"/>
              <a:pPr/>
              <a:t>4/14/2010</a:t>
            </a:fld>
            <a:r>
              <a:rPr lang="en-US" dirty="0" smtClean="0"/>
              <a:t> Learning Alliances</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1F713-6264-0F4C-9F5F-32936DE928B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386" y="273050"/>
            <a:ext cx="575441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80761C8-6F4C-D241-8A4A-1ED0970B8F23}"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1F713-6264-0F4C-9F5F-32936DE928B2}" type="slidenum">
              <a:rPr lang="en-US" smtClean="0"/>
              <a:pPr/>
              <a:t>‹#›</a:t>
            </a:fld>
            <a:endParaRPr lang="en-US"/>
          </a:p>
        </p:txBody>
      </p:sp>
      <p:sp>
        <p:nvSpPr>
          <p:cNvPr id="8" name="Rectangle 7"/>
          <p:cNvSpPr/>
          <p:nvPr userDrawn="1"/>
        </p:nvSpPr>
        <p:spPr>
          <a:xfrm>
            <a:off x="1" y="0"/>
            <a:ext cx="2590800" cy="1417638"/>
          </a:xfrm>
          <a:prstGeom prst="rect">
            <a:avLst/>
          </a:prstGeom>
          <a:gradFill flip="none" rotWithShape="1">
            <a:gsLst>
              <a:gs pos="0">
                <a:srgbClr val="C0504D"/>
              </a:gs>
              <a:gs pos="100000">
                <a:schemeClr val="accent6"/>
              </a:gs>
              <a:gs pos="59000">
                <a:schemeClr val="accent6"/>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3600" dirty="0"/>
          </a:p>
        </p:txBody>
      </p:sp>
      <p:sp>
        <p:nvSpPr>
          <p:cNvPr id="9" name="Rectangle 8"/>
          <p:cNvSpPr/>
          <p:nvPr userDrawn="1"/>
        </p:nvSpPr>
        <p:spPr>
          <a:xfrm>
            <a:off x="0" y="1417637"/>
            <a:ext cx="2590801" cy="5440363"/>
          </a:xfrm>
          <a:prstGeom prst="rect">
            <a:avLst/>
          </a:prstGeom>
          <a:gradFill flip="none" rotWithShape="1">
            <a:gsLst>
              <a:gs pos="0">
                <a:srgbClr val="C0504D"/>
              </a:gs>
              <a:gs pos="100000">
                <a:schemeClr val="accent6"/>
              </a:gs>
              <a:gs pos="59000">
                <a:schemeClr val="accent6"/>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3600" dirty="0"/>
          </a:p>
        </p:txBody>
      </p:sp>
      <p:sp>
        <p:nvSpPr>
          <p:cNvPr id="11" name="Content Placeholder 2"/>
          <p:cNvSpPr>
            <a:spLocks noGrp="1"/>
          </p:cNvSpPr>
          <p:nvPr>
            <p:ph idx="13"/>
          </p:nvPr>
        </p:nvSpPr>
        <p:spPr>
          <a:xfrm>
            <a:off x="34925" y="1417638"/>
            <a:ext cx="2555876" cy="53038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4" name="Title 1"/>
          <p:cNvSpPr>
            <a:spLocks noGrp="1"/>
          </p:cNvSpPr>
          <p:nvPr>
            <p:ph type="title" hasCustomPrompt="1"/>
          </p:nvPr>
        </p:nvSpPr>
        <p:spPr>
          <a:xfrm>
            <a:off x="0" y="55564"/>
            <a:ext cx="2590801" cy="1362074"/>
          </a:xfrm>
        </p:spPr>
        <p:txBody>
          <a:bodyPr anchor="t"/>
          <a:lstStyle>
            <a:lvl1pPr algn="l">
              <a:defRPr sz="4000" b="1" cap="all"/>
            </a:lvl1pPr>
          </a:lstStyle>
          <a:p>
            <a:r>
              <a:rPr lang="en-US" dirty="0" smtClean="0"/>
              <a:t>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04.2010  Learning Alliances</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1F713-6264-0F4C-9F5F-32936DE928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www.flickr.com/photos/8462762@N07/2314400543" TargetMode="External"/><Relationship Id="rId13" Type="http://schemas.openxmlformats.org/officeDocument/2006/relationships/hyperlink" Target="http://www.flickr.com/photos/82312837@N00/1133303891" TargetMode="External"/><Relationship Id="rId3" Type="http://schemas.openxmlformats.org/officeDocument/2006/relationships/hyperlink" Target="http://www.flickr.com/photos/32099449@N00/424284363" TargetMode="External"/><Relationship Id="rId7" Type="http://schemas.openxmlformats.org/officeDocument/2006/relationships/hyperlink" Target="http://www.flickr.com/photos/chaimzvi/12380818/sizes/l/" TargetMode="External"/><Relationship Id="rId12" Type="http://schemas.openxmlformats.org/officeDocument/2006/relationships/hyperlink" Target="http://www.flickr.com/photos/49767059@N00/290427121" TargetMode="External"/><Relationship Id="rId2" Type="http://schemas.openxmlformats.org/officeDocument/2006/relationships/notesSlide" Target="../notesSlides/notesSlide40.xml"/><Relationship Id="rId16"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hyperlink" Target="http://www.flickr.com/photos/8490322@N08/1510205578" TargetMode="External"/><Relationship Id="rId11" Type="http://schemas.openxmlformats.org/officeDocument/2006/relationships/hyperlink" Target="http://www.flickr.com/photos/williamhook/2431704208/" TargetMode="External"/><Relationship Id="rId5" Type="http://schemas.openxmlformats.org/officeDocument/2006/relationships/hyperlink" Target="http://www.flickr.com/photos/slworking/539250589/sizes/o/in/photostream/" TargetMode="External"/><Relationship Id="rId15" Type="http://schemas.openxmlformats.org/officeDocument/2006/relationships/hyperlink" Target="http://www.flickr.com/photos/82312837@N00/2183919173" TargetMode="External"/><Relationship Id="rId10" Type="http://schemas.openxmlformats.org/officeDocument/2006/relationships/hyperlink" Target="http://www.flickr.com/photos/stephenliveshere/425100210/" TargetMode="External"/><Relationship Id="rId4" Type="http://schemas.openxmlformats.org/officeDocument/2006/relationships/hyperlink" Target="http://www.flickr.com/photos/tranchis/3708549622/" TargetMode="External"/><Relationship Id="rId9" Type="http://schemas.openxmlformats.org/officeDocument/2006/relationships/hyperlink" Target="http://www.flickr.com/photos/39388148@N04/4443414548" TargetMode="External"/><Relationship Id="rId14" Type="http://schemas.openxmlformats.org/officeDocument/2006/relationships/hyperlink" Target="http://www.flickr.com/photos/thomashawk/200447754/sizes/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John.Smith@LearningAlliances.net"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learningalliances.ne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ARN–LOGO.eps"/>
          <p:cNvPicPr>
            <a:picLocks noChangeAspect="1"/>
          </p:cNvPicPr>
          <p:nvPr/>
        </p:nvPicPr>
        <p:blipFill>
          <a:blip r:embed="rId3" cstate="email"/>
          <a:stretch>
            <a:fillRect/>
          </a:stretch>
        </p:blipFill>
        <p:spPr>
          <a:xfrm>
            <a:off x="889000" y="672216"/>
            <a:ext cx="1409700" cy="1574543"/>
          </a:xfrm>
          <a:prstGeom prst="rect">
            <a:avLst/>
          </a:prstGeom>
        </p:spPr>
      </p:pic>
      <p:sp>
        <p:nvSpPr>
          <p:cNvPr id="10" name="TextBox 9"/>
          <p:cNvSpPr txBox="1"/>
          <p:nvPr/>
        </p:nvSpPr>
        <p:spPr>
          <a:xfrm>
            <a:off x="1426307" y="5246866"/>
            <a:ext cx="6291385" cy="997709"/>
          </a:xfrm>
          <a:prstGeom prst="rect">
            <a:avLst/>
          </a:prstGeom>
          <a:noFill/>
        </p:spPr>
        <p:txBody>
          <a:bodyPr wrap="square" rtlCol="0">
            <a:spAutoFit/>
          </a:bodyPr>
          <a:lstStyle/>
          <a:p>
            <a:pPr algn="ctr">
              <a:spcAft>
                <a:spcPts val="1200"/>
              </a:spcAft>
            </a:pPr>
            <a:r>
              <a:rPr lang="en-US" sz="1400" b="1" spc="600" dirty="0" smtClean="0"/>
              <a:t>JOHN DAVID SMITH</a:t>
            </a:r>
          </a:p>
          <a:p>
            <a:pPr algn="ctr">
              <a:lnSpc>
                <a:spcPts val="1800"/>
              </a:lnSpc>
              <a:spcAft>
                <a:spcPts val="600"/>
              </a:spcAft>
            </a:pPr>
            <a:r>
              <a:rPr lang="en-US" sz="1400" i="1" dirty="0" smtClean="0">
                <a:latin typeface="Garamond"/>
                <a:cs typeface="Garamond"/>
              </a:rPr>
              <a:t>Coaching communities, their leaders and their sponsors </a:t>
            </a:r>
          </a:p>
          <a:p>
            <a:pPr algn="ctr">
              <a:lnSpc>
                <a:spcPts val="1800"/>
              </a:lnSpc>
              <a:spcAft>
                <a:spcPts val="600"/>
              </a:spcAft>
            </a:pPr>
            <a:r>
              <a:rPr lang="en-US" sz="1400" i="1" dirty="0" smtClean="0">
                <a:latin typeface="Garamond"/>
                <a:cs typeface="Garamond"/>
              </a:rPr>
              <a:t>about technologies, politics and learning</a:t>
            </a:r>
          </a:p>
        </p:txBody>
      </p:sp>
      <p:sp>
        <p:nvSpPr>
          <p:cNvPr id="5" name="Title 1"/>
          <p:cNvSpPr>
            <a:spLocks noGrp="1"/>
          </p:cNvSpPr>
          <p:nvPr>
            <p:ph type="ctrTitle"/>
          </p:nvPr>
        </p:nvSpPr>
        <p:spPr>
          <a:xfrm>
            <a:off x="697675" y="3327400"/>
            <a:ext cx="7772400" cy="1470025"/>
          </a:xfrm>
        </p:spPr>
        <p:txBody>
          <a:bodyPr>
            <a:normAutofit fontScale="90000"/>
          </a:bodyPr>
          <a:lstStyle/>
          <a:p>
            <a:r>
              <a:rPr lang="en-US" sz="3600" b="1" dirty="0" smtClean="0">
                <a:solidFill>
                  <a:srgbClr val="FF0000"/>
                </a:solidFill>
              </a:rPr>
              <a:t>Technology Stewardship: </a:t>
            </a:r>
            <a:r>
              <a:rPr lang="en-US" sz="3600" b="1" dirty="0" smtClean="0"/>
              <a:t/>
            </a:r>
            <a:br>
              <a:rPr lang="en-US" sz="3600" b="1" dirty="0" smtClean="0"/>
            </a:br>
            <a:r>
              <a:rPr lang="en-US" sz="3600" b="1" dirty="0" smtClean="0">
                <a:solidFill>
                  <a:srgbClr val="FF6600"/>
                </a:solidFill>
              </a:rPr>
              <a:t>Listening, Interacting </a:t>
            </a:r>
            <a:br>
              <a:rPr lang="en-US" sz="3600" b="1" dirty="0" smtClean="0">
                <a:solidFill>
                  <a:srgbClr val="FF6600"/>
                </a:solidFill>
              </a:rPr>
            </a:br>
            <a:r>
              <a:rPr lang="en-US" sz="3600" b="1" dirty="0" smtClean="0">
                <a:solidFill>
                  <a:srgbClr val="FF6600"/>
                </a:solidFill>
              </a:rPr>
              <a:t>and Leading</a:t>
            </a:r>
            <a:r>
              <a:rPr lang="en-US" sz="3600" dirty="0" smtClean="0"/>
              <a:t/>
            </a:r>
            <a:br>
              <a:rPr lang="en-US" sz="3600" dirty="0" smtClean="0"/>
            </a:br>
            <a:endParaRPr lang="en-US" sz="3600" dirty="0"/>
          </a:p>
        </p:txBody>
      </p:sp>
      <p:sp>
        <p:nvSpPr>
          <p:cNvPr id="6" name="Date Placeholder 5"/>
          <p:cNvSpPr>
            <a:spLocks noGrp="1"/>
          </p:cNvSpPr>
          <p:nvPr>
            <p:ph type="dt" sz="half" idx="10"/>
          </p:nvPr>
        </p:nvSpPr>
        <p:spPr/>
        <p:txBody>
          <a:bodyPr/>
          <a:lstStyle/>
          <a:p>
            <a:r>
              <a:rPr lang="en-US" dirty="0" smtClean="0"/>
              <a:t>04.2010  Learning Alliances</a:t>
            </a:r>
            <a:endParaRPr lang="en-US" dirty="0"/>
          </a:p>
        </p:txBody>
      </p:sp>
      <p:sp>
        <p:nvSpPr>
          <p:cNvPr id="7" name="Slide Number Placeholder 6"/>
          <p:cNvSpPr>
            <a:spLocks noGrp="1"/>
          </p:cNvSpPr>
          <p:nvPr>
            <p:ph type="sldNum" sz="quarter" idx="12"/>
          </p:nvPr>
        </p:nvSpPr>
        <p:spPr/>
        <p:txBody>
          <a:bodyPr/>
          <a:lstStyle/>
          <a:p>
            <a:fld id="{6A41F713-6264-0F4C-9F5F-32936DE928B2}" type="slidenum">
              <a:rPr lang="en-US" smtClean="0"/>
              <a:pPr/>
              <a:t>1</a:t>
            </a:fld>
            <a:endParaRPr lang="en-US" dirty="0"/>
          </a:p>
        </p:txBody>
      </p:sp>
      <p:sp>
        <p:nvSpPr>
          <p:cNvPr id="8" name="TextBox 7"/>
          <p:cNvSpPr txBox="1"/>
          <p:nvPr/>
        </p:nvSpPr>
        <p:spPr>
          <a:xfrm>
            <a:off x="2933700" y="1600200"/>
            <a:ext cx="5536375" cy="369332"/>
          </a:xfrm>
          <a:prstGeom prst="rect">
            <a:avLst/>
          </a:prstGeom>
          <a:noFill/>
        </p:spPr>
        <p:txBody>
          <a:bodyPr wrap="square" rtlCol="0">
            <a:spAutoFit/>
          </a:bodyPr>
          <a:lstStyle/>
          <a:p>
            <a:endParaRPr lang="en-US" dirty="0"/>
          </a:p>
        </p:txBody>
      </p:sp>
      <p:sp>
        <p:nvSpPr>
          <p:cNvPr id="12" name="TextBox 11"/>
          <p:cNvSpPr txBox="1"/>
          <p:nvPr/>
        </p:nvSpPr>
        <p:spPr>
          <a:xfrm>
            <a:off x="2231292" y="1885722"/>
            <a:ext cx="5918200" cy="461665"/>
          </a:xfrm>
          <a:prstGeom prst="rect">
            <a:avLst/>
          </a:prstGeom>
          <a:noFill/>
        </p:spPr>
        <p:txBody>
          <a:bodyPr wrap="square" rtlCol="0">
            <a:spAutoFit/>
          </a:bodyPr>
          <a:lstStyle/>
          <a:p>
            <a:r>
              <a:rPr lang="en-US" sz="2400" b="1" spc="850" dirty="0" smtClean="0">
                <a:effectLst>
                  <a:outerShdw blurRad="381000" dist="114300" dir="2700000">
                    <a:srgbClr val="000000">
                      <a:alpha val="30000"/>
                    </a:srgbClr>
                  </a:outerShdw>
                </a:effectLst>
                <a:latin typeface="Skia"/>
                <a:cs typeface="Skia"/>
              </a:rPr>
              <a:t>LEARNING ALLIANCES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67371" cy="1143000"/>
          </a:xfrm>
        </p:spPr>
        <p:txBody>
          <a:bodyPr>
            <a:normAutofit/>
          </a:bodyPr>
          <a:lstStyle/>
          <a:p>
            <a:pPr algn="l"/>
            <a:r>
              <a:rPr lang="en-US" sz="2400" b="1" cap="all" spc="600" dirty="0" smtClean="0">
                <a:solidFill>
                  <a:schemeClr val="bg1"/>
                </a:solidFill>
              </a:rPr>
              <a:t>Chief change agent </a:t>
            </a:r>
            <a:br>
              <a:rPr lang="en-US" sz="2400" b="1" cap="all" spc="600" dirty="0" smtClean="0">
                <a:solidFill>
                  <a:schemeClr val="bg1"/>
                </a:solidFill>
              </a:rPr>
            </a:br>
            <a:r>
              <a:rPr lang="en-US" sz="2400" b="1" cap="all" spc="600" dirty="0" smtClean="0">
                <a:solidFill>
                  <a:schemeClr val="bg1"/>
                </a:solidFill>
              </a:rPr>
              <a:t>facet</a:t>
            </a:r>
            <a:endParaRPr lang="en-US" sz="2400" b="1" cap="all" spc="600" dirty="0">
              <a:solidFill>
                <a:schemeClr val="bg1"/>
              </a:solidFill>
            </a:endParaRPr>
          </a:p>
        </p:txBody>
      </p:sp>
      <p:sp>
        <p:nvSpPr>
          <p:cNvPr id="4" name="Content Placeholder 3"/>
          <p:cNvSpPr>
            <a:spLocks noGrp="1"/>
          </p:cNvSpPr>
          <p:nvPr>
            <p:ph idx="1"/>
          </p:nvPr>
        </p:nvSpPr>
        <p:spPr>
          <a:xfrm>
            <a:off x="846668" y="2365883"/>
            <a:ext cx="8229600" cy="3851861"/>
          </a:xfrm>
        </p:spPr>
        <p:txBody>
          <a:bodyPr>
            <a:noAutofit/>
          </a:bodyPr>
          <a:lstStyle/>
          <a:p>
            <a:pPr>
              <a:buClr>
                <a:schemeClr val="accent6"/>
              </a:buClr>
              <a:buFont typeface="Wingdings" pitchFamily="2" charset="2"/>
              <a:buChar char="§"/>
            </a:pPr>
            <a:r>
              <a:rPr lang="en-US" sz="4000" dirty="0" smtClean="0"/>
              <a:t>Community launch</a:t>
            </a:r>
          </a:p>
          <a:p>
            <a:pPr>
              <a:buClr>
                <a:schemeClr val="accent6"/>
              </a:buClr>
              <a:buFont typeface="Wingdings" pitchFamily="2" charset="2"/>
              <a:buChar char="§"/>
            </a:pPr>
            <a:r>
              <a:rPr lang="en-US" sz="4000" dirty="0" smtClean="0"/>
              <a:t>Tool choice, acquisition, introduction, replacement and integration</a:t>
            </a:r>
          </a:p>
          <a:p>
            <a:pPr>
              <a:buClr>
                <a:schemeClr val="accent6"/>
              </a:buClr>
              <a:buFont typeface="Wingdings" pitchFamily="2" charset="2"/>
              <a:buChar char="§"/>
            </a:pPr>
            <a:r>
              <a:rPr lang="en-US" sz="4000" dirty="0" smtClean="0"/>
              <a:t>Continual software maintenance</a:t>
            </a:r>
          </a:p>
        </p:txBody>
      </p:sp>
      <p:pic>
        <p:nvPicPr>
          <p:cNvPr id="1026" name="Picture 2"/>
          <p:cNvPicPr>
            <a:picLocks noChangeAspect="1" noChangeArrowheads="1"/>
          </p:cNvPicPr>
          <p:nvPr/>
        </p:nvPicPr>
        <p:blipFill>
          <a:blip r:embed="rId3" cstate="print"/>
          <a:srcRect/>
          <a:stretch>
            <a:fillRect/>
          </a:stretch>
        </p:blipFill>
        <p:spPr bwMode="auto">
          <a:xfrm>
            <a:off x="5809861" y="0"/>
            <a:ext cx="3334139" cy="2500604"/>
          </a:xfrm>
          <a:prstGeom prst="rect">
            <a:avLst/>
          </a:prstGeom>
          <a:noFill/>
          <a:ln w="9525">
            <a:noFill/>
            <a:miter lim="800000"/>
            <a:headEnd/>
            <a:tailEnd/>
          </a:ln>
          <a:effectLst>
            <a:outerShdw blurRad="381000" dist="38100" dir="2700000" algn="ctr"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cap="all" spc="600" dirty="0" smtClean="0">
                <a:solidFill>
                  <a:schemeClr val="bg1"/>
                </a:solidFill>
              </a:rPr>
              <a:t>Chief ethnographer</a:t>
            </a:r>
            <a:br>
              <a:rPr lang="en-US" sz="2400" b="1" cap="all" spc="600" dirty="0" smtClean="0">
                <a:solidFill>
                  <a:schemeClr val="bg1"/>
                </a:solidFill>
              </a:rPr>
            </a:br>
            <a:r>
              <a:rPr lang="en-US" sz="2400" b="1" cap="all" spc="600" dirty="0" smtClean="0">
                <a:solidFill>
                  <a:schemeClr val="bg1"/>
                </a:solidFill>
              </a:rPr>
              <a:t>facet</a:t>
            </a:r>
            <a:endParaRPr lang="en-US" sz="2400" b="1" cap="all" spc="600" dirty="0">
              <a:solidFill>
                <a:schemeClr val="bg1"/>
              </a:solidFill>
            </a:endParaRPr>
          </a:p>
        </p:txBody>
      </p:sp>
      <p:sp>
        <p:nvSpPr>
          <p:cNvPr id="4" name="Content Placeholder 3"/>
          <p:cNvSpPr>
            <a:spLocks noGrp="1"/>
          </p:cNvSpPr>
          <p:nvPr>
            <p:ph idx="1"/>
          </p:nvPr>
        </p:nvSpPr>
        <p:spPr>
          <a:xfrm>
            <a:off x="654048" y="2365414"/>
            <a:ext cx="8229600" cy="4156234"/>
          </a:xfrm>
        </p:spPr>
        <p:txBody>
          <a:bodyPr>
            <a:normAutofit/>
          </a:bodyPr>
          <a:lstStyle/>
          <a:p>
            <a:pPr>
              <a:spcAft>
                <a:spcPts val="600"/>
              </a:spcAft>
              <a:buNone/>
            </a:pPr>
            <a:r>
              <a:rPr lang="en-US" sz="2800" b="1" dirty="0" smtClean="0"/>
              <a:t>Understanding community  culture</a:t>
            </a:r>
          </a:p>
          <a:p>
            <a:pPr lvl="1">
              <a:spcAft>
                <a:spcPts val="600"/>
              </a:spcAft>
              <a:buClr>
                <a:schemeClr val="accent6"/>
              </a:buClr>
              <a:buFont typeface="Wingdings" pitchFamily="2" charset="2"/>
              <a:buChar char="§"/>
            </a:pPr>
            <a:r>
              <a:rPr lang="en-US" sz="2400" dirty="0" smtClean="0"/>
              <a:t>Patterns of </a:t>
            </a:r>
            <a:r>
              <a:rPr lang="en-US" sz="2400" b="1" dirty="0" smtClean="0"/>
              <a:t>participation </a:t>
            </a:r>
            <a:r>
              <a:rPr lang="en-US" sz="2400" dirty="0" smtClean="0"/>
              <a:t>and</a:t>
            </a:r>
            <a:r>
              <a:rPr lang="en-US" sz="2400" b="1" dirty="0" smtClean="0"/>
              <a:t> interaction</a:t>
            </a:r>
          </a:p>
          <a:p>
            <a:pPr lvl="1">
              <a:spcAft>
                <a:spcPts val="600"/>
              </a:spcAft>
              <a:buClr>
                <a:schemeClr val="accent6"/>
              </a:buClr>
              <a:buFont typeface="Wingdings" pitchFamily="2" charset="2"/>
              <a:buChar char="§"/>
            </a:pPr>
            <a:r>
              <a:rPr lang="en-US" sz="2400" dirty="0" smtClean="0"/>
              <a:t>Outsider </a:t>
            </a:r>
            <a:r>
              <a:rPr lang="en-US" sz="2400" b="1" dirty="0" smtClean="0"/>
              <a:t>and </a:t>
            </a:r>
            <a:r>
              <a:rPr lang="en-US" sz="2400" dirty="0" smtClean="0"/>
              <a:t>insider perspectives</a:t>
            </a:r>
          </a:p>
          <a:p>
            <a:pPr lvl="1">
              <a:spcAft>
                <a:spcPts val="600"/>
              </a:spcAft>
              <a:buClr>
                <a:schemeClr val="accent6"/>
              </a:buClr>
              <a:buFont typeface="Wingdings" pitchFamily="2" charset="2"/>
              <a:buChar char="§"/>
            </a:pPr>
            <a:r>
              <a:rPr lang="en-US" sz="2400" dirty="0" smtClean="0"/>
              <a:t>Tool </a:t>
            </a:r>
            <a:r>
              <a:rPr lang="en-US" sz="2400" b="1" dirty="0" smtClean="0"/>
              <a:t>use conventions</a:t>
            </a:r>
            <a:r>
              <a:rPr lang="en-US" sz="2400" dirty="0" smtClean="0"/>
              <a:t>, neglect, and mix </a:t>
            </a:r>
          </a:p>
          <a:p>
            <a:pPr lvl="1">
              <a:spcAft>
                <a:spcPts val="600"/>
              </a:spcAft>
              <a:buClr>
                <a:schemeClr val="accent6"/>
              </a:buClr>
              <a:buFont typeface="Wingdings" pitchFamily="2" charset="2"/>
              <a:buChar char="§"/>
            </a:pPr>
            <a:r>
              <a:rPr lang="en-US" sz="2400" b="1" dirty="0" smtClean="0"/>
              <a:t>Appetite</a:t>
            </a:r>
            <a:r>
              <a:rPr lang="en-US" sz="2400" dirty="0" smtClean="0"/>
              <a:t> for change</a:t>
            </a:r>
          </a:p>
          <a:p>
            <a:pPr lvl="1">
              <a:spcAft>
                <a:spcPts val="600"/>
              </a:spcAft>
              <a:buClr>
                <a:schemeClr val="accent6"/>
              </a:buClr>
              <a:buFont typeface="Wingdings" pitchFamily="2" charset="2"/>
              <a:buChar char="§"/>
            </a:pPr>
            <a:r>
              <a:rPr lang="en-US" sz="2400" b="1" dirty="0" smtClean="0"/>
              <a:t>Memory</a:t>
            </a:r>
            <a:r>
              <a:rPr lang="en-US" sz="2400" dirty="0" smtClean="0"/>
              <a:t> practices</a:t>
            </a:r>
          </a:p>
        </p:txBody>
      </p:sp>
      <p:sp>
        <p:nvSpPr>
          <p:cNvPr id="5" name="TextBox 4"/>
          <p:cNvSpPr txBox="1"/>
          <p:nvPr/>
        </p:nvSpPr>
        <p:spPr>
          <a:xfrm>
            <a:off x="2884808" y="5707308"/>
            <a:ext cx="5241307" cy="584775"/>
          </a:xfrm>
          <a:prstGeom prst="rect">
            <a:avLst/>
          </a:prstGeom>
          <a:noFill/>
        </p:spPr>
        <p:txBody>
          <a:bodyPr wrap="none" rtlCol="0">
            <a:spAutoFit/>
          </a:bodyPr>
          <a:lstStyle/>
          <a:p>
            <a:r>
              <a:rPr lang="en-US" sz="3200" i="1" dirty="0" smtClean="0"/>
              <a:t>Seeing the ordinary as strange</a:t>
            </a:r>
            <a:endParaRPr lang="en-US" sz="3200" i="1" dirty="0"/>
          </a:p>
        </p:txBody>
      </p:sp>
      <p:pic>
        <p:nvPicPr>
          <p:cNvPr id="3" name="Picture 2"/>
          <p:cNvPicPr>
            <a:picLocks noChangeAspect="1" noChangeArrowheads="1"/>
          </p:cNvPicPr>
          <p:nvPr/>
        </p:nvPicPr>
        <p:blipFill>
          <a:blip r:embed="rId3" cstate="print"/>
          <a:srcRect/>
          <a:stretch>
            <a:fillRect/>
          </a:stretch>
        </p:blipFill>
        <p:spPr bwMode="auto">
          <a:xfrm>
            <a:off x="5253387" y="-1"/>
            <a:ext cx="3890613" cy="1878227"/>
          </a:xfrm>
          <a:prstGeom prst="rect">
            <a:avLst/>
          </a:prstGeom>
          <a:noFill/>
          <a:ln w="9525">
            <a:noFill/>
            <a:miter lim="800000"/>
            <a:headEnd/>
            <a:tailEnd/>
          </a:ln>
          <a:effectLst>
            <a:outerShdw blurRad="254000" dist="38100" dir="27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cap="all" spc="600" dirty="0" smtClean="0">
                <a:solidFill>
                  <a:schemeClr val="bg1"/>
                </a:solidFill>
              </a:rPr>
              <a:t>Chief bottle washer </a:t>
            </a:r>
            <a:br>
              <a:rPr lang="en-US" sz="2400" b="1" cap="all" spc="600" dirty="0" smtClean="0">
                <a:solidFill>
                  <a:schemeClr val="bg1"/>
                </a:solidFill>
              </a:rPr>
            </a:br>
            <a:r>
              <a:rPr lang="en-US" sz="2400" b="1" cap="all" spc="600" dirty="0" smtClean="0">
                <a:solidFill>
                  <a:schemeClr val="bg1"/>
                </a:solidFill>
              </a:rPr>
              <a:t>facet</a:t>
            </a:r>
            <a:endParaRPr lang="en-US" sz="2400" b="1" cap="all" spc="600" dirty="0">
              <a:solidFill>
                <a:schemeClr val="bg1"/>
              </a:solidFill>
            </a:endParaRPr>
          </a:p>
        </p:txBody>
      </p:sp>
      <p:sp>
        <p:nvSpPr>
          <p:cNvPr id="6" name="Content Placeholder 5"/>
          <p:cNvSpPr>
            <a:spLocks noGrp="1"/>
          </p:cNvSpPr>
          <p:nvPr>
            <p:ph idx="1"/>
          </p:nvPr>
        </p:nvSpPr>
        <p:spPr>
          <a:xfrm>
            <a:off x="609600" y="1962340"/>
            <a:ext cx="8229600" cy="3856570"/>
          </a:xfrm>
        </p:spPr>
        <p:txBody>
          <a:bodyPr>
            <a:normAutofit/>
          </a:bodyPr>
          <a:lstStyle/>
          <a:p>
            <a:pPr>
              <a:spcAft>
                <a:spcPts val="600"/>
              </a:spcAft>
              <a:buNone/>
            </a:pPr>
            <a:r>
              <a:rPr lang="en-US" sz="2800" b="1" dirty="0" smtClean="0"/>
              <a:t>Daily life</a:t>
            </a:r>
          </a:p>
          <a:p>
            <a:pPr lvl="1">
              <a:spcAft>
                <a:spcPts val="600"/>
              </a:spcAft>
              <a:buClr>
                <a:schemeClr val="accent6"/>
              </a:buClr>
              <a:buFont typeface="Wingdings" pitchFamily="2" charset="2"/>
              <a:buChar char="§"/>
            </a:pPr>
            <a:r>
              <a:rPr lang="en-US" sz="2400" dirty="0" smtClean="0"/>
              <a:t>Do myriad technology </a:t>
            </a:r>
            <a:r>
              <a:rPr lang="en-US" sz="2400" b="1" dirty="0" smtClean="0"/>
              <a:t>chores</a:t>
            </a:r>
          </a:p>
          <a:p>
            <a:pPr lvl="1">
              <a:spcAft>
                <a:spcPts val="600"/>
              </a:spcAft>
              <a:buClr>
                <a:schemeClr val="accent6"/>
              </a:buClr>
              <a:buFont typeface="Wingdings" pitchFamily="2" charset="2"/>
              <a:buChar char="§"/>
            </a:pPr>
            <a:r>
              <a:rPr lang="en-US" sz="2400" b="1" dirty="0" smtClean="0"/>
              <a:t>Support </a:t>
            </a:r>
            <a:r>
              <a:rPr lang="en-US" sz="2400" dirty="0" smtClean="0"/>
              <a:t>events, new people,  tool integration</a:t>
            </a:r>
          </a:p>
          <a:p>
            <a:pPr lvl="1">
              <a:spcAft>
                <a:spcPts val="600"/>
              </a:spcAft>
              <a:buClr>
                <a:schemeClr val="accent6"/>
              </a:buClr>
              <a:buFont typeface="Wingdings" pitchFamily="2" charset="2"/>
              <a:buChar char="§"/>
            </a:pPr>
            <a:r>
              <a:rPr lang="en-US" sz="2400" dirty="0" smtClean="0"/>
              <a:t>Spread </a:t>
            </a:r>
            <a:r>
              <a:rPr lang="en-US" sz="2400" b="1" dirty="0" smtClean="0"/>
              <a:t>good practice</a:t>
            </a:r>
          </a:p>
          <a:p>
            <a:pPr lvl="1">
              <a:spcAft>
                <a:spcPts val="600"/>
              </a:spcAft>
              <a:buClr>
                <a:schemeClr val="accent6"/>
              </a:buClr>
              <a:buFont typeface="Wingdings" pitchFamily="2" charset="2"/>
              <a:buChar char="§"/>
            </a:pPr>
            <a:r>
              <a:rPr lang="en-US" sz="2400" dirty="0" smtClean="0"/>
              <a:t>Support  </a:t>
            </a:r>
            <a:r>
              <a:rPr lang="en-US" sz="2400" b="1" dirty="0" smtClean="0"/>
              <a:t>skunk-works</a:t>
            </a:r>
            <a:endParaRPr lang="en-US" sz="2400" dirty="0" smtClean="0"/>
          </a:p>
          <a:p>
            <a:pPr lvl="1">
              <a:spcAft>
                <a:spcPts val="600"/>
              </a:spcAft>
              <a:buClr>
                <a:schemeClr val="accent6"/>
              </a:buClr>
              <a:buFont typeface="Wingdings" pitchFamily="2" charset="2"/>
              <a:buChar char="§"/>
            </a:pPr>
            <a:r>
              <a:rPr lang="en-US" sz="2400" b="1" dirty="0" smtClean="0"/>
              <a:t>Mentoring</a:t>
            </a:r>
            <a:r>
              <a:rPr lang="en-US" sz="2400" dirty="0" smtClean="0"/>
              <a:t> other tech stewards</a:t>
            </a:r>
          </a:p>
          <a:p>
            <a:endParaRPr lang="en-US" dirty="0"/>
          </a:p>
        </p:txBody>
      </p:sp>
      <p:pic>
        <p:nvPicPr>
          <p:cNvPr id="6146" name="Picture 2"/>
          <p:cNvPicPr>
            <a:picLocks noChangeAspect="1" noChangeArrowheads="1"/>
          </p:cNvPicPr>
          <p:nvPr/>
        </p:nvPicPr>
        <p:blipFill>
          <a:blip r:embed="rId3" cstate="print"/>
          <a:srcRect l="33980" t="18920" r="34558" b="17036"/>
          <a:stretch>
            <a:fillRect/>
          </a:stretch>
        </p:blipFill>
        <p:spPr bwMode="auto">
          <a:xfrm flipH="1">
            <a:off x="5523873" y="0"/>
            <a:ext cx="3620127" cy="2299194"/>
          </a:xfrm>
          <a:prstGeom prst="rect">
            <a:avLst/>
          </a:prstGeom>
          <a:noFill/>
          <a:ln w="9525">
            <a:noFill/>
            <a:miter lim="800000"/>
            <a:headEnd/>
            <a:tailEnd/>
          </a:ln>
          <a:effectLst>
            <a:outerShdw blurRad="381000" dist="38100" dir="2700000">
              <a:srgbClr val="000000">
                <a:alpha val="43000"/>
              </a:srgbClr>
            </a:outerShdw>
          </a:effectLst>
        </p:spPr>
      </p:pic>
      <p:sp>
        <p:nvSpPr>
          <p:cNvPr id="5" name="TextBox 4"/>
          <p:cNvSpPr txBox="1"/>
          <p:nvPr/>
        </p:nvSpPr>
        <p:spPr>
          <a:xfrm>
            <a:off x="3691494" y="5921277"/>
            <a:ext cx="4398255" cy="523220"/>
          </a:xfrm>
          <a:prstGeom prst="rect">
            <a:avLst/>
          </a:prstGeom>
          <a:noFill/>
        </p:spPr>
        <p:txBody>
          <a:bodyPr wrap="none" rtlCol="0">
            <a:spAutoFit/>
          </a:bodyPr>
          <a:lstStyle/>
          <a:p>
            <a:r>
              <a:rPr lang="en-US" sz="2800" i="1" dirty="0" smtClean="0"/>
              <a:t>Importance of being involved</a:t>
            </a:r>
            <a:endParaRPr lang="en-US" sz="28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590" y="2732274"/>
            <a:ext cx="7772400" cy="2426326"/>
          </a:xfrm>
        </p:spPr>
        <p:txBody>
          <a:bodyPr>
            <a:noAutofit/>
          </a:bodyPr>
          <a:lstStyle/>
          <a:p>
            <a:r>
              <a:rPr lang="en-US" dirty="0" smtClean="0"/>
              <a:t>Key concept:</a:t>
            </a:r>
            <a:br>
              <a:rPr lang="en-US" dirty="0" smtClean="0"/>
            </a:br>
            <a:r>
              <a:rPr lang="en-US" b="0" dirty="0" smtClean="0"/>
              <a:t>Focus on your community’s digital habitat</a:t>
            </a:r>
            <a:endParaRPr lang="en-US"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cap="all" spc="600" dirty="0" smtClean="0">
                <a:solidFill>
                  <a:schemeClr val="bg1"/>
                </a:solidFill>
              </a:rPr>
              <a:t>Your community’s</a:t>
            </a:r>
            <a:br>
              <a:rPr lang="en-US" sz="2400" b="1" cap="all" spc="600" dirty="0" smtClean="0">
                <a:solidFill>
                  <a:schemeClr val="bg1"/>
                </a:solidFill>
              </a:rPr>
            </a:br>
            <a:r>
              <a:rPr lang="en-US" sz="2400" b="1" cap="all" spc="600" dirty="0" smtClean="0">
                <a:solidFill>
                  <a:schemeClr val="bg1"/>
                </a:solidFill>
              </a:rPr>
              <a:t>digital habitat</a:t>
            </a:r>
            <a:endParaRPr lang="en-US" sz="2400" dirty="0"/>
          </a:p>
        </p:txBody>
      </p:sp>
      <p:sp>
        <p:nvSpPr>
          <p:cNvPr id="3" name="Content Placeholder 2"/>
          <p:cNvSpPr>
            <a:spLocks noGrp="1"/>
          </p:cNvSpPr>
          <p:nvPr>
            <p:ph idx="1"/>
          </p:nvPr>
        </p:nvSpPr>
        <p:spPr>
          <a:xfrm>
            <a:off x="914400" y="1880445"/>
            <a:ext cx="8229600" cy="4525963"/>
          </a:xfrm>
        </p:spPr>
        <p:txBody>
          <a:bodyPr>
            <a:normAutofit/>
          </a:bodyPr>
          <a:lstStyle/>
          <a:p>
            <a:pPr>
              <a:buClr>
                <a:schemeClr val="accent6"/>
              </a:buClr>
              <a:buFont typeface="Wingdings" pitchFamily="2" charset="2"/>
              <a:buChar char="§"/>
            </a:pPr>
            <a:r>
              <a:rPr lang="en-US" sz="2800" dirty="0" smtClean="0"/>
              <a:t>Includes many platforms</a:t>
            </a:r>
          </a:p>
          <a:p>
            <a:pPr>
              <a:buClr>
                <a:schemeClr val="accent6"/>
              </a:buClr>
              <a:buFont typeface="Wingdings" pitchFamily="2" charset="2"/>
              <a:buChar char="§"/>
            </a:pPr>
            <a:r>
              <a:rPr lang="en-US" sz="2800" dirty="0" smtClean="0"/>
              <a:t>Is more than the “official” habitat</a:t>
            </a:r>
          </a:p>
          <a:p>
            <a:pPr>
              <a:buClr>
                <a:schemeClr val="accent6"/>
              </a:buClr>
              <a:buFont typeface="Wingdings" pitchFamily="2" charset="2"/>
              <a:buChar char="§"/>
            </a:pPr>
            <a:r>
              <a:rPr lang="en-US" sz="2800" dirty="0" smtClean="0"/>
              <a:t>Is the totality of tools and</a:t>
            </a:r>
            <a:r>
              <a:rPr lang="en-US" sz="2800" i="1" dirty="0" smtClean="0"/>
              <a:t> how they’re used </a:t>
            </a:r>
          </a:p>
          <a:p>
            <a:pPr>
              <a:buClr>
                <a:schemeClr val="accent6"/>
              </a:buClr>
              <a:buFont typeface="Wingdings" pitchFamily="2" charset="2"/>
              <a:buChar char="§"/>
            </a:pPr>
            <a:r>
              <a:rPr lang="en-US" sz="2800" dirty="0" smtClean="0"/>
              <a:t>Is invisible without </a:t>
            </a:r>
          </a:p>
          <a:p>
            <a:pPr lvl="1">
              <a:buClr>
                <a:schemeClr val="accent6"/>
              </a:buClr>
              <a:buFont typeface="Wingdings" pitchFamily="2" charset="2"/>
              <a:buChar char="§"/>
            </a:pPr>
            <a:r>
              <a:rPr lang="en-US" sz="2400" dirty="0" smtClean="0"/>
              <a:t>using the tools as vantage point</a:t>
            </a:r>
          </a:p>
          <a:p>
            <a:pPr lvl="1">
              <a:buClr>
                <a:schemeClr val="accent6"/>
              </a:buClr>
              <a:buFont typeface="Wingdings" pitchFamily="2" charset="2"/>
              <a:buChar char="§"/>
            </a:pPr>
            <a:r>
              <a:rPr lang="en-US" sz="2400" dirty="0" smtClean="0"/>
              <a:t>being aware of what a tool might hide</a:t>
            </a:r>
          </a:p>
          <a:p>
            <a:pPr>
              <a:buClr>
                <a:schemeClr val="accent6"/>
              </a:buClr>
              <a:buFont typeface="Wingdings" pitchFamily="2" charset="2"/>
              <a:buChar char="§"/>
            </a:pPr>
            <a:r>
              <a:rPr lang="en-US" sz="2800" dirty="0" smtClean="0"/>
              <a:t>Won’t stop evolving</a:t>
            </a:r>
          </a:p>
          <a:p>
            <a:pPr lvl="1">
              <a:buClr>
                <a:schemeClr val="accent6"/>
              </a:buClr>
              <a:buFont typeface="Wingdings" pitchFamily="2" charset="2"/>
              <a:buChar char="§"/>
            </a:pPr>
            <a:r>
              <a:rPr lang="en-US" sz="2400" dirty="0" smtClean="0"/>
              <a:t>as your community evolves</a:t>
            </a:r>
          </a:p>
          <a:p>
            <a:pPr lvl="1">
              <a:buClr>
                <a:schemeClr val="accent6"/>
              </a:buClr>
              <a:buFont typeface="Wingdings" pitchFamily="2" charset="2"/>
              <a:buChar char="§"/>
            </a:pPr>
            <a:r>
              <a:rPr lang="en-US" sz="2400" dirty="0" smtClean="0"/>
              <a:t>as technology resources evolve</a:t>
            </a:r>
          </a:p>
          <a:p>
            <a:pPr>
              <a:spcAft>
                <a:spcPts val="600"/>
              </a:spcAft>
              <a:buClr>
                <a:schemeClr val="accent6"/>
              </a:buClr>
              <a:buFont typeface="Wingdings" pitchFamily="2" charset="2"/>
              <a:buChar char="§"/>
            </a:pPr>
            <a:endParaRPr lang="en-US" sz="2400" dirty="0" smtClean="0"/>
          </a:p>
        </p:txBody>
      </p:sp>
      <p:pic>
        <p:nvPicPr>
          <p:cNvPr id="3074" name="Picture 2"/>
          <p:cNvPicPr>
            <a:picLocks noChangeAspect="1" noChangeArrowheads="1"/>
          </p:cNvPicPr>
          <p:nvPr/>
        </p:nvPicPr>
        <p:blipFill>
          <a:blip r:embed="rId3" cstate="print"/>
          <a:srcRect/>
          <a:stretch>
            <a:fillRect/>
          </a:stretch>
        </p:blipFill>
        <p:spPr bwMode="auto">
          <a:xfrm>
            <a:off x="5759196" y="-142875"/>
            <a:ext cx="3384804" cy="2538603"/>
          </a:xfrm>
          <a:prstGeom prst="rect">
            <a:avLst/>
          </a:prstGeom>
          <a:noFill/>
          <a:ln w="9525">
            <a:noFill/>
            <a:miter lim="800000"/>
            <a:headEnd/>
            <a:tailEnd/>
          </a:ln>
          <a:effectLst>
            <a:outerShdw blurRad="381000" dist="38100" dir="30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590" y="2697768"/>
            <a:ext cx="7772400" cy="2478077"/>
          </a:xfrm>
        </p:spPr>
        <p:txBody>
          <a:bodyPr>
            <a:noAutofit/>
          </a:bodyPr>
          <a:lstStyle/>
          <a:p>
            <a:pPr algn="ctr"/>
            <a:r>
              <a:rPr lang="en-US" dirty="0" smtClean="0">
                <a:latin typeface="+mn-lt"/>
              </a:rPr>
              <a:t>Key concept:</a:t>
            </a:r>
            <a:br>
              <a:rPr lang="en-US" dirty="0" smtClean="0">
                <a:latin typeface="+mn-lt"/>
              </a:rPr>
            </a:br>
            <a:r>
              <a:rPr lang="en-US" b="0" dirty="0" smtClean="0">
                <a:latin typeface="+mn-lt"/>
              </a:rPr>
              <a:t>technical</a:t>
            </a:r>
            <a:r>
              <a:rPr lang="en-US" dirty="0" smtClean="0">
                <a:latin typeface="+mn-lt"/>
              </a:rPr>
              <a:t> </a:t>
            </a:r>
            <a:r>
              <a:rPr lang="en-US" b="0" dirty="0" smtClean="0">
                <a:latin typeface="+mn-lt"/>
              </a:rPr>
              <a:t>AND social skills–  </a:t>
            </a:r>
            <a:br>
              <a:rPr lang="en-US" b="0" dirty="0" smtClean="0">
                <a:latin typeface="+mn-lt"/>
              </a:rPr>
            </a:br>
            <a:r>
              <a:rPr lang="en-US" b="0" dirty="0" smtClean="0">
                <a:latin typeface="+mn-lt"/>
              </a:rPr>
              <a:t>to increase </a:t>
            </a:r>
            <a:br>
              <a:rPr lang="en-US" b="0" dirty="0" smtClean="0">
                <a:latin typeface="+mn-lt"/>
              </a:rPr>
            </a:br>
            <a:r>
              <a:rPr lang="en-US" b="0" dirty="0" smtClean="0">
                <a:latin typeface="+mn-lt"/>
              </a:rPr>
              <a:t>learning capabilities</a:t>
            </a:r>
            <a:endParaRPr lang="en-US" b="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800" b="1" cap="all" spc="600" dirty="0" smtClean="0">
                <a:solidFill>
                  <a:schemeClr val="bg1"/>
                </a:solidFill>
              </a:rPr>
              <a:t>context</a:t>
            </a:r>
            <a:endParaRPr lang="en-US" sz="2800" b="1" cap="all" spc="600" dirty="0">
              <a:solidFill>
                <a:schemeClr val="bg1"/>
              </a:solidFill>
            </a:endParaRPr>
          </a:p>
        </p:txBody>
      </p:sp>
      <p:sp>
        <p:nvSpPr>
          <p:cNvPr id="8" name="Content Placeholder 7"/>
          <p:cNvSpPr>
            <a:spLocks noGrp="1"/>
          </p:cNvSpPr>
          <p:nvPr>
            <p:ph idx="1"/>
          </p:nvPr>
        </p:nvSpPr>
        <p:spPr>
          <a:xfrm>
            <a:off x="457200" y="2066031"/>
            <a:ext cx="8229600" cy="4525963"/>
          </a:xfrm>
        </p:spPr>
        <p:txBody>
          <a:bodyPr>
            <a:normAutofit/>
          </a:bodyPr>
          <a:lstStyle/>
          <a:p>
            <a:pPr>
              <a:spcBef>
                <a:spcPts val="0"/>
              </a:spcBef>
              <a:spcAft>
                <a:spcPts val="600"/>
              </a:spcAft>
              <a:buClr>
                <a:schemeClr val="accent6"/>
              </a:buClr>
              <a:buFont typeface="Wingdings" pitchFamily="2" charset="2"/>
              <a:buChar char="§"/>
            </a:pPr>
            <a:r>
              <a:rPr lang="en-US" sz="4000" dirty="0" smtClean="0"/>
              <a:t>Learn at work</a:t>
            </a:r>
          </a:p>
          <a:p>
            <a:pPr>
              <a:spcBef>
                <a:spcPts val="0"/>
              </a:spcBef>
              <a:spcAft>
                <a:spcPts val="600"/>
              </a:spcAft>
              <a:buClr>
                <a:schemeClr val="accent6"/>
              </a:buClr>
              <a:buFont typeface="Wingdings" pitchFamily="2" charset="2"/>
              <a:buChar char="§"/>
            </a:pPr>
            <a:r>
              <a:rPr lang="en-US" sz="4000" dirty="0" smtClean="0"/>
              <a:t>“Update” a report?</a:t>
            </a:r>
          </a:p>
          <a:p>
            <a:pPr>
              <a:spcBef>
                <a:spcPts val="0"/>
              </a:spcBef>
              <a:spcAft>
                <a:spcPts val="600"/>
              </a:spcAft>
              <a:buClr>
                <a:schemeClr val="accent6"/>
              </a:buClr>
              <a:buFont typeface="Wingdings" pitchFamily="2" charset="2"/>
              <a:buChar char="§"/>
            </a:pPr>
            <a:r>
              <a:rPr lang="en-US" sz="4000" dirty="0" smtClean="0"/>
              <a:t>Practice working </a:t>
            </a:r>
            <a:br>
              <a:rPr lang="en-US" sz="4000" dirty="0" smtClean="0"/>
            </a:br>
            <a:r>
              <a:rPr lang="en-US" sz="4000" dirty="0" smtClean="0"/>
              <a:t>and writing at a</a:t>
            </a:r>
            <a:br>
              <a:rPr lang="en-US" sz="4000" dirty="0" smtClean="0"/>
            </a:br>
            <a:r>
              <a:rPr lang="en-US" sz="4000" dirty="0" smtClean="0"/>
              <a:t>distance – for </a:t>
            </a:r>
            <a:br>
              <a:rPr lang="en-US" sz="4000" dirty="0" smtClean="0"/>
            </a:br>
            <a:r>
              <a:rPr lang="en-US" sz="4000" dirty="0" smtClean="0"/>
              <a:t>5+ years</a:t>
            </a:r>
          </a:p>
        </p:txBody>
      </p:sp>
      <p:pic>
        <p:nvPicPr>
          <p:cNvPr id="1026" name="Picture 2" descr="C:\cch\ewenger\DH\Design-production\@graphics\EW-NW-JDS-IMG_0897.JPG"/>
          <p:cNvPicPr>
            <a:picLocks noChangeAspect="1" noChangeArrowheads="1"/>
          </p:cNvPicPr>
          <p:nvPr/>
        </p:nvPicPr>
        <p:blipFill>
          <a:blip r:embed="rId3" cstate="print"/>
          <a:srcRect/>
          <a:stretch>
            <a:fillRect/>
          </a:stretch>
        </p:blipFill>
        <p:spPr bwMode="auto">
          <a:xfrm>
            <a:off x="5037826" y="2259701"/>
            <a:ext cx="3836010" cy="2876715"/>
          </a:xfrm>
          <a:prstGeom prst="rect">
            <a:avLst/>
          </a:prstGeom>
          <a:noFill/>
          <a:effectLst>
            <a:outerShdw blurRad="381000" dist="38100" dir="2700000" algn="t" rotWithShape="0">
              <a:prstClr val="black">
                <a:alpha val="40000"/>
              </a:prstClr>
            </a:outerShdw>
          </a:effectLst>
        </p:spPr>
      </p:pic>
      <p:pic>
        <p:nvPicPr>
          <p:cNvPr id="2" name="Picture 2" descr="C:\CP2\pubs\logo\CPSquare\CPSquare_master-b.png"/>
          <p:cNvPicPr>
            <a:picLocks noChangeAspect="1" noChangeArrowheads="1"/>
          </p:cNvPicPr>
          <p:nvPr/>
        </p:nvPicPr>
        <p:blipFill>
          <a:blip r:embed="rId4" cstate="print"/>
          <a:srcRect/>
          <a:stretch>
            <a:fillRect/>
          </a:stretch>
        </p:blipFill>
        <p:spPr bwMode="auto">
          <a:xfrm>
            <a:off x="7021247" y="0"/>
            <a:ext cx="1852589" cy="187729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cap="all" spc="600" dirty="0" smtClean="0">
                <a:solidFill>
                  <a:schemeClr val="bg1"/>
                </a:solidFill>
              </a:rPr>
              <a:t>The logic</a:t>
            </a:r>
            <a:endParaRPr lang="en-US" sz="2400" b="1" cap="all" spc="600" dirty="0">
              <a:solidFill>
                <a:schemeClr val="bg1"/>
              </a:solidFill>
            </a:endParaRPr>
          </a:p>
        </p:txBody>
      </p:sp>
      <p:sp>
        <p:nvSpPr>
          <p:cNvPr id="4" name="Content Placeholder 3"/>
          <p:cNvSpPr>
            <a:spLocks noGrp="1"/>
          </p:cNvSpPr>
          <p:nvPr>
            <p:ph idx="1"/>
          </p:nvPr>
        </p:nvSpPr>
        <p:spPr>
          <a:xfrm>
            <a:off x="457200" y="2084854"/>
            <a:ext cx="8229600" cy="3785648"/>
          </a:xfrm>
        </p:spPr>
        <p:txBody>
          <a:bodyPr>
            <a:normAutofit lnSpcReduction="10000"/>
          </a:bodyPr>
          <a:lstStyle/>
          <a:p>
            <a:pPr>
              <a:spcBef>
                <a:spcPts val="0"/>
              </a:spcBef>
              <a:spcAft>
                <a:spcPts val="600"/>
              </a:spcAft>
              <a:buClr>
                <a:schemeClr val="accent6"/>
              </a:buClr>
              <a:buFont typeface="Wingdings" pitchFamily="2" charset="2"/>
              <a:buChar char="§"/>
            </a:pPr>
            <a:r>
              <a:rPr lang="en-US" sz="4000" dirty="0" smtClean="0"/>
              <a:t>Change  and variance of</a:t>
            </a:r>
          </a:p>
          <a:p>
            <a:pPr lvl="1">
              <a:spcBef>
                <a:spcPts val="0"/>
              </a:spcBef>
              <a:spcAft>
                <a:spcPts val="600"/>
              </a:spcAft>
              <a:buClr>
                <a:schemeClr val="accent6"/>
              </a:buClr>
              <a:buFont typeface="Wingdings" pitchFamily="2" charset="2"/>
              <a:buChar char="§"/>
            </a:pPr>
            <a:r>
              <a:rPr lang="en-US" sz="4000" dirty="0" smtClean="0"/>
              <a:t>Technologies</a:t>
            </a:r>
          </a:p>
          <a:p>
            <a:pPr lvl="1">
              <a:spcBef>
                <a:spcPts val="0"/>
              </a:spcBef>
              <a:spcAft>
                <a:spcPts val="600"/>
              </a:spcAft>
              <a:buClr>
                <a:schemeClr val="accent6"/>
              </a:buClr>
              <a:buFont typeface="Wingdings" pitchFamily="2" charset="2"/>
              <a:buChar char="§"/>
            </a:pPr>
            <a:r>
              <a:rPr lang="en-US" sz="4000" dirty="0" smtClean="0"/>
              <a:t>Communities</a:t>
            </a:r>
          </a:p>
          <a:p>
            <a:pPr lvl="1">
              <a:spcBef>
                <a:spcPts val="0"/>
              </a:spcBef>
              <a:spcAft>
                <a:spcPts val="600"/>
              </a:spcAft>
              <a:buClr>
                <a:schemeClr val="accent6"/>
              </a:buClr>
              <a:buFont typeface="Wingdings" pitchFamily="2" charset="2"/>
              <a:buChar char="§"/>
            </a:pPr>
            <a:r>
              <a:rPr lang="en-US" sz="4000" dirty="0" smtClean="0"/>
              <a:t>Interactions of the two</a:t>
            </a:r>
          </a:p>
          <a:p>
            <a:pPr>
              <a:spcBef>
                <a:spcPts val="0"/>
              </a:spcBef>
              <a:spcAft>
                <a:spcPts val="600"/>
              </a:spcAft>
              <a:buClr>
                <a:schemeClr val="accent6"/>
              </a:buClr>
              <a:buFont typeface="Wingdings" pitchFamily="2" charset="2"/>
              <a:buChar char="§"/>
            </a:pPr>
            <a:r>
              <a:rPr lang="en-US" sz="4000" dirty="0" smtClean="0"/>
              <a:t>Observing our own communities and </a:t>
            </a:r>
            <a:br>
              <a:rPr lang="en-US" sz="4000" dirty="0" smtClean="0"/>
            </a:br>
            <a:r>
              <a:rPr lang="en-US" sz="4000" dirty="0" smtClean="0"/>
              <a:t>practices</a:t>
            </a:r>
          </a:p>
        </p:txBody>
      </p:sp>
      <p:pic>
        <p:nvPicPr>
          <p:cNvPr id="6" name="Content Placeholder 5" descr="digital-habitats-cover.png"/>
          <p:cNvPicPr>
            <a:picLocks noGrp="1" noChangeAspect="1"/>
          </p:cNvPicPr>
          <p:nvPr>
            <p:ph sz="half" idx="4294967295"/>
          </p:nvPr>
        </p:nvPicPr>
        <p:blipFill>
          <a:blip r:embed="rId3" cstate="print"/>
          <a:stretch>
            <a:fillRect/>
          </a:stretch>
        </p:blipFill>
        <p:spPr>
          <a:xfrm>
            <a:off x="6376625" y="274638"/>
            <a:ext cx="2405062" cy="3468687"/>
          </a:xfrm>
          <a:effectLst>
            <a:outerShdw blurRad="444500" dist="38100" dir="2700000">
              <a:srgbClr val="000000">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cap="all" spc="600" dirty="0" smtClean="0">
                <a:solidFill>
                  <a:schemeClr val="bg1"/>
                </a:solidFill>
              </a:rPr>
              <a:t>In practice</a:t>
            </a:r>
            <a:endParaRPr lang="en-US" sz="2400" b="1" cap="all" spc="600" dirty="0">
              <a:solidFill>
                <a:schemeClr val="bg1"/>
              </a:solidFill>
            </a:endParaRPr>
          </a:p>
        </p:txBody>
      </p:sp>
      <p:sp>
        <p:nvSpPr>
          <p:cNvPr id="6" name="Content Placeholder 5"/>
          <p:cNvSpPr>
            <a:spLocks noGrp="1"/>
          </p:cNvSpPr>
          <p:nvPr>
            <p:ph sz="half" idx="1"/>
          </p:nvPr>
        </p:nvSpPr>
        <p:spPr>
          <a:xfrm>
            <a:off x="422911" y="1856232"/>
            <a:ext cx="6011756" cy="4492810"/>
          </a:xfrm>
        </p:spPr>
        <p:txBody>
          <a:bodyPr>
            <a:normAutofit/>
          </a:bodyPr>
          <a:lstStyle/>
          <a:p>
            <a:pPr>
              <a:buClr>
                <a:schemeClr val="accent6"/>
              </a:buClr>
              <a:buFont typeface="Wingdings" pitchFamily="2" charset="2"/>
              <a:buChar char="§"/>
            </a:pPr>
            <a:r>
              <a:rPr lang="en-US" sz="3200" dirty="0" smtClean="0"/>
              <a:t>Done collectively?</a:t>
            </a:r>
          </a:p>
          <a:p>
            <a:pPr>
              <a:buClr>
                <a:schemeClr val="accent6"/>
              </a:buClr>
              <a:buFont typeface="Wingdings" pitchFamily="2" charset="2"/>
              <a:buChar char="§"/>
            </a:pPr>
            <a:r>
              <a:rPr lang="en-US" sz="3200" dirty="0" smtClean="0"/>
              <a:t>Part time?</a:t>
            </a:r>
          </a:p>
          <a:p>
            <a:pPr>
              <a:buClr>
                <a:schemeClr val="accent6"/>
              </a:buClr>
              <a:buFont typeface="Wingdings" pitchFamily="2" charset="2"/>
              <a:buChar char="§"/>
            </a:pPr>
            <a:r>
              <a:rPr lang="en-US" sz="3200" dirty="0" smtClean="0"/>
              <a:t>Insider vs. outsider?</a:t>
            </a:r>
          </a:p>
          <a:p>
            <a:pPr>
              <a:buClr>
                <a:schemeClr val="accent6"/>
              </a:buClr>
              <a:buFont typeface="Wingdings" pitchFamily="2" charset="2"/>
              <a:buChar char="§"/>
            </a:pPr>
            <a:r>
              <a:rPr lang="en-US" sz="3200" dirty="0" smtClean="0"/>
              <a:t>Your background</a:t>
            </a:r>
          </a:p>
          <a:p>
            <a:pPr lvl="1">
              <a:buClr>
                <a:schemeClr val="accent6"/>
              </a:buClr>
              <a:buFont typeface="Wingdings" pitchFamily="2" charset="2"/>
              <a:buChar char="§"/>
            </a:pPr>
            <a:r>
              <a:rPr lang="en-US" sz="2800" dirty="0" smtClean="0"/>
              <a:t>Technology?</a:t>
            </a:r>
          </a:p>
          <a:p>
            <a:pPr lvl="1">
              <a:buClr>
                <a:schemeClr val="accent6"/>
              </a:buClr>
              <a:buFont typeface="Wingdings" pitchFamily="2" charset="2"/>
              <a:buChar char="§"/>
            </a:pPr>
            <a:r>
              <a:rPr lang="en-US" sz="2800" dirty="0" smtClean="0"/>
              <a:t>Facilitation?</a:t>
            </a:r>
          </a:p>
          <a:p>
            <a:pPr lvl="1">
              <a:buClr>
                <a:schemeClr val="accent6"/>
              </a:buClr>
              <a:buFont typeface="Wingdings" pitchFamily="2" charset="2"/>
              <a:buChar char="§"/>
            </a:pPr>
            <a:r>
              <a:rPr lang="en-US" sz="2800" dirty="0" smtClean="0"/>
              <a:t>Science? </a:t>
            </a:r>
          </a:p>
          <a:p>
            <a:pPr lvl="1">
              <a:buClr>
                <a:schemeClr val="accent6"/>
              </a:buClr>
              <a:buFont typeface="Wingdings" pitchFamily="2" charset="2"/>
              <a:buChar char="§"/>
            </a:pPr>
            <a:r>
              <a:rPr lang="en-US" sz="2800" dirty="0" smtClean="0"/>
              <a:t>Others?</a:t>
            </a:r>
            <a:endParaRPr lang="en-US" sz="3200" dirty="0" smtClean="0"/>
          </a:p>
        </p:txBody>
      </p:sp>
      <p:pic>
        <p:nvPicPr>
          <p:cNvPr id="2050" name="Picture 2"/>
          <p:cNvPicPr>
            <a:picLocks noChangeAspect="1" noChangeArrowheads="1"/>
          </p:cNvPicPr>
          <p:nvPr/>
        </p:nvPicPr>
        <p:blipFill>
          <a:blip r:embed="rId3" cstate="print"/>
          <a:srcRect/>
          <a:stretch>
            <a:fillRect/>
          </a:stretch>
        </p:blipFill>
        <p:spPr bwMode="auto">
          <a:xfrm>
            <a:off x="4936844" y="430953"/>
            <a:ext cx="3743376" cy="3819771"/>
          </a:xfrm>
          <a:prstGeom prst="rect">
            <a:avLst/>
          </a:prstGeom>
          <a:noFill/>
          <a:ln w="9525">
            <a:noFill/>
            <a:miter lim="800000"/>
            <a:headEnd/>
            <a:tailEnd/>
          </a:ln>
          <a:effectLst>
            <a:outerShdw blurRad="381000" dist="38100" dir="27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0590" y="3129093"/>
            <a:ext cx="7772400" cy="1822469"/>
          </a:xfrm>
        </p:spPr>
        <p:txBody>
          <a:bodyPr>
            <a:normAutofit/>
          </a:bodyPr>
          <a:lstStyle/>
          <a:p>
            <a:r>
              <a:rPr lang="en-US" dirty="0" smtClean="0"/>
              <a:t>Key concept:</a:t>
            </a:r>
            <a:br>
              <a:rPr lang="en-US" dirty="0" smtClean="0"/>
            </a:br>
            <a:r>
              <a:rPr lang="en-US" b="0" dirty="0" smtClean="0"/>
              <a:t>Learn by doing – as we go</a:t>
            </a:r>
            <a:endParaRPr lang="en-US"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98142" y="2518905"/>
            <a:ext cx="4448847" cy="2308324"/>
          </a:xfrm>
          <a:prstGeom prst="rect">
            <a:avLst/>
          </a:prstGeom>
          <a:noFill/>
        </p:spPr>
        <p:txBody>
          <a:bodyPr wrap="none" rtlCol="0">
            <a:spAutoFit/>
          </a:bodyPr>
          <a:lstStyle/>
          <a:p>
            <a:pPr>
              <a:buFont typeface="Arial" pitchFamily="34" charset="0"/>
              <a:buChar char="•"/>
            </a:pPr>
            <a:r>
              <a:rPr lang="en-US" sz="4800" b="1" dirty="0" smtClean="0"/>
              <a:t> Help  or coach?</a:t>
            </a:r>
          </a:p>
          <a:p>
            <a:pPr>
              <a:buFont typeface="Arial" pitchFamily="34" charset="0"/>
              <a:buChar char="•"/>
            </a:pPr>
            <a:r>
              <a:rPr lang="en-US" sz="4800" b="1" dirty="0" smtClean="0"/>
              <a:t> Configure?</a:t>
            </a:r>
          </a:p>
          <a:p>
            <a:pPr>
              <a:buFont typeface="Arial" pitchFamily="34" charset="0"/>
              <a:buChar char="•"/>
            </a:pPr>
            <a:r>
              <a:rPr lang="en-US" sz="4800" b="1" dirty="0" smtClean="0"/>
              <a:t> Select?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1481138"/>
            <a:ext cx="9144000" cy="3301503"/>
          </a:xfrm>
          <a:prstGeom prst="rect">
            <a:avLst/>
          </a:prstGeom>
          <a:noFill/>
          <a:ln w="9525">
            <a:noFill/>
            <a:miter lim="800000"/>
            <a:headEnd/>
            <a:tailEnd/>
          </a:ln>
        </p:spPr>
      </p:pic>
      <p:sp>
        <p:nvSpPr>
          <p:cNvPr id="4" name="Title 3"/>
          <p:cNvSpPr>
            <a:spLocks noGrp="1"/>
          </p:cNvSpPr>
          <p:nvPr>
            <p:ph type="title"/>
          </p:nvPr>
        </p:nvSpPr>
        <p:spPr/>
        <p:txBody>
          <a:bodyPr>
            <a:noAutofit/>
          </a:bodyPr>
          <a:lstStyle/>
          <a:p>
            <a:pPr algn="l"/>
            <a:r>
              <a:rPr lang="en-US" sz="2400" b="1" cap="all" spc="600" dirty="0" smtClean="0">
                <a:solidFill>
                  <a:schemeClr val="bg1"/>
                </a:solidFill>
              </a:rPr>
              <a:t>How do we learn?</a:t>
            </a:r>
            <a:endParaRPr lang="en-US" sz="2400" b="1" cap="all" spc="600" dirty="0">
              <a:solidFill>
                <a:schemeClr val="bg1"/>
              </a:solidFill>
            </a:endParaRPr>
          </a:p>
        </p:txBody>
      </p:sp>
      <p:sp>
        <p:nvSpPr>
          <p:cNvPr id="8" name="Rectangle 7"/>
          <p:cNvSpPr/>
          <p:nvPr/>
        </p:nvSpPr>
        <p:spPr>
          <a:xfrm>
            <a:off x="2763744" y="5731085"/>
            <a:ext cx="6059605" cy="523220"/>
          </a:xfrm>
          <a:prstGeom prst="rect">
            <a:avLst/>
          </a:prstGeom>
        </p:spPr>
        <p:txBody>
          <a:bodyPr wrap="square">
            <a:spAutoFit/>
          </a:bodyPr>
          <a:lstStyle/>
          <a:p>
            <a:pPr>
              <a:buNone/>
            </a:pPr>
            <a:r>
              <a:rPr lang="en-US" sz="2800" dirty="0" smtClean="0"/>
              <a:t>It’s not as easy as it sounds…</a:t>
            </a:r>
            <a:endParaRPr lang="en-US" sz="2800" dirty="0"/>
          </a:p>
        </p:txBody>
      </p:sp>
      <p:sp>
        <p:nvSpPr>
          <p:cNvPr id="7" name="Content Placeholder 2"/>
          <p:cNvSpPr txBox="1">
            <a:spLocks/>
          </p:cNvSpPr>
          <p:nvPr/>
        </p:nvSpPr>
        <p:spPr>
          <a:xfrm>
            <a:off x="457200" y="4634283"/>
            <a:ext cx="8229600" cy="2084695"/>
          </a:xfrm>
          <a:prstGeom prst="rect">
            <a:avLst/>
          </a:prstGeom>
        </p:spPr>
        <p:txBody>
          <a:bodyPr>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6600" b="0" i="0" u="none" strike="noStrike" kern="1200" cap="all" spc="0" normalizeH="0" baseline="0" noProof="0" dirty="0" smtClean="0">
                <a:ln>
                  <a:noFill/>
                </a:ln>
                <a:solidFill>
                  <a:schemeClr val="tx1"/>
                </a:solidFill>
                <a:effectLst/>
                <a:uLnTx/>
                <a:uFillTx/>
                <a:latin typeface="+mn-lt"/>
                <a:ea typeface="+mn-ea"/>
                <a:cs typeface="+mn-cs"/>
              </a:rPr>
              <a:t>Listening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amond 21"/>
          <p:cNvSpPr/>
          <p:nvPr/>
        </p:nvSpPr>
        <p:spPr>
          <a:xfrm>
            <a:off x="5634489" y="2846854"/>
            <a:ext cx="2783488" cy="2487159"/>
          </a:xfrm>
          <a:prstGeom prst="diamond">
            <a:avLst/>
          </a:prstGeom>
          <a:ln>
            <a:solidFill>
              <a:srgbClr val="48B5DD"/>
            </a:solidFill>
          </a:ln>
          <a:effectLst>
            <a:outerShdw blurRad="5461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57200" y="338139"/>
            <a:ext cx="8229600" cy="1143000"/>
          </a:xfrm>
        </p:spPr>
        <p:txBody>
          <a:bodyPr>
            <a:normAutofit/>
          </a:bodyPr>
          <a:lstStyle/>
          <a:p>
            <a:pPr algn="l"/>
            <a:r>
              <a:rPr lang="en-US" sz="2400" b="1" cap="all" spc="600" dirty="0" smtClean="0">
                <a:solidFill>
                  <a:schemeClr val="bg1"/>
                </a:solidFill>
              </a:rPr>
              <a:t>for what?</a:t>
            </a:r>
            <a:endParaRPr lang="en-US" sz="2400" b="1" cap="all" spc="600" dirty="0">
              <a:solidFill>
                <a:schemeClr val="bg1"/>
              </a:solidFill>
            </a:endParaRPr>
          </a:p>
        </p:txBody>
      </p:sp>
      <p:sp>
        <p:nvSpPr>
          <p:cNvPr id="6" name="Content Placeholder 5"/>
          <p:cNvSpPr>
            <a:spLocks noGrp="1"/>
          </p:cNvSpPr>
          <p:nvPr>
            <p:ph sz="half" idx="1"/>
          </p:nvPr>
        </p:nvSpPr>
        <p:spPr>
          <a:xfrm>
            <a:off x="457200" y="1946026"/>
            <a:ext cx="4749800" cy="4525963"/>
          </a:xfrm>
        </p:spPr>
        <p:txBody>
          <a:bodyPr>
            <a:noAutofit/>
          </a:bodyPr>
          <a:lstStyle/>
          <a:p>
            <a:pPr>
              <a:lnSpc>
                <a:spcPts val="3120"/>
              </a:lnSpc>
              <a:spcAft>
                <a:spcPts val="600"/>
              </a:spcAft>
              <a:buClr>
                <a:schemeClr val="accent6"/>
              </a:buClr>
              <a:buFont typeface="Wingdings" charset="2"/>
              <a:buChar char="§"/>
            </a:pPr>
            <a:r>
              <a:rPr lang="en-US" b="1" cap="all" dirty="0" smtClean="0"/>
              <a:t>Community</a:t>
            </a:r>
            <a:r>
              <a:rPr lang="en-US" dirty="0" smtClean="0"/>
              <a:t> –  Who’s present?  Influential?  New?  Absent?</a:t>
            </a:r>
          </a:p>
          <a:p>
            <a:pPr>
              <a:lnSpc>
                <a:spcPts val="3120"/>
              </a:lnSpc>
              <a:spcAft>
                <a:spcPts val="600"/>
              </a:spcAft>
              <a:buClr>
                <a:schemeClr val="accent6"/>
              </a:buClr>
              <a:buFont typeface="Wingdings" charset="2"/>
              <a:buChar char="§"/>
            </a:pPr>
            <a:r>
              <a:rPr lang="en-US" b="1" cap="all" dirty="0" smtClean="0"/>
              <a:t>Domain</a:t>
            </a:r>
            <a:r>
              <a:rPr lang="en-US" dirty="0" smtClean="0"/>
              <a:t> – The main topic?  The group identity?  Known puzzles?</a:t>
            </a:r>
          </a:p>
          <a:p>
            <a:pPr>
              <a:lnSpc>
                <a:spcPts val="3120"/>
              </a:lnSpc>
              <a:spcAft>
                <a:spcPts val="600"/>
              </a:spcAft>
              <a:buClr>
                <a:schemeClr val="accent6"/>
              </a:buClr>
              <a:buFont typeface="Wingdings" charset="2"/>
              <a:buChar char="§"/>
            </a:pPr>
            <a:r>
              <a:rPr lang="en-US" b="1" cap="all" dirty="0" smtClean="0"/>
              <a:t>Practice</a:t>
            </a:r>
            <a:r>
              <a:rPr lang="en-US" dirty="0" smtClean="0"/>
              <a:t> –  Legitimate practice?  What’s proof?  How do people gather?  </a:t>
            </a:r>
          </a:p>
        </p:txBody>
      </p:sp>
      <p:sp>
        <p:nvSpPr>
          <p:cNvPr id="15" name="Diamond 14"/>
          <p:cNvSpPr/>
          <p:nvPr/>
        </p:nvSpPr>
        <p:spPr>
          <a:xfrm>
            <a:off x="5375072" y="2957241"/>
            <a:ext cx="1651000" cy="1387192"/>
          </a:xfrm>
          <a:prstGeom prst="diamond">
            <a:avLst/>
          </a:prstGeom>
          <a:ln>
            <a:solidFill>
              <a:srgbClr val="48B5DD"/>
            </a:solidFill>
          </a:ln>
          <a:effectLst>
            <a:outerShdw blurRad="381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6" name="Diamond 15"/>
          <p:cNvSpPr/>
          <p:nvPr/>
        </p:nvSpPr>
        <p:spPr>
          <a:xfrm>
            <a:off x="6192012" y="2204710"/>
            <a:ext cx="1651000" cy="1387192"/>
          </a:xfrm>
          <a:prstGeom prst="diamond">
            <a:avLst/>
          </a:prstGeom>
          <a:ln>
            <a:solidFill>
              <a:srgbClr val="48B5DD"/>
            </a:solidFill>
          </a:ln>
          <a:effectLst>
            <a:outerShdw blurRad="3810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7" name="Diamond 16"/>
          <p:cNvSpPr/>
          <p:nvPr/>
        </p:nvSpPr>
        <p:spPr>
          <a:xfrm>
            <a:off x="7035800" y="2945802"/>
            <a:ext cx="1651000" cy="1387192"/>
          </a:xfrm>
          <a:prstGeom prst="diamond">
            <a:avLst/>
          </a:prstGeom>
          <a:ln>
            <a:solidFill>
              <a:srgbClr val="48B5DD"/>
            </a:solidFill>
          </a:ln>
          <a:effectLst>
            <a:outerShdw blurRad="381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8" name="TextBox 17"/>
          <p:cNvSpPr txBox="1"/>
          <p:nvPr/>
        </p:nvSpPr>
        <p:spPr>
          <a:xfrm>
            <a:off x="5776383" y="2749622"/>
            <a:ext cx="2518833" cy="369332"/>
          </a:xfrm>
          <a:prstGeom prst="rect">
            <a:avLst/>
          </a:prstGeom>
          <a:noFill/>
        </p:spPr>
        <p:txBody>
          <a:bodyPr wrap="square" rtlCol="0">
            <a:spAutoFit/>
          </a:bodyPr>
          <a:lstStyle/>
          <a:p>
            <a:pPr algn="ctr"/>
            <a:r>
              <a:rPr lang="en-US" b="1" dirty="0" smtClean="0">
                <a:solidFill>
                  <a:schemeClr val="bg1"/>
                </a:solidFill>
              </a:rPr>
              <a:t>COMMUNITY</a:t>
            </a:r>
            <a:endParaRPr lang="en-US" b="1" dirty="0">
              <a:solidFill>
                <a:schemeClr val="bg1"/>
              </a:solidFill>
            </a:endParaRPr>
          </a:p>
        </p:txBody>
      </p:sp>
      <p:sp>
        <p:nvSpPr>
          <p:cNvPr id="19" name="TextBox 18"/>
          <p:cNvSpPr txBox="1"/>
          <p:nvPr/>
        </p:nvSpPr>
        <p:spPr>
          <a:xfrm>
            <a:off x="4931829" y="3461007"/>
            <a:ext cx="2518833" cy="400110"/>
          </a:xfrm>
          <a:prstGeom prst="rect">
            <a:avLst/>
          </a:prstGeom>
          <a:noFill/>
        </p:spPr>
        <p:txBody>
          <a:bodyPr wrap="square" rtlCol="0">
            <a:spAutoFit/>
          </a:bodyPr>
          <a:lstStyle/>
          <a:p>
            <a:pPr algn="ctr"/>
            <a:r>
              <a:rPr lang="en-US" sz="2000" b="1" dirty="0" smtClean="0">
                <a:solidFill>
                  <a:schemeClr val="bg1"/>
                </a:solidFill>
              </a:rPr>
              <a:t>DOMAIN</a:t>
            </a:r>
            <a:endParaRPr lang="en-US" sz="2000" b="1" dirty="0">
              <a:solidFill>
                <a:schemeClr val="bg1"/>
              </a:solidFill>
            </a:endParaRPr>
          </a:p>
        </p:txBody>
      </p:sp>
      <p:sp>
        <p:nvSpPr>
          <p:cNvPr id="20" name="TextBox 19"/>
          <p:cNvSpPr txBox="1"/>
          <p:nvPr/>
        </p:nvSpPr>
        <p:spPr>
          <a:xfrm>
            <a:off x="6625167" y="3439840"/>
            <a:ext cx="2518833" cy="400110"/>
          </a:xfrm>
          <a:prstGeom prst="rect">
            <a:avLst/>
          </a:prstGeom>
          <a:noFill/>
        </p:spPr>
        <p:txBody>
          <a:bodyPr wrap="square" rtlCol="0">
            <a:spAutoFit/>
          </a:bodyPr>
          <a:lstStyle/>
          <a:p>
            <a:pPr algn="ctr"/>
            <a:r>
              <a:rPr lang="en-US" sz="2000" b="1" dirty="0" smtClean="0">
                <a:solidFill>
                  <a:schemeClr val="bg1"/>
                </a:solidFill>
              </a:rPr>
              <a:t>PRACTICE</a:t>
            </a:r>
            <a:endParaRPr lang="en-US" sz="2000" b="1" dirty="0">
              <a:solidFill>
                <a:schemeClr val="bg1"/>
              </a:solidFill>
            </a:endParaRPr>
          </a:p>
        </p:txBody>
      </p:sp>
      <p:sp>
        <p:nvSpPr>
          <p:cNvPr id="21" name="TextBox 20"/>
          <p:cNvSpPr txBox="1"/>
          <p:nvPr/>
        </p:nvSpPr>
        <p:spPr>
          <a:xfrm>
            <a:off x="5787983" y="4126730"/>
            <a:ext cx="2518833" cy="707886"/>
          </a:xfrm>
          <a:prstGeom prst="rect">
            <a:avLst/>
          </a:prstGeom>
          <a:noFill/>
        </p:spPr>
        <p:txBody>
          <a:bodyPr wrap="square" rtlCol="0">
            <a:spAutoFit/>
          </a:bodyPr>
          <a:lstStyle/>
          <a:p>
            <a:pPr algn="ctr"/>
            <a:r>
              <a:rPr lang="en-US" sz="2000" b="1" dirty="0" smtClean="0">
                <a:solidFill>
                  <a:schemeClr val="bg1"/>
                </a:solidFill>
              </a:rPr>
              <a:t>Learning</a:t>
            </a:r>
            <a:r>
              <a:rPr lang="en-US" sz="2000" b="1" smtClean="0">
                <a:solidFill>
                  <a:schemeClr val="bg1"/>
                </a:solidFill>
              </a:rPr>
              <a:t/>
            </a:r>
            <a:br>
              <a:rPr lang="en-US" sz="2000" b="1" smtClean="0">
                <a:solidFill>
                  <a:schemeClr val="bg1"/>
                </a:solidFill>
              </a:rPr>
            </a:br>
            <a:r>
              <a:rPr lang="en-US" sz="2000" b="1" smtClean="0">
                <a:solidFill>
                  <a:schemeClr val="bg1"/>
                </a:solidFill>
              </a:rPr>
              <a:t>capability</a:t>
            </a:r>
            <a:endParaRPr lang="en-US" sz="2000" b="1" dirty="0" smtClean="0">
              <a:solidFill>
                <a:schemeClr val="bg1"/>
              </a:solidFill>
            </a:endParaRPr>
          </a:p>
        </p:txBody>
      </p:sp>
      <p:sp>
        <p:nvSpPr>
          <p:cNvPr id="14" name="TextBox 13"/>
          <p:cNvSpPr txBox="1"/>
          <p:nvPr/>
        </p:nvSpPr>
        <p:spPr>
          <a:xfrm>
            <a:off x="3487751" y="6413862"/>
            <a:ext cx="3953903" cy="369332"/>
          </a:xfrm>
          <a:prstGeom prst="rect">
            <a:avLst/>
          </a:prstGeom>
          <a:noFill/>
        </p:spPr>
        <p:txBody>
          <a:bodyPr wrap="none" rtlCol="0">
            <a:spAutoFit/>
          </a:bodyPr>
          <a:lstStyle/>
          <a:p>
            <a:r>
              <a:rPr lang="en-US" dirty="0" smtClean="0"/>
              <a:t>Applies to individual hubs </a:t>
            </a:r>
            <a:r>
              <a:rPr lang="en-US" b="1" dirty="0" smtClean="0"/>
              <a:t>and</a:t>
            </a:r>
            <a:r>
              <a:rPr lang="en-US" dirty="0" smtClean="0"/>
              <a:t> </a:t>
            </a:r>
            <a:r>
              <a:rPr lang="en-US" dirty="0" err="1" smtClean="0"/>
              <a:t>Hubzero</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oAutofit/>
          </a:bodyPr>
          <a:lstStyle/>
          <a:p>
            <a:pPr algn="l"/>
            <a:r>
              <a:rPr lang="en-US" sz="2400" b="1" cap="all" spc="600" dirty="0" smtClean="0">
                <a:solidFill>
                  <a:schemeClr val="bg1"/>
                </a:solidFill>
              </a:rPr>
              <a:t>where?</a:t>
            </a:r>
            <a:endParaRPr lang="en-US" sz="2400" b="1" cap="all" spc="600" dirty="0">
              <a:solidFill>
                <a:schemeClr val="bg1"/>
              </a:solidFill>
            </a:endParaRPr>
          </a:p>
        </p:txBody>
      </p:sp>
      <p:sp>
        <p:nvSpPr>
          <p:cNvPr id="9" name="Content Placeholder 2"/>
          <p:cNvSpPr>
            <a:spLocks noGrp="1"/>
          </p:cNvSpPr>
          <p:nvPr>
            <p:ph idx="1"/>
          </p:nvPr>
        </p:nvSpPr>
        <p:spPr>
          <a:xfrm>
            <a:off x="554579" y="1869406"/>
            <a:ext cx="8229600" cy="4525963"/>
          </a:xfrm>
        </p:spPr>
        <p:txBody>
          <a:bodyPr>
            <a:noAutofit/>
          </a:bodyPr>
          <a:lstStyle/>
          <a:p>
            <a:pPr>
              <a:buNone/>
            </a:pPr>
            <a:r>
              <a:rPr lang="en-US" sz="2800" b="1" dirty="0" smtClean="0"/>
              <a:t>Where are the listening posts?</a:t>
            </a:r>
          </a:p>
          <a:p>
            <a:pPr>
              <a:buNone/>
            </a:pPr>
            <a:endParaRPr lang="en-US" sz="2400" b="1" dirty="0" smtClean="0"/>
          </a:p>
          <a:p>
            <a:pPr lvl="1">
              <a:spcAft>
                <a:spcPts val="600"/>
              </a:spcAft>
              <a:buClr>
                <a:schemeClr val="accent6"/>
              </a:buClr>
              <a:buFont typeface="Wingdings" pitchFamily="2" charset="2"/>
              <a:buChar char="§"/>
            </a:pPr>
            <a:r>
              <a:rPr lang="en-US" dirty="0" smtClean="0"/>
              <a:t>Email lists, forums and chats</a:t>
            </a:r>
          </a:p>
          <a:p>
            <a:pPr lvl="1">
              <a:spcAft>
                <a:spcPts val="600"/>
              </a:spcAft>
              <a:buClr>
                <a:schemeClr val="accent6"/>
              </a:buClr>
              <a:buFont typeface="Wingdings" pitchFamily="2" charset="2"/>
              <a:buChar char="§"/>
            </a:pPr>
            <a:r>
              <a:rPr lang="en-US" dirty="0" smtClean="0"/>
              <a:t>Web analytics</a:t>
            </a:r>
          </a:p>
          <a:p>
            <a:pPr lvl="1">
              <a:spcAft>
                <a:spcPts val="600"/>
              </a:spcAft>
              <a:buClr>
                <a:schemeClr val="accent6"/>
              </a:buClr>
              <a:buFont typeface="Wingdings" pitchFamily="2" charset="2"/>
              <a:buChar char="§"/>
            </a:pPr>
            <a:r>
              <a:rPr lang="en-US" dirty="0" smtClean="0"/>
              <a:t>Twitter </a:t>
            </a:r>
            <a:r>
              <a:rPr lang="en-US" dirty="0" err="1" smtClean="0"/>
              <a:t>hashtags</a:t>
            </a:r>
            <a:endParaRPr lang="en-US" dirty="0" smtClean="0"/>
          </a:p>
          <a:p>
            <a:pPr lvl="1">
              <a:spcAft>
                <a:spcPts val="600"/>
              </a:spcAft>
              <a:buClr>
                <a:schemeClr val="accent6"/>
              </a:buClr>
              <a:buFont typeface="Wingdings" pitchFamily="2" charset="2"/>
              <a:buChar char="§"/>
            </a:pPr>
            <a:r>
              <a:rPr lang="en-US" dirty="0" smtClean="0"/>
              <a:t>Google alerts </a:t>
            </a:r>
          </a:p>
          <a:p>
            <a:pPr lvl="1">
              <a:spcAft>
                <a:spcPts val="600"/>
              </a:spcAft>
              <a:buClr>
                <a:schemeClr val="accent6"/>
              </a:buClr>
              <a:buFont typeface="Wingdings" pitchFamily="2" charset="2"/>
              <a:buChar char="§"/>
            </a:pPr>
            <a:r>
              <a:rPr lang="en-US" dirty="0" smtClean="0"/>
              <a:t>Coffee  —  real or virtual  </a:t>
            </a:r>
            <a:endParaRPr lang="en-US" sz="2400" dirty="0" smtClean="0"/>
          </a:p>
        </p:txBody>
      </p:sp>
      <p:pic>
        <p:nvPicPr>
          <p:cNvPr id="2050" name="Picture 2"/>
          <p:cNvPicPr>
            <a:picLocks noChangeAspect="1" noChangeArrowheads="1"/>
          </p:cNvPicPr>
          <p:nvPr/>
        </p:nvPicPr>
        <p:blipFill>
          <a:blip r:embed="rId3" cstate="print"/>
          <a:srcRect/>
          <a:stretch>
            <a:fillRect/>
          </a:stretch>
        </p:blipFill>
        <p:spPr bwMode="auto">
          <a:xfrm>
            <a:off x="6601968" y="-49213"/>
            <a:ext cx="2542032" cy="3851564"/>
          </a:xfrm>
          <a:prstGeom prst="rect">
            <a:avLst/>
          </a:prstGeom>
          <a:noFill/>
          <a:ln w="9525">
            <a:noFill/>
            <a:miter lim="800000"/>
            <a:headEnd/>
            <a:tailEnd/>
          </a:ln>
          <a:effectLst>
            <a:outerShdw blurRad="381000" dist="38100" dir="30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199" y="300180"/>
            <a:ext cx="4610295" cy="1143000"/>
          </a:xfrm>
        </p:spPr>
        <p:txBody>
          <a:bodyPr>
            <a:noAutofit/>
          </a:bodyPr>
          <a:lstStyle/>
          <a:p>
            <a:r>
              <a:rPr lang="en-US" sz="2400" b="1" cap="all" spc="600" dirty="0" smtClean="0">
                <a:solidFill>
                  <a:schemeClr val="bg1"/>
                </a:solidFill>
              </a:rPr>
              <a:t>How well?</a:t>
            </a:r>
            <a:endParaRPr lang="en-US" sz="2400" b="1" cap="all" spc="600" dirty="0">
              <a:solidFill>
                <a:schemeClr val="bg1"/>
              </a:solidFill>
            </a:endParaRPr>
          </a:p>
        </p:txBody>
      </p:sp>
      <p:sp>
        <p:nvSpPr>
          <p:cNvPr id="9" name="Content Placeholder 2"/>
          <p:cNvSpPr>
            <a:spLocks noGrp="1"/>
          </p:cNvSpPr>
          <p:nvPr>
            <p:ph idx="1"/>
          </p:nvPr>
        </p:nvSpPr>
        <p:spPr>
          <a:xfrm>
            <a:off x="904872" y="1804755"/>
            <a:ext cx="6984124" cy="4511378"/>
          </a:xfrm>
        </p:spPr>
        <p:txBody>
          <a:bodyPr>
            <a:noAutofit/>
          </a:bodyPr>
          <a:lstStyle/>
          <a:p>
            <a:pPr>
              <a:spcAft>
                <a:spcPts val="600"/>
              </a:spcAft>
              <a:buClr>
                <a:schemeClr val="accent6"/>
              </a:buClr>
              <a:buFont typeface="Wingdings" pitchFamily="2" charset="2"/>
              <a:buChar char="§"/>
            </a:pPr>
            <a:r>
              <a:rPr lang="en-US" dirty="0" smtClean="0"/>
              <a:t>Listening and its absence  </a:t>
            </a:r>
          </a:p>
          <a:p>
            <a:pPr lvl="1">
              <a:lnSpc>
                <a:spcPts val="2500"/>
              </a:lnSpc>
              <a:spcAft>
                <a:spcPts val="600"/>
              </a:spcAft>
              <a:buClr>
                <a:schemeClr val="accent6"/>
              </a:buClr>
              <a:buFont typeface="Wingdings" pitchFamily="2" charset="2"/>
              <a:buChar char="§"/>
            </a:pPr>
            <a:r>
              <a:rPr lang="en-US" sz="3200" dirty="0" smtClean="0"/>
              <a:t>Been listened to?</a:t>
            </a:r>
          </a:p>
          <a:p>
            <a:pPr lvl="1">
              <a:lnSpc>
                <a:spcPts val="2500"/>
              </a:lnSpc>
              <a:spcAft>
                <a:spcPts val="600"/>
              </a:spcAft>
              <a:buClr>
                <a:schemeClr val="accent6"/>
              </a:buClr>
              <a:buFont typeface="Wingdings" pitchFamily="2" charset="2"/>
              <a:buChar char="§"/>
            </a:pPr>
            <a:r>
              <a:rPr lang="en-US" sz="3200" dirty="0" smtClean="0"/>
              <a:t>Asked the right questions?</a:t>
            </a:r>
          </a:p>
          <a:p>
            <a:pPr>
              <a:spcAft>
                <a:spcPts val="600"/>
              </a:spcAft>
              <a:buClr>
                <a:schemeClr val="accent6"/>
              </a:buClr>
              <a:buFont typeface="Wingdings" pitchFamily="2" charset="2"/>
              <a:buChar char="§"/>
            </a:pPr>
            <a:r>
              <a:rPr lang="en-US" dirty="0" smtClean="0"/>
              <a:t>Evidence of listening</a:t>
            </a:r>
          </a:p>
          <a:p>
            <a:pPr lvl="1">
              <a:lnSpc>
                <a:spcPts val="2500"/>
              </a:lnSpc>
              <a:spcAft>
                <a:spcPts val="600"/>
              </a:spcAft>
              <a:buClr>
                <a:schemeClr val="accent6"/>
              </a:buClr>
              <a:buFont typeface="Wingdings" pitchFamily="2" charset="2"/>
              <a:buChar char="§"/>
            </a:pPr>
            <a:r>
              <a:rPr lang="en-US" sz="3200" dirty="0" smtClean="0"/>
              <a:t>Getting the meaning of it</a:t>
            </a:r>
          </a:p>
          <a:p>
            <a:pPr lvl="1">
              <a:lnSpc>
                <a:spcPts val="2500"/>
              </a:lnSpc>
              <a:spcAft>
                <a:spcPts val="600"/>
              </a:spcAft>
              <a:buClr>
                <a:schemeClr val="accent6"/>
              </a:buClr>
              <a:buFont typeface="Wingdings" pitchFamily="2" charset="2"/>
              <a:buChar char="§"/>
            </a:pPr>
            <a:r>
              <a:rPr lang="en-US" sz="3200" dirty="0" smtClean="0"/>
              <a:t>Note taking for later</a:t>
            </a:r>
          </a:p>
        </p:txBody>
      </p:sp>
      <p:pic>
        <p:nvPicPr>
          <p:cNvPr id="6146" name="Picture 2"/>
          <p:cNvPicPr>
            <a:picLocks noChangeAspect="1" noChangeArrowheads="1"/>
          </p:cNvPicPr>
          <p:nvPr/>
        </p:nvPicPr>
        <p:blipFill>
          <a:blip r:embed="rId3" cstate="print"/>
          <a:srcRect/>
          <a:stretch>
            <a:fillRect/>
          </a:stretch>
        </p:blipFill>
        <p:spPr bwMode="auto">
          <a:xfrm>
            <a:off x="7196328" y="0"/>
            <a:ext cx="1947672" cy="2596896"/>
          </a:xfrm>
          <a:prstGeom prst="rect">
            <a:avLst/>
          </a:prstGeom>
          <a:noFill/>
          <a:ln w="9525">
            <a:noFill/>
            <a:miter lim="800000"/>
            <a:headEnd/>
            <a:tailEnd/>
          </a:ln>
          <a:effectLst>
            <a:outerShdw blurRad="381000" dist="38100" dir="2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590" y="3129093"/>
            <a:ext cx="7772400" cy="2529835"/>
          </a:xfrm>
        </p:spPr>
        <p:txBody>
          <a:bodyPr>
            <a:normAutofit/>
          </a:bodyPr>
          <a:lstStyle/>
          <a:p>
            <a:r>
              <a:rPr lang="en-US" b="0" dirty="0" smtClean="0"/>
              <a:t>Community needs with technology implications</a:t>
            </a:r>
            <a:endParaRPr lang="en-US"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solidFill>
            <a:srgbClr val="FFFFCC"/>
          </a:solidFill>
          <a:ln w="9525">
            <a:noFill/>
            <a:round/>
            <a:headEnd/>
            <a:tailEnd/>
          </a:ln>
        </p:spPr>
        <p:txBody>
          <a:bodyPr wrap="none" anchor="ctr"/>
          <a:lstStyle/>
          <a:p>
            <a:r>
              <a:rPr lang="en-US" dirty="0" smtClean="0">
                <a:latin typeface="Calibri" pitchFamily="34" charset="0"/>
              </a:rPr>
              <a:t>L</a:t>
            </a:r>
            <a:endParaRPr lang="en-US" dirty="0">
              <a:latin typeface="Calibri" pitchFamily="34" charset="0"/>
            </a:endParaRPr>
          </a:p>
        </p:txBody>
      </p:sp>
      <p:sp>
        <p:nvSpPr>
          <p:cNvPr id="7171" name="Oval 3"/>
          <p:cNvSpPr>
            <a:spLocks noChangeArrowheads="1"/>
          </p:cNvSpPr>
          <p:nvPr/>
        </p:nvSpPr>
        <p:spPr bwMode="auto">
          <a:xfrm>
            <a:off x="0" y="704850"/>
            <a:ext cx="9144000" cy="6153150"/>
          </a:xfrm>
          <a:prstGeom prst="ellipse">
            <a:avLst/>
          </a:prstGeom>
          <a:gradFill rotWithShape="0">
            <a:gsLst>
              <a:gs pos="0">
                <a:srgbClr val="99CCFF"/>
              </a:gs>
              <a:gs pos="100000">
                <a:srgbClr val="FFFFCC"/>
              </a:gs>
            </a:gsLst>
            <a:path path="shape">
              <a:fillToRect l="50000" t="50000" r="50000" b="50000"/>
            </a:path>
          </a:gradFill>
          <a:ln w="9525">
            <a:noFill/>
            <a:round/>
            <a:headEnd/>
            <a:tailEnd/>
          </a:ln>
        </p:spPr>
        <p:txBody>
          <a:bodyPr wrap="none" anchor="ctr"/>
          <a:lstStyle/>
          <a:p>
            <a:endParaRPr lang="en-US">
              <a:latin typeface="Calibri" pitchFamily="34" charset="0"/>
            </a:endParaRPr>
          </a:p>
        </p:txBody>
      </p:sp>
      <p:pic>
        <p:nvPicPr>
          <p:cNvPr id="7172" name="Picture 4"/>
          <p:cNvPicPr>
            <a:picLocks noChangeAspect="1" noChangeArrowheads="1"/>
          </p:cNvPicPr>
          <p:nvPr/>
        </p:nvPicPr>
        <p:blipFill>
          <a:blip r:embed="rId3" cstate="print"/>
          <a:srcRect/>
          <a:stretch>
            <a:fillRect/>
          </a:stretch>
        </p:blipFill>
        <p:spPr bwMode="auto">
          <a:xfrm>
            <a:off x="7620000" y="5029200"/>
            <a:ext cx="1524000" cy="866775"/>
          </a:xfrm>
          <a:prstGeom prst="rect">
            <a:avLst/>
          </a:prstGeom>
          <a:noFill/>
          <a:ln w="9525">
            <a:noFill/>
            <a:round/>
            <a:headEnd/>
            <a:tailEnd/>
          </a:ln>
          <a:effectLst>
            <a:outerShdw blurRad="381000" dist="38100" dir="2700000" algn="t" rotWithShape="0">
              <a:prstClr val="black">
                <a:alpha val="40000"/>
              </a:prstClr>
            </a:outerShdw>
          </a:effectLst>
        </p:spPr>
      </p:pic>
      <p:sp>
        <p:nvSpPr>
          <p:cNvPr id="7173" name="AutoShape 5"/>
          <p:cNvSpPr>
            <a:spLocks noChangeArrowheads="1"/>
          </p:cNvSpPr>
          <p:nvPr/>
        </p:nvSpPr>
        <p:spPr bwMode="auto">
          <a:xfrm>
            <a:off x="4343400" y="1295400"/>
            <a:ext cx="438150" cy="2271713"/>
          </a:xfrm>
          <a:prstGeom prst="upArrow">
            <a:avLst>
              <a:gd name="adj1" fmla="val 52944"/>
              <a:gd name="adj2" fmla="val 49952"/>
            </a:avLst>
          </a:prstGeom>
          <a:solidFill>
            <a:srgbClr val="69BAC5"/>
          </a:solidFill>
          <a:ln w="9525">
            <a:noFill/>
            <a:round/>
            <a:headEnd/>
            <a:tailEnd/>
          </a:ln>
        </p:spPr>
        <p:txBody>
          <a:bodyPr wrap="none" anchor="ctr"/>
          <a:lstStyle/>
          <a:p>
            <a:endParaRPr lang="en-US">
              <a:latin typeface="Calibri" pitchFamily="34" charset="0"/>
            </a:endParaRPr>
          </a:p>
        </p:txBody>
      </p:sp>
      <p:sp>
        <p:nvSpPr>
          <p:cNvPr id="7174" name="AutoShape 6"/>
          <p:cNvSpPr>
            <a:spLocks noChangeArrowheads="1"/>
          </p:cNvSpPr>
          <p:nvPr/>
        </p:nvSpPr>
        <p:spPr bwMode="auto">
          <a:xfrm rot="6900000">
            <a:off x="6091238" y="2779713"/>
            <a:ext cx="439737" cy="3348037"/>
          </a:xfrm>
          <a:prstGeom prst="upArrow">
            <a:avLst>
              <a:gd name="adj1" fmla="val 52944"/>
              <a:gd name="adj2" fmla="val 73353"/>
            </a:avLst>
          </a:prstGeom>
          <a:solidFill>
            <a:srgbClr val="69BAC5"/>
          </a:solidFill>
          <a:ln w="9525">
            <a:noFill/>
            <a:round/>
            <a:headEnd/>
            <a:tailEnd/>
          </a:ln>
        </p:spPr>
        <p:txBody>
          <a:bodyPr wrap="none" anchor="ctr"/>
          <a:lstStyle/>
          <a:p>
            <a:endParaRPr lang="en-US">
              <a:latin typeface="Calibri" pitchFamily="34" charset="0"/>
            </a:endParaRPr>
          </a:p>
        </p:txBody>
      </p:sp>
      <p:sp>
        <p:nvSpPr>
          <p:cNvPr id="7175" name="AutoShape 7"/>
          <p:cNvSpPr>
            <a:spLocks noChangeArrowheads="1"/>
          </p:cNvSpPr>
          <p:nvPr/>
        </p:nvSpPr>
        <p:spPr bwMode="auto">
          <a:xfrm>
            <a:off x="3856038" y="1701800"/>
            <a:ext cx="1443037"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 meetings</a:t>
            </a:r>
          </a:p>
        </p:txBody>
      </p:sp>
      <p:pic>
        <p:nvPicPr>
          <p:cNvPr id="7176" name="Picture 8"/>
          <p:cNvPicPr>
            <a:picLocks noChangeAspect="1" noChangeArrowheads="1"/>
          </p:cNvPicPr>
          <p:nvPr/>
        </p:nvPicPr>
        <p:blipFill>
          <a:blip r:embed="rId4" cstate="print"/>
          <a:srcRect/>
          <a:stretch>
            <a:fillRect/>
          </a:stretch>
        </p:blipFill>
        <p:spPr bwMode="auto">
          <a:xfrm>
            <a:off x="7924800" y="2514600"/>
            <a:ext cx="1066800" cy="1600200"/>
          </a:xfrm>
          <a:prstGeom prst="rect">
            <a:avLst/>
          </a:prstGeom>
          <a:noFill/>
          <a:ln w="9525">
            <a:noFill/>
            <a:round/>
            <a:headEnd/>
            <a:tailEnd/>
          </a:ln>
          <a:effectLst>
            <a:outerShdw blurRad="381000" dist="38100" dir="2700000" algn="t" rotWithShape="0">
              <a:prstClr val="black">
                <a:alpha val="40000"/>
              </a:prstClr>
            </a:outerShdw>
          </a:effectLst>
        </p:spPr>
      </p:pic>
      <p:sp>
        <p:nvSpPr>
          <p:cNvPr id="7177" name="AutoShape 9"/>
          <p:cNvSpPr>
            <a:spLocks noChangeArrowheads="1"/>
          </p:cNvSpPr>
          <p:nvPr/>
        </p:nvSpPr>
        <p:spPr bwMode="auto">
          <a:xfrm>
            <a:off x="5916613" y="4257675"/>
            <a:ext cx="1443037"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relationships</a:t>
            </a:r>
          </a:p>
        </p:txBody>
      </p:sp>
      <p:pic>
        <p:nvPicPr>
          <p:cNvPr id="7178" name="Picture 10"/>
          <p:cNvPicPr>
            <a:picLocks noChangeAspect="1" noChangeArrowheads="1"/>
          </p:cNvPicPr>
          <p:nvPr/>
        </p:nvPicPr>
        <p:blipFill>
          <a:blip r:embed="rId5" cstate="print"/>
          <a:srcRect/>
          <a:stretch>
            <a:fillRect/>
          </a:stretch>
        </p:blipFill>
        <p:spPr bwMode="auto">
          <a:xfrm>
            <a:off x="3657600" y="152400"/>
            <a:ext cx="1905000" cy="1128713"/>
          </a:xfrm>
          <a:prstGeom prst="rect">
            <a:avLst/>
          </a:prstGeom>
          <a:noFill/>
          <a:ln w="9525">
            <a:noFill/>
            <a:round/>
            <a:headEnd/>
            <a:tailEnd/>
          </a:ln>
          <a:effectLst>
            <a:outerShdw blurRad="381000" dist="38100" dir="2700000" algn="t" rotWithShape="0">
              <a:prstClr val="black">
                <a:alpha val="40000"/>
              </a:prstClr>
            </a:outerShdw>
          </a:effectLst>
        </p:spPr>
      </p:pic>
      <p:pic>
        <p:nvPicPr>
          <p:cNvPr id="7179" name="Picture 11"/>
          <p:cNvPicPr>
            <a:picLocks noChangeAspect="1" noChangeArrowheads="1"/>
          </p:cNvPicPr>
          <p:nvPr/>
        </p:nvPicPr>
        <p:blipFill>
          <a:blip r:embed="rId6" cstate="print"/>
          <a:srcRect/>
          <a:stretch>
            <a:fillRect/>
          </a:stretch>
        </p:blipFill>
        <p:spPr bwMode="auto">
          <a:xfrm>
            <a:off x="1828800" y="5334000"/>
            <a:ext cx="1328738" cy="1371600"/>
          </a:xfrm>
          <a:prstGeom prst="rect">
            <a:avLst/>
          </a:prstGeom>
          <a:noFill/>
          <a:ln w="9525">
            <a:noFill/>
            <a:round/>
            <a:headEnd/>
            <a:tailEnd/>
          </a:ln>
          <a:effectLst>
            <a:outerShdw blurRad="381000" dist="38100" dir="2700000" algn="t" rotWithShape="0">
              <a:prstClr val="black">
                <a:alpha val="40000"/>
              </a:prstClr>
            </a:outerShdw>
          </a:effectLst>
        </p:spPr>
      </p:pic>
      <p:pic>
        <p:nvPicPr>
          <p:cNvPr id="7180" name="Picture 12"/>
          <p:cNvPicPr>
            <a:picLocks noChangeAspect="1" noChangeArrowheads="1"/>
          </p:cNvPicPr>
          <p:nvPr/>
        </p:nvPicPr>
        <p:blipFill>
          <a:blip r:embed="rId7" cstate="print"/>
          <a:srcRect/>
          <a:stretch>
            <a:fillRect/>
          </a:stretch>
        </p:blipFill>
        <p:spPr bwMode="auto">
          <a:xfrm>
            <a:off x="7086600" y="533400"/>
            <a:ext cx="1422400" cy="1524000"/>
          </a:xfrm>
          <a:prstGeom prst="rect">
            <a:avLst/>
          </a:prstGeom>
          <a:noFill/>
          <a:ln w="9525">
            <a:noFill/>
            <a:round/>
            <a:headEnd/>
            <a:tailEnd/>
          </a:ln>
          <a:effectLst>
            <a:outerShdw blurRad="381000" dist="38100" dir="2700000" algn="t" rotWithShape="0">
              <a:prstClr val="black">
                <a:alpha val="40000"/>
              </a:prstClr>
            </a:outerShdw>
          </a:effectLst>
        </p:spPr>
      </p:pic>
      <p:sp>
        <p:nvSpPr>
          <p:cNvPr id="7181" name="AutoShape 13"/>
          <p:cNvSpPr>
            <a:spLocks noChangeArrowheads="1"/>
          </p:cNvSpPr>
          <p:nvPr/>
        </p:nvSpPr>
        <p:spPr bwMode="auto">
          <a:xfrm rot="-9180000">
            <a:off x="3703638" y="3525838"/>
            <a:ext cx="438150" cy="2876550"/>
          </a:xfrm>
          <a:prstGeom prst="upArrow">
            <a:avLst>
              <a:gd name="adj1" fmla="val 52944"/>
              <a:gd name="adj2" fmla="val 63251"/>
            </a:avLst>
          </a:prstGeom>
          <a:solidFill>
            <a:srgbClr val="69BAC5"/>
          </a:solidFill>
          <a:ln w="9525">
            <a:noFill/>
            <a:round/>
            <a:headEnd/>
            <a:tailEnd/>
          </a:ln>
        </p:spPr>
        <p:txBody>
          <a:bodyPr wrap="none" anchor="ctr"/>
          <a:lstStyle/>
          <a:p>
            <a:endParaRPr lang="en-US">
              <a:latin typeface="Calibri" pitchFamily="34" charset="0"/>
            </a:endParaRPr>
          </a:p>
        </p:txBody>
      </p:sp>
      <p:sp>
        <p:nvSpPr>
          <p:cNvPr id="7182" name="AutoShape 14"/>
          <p:cNvSpPr>
            <a:spLocks noChangeArrowheads="1"/>
          </p:cNvSpPr>
          <p:nvPr/>
        </p:nvSpPr>
        <p:spPr bwMode="auto">
          <a:xfrm>
            <a:off x="2894013" y="5154613"/>
            <a:ext cx="1443037"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community</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cultivation</a:t>
            </a:r>
          </a:p>
        </p:txBody>
      </p:sp>
      <p:sp>
        <p:nvSpPr>
          <p:cNvPr id="7183" name="AutoShape 15"/>
          <p:cNvSpPr>
            <a:spLocks noChangeArrowheads="1"/>
          </p:cNvSpPr>
          <p:nvPr/>
        </p:nvSpPr>
        <p:spPr bwMode="auto">
          <a:xfrm rot="4980000">
            <a:off x="6230937" y="1812926"/>
            <a:ext cx="441325" cy="3403600"/>
          </a:xfrm>
          <a:prstGeom prst="upArrow">
            <a:avLst>
              <a:gd name="adj1" fmla="val 52944"/>
              <a:gd name="adj2" fmla="val 74302"/>
            </a:avLst>
          </a:prstGeom>
          <a:solidFill>
            <a:srgbClr val="69BAC5"/>
          </a:solidFill>
          <a:ln w="9525">
            <a:noFill/>
            <a:round/>
            <a:headEnd/>
            <a:tailEnd/>
          </a:ln>
        </p:spPr>
        <p:txBody>
          <a:bodyPr wrap="none" anchor="ctr"/>
          <a:lstStyle/>
          <a:p>
            <a:endParaRPr lang="en-US">
              <a:latin typeface="Calibri" pitchFamily="34" charset="0"/>
            </a:endParaRPr>
          </a:p>
        </p:txBody>
      </p:sp>
      <p:sp>
        <p:nvSpPr>
          <p:cNvPr id="7184" name="AutoShape 16"/>
          <p:cNvSpPr>
            <a:spLocks noChangeArrowheads="1"/>
          </p:cNvSpPr>
          <p:nvPr/>
        </p:nvSpPr>
        <p:spPr bwMode="auto">
          <a:xfrm>
            <a:off x="6324600" y="3152775"/>
            <a:ext cx="1443038"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access to</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expertise</a:t>
            </a:r>
          </a:p>
        </p:txBody>
      </p:sp>
      <p:sp>
        <p:nvSpPr>
          <p:cNvPr id="7185" name="AutoShape 17"/>
          <p:cNvSpPr>
            <a:spLocks noChangeArrowheads="1"/>
          </p:cNvSpPr>
          <p:nvPr/>
        </p:nvSpPr>
        <p:spPr bwMode="auto">
          <a:xfrm rot="3180000">
            <a:off x="5697537" y="1058863"/>
            <a:ext cx="441325" cy="3117850"/>
          </a:xfrm>
          <a:prstGeom prst="upArrow">
            <a:avLst>
              <a:gd name="adj1" fmla="val 52944"/>
              <a:gd name="adj2" fmla="val 68064"/>
            </a:avLst>
          </a:prstGeom>
          <a:solidFill>
            <a:srgbClr val="69BAC5"/>
          </a:solidFill>
          <a:ln w="9525">
            <a:noFill/>
            <a:round/>
            <a:headEnd/>
            <a:tailEnd/>
          </a:ln>
        </p:spPr>
        <p:txBody>
          <a:bodyPr wrap="none" anchor="ctr"/>
          <a:lstStyle/>
          <a:p>
            <a:endParaRPr lang="en-US">
              <a:latin typeface="Calibri" pitchFamily="34" charset="0"/>
            </a:endParaRPr>
          </a:p>
        </p:txBody>
      </p:sp>
      <p:sp>
        <p:nvSpPr>
          <p:cNvPr id="7186" name="AutoShape 18"/>
          <p:cNvSpPr>
            <a:spLocks noChangeArrowheads="1"/>
          </p:cNvSpPr>
          <p:nvPr/>
        </p:nvSpPr>
        <p:spPr bwMode="auto">
          <a:xfrm>
            <a:off x="5641975" y="2116138"/>
            <a:ext cx="1443038"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 projects</a:t>
            </a:r>
          </a:p>
        </p:txBody>
      </p:sp>
      <p:pic>
        <p:nvPicPr>
          <p:cNvPr id="7187" name="Picture 19"/>
          <p:cNvPicPr>
            <a:picLocks noChangeAspect="1" noChangeArrowheads="1"/>
          </p:cNvPicPr>
          <p:nvPr/>
        </p:nvPicPr>
        <p:blipFill>
          <a:blip r:embed="rId8" cstate="print"/>
          <a:srcRect/>
          <a:stretch>
            <a:fillRect/>
          </a:stretch>
        </p:blipFill>
        <p:spPr bwMode="auto">
          <a:xfrm>
            <a:off x="6096000" y="5410200"/>
            <a:ext cx="1371600" cy="1298575"/>
          </a:xfrm>
          <a:prstGeom prst="rect">
            <a:avLst/>
          </a:prstGeom>
          <a:noFill/>
          <a:ln w="9525">
            <a:noFill/>
            <a:round/>
            <a:headEnd/>
            <a:tailEnd/>
          </a:ln>
          <a:effectLst>
            <a:outerShdw blurRad="381000" dist="38100" dir="2700000" algn="t" rotWithShape="0">
              <a:prstClr val="black">
                <a:alpha val="40000"/>
              </a:prstClr>
            </a:outerShdw>
          </a:effectLst>
        </p:spPr>
      </p:pic>
      <p:sp>
        <p:nvSpPr>
          <p:cNvPr id="7188" name="AutoShape 20"/>
          <p:cNvSpPr>
            <a:spLocks noChangeArrowheads="1"/>
          </p:cNvSpPr>
          <p:nvPr/>
        </p:nvSpPr>
        <p:spPr bwMode="auto">
          <a:xfrm rot="9000000">
            <a:off x="5092700" y="3570288"/>
            <a:ext cx="438150" cy="2798762"/>
          </a:xfrm>
          <a:prstGeom prst="upArrow">
            <a:avLst>
              <a:gd name="adj1" fmla="val 52944"/>
              <a:gd name="adj2" fmla="val 61541"/>
            </a:avLst>
          </a:prstGeom>
          <a:solidFill>
            <a:srgbClr val="69BAC5"/>
          </a:solidFill>
          <a:ln w="9525">
            <a:noFill/>
            <a:round/>
            <a:headEnd/>
            <a:tailEnd/>
          </a:ln>
        </p:spPr>
        <p:txBody>
          <a:bodyPr wrap="none" anchor="ctr"/>
          <a:lstStyle/>
          <a:p>
            <a:endParaRPr lang="en-US">
              <a:latin typeface="Calibri" pitchFamily="34" charset="0"/>
            </a:endParaRPr>
          </a:p>
        </p:txBody>
      </p:sp>
      <p:sp>
        <p:nvSpPr>
          <p:cNvPr id="7189" name="AutoShape 21"/>
          <p:cNvSpPr>
            <a:spLocks noChangeArrowheads="1"/>
          </p:cNvSpPr>
          <p:nvPr/>
        </p:nvSpPr>
        <p:spPr bwMode="auto">
          <a:xfrm>
            <a:off x="4953000" y="5181600"/>
            <a:ext cx="1443038"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 context</a:t>
            </a:r>
          </a:p>
        </p:txBody>
      </p:sp>
      <p:pic>
        <p:nvPicPr>
          <p:cNvPr id="7190" name="Picture 22"/>
          <p:cNvPicPr>
            <a:picLocks noChangeAspect="1" noChangeArrowheads="1"/>
          </p:cNvPicPr>
          <p:nvPr/>
        </p:nvPicPr>
        <p:blipFill>
          <a:blip r:embed="rId9" cstate="print"/>
          <a:srcRect/>
          <a:stretch>
            <a:fillRect/>
          </a:stretch>
        </p:blipFill>
        <p:spPr bwMode="auto">
          <a:xfrm>
            <a:off x="304800" y="4343400"/>
            <a:ext cx="1371600" cy="1303338"/>
          </a:xfrm>
          <a:prstGeom prst="rect">
            <a:avLst/>
          </a:prstGeom>
          <a:noFill/>
          <a:ln w="9525">
            <a:noFill/>
            <a:round/>
            <a:headEnd/>
            <a:tailEnd/>
          </a:ln>
          <a:effectLst>
            <a:outerShdw blurRad="381000" dist="38100" dir="2700000" algn="t" rotWithShape="0">
              <a:prstClr val="black">
                <a:alpha val="40000"/>
              </a:prstClr>
            </a:outerShdw>
          </a:effectLst>
        </p:spPr>
      </p:pic>
      <p:sp>
        <p:nvSpPr>
          <p:cNvPr id="7191" name="AutoShape 23"/>
          <p:cNvSpPr>
            <a:spLocks noChangeArrowheads="1"/>
          </p:cNvSpPr>
          <p:nvPr/>
        </p:nvSpPr>
        <p:spPr bwMode="auto">
          <a:xfrm rot="-6900000">
            <a:off x="2767806" y="2810669"/>
            <a:ext cx="439738" cy="3244850"/>
          </a:xfrm>
          <a:prstGeom prst="upArrow">
            <a:avLst>
              <a:gd name="adj1" fmla="val 52944"/>
              <a:gd name="adj2" fmla="val 71092"/>
            </a:avLst>
          </a:prstGeom>
          <a:solidFill>
            <a:srgbClr val="69BAC5"/>
          </a:solidFill>
          <a:ln w="9525">
            <a:noFill/>
            <a:round/>
            <a:headEnd/>
            <a:tailEnd/>
          </a:ln>
        </p:spPr>
        <p:txBody>
          <a:bodyPr wrap="none" anchor="ctr"/>
          <a:lstStyle/>
          <a:p>
            <a:endParaRPr lang="en-US">
              <a:latin typeface="Calibri" pitchFamily="34" charset="0"/>
            </a:endParaRPr>
          </a:p>
        </p:txBody>
      </p:sp>
      <p:sp>
        <p:nvSpPr>
          <p:cNvPr id="7192" name="AutoShape 24"/>
          <p:cNvSpPr>
            <a:spLocks noChangeArrowheads="1"/>
          </p:cNvSpPr>
          <p:nvPr/>
        </p:nvSpPr>
        <p:spPr bwMode="auto">
          <a:xfrm>
            <a:off x="1933575" y="4257675"/>
            <a:ext cx="1441450"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000000"/>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individual</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participation</a:t>
            </a:r>
          </a:p>
        </p:txBody>
      </p:sp>
      <p:pic>
        <p:nvPicPr>
          <p:cNvPr id="7193" name="Picture 25"/>
          <p:cNvPicPr>
            <a:picLocks noChangeAspect="1" noChangeArrowheads="1"/>
          </p:cNvPicPr>
          <p:nvPr/>
        </p:nvPicPr>
        <p:blipFill>
          <a:blip r:embed="rId10" cstate="print"/>
          <a:srcRect/>
          <a:stretch>
            <a:fillRect/>
          </a:stretch>
        </p:blipFill>
        <p:spPr bwMode="auto">
          <a:xfrm>
            <a:off x="152400" y="2438400"/>
            <a:ext cx="1066800" cy="1017588"/>
          </a:xfrm>
          <a:prstGeom prst="rect">
            <a:avLst/>
          </a:prstGeom>
          <a:noFill/>
          <a:ln w="9525">
            <a:noFill/>
            <a:round/>
            <a:headEnd/>
            <a:tailEnd/>
          </a:ln>
          <a:effectLst>
            <a:outerShdw blurRad="508000" dist="38100" dir="2040000" algn="t" rotWithShape="0">
              <a:prstClr val="black">
                <a:alpha val="40000"/>
              </a:prstClr>
            </a:outerShdw>
          </a:effectLst>
        </p:spPr>
      </p:pic>
      <p:sp>
        <p:nvSpPr>
          <p:cNvPr id="7194" name="AutoShape 26"/>
          <p:cNvSpPr>
            <a:spLocks noChangeArrowheads="1"/>
          </p:cNvSpPr>
          <p:nvPr/>
        </p:nvSpPr>
        <p:spPr bwMode="auto">
          <a:xfrm rot="-4980000">
            <a:off x="2436019" y="1685131"/>
            <a:ext cx="439738" cy="3635375"/>
          </a:xfrm>
          <a:prstGeom prst="upArrow">
            <a:avLst>
              <a:gd name="adj1" fmla="val 52944"/>
              <a:gd name="adj2" fmla="val 79648"/>
            </a:avLst>
          </a:prstGeom>
          <a:solidFill>
            <a:srgbClr val="69BAC5"/>
          </a:solidFill>
          <a:ln w="9525">
            <a:noFill/>
            <a:round/>
            <a:headEnd/>
            <a:tailEnd/>
          </a:ln>
        </p:spPr>
        <p:txBody>
          <a:bodyPr wrap="none" anchor="ctr"/>
          <a:lstStyle/>
          <a:p>
            <a:endParaRPr lang="en-US">
              <a:latin typeface="Calibri" pitchFamily="34" charset="0"/>
            </a:endParaRPr>
          </a:p>
        </p:txBody>
      </p:sp>
      <p:sp>
        <p:nvSpPr>
          <p:cNvPr id="7195" name="AutoShape 27"/>
          <p:cNvSpPr>
            <a:spLocks noChangeArrowheads="1"/>
          </p:cNvSpPr>
          <p:nvPr/>
        </p:nvSpPr>
        <p:spPr bwMode="auto">
          <a:xfrm>
            <a:off x="1452563" y="3152775"/>
            <a:ext cx="1441450"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000000"/>
                </a:solidFill>
                <a:latin typeface="Calibri" pitchFamily="34" charset="0"/>
                <a:cs typeface="Arial" charset="0"/>
              </a:rPr>
              <a:t>… content</a:t>
            </a:r>
            <a:br>
              <a:rPr lang="en-US" sz="1400" dirty="0">
                <a:solidFill>
                  <a:srgbClr val="000000"/>
                </a:solidFill>
                <a:latin typeface="Calibri" pitchFamily="34" charset="0"/>
                <a:cs typeface="Arial" charset="0"/>
              </a:rPr>
            </a:br>
            <a:r>
              <a:rPr lang="en-US" sz="1400" dirty="0">
                <a:solidFill>
                  <a:srgbClr val="000000"/>
                </a:solidFill>
                <a:latin typeface="Calibri" pitchFamily="34" charset="0"/>
                <a:cs typeface="Arial" charset="0"/>
              </a:rPr>
              <a:t>   publishing</a:t>
            </a:r>
          </a:p>
        </p:txBody>
      </p:sp>
      <p:pic>
        <p:nvPicPr>
          <p:cNvPr id="7196" name="Picture 28"/>
          <p:cNvPicPr>
            <a:picLocks noChangeAspect="1" noChangeArrowheads="1"/>
          </p:cNvPicPr>
          <p:nvPr/>
        </p:nvPicPr>
        <p:blipFill>
          <a:blip r:embed="rId11" cstate="print"/>
          <a:srcRect/>
          <a:stretch>
            <a:fillRect/>
          </a:stretch>
        </p:blipFill>
        <p:spPr bwMode="auto">
          <a:xfrm>
            <a:off x="685800" y="685800"/>
            <a:ext cx="2209800" cy="1150938"/>
          </a:xfrm>
          <a:prstGeom prst="rect">
            <a:avLst/>
          </a:prstGeom>
          <a:noFill/>
          <a:ln w="9525">
            <a:noFill/>
            <a:round/>
            <a:headEnd/>
            <a:tailEnd/>
          </a:ln>
          <a:effectLst>
            <a:outerShdw blurRad="381000" dist="38100" dir="2700000" algn="t" rotWithShape="0">
              <a:prstClr val="black">
                <a:alpha val="40000"/>
              </a:prstClr>
            </a:outerShdw>
          </a:effectLst>
        </p:spPr>
      </p:pic>
      <p:sp>
        <p:nvSpPr>
          <p:cNvPr id="7197" name="AutoShape 29"/>
          <p:cNvSpPr>
            <a:spLocks noChangeArrowheads="1"/>
          </p:cNvSpPr>
          <p:nvPr/>
        </p:nvSpPr>
        <p:spPr bwMode="auto">
          <a:xfrm rot="-3000000">
            <a:off x="3171825" y="1216025"/>
            <a:ext cx="441325" cy="2847975"/>
          </a:xfrm>
          <a:prstGeom prst="upArrow">
            <a:avLst>
              <a:gd name="adj1" fmla="val 52944"/>
              <a:gd name="adj2" fmla="val 62172"/>
            </a:avLst>
          </a:prstGeom>
          <a:solidFill>
            <a:srgbClr val="69BAC5"/>
          </a:solidFill>
          <a:ln w="9525">
            <a:noFill/>
            <a:round/>
            <a:headEnd/>
            <a:tailEnd/>
          </a:ln>
        </p:spPr>
        <p:txBody>
          <a:bodyPr wrap="none" anchor="ctr"/>
          <a:lstStyle/>
          <a:p>
            <a:endParaRPr lang="en-US">
              <a:latin typeface="Calibri" pitchFamily="34" charset="0"/>
            </a:endParaRPr>
          </a:p>
        </p:txBody>
      </p:sp>
      <p:sp>
        <p:nvSpPr>
          <p:cNvPr id="7198" name="AutoShape 30"/>
          <p:cNvSpPr>
            <a:spLocks noChangeArrowheads="1"/>
          </p:cNvSpPr>
          <p:nvPr/>
        </p:nvSpPr>
        <p:spPr bwMode="auto">
          <a:xfrm>
            <a:off x="2138363" y="2116138"/>
            <a:ext cx="1443037"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000000"/>
                </a:solidFill>
                <a:latin typeface="Calibri" pitchFamily="34" charset="0"/>
                <a:cs typeface="Arial" charset="0"/>
              </a:rPr>
              <a:t>… open-ended</a:t>
            </a:r>
            <a:br>
              <a:rPr lang="en-US" sz="1400" dirty="0">
                <a:solidFill>
                  <a:srgbClr val="000000"/>
                </a:solidFill>
                <a:latin typeface="Calibri" pitchFamily="34" charset="0"/>
                <a:cs typeface="Arial" charset="0"/>
              </a:rPr>
            </a:br>
            <a:r>
              <a:rPr lang="en-US" sz="1400" dirty="0">
                <a:solidFill>
                  <a:srgbClr val="000000"/>
                </a:solidFill>
                <a:latin typeface="Calibri" pitchFamily="34" charset="0"/>
                <a:cs typeface="Arial" charset="0"/>
              </a:rPr>
              <a:t>   conversation</a:t>
            </a:r>
          </a:p>
        </p:txBody>
      </p:sp>
      <p:sp>
        <p:nvSpPr>
          <p:cNvPr id="7199" name="Oval 31"/>
          <p:cNvSpPr>
            <a:spLocks noChangeArrowheads="1"/>
          </p:cNvSpPr>
          <p:nvPr/>
        </p:nvSpPr>
        <p:spPr bwMode="auto">
          <a:xfrm>
            <a:off x="3752850" y="3187700"/>
            <a:ext cx="1717675" cy="1104900"/>
          </a:xfrm>
          <a:prstGeom prst="ellipse">
            <a:avLst/>
          </a:prstGeom>
          <a:gradFill rotWithShape="0">
            <a:gsLst>
              <a:gs pos="0">
                <a:srgbClr val="FFFFFF"/>
              </a:gs>
              <a:gs pos="100000">
                <a:srgbClr val="99CCFF"/>
              </a:gs>
            </a:gsLst>
            <a:path path="shape">
              <a:fillToRect l="50000" t="50000" r="50000" b="50000"/>
            </a:path>
          </a:gradFill>
          <a:ln w="9525">
            <a:noFill/>
            <a:round/>
            <a:headEnd/>
            <a:tailEnd/>
          </a:ln>
        </p:spPr>
        <p:txBody>
          <a:bodyPr wrap="none" lIns="90000" tIns="46800" rIns="90000" bIns="46800" anchor="ct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006699"/>
                </a:solidFill>
                <a:latin typeface="Calibri" pitchFamily="34" charset="0"/>
                <a:cs typeface="Arial" charset="0"/>
              </a:rPr>
              <a:t>Community </a:t>
            </a:r>
            <a:br>
              <a:rPr lang="en-US" sz="1600" b="1" dirty="0">
                <a:solidFill>
                  <a:srgbClr val="006699"/>
                </a:solidFill>
                <a:latin typeface="Calibri" pitchFamily="34" charset="0"/>
                <a:cs typeface="Arial" charset="0"/>
              </a:rPr>
            </a:br>
            <a:r>
              <a:rPr lang="en-US" sz="1600" b="1" dirty="0">
                <a:solidFill>
                  <a:srgbClr val="006699"/>
                </a:solidFill>
                <a:latin typeface="Calibri" pitchFamily="34" charset="0"/>
                <a:cs typeface="Arial" charset="0"/>
              </a:rPr>
              <a:t>activities</a:t>
            </a:r>
            <a:br>
              <a:rPr lang="en-US" sz="1600" b="1" dirty="0">
                <a:solidFill>
                  <a:srgbClr val="006699"/>
                </a:solidFill>
                <a:latin typeface="Calibri" pitchFamily="34" charset="0"/>
                <a:cs typeface="Arial" charset="0"/>
              </a:rPr>
            </a:br>
            <a:r>
              <a:rPr lang="en-US" sz="1600" b="1" dirty="0">
                <a:solidFill>
                  <a:srgbClr val="006699"/>
                </a:solidFill>
                <a:latin typeface="Calibri" pitchFamily="34" charset="0"/>
                <a:cs typeface="Arial" charset="0"/>
              </a:rPr>
              <a:t>   oriented to …</a:t>
            </a:r>
          </a:p>
        </p:txBody>
      </p:sp>
      <p:sp>
        <p:nvSpPr>
          <p:cNvPr id="7200" name="Text Box 32"/>
          <p:cNvSpPr txBox="1">
            <a:spLocks noChangeArrowheads="1"/>
          </p:cNvSpPr>
          <p:nvPr/>
        </p:nvSpPr>
        <p:spPr bwMode="auto">
          <a:xfrm>
            <a:off x="3124200" y="6156325"/>
            <a:ext cx="3092450" cy="525401"/>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smtClean="0">
                <a:solidFill>
                  <a:srgbClr val="000000"/>
                </a:solidFill>
                <a:latin typeface="Calibri" pitchFamily="34" charset="0"/>
                <a:ea typeface="Arial Unicode MS" pitchFamily="34" charset="-128"/>
                <a:cs typeface="Arial Unicode MS" pitchFamily="34" charset="-128"/>
              </a:rPr>
              <a:t>Digital Habitats, Chapter 6</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smtClean="0">
                <a:solidFill>
                  <a:srgbClr val="000000"/>
                </a:solidFill>
                <a:latin typeface="Calibri" pitchFamily="34" charset="0"/>
                <a:ea typeface="Arial Unicode MS" pitchFamily="34" charset="-128"/>
                <a:cs typeface="Arial Unicode MS" pitchFamily="34" charset="-128"/>
              </a:rPr>
              <a:t>© </a:t>
            </a:r>
            <a:r>
              <a:rPr lang="en-US" sz="1400" dirty="0">
                <a:solidFill>
                  <a:srgbClr val="000000"/>
                </a:solidFill>
                <a:latin typeface="Calibri" pitchFamily="34" charset="0"/>
                <a:ea typeface="Arial Unicode MS" pitchFamily="34" charset="-128"/>
                <a:cs typeface="Arial Unicode MS" pitchFamily="34" charset="-128"/>
              </a:rPr>
              <a:t>2009 Wenger, White, and Smith</a:t>
            </a:r>
          </a:p>
        </p:txBody>
      </p:sp>
      <p:sp>
        <p:nvSpPr>
          <p:cNvPr id="33" name="TextBox 32"/>
          <p:cNvSpPr txBox="1"/>
          <p:nvPr/>
        </p:nvSpPr>
        <p:spPr>
          <a:xfrm>
            <a:off x="131600" y="173170"/>
            <a:ext cx="3602396" cy="461665"/>
          </a:xfrm>
          <a:prstGeom prst="rect">
            <a:avLst/>
          </a:prstGeom>
          <a:noFill/>
        </p:spPr>
        <p:txBody>
          <a:bodyPr wrap="none" rtlCol="0">
            <a:spAutoFit/>
          </a:bodyPr>
          <a:lstStyle/>
          <a:p>
            <a:r>
              <a:rPr lang="en-US" sz="2400" b="1" dirty="0" smtClean="0">
                <a:solidFill>
                  <a:srgbClr val="E46D0A"/>
                </a:solidFill>
              </a:rPr>
              <a:t>Listening for orientations…</a:t>
            </a:r>
            <a:endParaRPr lang="en-US" sz="2400" b="1" dirty="0">
              <a:solidFill>
                <a:srgbClr val="E46D0A"/>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solidFill>
            <a:srgbClr val="FFFFCC"/>
          </a:solidFill>
          <a:ln w="9525">
            <a:noFill/>
            <a:round/>
            <a:headEnd/>
            <a:tailEnd/>
          </a:ln>
        </p:spPr>
        <p:txBody>
          <a:bodyPr wrap="none" anchor="ctr"/>
          <a:lstStyle/>
          <a:p>
            <a:r>
              <a:rPr lang="en-US" dirty="0" smtClean="0">
                <a:latin typeface="Calibri" pitchFamily="34" charset="0"/>
              </a:rPr>
              <a:t>L</a:t>
            </a:r>
            <a:endParaRPr lang="en-US" dirty="0">
              <a:latin typeface="Calibri" pitchFamily="34" charset="0"/>
            </a:endParaRPr>
          </a:p>
        </p:txBody>
      </p:sp>
      <p:grpSp>
        <p:nvGrpSpPr>
          <p:cNvPr id="37" name="Group 36"/>
          <p:cNvGrpSpPr/>
          <p:nvPr/>
        </p:nvGrpSpPr>
        <p:grpSpPr>
          <a:xfrm>
            <a:off x="0" y="152400"/>
            <a:ext cx="9144000" cy="6705600"/>
            <a:chOff x="0" y="152400"/>
            <a:chExt cx="9144000" cy="6705600"/>
          </a:xfrm>
        </p:grpSpPr>
        <p:sp>
          <p:nvSpPr>
            <p:cNvPr id="7171" name="Oval 3"/>
            <p:cNvSpPr>
              <a:spLocks noChangeArrowheads="1"/>
            </p:cNvSpPr>
            <p:nvPr/>
          </p:nvSpPr>
          <p:spPr bwMode="auto">
            <a:xfrm>
              <a:off x="0" y="704850"/>
              <a:ext cx="9144000" cy="6153150"/>
            </a:xfrm>
            <a:prstGeom prst="ellipse">
              <a:avLst/>
            </a:prstGeom>
            <a:gradFill rotWithShape="0">
              <a:gsLst>
                <a:gs pos="0">
                  <a:srgbClr val="99CCFF"/>
                </a:gs>
                <a:gs pos="100000">
                  <a:srgbClr val="FFFFCC"/>
                </a:gs>
              </a:gsLst>
              <a:path path="shape">
                <a:fillToRect l="50000" t="50000" r="50000" b="50000"/>
              </a:path>
            </a:gradFill>
            <a:ln w="9525">
              <a:noFill/>
              <a:round/>
              <a:headEnd/>
              <a:tailEnd/>
            </a:ln>
          </p:spPr>
          <p:txBody>
            <a:bodyPr wrap="none" anchor="ctr"/>
            <a:lstStyle/>
            <a:p>
              <a:endParaRPr lang="en-US">
                <a:latin typeface="Calibri" pitchFamily="34" charset="0"/>
              </a:endParaRPr>
            </a:p>
          </p:txBody>
        </p:sp>
        <p:pic>
          <p:nvPicPr>
            <p:cNvPr id="7172" name="Picture 4"/>
            <p:cNvPicPr>
              <a:picLocks noChangeAspect="1" noChangeArrowheads="1"/>
            </p:cNvPicPr>
            <p:nvPr/>
          </p:nvPicPr>
          <p:blipFill>
            <a:blip r:embed="rId3" cstate="print"/>
            <a:srcRect/>
            <a:stretch>
              <a:fillRect/>
            </a:stretch>
          </p:blipFill>
          <p:spPr bwMode="auto">
            <a:xfrm>
              <a:off x="7620000" y="5029200"/>
              <a:ext cx="1524000" cy="866775"/>
            </a:xfrm>
            <a:prstGeom prst="rect">
              <a:avLst/>
            </a:prstGeom>
            <a:noFill/>
            <a:ln w="9525">
              <a:noFill/>
              <a:round/>
              <a:headEnd/>
              <a:tailEnd/>
            </a:ln>
            <a:effectLst>
              <a:outerShdw blurRad="381000" dist="38100" dir="2700000" algn="t" rotWithShape="0">
                <a:prstClr val="black">
                  <a:alpha val="40000"/>
                </a:prstClr>
              </a:outerShdw>
            </a:effectLst>
          </p:spPr>
        </p:pic>
        <p:sp>
          <p:nvSpPr>
            <p:cNvPr id="7173" name="AutoShape 5"/>
            <p:cNvSpPr>
              <a:spLocks noChangeArrowheads="1"/>
            </p:cNvSpPr>
            <p:nvPr/>
          </p:nvSpPr>
          <p:spPr bwMode="auto">
            <a:xfrm>
              <a:off x="4343400" y="1295400"/>
              <a:ext cx="438150" cy="2271713"/>
            </a:xfrm>
            <a:prstGeom prst="upArrow">
              <a:avLst>
                <a:gd name="adj1" fmla="val 52944"/>
                <a:gd name="adj2" fmla="val 49952"/>
              </a:avLst>
            </a:prstGeom>
            <a:solidFill>
              <a:srgbClr val="69BAC5"/>
            </a:solidFill>
            <a:ln w="9525">
              <a:noFill/>
              <a:round/>
              <a:headEnd/>
              <a:tailEnd/>
            </a:ln>
          </p:spPr>
          <p:txBody>
            <a:bodyPr wrap="none" anchor="ctr"/>
            <a:lstStyle/>
            <a:p>
              <a:endParaRPr lang="en-US">
                <a:latin typeface="Calibri" pitchFamily="34" charset="0"/>
              </a:endParaRPr>
            </a:p>
          </p:txBody>
        </p:sp>
        <p:sp>
          <p:nvSpPr>
            <p:cNvPr id="7174" name="AutoShape 6"/>
            <p:cNvSpPr>
              <a:spLocks noChangeArrowheads="1"/>
            </p:cNvSpPr>
            <p:nvPr/>
          </p:nvSpPr>
          <p:spPr bwMode="auto">
            <a:xfrm rot="6900000">
              <a:off x="6091238" y="2779713"/>
              <a:ext cx="439737" cy="3348037"/>
            </a:xfrm>
            <a:prstGeom prst="upArrow">
              <a:avLst>
                <a:gd name="adj1" fmla="val 52944"/>
                <a:gd name="adj2" fmla="val 73353"/>
              </a:avLst>
            </a:prstGeom>
            <a:solidFill>
              <a:srgbClr val="69BAC5"/>
            </a:solidFill>
            <a:ln w="9525">
              <a:noFill/>
              <a:round/>
              <a:headEnd/>
              <a:tailEnd/>
            </a:ln>
          </p:spPr>
          <p:txBody>
            <a:bodyPr wrap="none" anchor="ctr"/>
            <a:lstStyle/>
            <a:p>
              <a:endParaRPr lang="en-US">
                <a:latin typeface="Calibri" pitchFamily="34" charset="0"/>
              </a:endParaRPr>
            </a:p>
          </p:txBody>
        </p:sp>
        <p:sp>
          <p:nvSpPr>
            <p:cNvPr id="7175" name="AutoShape 7"/>
            <p:cNvSpPr>
              <a:spLocks noChangeArrowheads="1"/>
            </p:cNvSpPr>
            <p:nvPr/>
          </p:nvSpPr>
          <p:spPr bwMode="auto">
            <a:xfrm>
              <a:off x="3856038" y="1701800"/>
              <a:ext cx="1443037"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 meetings</a:t>
              </a:r>
            </a:p>
          </p:txBody>
        </p:sp>
        <p:pic>
          <p:nvPicPr>
            <p:cNvPr id="7176" name="Picture 8"/>
            <p:cNvPicPr>
              <a:picLocks noChangeAspect="1" noChangeArrowheads="1"/>
            </p:cNvPicPr>
            <p:nvPr/>
          </p:nvPicPr>
          <p:blipFill>
            <a:blip r:embed="rId4" cstate="print"/>
            <a:srcRect/>
            <a:stretch>
              <a:fillRect/>
            </a:stretch>
          </p:blipFill>
          <p:spPr bwMode="auto">
            <a:xfrm>
              <a:off x="7924800" y="2514600"/>
              <a:ext cx="1066800" cy="1600200"/>
            </a:xfrm>
            <a:prstGeom prst="rect">
              <a:avLst/>
            </a:prstGeom>
            <a:noFill/>
            <a:ln w="9525">
              <a:noFill/>
              <a:round/>
              <a:headEnd/>
              <a:tailEnd/>
            </a:ln>
            <a:effectLst>
              <a:outerShdw blurRad="381000" dist="38100" dir="2700000" algn="t" rotWithShape="0">
                <a:prstClr val="black">
                  <a:alpha val="40000"/>
                </a:prstClr>
              </a:outerShdw>
            </a:effectLst>
          </p:spPr>
        </p:pic>
        <p:sp>
          <p:nvSpPr>
            <p:cNvPr id="7177" name="AutoShape 9"/>
            <p:cNvSpPr>
              <a:spLocks noChangeArrowheads="1"/>
            </p:cNvSpPr>
            <p:nvPr/>
          </p:nvSpPr>
          <p:spPr bwMode="auto">
            <a:xfrm>
              <a:off x="5916613" y="4257675"/>
              <a:ext cx="1443037"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relationships</a:t>
              </a:r>
            </a:p>
          </p:txBody>
        </p:sp>
        <p:pic>
          <p:nvPicPr>
            <p:cNvPr id="7178" name="Picture 10"/>
            <p:cNvPicPr>
              <a:picLocks noChangeAspect="1" noChangeArrowheads="1"/>
            </p:cNvPicPr>
            <p:nvPr/>
          </p:nvPicPr>
          <p:blipFill>
            <a:blip r:embed="rId5" cstate="print"/>
            <a:srcRect/>
            <a:stretch>
              <a:fillRect/>
            </a:stretch>
          </p:blipFill>
          <p:spPr bwMode="auto">
            <a:xfrm>
              <a:off x="3657600" y="152400"/>
              <a:ext cx="1905000" cy="1128713"/>
            </a:xfrm>
            <a:prstGeom prst="rect">
              <a:avLst/>
            </a:prstGeom>
            <a:noFill/>
            <a:ln w="9525">
              <a:noFill/>
              <a:round/>
              <a:headEnd/>
              <a:tailEnd/>
            </a:ln>
            <a:effectLst>
              <a:outerShdw blurRad="381000" dist="38100" dir="2700000" algn="t" rotWithShape="0">
                <a:prstClr val="black">
                  <a:alpha val="40000"/>
                </a:prstClr>
              </a:outerShdw>
            </a:effectLst>
          </p:spPr>
        </p:pic>
        <p:pic>
          <p:nvPicPr>
            <p:cNvPr id="7179" name="Picture 11"/>
            <p:cNvPicPr>
              <a:picLocks noChangeAspect="1" noChangeArrowheads="1"/>
            </p:cNvPicPr>
            <p:nvPr/>
          </p:nvPicPr>
          <p:blipFill>
            <a:blip r:embed="rId6" cstate="print"/>
            <a:srcRect/>
            <a:stretch>
              <a:fillRect/>
            </a:stretch>
          </p:blipFill>
          <p:spPr bwMode="auto">
            <a:xfrm>
              <a:off x="1828800" y="5334000"/>
              <a:ext cx="1328738" cy="1371600"/>
            </a:xfrm>
            <a:prstGeom prst="rect">
              <a:avLst/>
            </a:prstGeom>
            <a:noFill/>
            <a:ln w="9525">
              <a:noFill/>
              <a:round/>
              <a:headEnd/>
              <a:tailEnd/>
            </a:ln>
            <a:effectLst>
              <a:outerShdw blurRad="381000" dist="38100" dir="2700000" algn="t" rotWithShape="0">
                <a:prstClr val="black">
                  <a:alpha val="40000"/>
                </a:prstClr>
              </a:outerShdw>
            </a:effectLst>
          </p:spPr>
        </p:pic>
        <p:pic>
          <p:nvPicPr>
            <p:cNvPr id="7180" name="Picture 12"/>
            <p:cNvPicPr>
              <a:picLocks noChangeAspect="1" noChangeArrowheads="1"/>
            </p:cNvPicPr>
            <p:nvPr/>
          </p:nvPicPr>
          <p:blipFill>
            <a:blip r:embed="rId7" cstate="print"/>
            <a:srcRect/>
            <a:stretch>
              <a:fillRect/>
            </a:stretch>
          </p:blipFill>
          <p:spPr bwMode="auto">
            <a:xfrm>
              <a:off x="7086600" y="533400"/>
              <a:ext cx="1422400" cy="1524000"/>
            </a:xfrm>
            <a:prstGeom prst="rect">
              <a:avLst/>
            </a:prstGeom>
            <a:noFill/>
            <a:ln w="9525">
              <a:noFill/>
              <a:round/>
              <a:headEnd/>
              <a:tailEnd/>
            </a:ln>
            <a:effectLst>
              <a:outerShdw blurRad="381000" dist="38100" dir="2700000" algn="t" rotWithShape="0">
                <a:prstClr val="black">
                  <a:alpha val="40000"/>
                </a:prstClr>
              </a:outerShdw>
            </a:effectLst>
          </p:spPr>
        </p:pic>
        <p:sp>
          <p:nvSpPr>
            <p:cNvPr id="7181" name="AutoShape 13"/>
            <p:cNvSpPr>
              <a:spLocks noChangeArrowheads="1"/>
            </p:cNvSpPr>
            <p:nvPr/>
          </p:nvSpPr>
          <p:spPr bwMode="auto">
            <a:xfrm rot="-9180000">
              <a:off x="3703638" y="3525838"/>
              <a:ext cx="438150" cy="2876550"/>
            </a:xfrm>
            <a:prstGeom prst="upArrow">
              <a:avLst>
                <a:gd name="adj1" fmla="val 52944"/>
                <a:gd name="adj2" fmla="val 63251"/>
              </a:avLst>
            </a:prstGeom>
            <a:solidFill>
              <a:srgbClr val="69BAC5"/>
            </a:solidFill>
            <a:ln w="9525">
              <a:noFill/>
              <a:round/>
              <a:headEnd/>
              <a:tailEnd/>
            </a:ln>
          </p:spPr>
          <p:txBody>
            <a:bodyPr wrap="none" anchor="ctr"/>
            <a:lstStyle/>
            <a:p>
              <a:endParaRPr lang="en-US">
                <a:latin typeface="Calibri" pitchFamily="34" charset="0"/>
              </a:endParaRPr>
            </a:p>
          </p:txBody>
        </p:sp>
        <p:sp>
          <p:nvSpPr>
            <p:cNvPr id="7182" name="AutoShape 14"/>
            <p:cNvSpPr>
              <a:spLocks noChangeArrowheads="1"/>
            </p:cNvSpPr>
            <p:nvPr/>
          </p:nvSpPr>
          <p:spPr bwMode="auto">
            <a:xfrm>
              <a:off x="2894013" y="5154613"/>
              <a:ext cx="1443037"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community</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cultivation</a:t>
              </a:r>
            </a:p>
          </p:txBody>
        </p:sp>
        <p:sp>
          <p:nvSpPr>
            <p:cNvPr id="7183" name="AutoShape 15"/>
            <p:cNvSpPr>
              <a:spLocks noChangeArrowheads="1"/>
            </p:cNvSpPr>
            <p:nvPr/>
          </p:nvSpPr>
          <p:spPr bwMode="auto">
            <a:xfrm rot="4980000">
              <a:off x="6230937" y="1812926"/>
              <a:ext cx="441325" cy="3403600"/>
            </a:xfrm>
            <a:prstGeom prst="upArrow">
              <a:avLst>
                <a:gd name="adj1" fmla="val 52944"/>
                <a:gd name="adj2" fmla="val 74302"/>
              </a:avLst>
            </a:prstGeom>
            <a:solidFill>
              <a:srgbClr val="69BAC5"/>
            </a:solidFill>
            <a:ln w="9525">
              <a:noFill/>
              <a:round/>
              <a:headEnd/>
              <a:tailEnd/>
            </a:ln>
          </p:spPr>
          <p:txBody>
            <a:bodyPr wrap="none" anchor="ctr"/>
            <a:lstStyle/>
            <a:p>
              <a:endParaRPr lang="en-US">
                <a:latin typeface="Calibri" pitchFamily="34" charset="0"/>
              </a:endParaRPr>
            </a:p>
          </p:txBody>
        </p:sp>
        <p:sp>
          <p:nvSpPr>
            <p:cNvPr id="7184" name="AutoShape 16"/>
            <p:cNvSpPr>
              <a:spLocks noChangeArrowheads="1"/>
            </p:cNvSpPr>
            <p:nvPr/>
          </p:nvSpPr>
          <p:spPr bwMode="auto">
            <a:xfrm>
              <a:off x="6324600" y="3152775"/>
              <a:ext cx="1443038"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access to</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expertise</a:t>
              </a:r>
            </a:p>
          </p:txBody>
        </p:sp>
        <p:sp>
          <p:nvSpPr>
            <p:cNvPr id="7185" name="AutoShape 17"/>
            <p:cNvSpPr>
              <a:spLocks noChangeArrowheads="1"/>
            </p:cNvSpPr>
            <p:nvPr/>
          </p:nvSpPr>
          <p:spPr bwMode="auto">
            <a:xfrm rot="3180000">
              <a:off x="5697537" y="1058863"/>
              <a:ext cx="441325" cy="3117850"/>
            </a:xfrm>
            <a:prstGeom prst="upArrow">
              <a:avLst>
                <a:gd name="adj1" fmla="val 52944"/>
                <a:gd name="adj2" fmla="val 68064"/>
              </a:avLst>
            </a:prstGeom>
            <a:solidFill>
              <a:srgbClr val="69BAC5"/>
            </a:solidFill>
            <a:ln w="9525">
              <a:noFill/>
              <a:round/>
              <a:headEnd/>
              <a:tailEnd/>
            </a:ln>
          </p:spPr>
          <p:txBody>
            <a:bodyPr wrap="none" anchor="ctr"/>
            <a:lstStyle/>
            <a:p>
              <a:endParaRPr lang="en-US">
                <a:latin typeface="Calibri" pitchFamily="34" charset="0"/>
              </a:endParaRPr>
            </a:p>
          </p:txBody>
        </p:sp>
        <p:sp>
          <p:nvSpPr>
            <p:cNvPr id="7186" name="AutoShape 18"/>
            <p:cNvSpPr>
              <a:spLocks noChangeArrowheads="1"/>
            </p:cNvSpPr>
            <p:nvPr/>
          </p:nvSpPr>
          <p:spPr bwMode="auto">
            <a:xfrm>
              <a:off x="5641975" y="2116138"/>
              <a:ext cx="1443038"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 projects</a:t>
              </a:r>
            </a:p>
          </p:txBody>
        </p:sp>
        <p:pic>
          <p:nvPicPr>
            <p:cNvPr id="7187" name="Picture 19"/>
            <p:cNvPicPr>
              <a:picLocks noChangeAspect="1" noChangeArrowheads="1"/>
            </p:cNvPicPr>
            <p:nvPr/>
          </p:nvPicPr>
          <p:blipFill>
            <a:blip r:embed="rId8" cstate="print"/>
            <a:srcRect/>
            <a:stretch>
              <a:fillRect/>
            </a:stretch>
          </p:blipFill>
          <p:spPr bwMode="auto">
            <a:xfrm>
              <a:off x="6096000" y="5410200"/>
              <a:ext cx="1371600" cy="1298575"/>
            </a:xfrm>
            <a:prstGeom prst="rect">
              <a:avLst/>
            </a:prstGeom>
            <a:noFill/>
            <a:ln w="9525">
              <a:noFill/>
              <a:round/>
              <a:headEnd/>
              <a:tailEnd/>
            </a:ln>
            <a:effectLst>
              <a:outerShdw blurRad="381000" dist="38100" dir="2700000" algn="t" rotWithShape="0">
                <a:prstClr val="black">
                  <a:alpha val="40000"/>
                </a:prstClr>
              </a:outerShdw>
            </a:effectLst>
          </p:spPr>
        </p:pic>
        <p:sp>
          <p:nvSpPr>
            <p:cNvPr id="7188" name="AutoShape 20"/>
            <p:cNvSpPr>
              <a:spLocks noChangeArrowheads="1"/>
            </p:cNvSpPr>
            <p:nvPr/>
          </p:nvSpPr>
          <p:spPr bwMode="auto">
            <a:xfrm rot="9000000">
              <a:off x="5092700" y="3570288"/>
              <a:ext cx="438150" cy="2798762"/>
            </a:xfrm>
            <a:prstGeom prst="upArrow">
              <a:avLst>
                <a:gd name="adj1" fmla="val 52944"/>
                <a:gd name="adj2" fmla="val 61541"/>
              </a:avLst>
            </a:prstGeom>
            <a:solidFill>
              <a:srgbClr val="69BAC5"/>
            </a:solidFill>
            <a:ln w="9525">
              <a:noFill/>
              <a:round/>
              <a:headEnd/>
              <a:tailEnd/>
            </a:ln>
          </p:spPr>
          <p:txBody>
            <a:bodyPr wrap="none" anchor="ctr"/>
            <a:lstStyle/>
            <a:p>
              <a:endParaRPr lang="en-US">
                <a:latin typeface="Calibri" pitchFamily="34" charset="0"/>
              </a:endParaRPr>
            </a:p>
          </p:txBody>
        </p:sp>
        <p:sp>
          <p:nvSpPr>
            <p:cNvPr id="7189" name="AutoShape 21"/>
            <p:cNvSpPr>
              <a:spLocks noChangeArrowheads="1"/>
            </p:cNvSpPr>
            <p:nvPr/>
          </p:nvSpPr>
          <p:spPr bwMode="auto">
            <a:xfrm>
              <a:off x="4953000" y="5181600"/>
              <a:ext cx="1443038"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 context</a:t>
              </a:r>
            </a:p>
          </p:txBody>
        </p:sp>
        <p:pic>
          <p:nvPicPr>
            <p:cNvPr id="7190" name="Picture 22"/>
            <p:cNvPicPr>
              <a:picLocks noChangeAspect="1" noChangeArrowheads="1"/>
            </p:cNvPicPr>
            <p:nvPr/>
          </p:nvPicPr>
          <p:blipFill>
            <a:blip r:embed="rId9" cstate="print"/>
            <a:srcRect/>
            <a:stretch>
              <a:fillRect/>
            </a:stretch>
          </p:blipFill>
          <p:spPr bwMode="auto">
            <a:xfrm>
              <a:off x="304800" y="4343400"/>
              <a:ext cx="1371600" cy="1303338"/>
            </a:xfrm>
            <a:prstGeom prst="rect">
              <a:avLst/>
            </a:prstGeom>
            <a:noFill/>
            <a:ln w="9525">
              <a:noFill/>
              <a:round/>
              <a:headEnd/>
              <a:tailEnd/>
            </a:ln>
            <a:effectLst>
              <a:outerShdw blurRad="381000" dist="38100" dir="2700000" algn="t" rotWithShape="0">
                <a:prstClr val="black">
                  <a:alpha val="40000"/>
                </a:prstClr>
              </a:outerShdw>
            </a:effectLst>
          </p:spPr>
        </p:pic>
        <p:sp>
          <p:nvSpPr>
            <p:cNvPr id="7191" name="AutoShape 23"/>
            <p:cNvSpPr>
              <a:spLocks noChangeArrowheads="1"/>
            </p:cNvSpPr>
            <p:nvPr/>
          </p:nvSpPr>
          <p:spPr bwMode="auto">
            <a:xfrm rot="-6900000">
              <a:off x="2767806" y="2810669"/>
              <a:ext cx="439738" cy="3244850"/>
            </a:xfrm>
            <a:prstGeom prst="upArrow">
              <a:avLst>
                <a:gd name="adj1" fmla="val 52944"/>
                <a:gd name="adj2" fmla="val 71092"/>
              </a:avLst>
            </a:prstGeom>
            <a:solidFill>
              <a:srgbClr val="69BAC5"/>
            </a:solidFill>
            <a:ln w="9525">
              <a:noFill/>
              <a:round/>
              <a:headEnd/>
              <a:tailEnd/>
            </a:ln>
          </p:spPr>
          <p:txBody>
            <a:bodyPr wrap="none" anchor="ctr"/>
            <a:lstStyle/>
            <a:p>
              <a:endParaRPr lang="en-US">
                <a:latin typeface="Calibri" pitchFamily="34" charset="0"/>
              </a:endParaRPr>
            </a:p>
          </p:txBody>
        </p:sp>
        <p:sp>
          <p:nvSpPr>
            <p:cNvPr id="7192" name="AutoShape 24"/>
            <p:cNvSpPr>
              <a:spLocks noChangeArrowheads="1"/>
            </p:cNvSpPr>
            <p:nvPr/>
          </p:nvSpPr>
          <p:spPr bwMode="auto">
            <a:xfrm>
              <a:off x="1933575" y="4257675"/>
              <a:ext cx="1441450"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000000"/>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individual</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participation</a:t>
              </a:r>
            </a:p>
          </p:txBody>
        </p:sp>
        <p:pic>
          <p:nvPicPr>
            <p:cNvPr id="7193" name="Picture 25"/>
            <p:cNvPicPr>
              <a:picLocks noChangeAspect="1" noChangeArrowheads="1"/>
            </p:cNvPicPr>
            <p:nvPr/>
          </p:nvPicPr>
          <p:blipFill>
            <a:blip r:embed="rId10" cstate="print"/>
            <a:srcRect/>
            <a:stretch>
              <a:fillRect/>
            </a:stretch>
          </p:blipFill>
          <p:spPr bwMode="auto">
            <a:xfrm>
              <a:off x="152400" y="2438400"/>
              <a:ext cx="1066800" cy="1017588"/>
            </a:xfrm>
            <a:prstGeom prst="rect">
              <a:avLst/>
            </a:prstGeom>
            <a:noFill/>
            <a:ln w="9525">
              <a:noFill/>
              <a:round/>
              <a:headEnd/>
              <a:tailEnd/>
            </a:ln>
            <a:effectLst>
              <a:outerShdw blurRad="508000" dist="38100" dir="2040000" algn="t" rotWithShape="0">
                <a:prstClr val="black">
                  <a:alpha val="40000"/>
                </a:prstClr>
              </a:outerShdw>
            </a:effectLst>
          </p:spPr>
        </p:pic>
        <p:sp>
          <p:nvSpPr>
            <p:cNvPr id="7194" name="AutoShape 26"/>
            <p:cNvSpPr>
              <a:spLocks noChangeArrowheads="1"/>
            </p:cNvSpPr>
            <p:nvPr/>
          </p:nvSpPr>
          <p:spPr bwMode="auto">
            <a:xfrm rot="-4980000">
              <a:off x="2436019" y="1685131"/>
              <a:ext cx="439738" cy="3635375"/>
            </a:xfrm>
            <a:prstGeom prst="upArrow">
              <a:avLst>
                <a:gd name="adj1" fmla="val 52944"/>
                <a:gd name="adj2" fmla="val 79648"/>
              </a:avLst>
            </a:prstGeom>
            <a:solidFill>
              <a:srgbClr val="69BAC5"/>
            </a:solidFill>
            <a:ln w="9525">
              <a:noFill/>
              <a:round/>
              <a:headEnd/>
              <a:tailEnd/>
            </a:ln>
          </p:spPr>
          <p:txBody>
            <a:bodyPr wrap="none" anchor="ctr"/>
            <a:lstStyle/>
            <a:p>
              <a:endParaRPr lang="en-US">
                <a:latin typeface="Calibri" pitchFamily="34" charset="0"/>
              </a:endParaRPr>
            </a:p>
          </p:txBody>
        </p:sp>
        <p:sp>
          <p:nvSpPr>
            <p:cNvPr id="7195" name="AutoShape 27"/>
            <p:cNvSpPr>
              <a:spLocks noChangeArrowheads="1"/>
            </p:cNvSpPr>
            <p:nvPr/>
          </p:nvSpPr>
          <p:spPr bwMode="auto">
            <a:xfrm>
              <a:off x="1452563" y="3152775"/>
              <a:ext cx="1441450"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000000"/>
                  </a:solidFill>
                  <a:latin typeface="Calibri" pitchFamily="34" charset="0"/>
                  <a:cs typeface="Arial" charset="0"/>
                </a:rPr>
                <a:t>… content</a:t>
              </a:r>
              <a:br>
                <a:rPr lang="en-US" sz="1400" dirty="0">
                  <a:solidFill>
                    <a:srgbClr val="000000"/>
                  </a:solidFill>
                  <a:latin typeface="Calibri" pitchFamily="34" charset="0"/>
                  <a:cs typeface="Arial" charset="0"/>
                </a:rPr>
              </a:br>
              <a:r>
                <a:rPr lang="en-US" sz="1400" dirty="0">
                  <a:solidFill>
                    <a:srgbClr val="000000"/>
                  </a:solidFill>
                  <a:latin typeface="Calibri" pitchFamily="34" charset="0"/>
                  <a:cs typeface="Arial" charset="0"/>
                </a:rPr>
                <a:t>   publishing</a:t>
              </a:r>
            </a:p>
          </p:txBody>
        </p:sp>
        <p:pic>
          <p:nvPicPr>
            <p:cNvPr id="7196" name="Picture 28"/>
            <p:cNvPicPr>
              <a:picLocks noChangeAspect="1" noChangeArrowheads="1"/>
            </p:cNvPicPr>
            <p:nvPr/>
          </p:nvPicPr>
          <p:blipFill>
            <a:blip r:embed="rId11" cstate="print"/>
            <a:srcRect/>
            <a:stretch>
              <a:fillRect/>
            </a:stretch>
          </p:blipFill>
          <p:spPr bwMode="auto">
            <a:xfrm>
              <a:off x="685800" y="685800"/>
              <a:ext cx="2209800" cy="1150938"/>
            </a:xfrm>
            <a:prstGeom prst="rect">
              <a:avLst/>
            </a:prstGeom>
            <a:noFill/>
            <a:ln w="9525">
              <a:noFill/>
              <a:round/>
              <a:headEnd/>
              <a:tailEnd/>
            </a:ln>
            <a:effectLst>
              <a:outerShdw blurRad="381000" dist="38100" dir="2700000" algn="t" rotWithShape="0">
                <a:prstClr val="black">
                  <a:alpha val="40000"/>
                </a:prstClr>
              </a:outerShdw>
            </a:effectLst>
          </p:spPr>
        </p:pic>
        <p:sp>
          <p:nvSpPr>
            <p:cNvPr id="7197" name="AutoShape 29"/>
            <p:cNvSpPr>
              <a:spLocks noChangeArrowheads="1"/>
            </p:cNvSpPr>
            <p:nvPr/>
          </p:nvSpPr>
          <p:spPr bwMode="auto">
            <a:xfrm rot="-3000000">
              <a:off x="3171825" y="1216025"/>
              <a:ext cx="441325" cy="2847975"/>
            </a:xfrm>
            <a:prstGeom prst="upArrow">
              <a:avLst>
                <a:gd name="adj1" fmla="val 52944"/>
                <a:gd name="adj2" fmla="val 62172"/>
              </a:avLst>
            </a:prstGeom>
            <a:solidFill>
              <a:srgbClr val="69BAC5"/>
            </a:solidFill>
            <a:ln w="9525">
              <a:noFill/>
              <a:round/>
              <a:headEnd/>
              <a:tailEnd/>
            </a:ln>
          </p:spPr>
          <p:txBody>
            <a:bodyPr wrap="none" anchor="ctr"/>
            <a:lstStyle/>
            <a:p>
              <a:endParaRPr lang="en-US">
                <a:latin typeface="Calibri" pitchFamily="34" charset="0"/>
              </a:endParaRPr>
            </a:p>
          </p:txBody>
        </p:sp>
        <p:sp>
          <p:nvSpPr>
            <p:cNvPr id="7198" name="AutoShape 30"/>
            <p:cNvSpPr>
              <a:spLocks noChangeArrowheads="1"/>
            </p:cNvSpPr>
            <p:nvPr/>
          </p:nvSpPr>
          <p:spPr bwMode="auto">
            <a:xfrm>
              <a:off x="2138363" y="2116138"/>
              <a:ext cx="1443037"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000000"/>
                  </a:solidFill>
                  <a:latin typeface="Calibri" pitchFamily="34" charset="0"/>
                  <a:cs typeface="Arial" charset="0"/>
                </a:rPr>
                <a:t>… open-ended</a:t>
              </a:r>
              <a:br>
                <a:rPr lang="en-US" sz="1400" dirty="0">
                  <a:solidFill>
                    <a:srgbClr val="000000"/>
                  </a:solidFill>
                  <a:latin typeface="Calibri" pitchFamily="34" charset="0"/>
                  <a:cs typeface="Arial" charset="0"/>
                </a:rPr>
              </a:br>
              <a:r>
                <a:rPr lang="en-US" sz="1400" dirty="0">
                  <a:solidFill>
                    <a:srgbClr val="000000"/>
                  </a:solidFill>
                  <a:latin typeface="Calibri" pitchFamily="34" charset="0"/>
                  <a:cs typeface="Arial" charset="0"/>
                </a:rPr>
                <a:t>   conversation</a:t>
              </a:r>
            </a:p>
          </p:txBody>
        </p:sp>
        <p:sp>
          <p:nvSpPr>
            <p:cNvPr id="7199" name="Oval 31"/>
            <p:cNvSpPr>
              <a:spLocks noChangeArrowheads="1"/>
            </p:cNvSpPr>
            <p:nvPr/>
          </p:nvSpPr>
          <p:spPr bwMode="auto">
            <a:xfrm>
              <a:off x="3752850" y="3187700"/>
              <a:ext cx="1717675" cy="1104900"/>
            </a:xfrm>
            <a:prstGeom prst="ellipse">
              <a:avLst/>
            </a:prstGeom>
            <a:gradFill rotWithShape="0">
              <a:gsLst>
                <a:gs pos="0">
                  <a:srgbClr val="FFFFFF"/>
                </a:gs>
                <a:gs pos="100000">
                  <a:srgbClr val="99CCFF"/>
                </a:gs>
              </a:gsLst>
              <a:path path="shape">
                <a:fillToRect l="50000" t="50000" r="50000" b="50000"/>
              </a:path>
            </a:gradFill>
            <a:ln w="9525">
              <a:noFill/>
              <a:round/>
              <a:headEnd/>
              <a:tailEnd/>
            </a:ln>
          </p:spPr>
          <p:txBody>
            <a:bodyPr wrap="none" lIns="90000" tIns="46800" rIns="90000" bIns="46800" anchor="ct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006699"/>
                  </a:solidFill>
                  <a:latin typeface="Calibri" pitchFamily="34" charset="0"/>
                  <a:cs typeface="Arial" charset="0"/>
                </a:rPr>
                <a:t>Community </a:t>
              </a:r>
              <a:br>
                <a:rPr lang="en-US" sz="1600" b="1" dirty="0">
                  <a:solidFill>
                    <a:srgbClr val="006699"/>
                  </a:solidFill>
                  <a:latin typeface="Calibri" pitchFamily="34" charset="0"/>
                  <a:cs typeface="Arial" charset="0"/>
                </a:rPr>
              </a:br>
              <a:r>
                <a:rPr lang="en-US" sz="1600" b="1" dirty="0">
                  <a:solidFill>
                    <a:srgbClr val="006699"/>
                  </a:solidFill>
                  <a:latin typeface="Calibri" pitchFamily="34" charset="0"/>
                  <a:cs typeface="Arial" charset="0"/>
                </a:rPr>
                <a:t>activities</a:t>
              </a:r>
              <a:br>
                <a:rPr lang="en-US" sz="1600" b="1" dirty="0">
                  <a:solidFill>
                    <a:srgbClr val="006699"/>
                  </a:solidFill>
                  <a:latin typeface="Calibri" pitchFamily="34" charset="0"/>
                  <a:cs typeface="Arial" charset="0"/>
                </a:rPr>
              </a:br>
              <a:r>
                <a:rPr lang="en-US" sz="1600" b="1" dirty="0">
                  <a:solidFill>
                    <a:srgbClr val="006699"/>
                  </a:solidFill>
                  <a:latin typeface="Calibri" pitchFamily="34" charset="0"/>
                  <a:cs typeface="Arial" charset="0"/>
                </a:rPr>
                <a:t>   oriented to …</a:t>
              </a:r>
            </a:p>
          </p:txBody>
        </p:sp>
      </p:grpSp>
      <p:sp>
        <p:nvSpPr>
          <p:cNvPr id="7200" name="Text Box 32"/>
          <p:cNvSpPr txBox="1">
            <a:spLocks noChangeArrowheads="1"/>
          </p:cNvSpPr>
          <p:nvPr/>
        </p:nvSpPr>
        <p:spPr bwMode="auto">
          <a:xfrm>
            <a:off x="3124200" y="6156325"/>
            <a:ext cx="3092450" cy="525401"/>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smtClean="0">
                <a:solidFill>
                  <a:srgbClr val="000000"/>
                </a:solidFill>
                <a:latin typeface="Calibri" pitchFamily="34" charset="0"/>
                <a:ea typeface="Arial Unicode MS" pitchFamily="34" charset="-128"/>
                <a:cs typeface="Arial Unicode MS" pitchFamily="34" charset="-128"/>
              </a:rPr>
              <a:t>Digital Habitats, Chapter 6</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smtClean="0">
                <a:solidFill>
                  <a:srgbClr val="000000"/>
                </a:solidFill>
                <a:latin typeface="Calibri" pitchFamily="34" charset="0"/>
                <a:ea typeface="Arial Unicode MS" pitchFamily="34" charset="-128"/>
                <a:cs typeface="Arial Unicode MS" pitchFamily="34" charset="-128"/>
              </a:rPr>
              <a:t>© </a:t>
            </a:r>
            <a:r>
              <a:rPr lang="en-US" sz="1400" dirty="0">
                <a:solidFill>
                  <a:srgbClr val="000000"/>
                </a:solidFill>
                <a:latin typeface="Calibri" pitchFamily="34" charset="0"/>
                <a:ea typeface="Arial Unicode MS" pitchFamily="34" charset="-128"/>
                <a:cs typeface="Arial Unicode MS" pitchFamily="34" charset="-128"/>
              </a:rPr>
              <a:t>2009 Wenger, White, and Smith</a:t>
            </a:r>
          </a:p>
        </p:txBody>
      </p:sp>
      <p:sp>
        <p:nvSpPr>
          <p:cNvPr id="33" name="TextBox 32"/>
          <p:cNvSpPr txBox="1"/>
          <p:nvPr/>
        </p:nvSpPr>
        <p:spPr>
          <a:xfrm>
            <a:off x="187023" y="110824"/>
            <a:ext cx="3376694" cy="461665"/>
          </a:xfrm>
          <a:prstGeom prst="rect">
            <a:avLst/>
          </a:prstGeom>
          <a:noFill/>
        </p:spPr>
        <p:txBody>
          <a:bodyPr wrap="none" rtlCol="0">
            <a:spAutoFit/>
          </a:bodyPr>
          <a:lstStyle/>
          <a:p>
            <a:r>
              <a:rPr lang="en-US" sz="2400" b="1" dirty="0" smtClean="0">
                <a:solidFill>
                  <a:srgbClr val="E46D0A"/>
                </a:solidFill>
              </a:rPr>
              <a:t>NW NP Leadership group</a:t>
            </a:r>
            <a:endParaRPr lang="en-US" sz="2400" b="1" dirty="0">
              <a:solidFill>
                <a:srgbClr val="E46D0A"/>
              </a:solidFill>
            </a:endParaRPr>
          </a:p>
        </p:txBody>
      </p:sp>
      <p:sp>
        <p:nvSpPr>
          <p:cNvPr id="39" name="Freeform 38"/>
          <p:cNvSpPr/>
          <p:nvPr/>
        </p:nvSpPr>
        <p:spPr>
          <a:xfrm>
            <a:off x="3738440" y="1321638"/>
            <a:ext cx="4362659" cy="3459628"/>
          </a:xfrm>
          <a:custGeom>
            <a:avLst/>
            <a:gdLst>
              <a:gd name="connsiteX0" fmla="*/ 354842 w 4521959"/>
              <a:gd name="connsiteY0" fmla="*/ 1733266 h 3402842"/>
              <a:gd name="connsiteX1" fmla="*/ 928048 w 4521959"/>
              <a:gd name="connsiteY1" fmla="*/ 0 h 3402842"/>
              <a:gd name="connsiteX2" fmla="*/ 1760561 w 4521959"/>
              <a:gd name="connsiteY2" fmla="*/ 1733266 h 3402842"/>
              <a:gd name="connsiteX3" fmla="*/ 4367284 w 4521959"/>
              <a:gd name="connsiteY3" fmla="*/ 1910686 h 3402842"/>
              <a:gd name="connsiteX4" fmla="*/ 2688609 w 4521959"/>
              <a:gd name="connsiteY4" fmla="*/ 3179928 h 3402842"/>
              <a:gd name="connsiteX5" fmla="*/ 1487606 w 4521959"/>
              <a:gd name="connsiteY5" fmla="*/ 3084394 h 3402842"/>
              <a:gd name="connsiteX6" fmla="*/ 436729 w 4521959"/>
              <a:gd name="connsiteY6" fmla="*/ 3330054 h 3402842"/>
              <a:gd name="connsiteX7" fmla="*/ 177421 w 4521959"/>
              <a:gd name="connsiteY7" fmla="*/ 2647666 h 3402842"/>
              <a:gd name="connsiteX8" fmla="*/ 27296 w 4521959"/>
              <a:gd name="connsiteY8" fmla="*/ 2169994 h 3402842"/>
              <a:gd name="connsiteX9" fmla="*/ 341194 w 4521959"/>
              <a:gd name="connsiteY9" fmla="*/ 1665027 h 3402842"/>
              <a:gd name="connsiteX0" fmla="*/ 354842 w 4521959"/>
              <a:gd name="connsiteY0" fmla="*/ 1409890 h 3079466"/>
              <a:gd name="connsiteX1" fmla="*/ 897462 w 4521959"/>
              <a:gd name="connsiteY1" fmla="*/ 0 h 3079466"/>
              <a:gd name="connsiteX2" fmla="*/ 1760561 w 4521959"/>
              <a:gd name="connsiteY2" fmla="*/ 1409890 h 3079466"/>
              <a:gd name="connsiteX3" fmla="*/ 4367284 w 4521959"/>
              <a:gd name="connsiteY3" fmla="*/ 1587310 h 3079466"/>
              <a:gd name="connsiteX4" fmla="*/ 2688609 w 4521959"/>
              <a:gd name="connsiteY4" fmla="*/ 2856552 h 3079466"/>
              <a:gd name="connsiteX5" fmla="*/ 1487606 w 4521959"/>
              <a:gd name="connsiteY5" fmla="*/ 2761018 h 3079466"/>
              <a:gd name="connsiteX6" fmla="*/ 436729 w 4521959"/>
              <a:gd name="connsiteY6" fmla="*/ 3006678 h 3079466"/>
              <a:gd name="connsiteX7" fmla="*/ 177421 w 4521959"/>
              <a:gd name="connsiteY7" fmla="*/ 2324290 h 3079466"/>
              <a:gd name="connsiteX8" fmla="*/ 27296 w 4521959"/>
              <a:gd name="connsiteY8" fmla="*/ 1846618 h 3079466"/>
              <a:gd name="connsiteX9" fmla="*/ 341194 w 4521959"/>
              <a:gd name="connsiteY9" fmla="*/ 1341651 h 3079466"/>
              <a:gd name="connsiteX0" fmla="*/ 386680 w 4553797"/>
              <a:gd name="connsiteY0" fmla="*/ 1409890 h 3079466"/>
              <a:gd name="connsiteX1" fmla="*/ 929300 w 4553797"/>
              <a:gd name="connsiteY1" fmla="*/ 0 h 3079466"/>
              <a:gd name="connsiteX2" fmla="*/ 1792399 w 4553797"/>
              <a:gd name="connsiteY2" fmla="*/ 1409890 h 3079466"/>
              <a:gd name="connsiteX3" fmla="*/ 4399122 w 4553797"/>
              <a:gd name="connsiteY3" fmla="*/ 1587310 h 3079466"/>
              <a:gd name="connsiteX4" fmla="*/ 2720447 w 4553797"/>
              <a:gd name="connsiteY4" fmla="*/ 2856552 h 3079466"/>
              <a:gd name="connsiteX5" fmla="*/ 1519444 w 4553797"/>
              <a:gd name="connsiteY5" fmla="*/ 2761018 h 3079466"/>
              <a:gd name="connsiteX6" fmla="*/ 468567 w 4553797"/>
              <a:gd name="connsiteY6" fmla="*/ 3006678 h 3079466"/>
              <a:gd name="connsiteX7" fmla="*/ 209259 w 4553797"/>
              <a:gd name="connsiteY7" fmla="*/ 2324290 h 3079466"/>
              <a:gd name="connsiteX8" fmla="*/ 59134 w 4553797"/>
              <a:gd name="connsiteY8" fmla="*/ 1846618 h 3079466"/>
              <a:gd name="connsiteX9" fmla="*/ 564061 w 4553797"/>
              <a:gd name="connsiteY9" fmla="*/ 1386511 h 3079466"/>
              <a:gd name="connsiteX0" fmla="*/ 386680 w 4553797"/>
              <a:gd name="connsiteY0" fmla="*/ 1417994 h 3087570"/>
              <a:gd name="connsiteX1" fmla="*/ 562039 w 4553797"/>
              <a:gd name="connsiteY1" fmla="*/ 1369371 h 3087570"/>
              <a:gd name="connsiteX2" fmla="*/ 929300 w 4553797"/>
              <a:gd name="connsiteY2" fmla="*/ 8104 h 3087570"/>
              <a:gd name="connsiteX3" fmla="*/ 1792399 w 4553797"/>
              <a:gd name="connsiteY3" fmla="*/ 1417994 h 3087570"/>
              <a:gd name="connsiteX4" fmla="*/ 4399122 w 4553797"/>
              <a:gd name="connsiteY4" fmla="*/ 1595414 h 3087570"/>
              <a:gd name="connsiteX5" fmla="*/ 2720447 w 4553797"/>
              <a:gd name="connsiteY5" fmla="*/ 2864656 h 3087570"/>
              <a:gd name="connsiteX6" fmla="*/ 1519444 w 4553797"/>
              <a:gd name="connsiteY6" fmla="*/ 2769122 h 3087570"/>
              <a:gd name="connsiteX7" fmla="*/ 468567 w 4553797"/>
              <a:gd name="connsiteY7" fmla="*/ 3014782 h 3087570"/>
              <a:gd name="connsiteX8" fmla="*/ 209259 w 4553797"/>
              <a:gd name="connsiteY8" fmla="*/ 2332394 h 3087570"/>
              <a:gd name="connsiteX9" fmla="*/ 59134 w 4553797"/>
              <a:gd name="connsiteY9" fmla="*/ 1854722 h 3087570"/>
              <a:gd name="connsiteX10" fmla="*/ 564061 w 4553797"/>
              <a:gd name="connsiteY10" fmla="*/ 1394615 h 3087570"/>
              <a:gd name="connsiteX0" fmla="*/ 560775 w 4553797"/>
              <a:gd name="connsiteY0" fmla="*/ 1369371 h 3087570"/>
              <a:gd name="connsiteX1" fmla="*/ 562039 w 4553797"/>
              <a:gd name="connsiteY1" fmla="*/ 1369371 h 3087570"/>
              <a:gd name="connsiteX2" fmla="*/ 929300 w 4553797"/>
              <a:gd name="connsiteY2" fmla="*/ 8104 h 3087570"/>
              <a:gd name="connsiteX3" fmla="*/ 1792399 w 4553797"/>
              <a:gd name="connsiteY3" fmla="*/ 1417994 h 3087570"/>
              <a:gd name="connsiteX4" fmla="*/ 4399122 w 4553797"/>
              <a:gd name="connsiteY4" fmla="*/ 1595414 h 3087570"/>
              <a:gd name="connsiteX5" fmla="*/ 2720447 w 4553797"/>
              <a:gd name="connsiteY5" fmla="*/ 2864656 h 3087570"/>
              <a:gd name="connsiteX6" fmla="*/ 1519444 w 4553797"/>
              <a:gd name="connsiteY6" fmla="*/ 2769122 h 3087570"/>
              <a:gd name="connsiteX7" fmla="*/ 468567 w 4553797"/>
              <a:gd name="connsiteY7" fmla="*/ 3014782 h 3087570"/>
              <a:gd name="connsiteX8" fmla="*/ 209259 w 4553797"/>
              <a:gd name="connsiteY8" fmla="*/ 2332394 h 3087570"/>
              <a:gd name="connsiteX9" fmla="*/ 59134 w 4553797"/>
              <a:gd name="connsiteY9" fmla="*/ 1854722 h 3087570"/>
              <a:gd name="connsiteX10" fmla="*/ 564061 w 4553797"/>
              <a:gd name="connsiteY10" fmla="*/ 1394615 h 3087570"/>
              <a:gd name="connsiteX0" fmla="*/ 379858 w 4372880"/>
              <a:gd name="connsiteY0" fmla="*/ 1369371 h 3087570"/>
              <a:gd name="connsiteX1" fmla="*/ 381122 w 4372880"/>
              <a:gd name="connsiteY1" fmla="*/ 1369371 h 3087570"/>
              <a:gd name="connsiteX2" fmla="*/ 748383 w 4372880"/>
              <a:gd name="connsiteY2" fmla="*/ 8104 h 3087570"/>
              <a:gd name="connsiteX3" fmla="*/ 1611482 w 4372880"/>
              <a:gd name="connsiteY3" fmla="*/ 1417994 h 3087570"/>
              <a:gd name="connsiteX4" fmla="*/ 4218205 w 4372880"/>
              <a:gd name="connsiteY4" fmla="*/ 1595414 h 3087570"/>
              <a:gd name="connsiteX5" fmla="*/ 2539530 w 4372880"/>
              <a:gd name="connsiteY5" fmla="*/ 2864656 h 3087570"/>
              <a:gd name="connsiteX6" fmla="*/ 1338527 w 4372880"/>
              <a:gd name="connsiteY6" fmla="*/ 2769122 h 3087570"/>
              <a:gd name="connsiteX7" fmla="*/ 287650 w 4372880"/>
              <a:gd name="connsiteY7" fmla="*/ 3014782 h 3087570"/>
              <a:gd name="connsiteX8" fmla="*/ 28342 w 4372880"/>
              <a:gd name="connsiteY8" fmla="*/ 2332394 h 3087570"/>
              <a:gd name="connsiteX9" fmla="*/ 117598 w 4372880"/>
              <a:gd name="connsiteY9" fmla="*/ 1873417 h 3087570"/>
              <a:gd name="connsiteX10" fmla="*/ 383144 w 4372880"/>
              <a:gd name="connsiteY10" fmla="*/ 1394615 h 3087570"/>
              <a:gd name="connsiteX0" fmla="*/ 379858 w 4362659"/>
              <a:gd name="connsiteY0" fmla="*/ 1369371 h 3087570"/>
              <a:gd name="connsiteX1" fmla="*/ 381122 w 4362659"/>
              <a:gd name="connsiteY1" fmla="*/ 1369371 h 3087570"/>
              <a:gd name="connsiteX2" fmla="*/ 748383 w 4362659"/>
              <a:gd name="connsiteY2" fmla="*/ 8104 h 3087570"/>
              <a:gd name="connsiteX3" fmla="*/ 1611482 w 4362659"/>
              <a:gd name="connsiteY3" fmla="*/ 1417994 h 3087570"/>
              <a:gd name="connsiteX4" fmla="*/ 4218205 w 4362659"/>
              <a:gd name="connsiteY4" fmla="*/ 1595414 h 3087570"/>
              <a:gd name="connsiteX5" fmla="*/ 2478209 w 4362659"/>
              <a:gd name="connsiteY5" fmla="*/ 2563979 h 3087570"/>
              <a:gd name="connsiteX6" fmla="*/ 1338527 w 4362659"/>
              <a:gd name="connsiteY6" fmla="*/ 2769122 h 3087570"/>
              <a:gd name="connsiteX7" fmla="*/ 287650 w 4362659"/>
              <a:gd name="connsiteY7" fmla="*/ 3014782 h 3087570"/>
              <a:gd name="connsiteX8" fmla="*/ 28342 w 4362659"/>
              <a:gd name="connsiteY8" fmla="*/ 2332394 h 3087570"/>
              <a:gd name="connsiteX9" fmla="*/ 117598 w 4362659"/>
              <a:gd name="connsiteY9" fmla="*/ 1873417 h 3087570"/>
              <a:gd name="connsiteX10" fmla="*/ 383144 w 4362659"/>
              <a:gd name="connsiteY10" fmla="*/ 1394615 h 3087570"/>
              <a:gd name="connsiteX0" fmla="*/ 379858 w 4362659"/>
              <a:gd name="connsiteY0" fmla="*/ 1741429 h 3459628"/>
              <a:gd name="connsiteX1" fmla="*/ 381122 w 4362659"/>
              <a:gd name="connsiteY1" fmla="*/ 1741429 h 3459628"/>
              <a:gd name="connsiteX2" fmla="*/ 812573 w 4362659"/>
              <a:gd name="connsiteY2" fmla="*/ 8104 h 3459628"/>
              <a:gd name="connsiteX3" fmla="*/ 1611482 w 4362659"/>
              <a:gd name="connsiteY3" fmla="*/ 1790052 h 3459628"/>
              <a:gd name="connsiteX4" fmla="*/ 4218205 w 4362659"/>
              <a:gd name="connsiteY4" fmla="*/ 1967472 h 3459628"/>
              <a:gd name="connsiteX5" fmla="*/ 2478209 w 4362659"/>
              <a:gd name="connsiteY5" fmla="*/ 2936037 h 3459628"/>
              <a:gd name="connsiteX6" fmla="*/ 1338527 w 4362659"/>
              <a:gd name="connsiteY6" fmla="*/ 3141180 h 3459628"/>
              <a:gd name="connsiteX7" fmla="*/ 287650 w 4362659"/>
              <a:gd name="connsiteY7" fmla="*/ 3386840 h 3459628"/>
              <a:gd name="connsiteX8" fmla="*/ 28342 w 4362659"/>
              <a:gd name="connsiteY8" fmla="*/ 2704452 h 3459628"/>
              <a:gd name="connsiteX9" fmla="*/ 117598 w 4362659"/>
              <a:gd name="connsiteY9" fmla="*/ 2245475 h 3459628"/>
              <a:gd name="connsiteX10" fmla="*/ 383144 w 4362659"/>
              <a:gd name="connsiteY10" fmla="*/ 1766673 h 345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2659" h="3459628">
                <a:moveTo>
                  <a:pt x="379858" y="1741429"/>
                </a:moveTo>
                <a:cubicBezTo>
                  <a:pt x="374424" y="1736459"/>
                  <a:pt x="309003" y="2030317"/>
                  <a:pt x="381122" y="1741429"/>
                </a:cubicBezTo>
                <a:cubicBezTo>
                  <a:pt x="453241" y="1452541"/>
                  <a:pt x="607513" y="0"/>
                  <a:pt x="812573" y="8104"/>
                </a:cubicBezTo>
                <a:cubicBezTo>
                  <a:pt x="1017633" y="16208"/>
                  <a:pt x="1043877" y="1463491"/>
                  <a:pt x="1611482" y="1790052"/>
                </a:cubicBezTo>
                <a:cubicBezTo>
                  <a:pt x="2179087" y="2116613"/>
                  <a:pt x="4073751" y="1776475"/>
                  <a:pt x="4218205" y="1967472"/>
                </a:cubicBezTo>
                <a:cubicBezTo>
                  <a:pt x="4362659" y="2158469"/>
                  <a:pt x="2958155" y="2740419"/>
                  <a:pt x="2478209" y="2936037"/>
                </a:cubicBezTo>
                <a:cubicBezTo>
                  <a:pt x="1998263" y="3131655"/>
                  <a:pt x="1703620" y="3066046"/>
                  <a:pt x="1338527" y="3141180"/>
                </a:cubicBezTo>
                <a:cubicBezTo>
                  <a:pt x="973434" y="3216314"/>
                  <a:pt x="506014" y="3459628"/>
                  <a:pt x="287650" y="3386840"/>
                </a:cubicBezTo>
                <a:cubicBezTo>
                  <a:pt x="69286" y="3314052"/>
                  <a:pt x="56684" y="2894679"/>
                  <a:pt x="28342" y="2704452"/>
                </a:cubicBezTo>
                <a:cubicBezTo>
                  <a:pt x="0" y="2514225"/>
                  <a:pt x="58464" y="2401771"/>
                  <a:pt x="117598" y="2245475"/>
                </a:cubicBezTo>
                <a:cubicBezTo>
                  <a:pt x="176732" y="2089179"/>
                  <a:pt x="262589" y="1900876"/>
                  <a:pt x="383144" y="1766673"/>
                </a:cubicBezTo>
              </a:path>
            </a:pathLst>
          </a:custGeom>
          <a:ln w="41275">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38100">
                <a:solidFill>
                  <a:schemeClr val="tx1"/>
                </a:solidFill>
              </a:ln>
            </a:endParaRPr>
          </a:p>
        </p:txBody>
      </p:sp>
      <p:sp>
        <p:nvSpPr>
          <p:cNvPr id="40" name="Freeform 39"/>
          <p:cNvSpPr/>
          <p:nvPr/>
        </p:nvSpPr>
        <p:spPr>
          <a:xfrm>
            <a:off x="1076061" y="1329742"/>
            <a:ext cx="6517215" cy="3551276"/>
          </a:xfrm>
          <a:custGeom>
            <a:avLst/>
            <a:gdLst>
              <a:gd name="connsiteX0" fmla="*/ 354842 w 4521959"/>
              <a:gd name="connsiteY0" fmla="*/ 1733266 h 3402842"/>
              <a:gd name="connsiteX1" fmla="*/ 928048 w 4521959"/>
              <a:gd name="connsiteY1" fmla="*/ 0 h 3402842"/>
              <a:gd name="connsiteX2" fmla="*/ 1760561 w 4521959"/>
              <a:gd name="connsiteY2" fmla="*/ 1733266 h 3402842"/>
              <a:gd name="connsiteX3" fmla="*/ 4367284 w 4521959"/>
              <a:gd name="connsiteY3" fmla="*/ 1910686 h 3402842"/>
              <a:gd name="connsiteX4" fmla="*/ 2688609 w 4521959"/>
              <a:gd name="connsiteY4" fmla="*/ 3179928 h 3402842"/>
              <a:gd name="connsiteX5" fmla="*/ 1487606 w 4521959"/>
              <a:gd name="connsiteY5" fmla="*/ 3084394 h 3402842"/>
              <a:gd name="connsiteX6" fmla="*/ 436729 w 4521959"/>
              <a:gd name="connsiteY6" fmla="*/ 3330054 h 3402842"/>
              <a:gd name="connsiteX7" fmla="*/ 177421 w 4521959"/>
              <a:gd name="connsiteY7" fmla="*/ 2647666 h 3402842"/>
              <a:gd name="connsiteX8" fmla="*/ 27296 w 4521959"/>
              <a:gd name="connsiteY8" fmla="*/ 2169994 h 3402842"/>
              <a:gd name="connsiteX9" fmla="*/ 341194 w 4521959"/>
              <a:gd name="connsiteY9" fmla="*/ 1665027 h 3402842"/>
              <a:gd name="connsiteX0" fmla="*/ 2535786 w 6702903"/>
              <a:gd name="connsiteY0" fmla="*/ 1733266 h 3402842"/>
              <a:gd name="connsiteX1" fmla="*/ 3108992 w 6702903"/>
              <a:gd name="connsiteY1" fmla="*/ 0 h 3402842"/>
              <a:gd name="connsiteX2" fmla="*/ 3941505 w 6702903"/>
              <a:gd name="connsiteY2" fmla="*/ 1733266 h 3402842"/>
              <a:gd name="connsiteX3" fmla="*/ 6548228 w 6702903"/>
              <a:gd name="connsiteY3" fmla="*/ 1910686 h 3402842"/>
              <a:gd name="connsiteX4" fmla="*/ 4869553 w 6702903"/>
              <a:gd name="connsiteY4" fmla="*/ 3179928 h 3402842"/>
              <a:gd name="connsiteX5" fmla="*/ 3668550 w 6702903"/>
              <a:gd name="connsiteY5" fmla="*/ 3084394 h 3402842"/>
              <a:gd name="connsiteX6" fmla="*/ 2617673 w 6702903"/>
              <a:gd name="connsiteY6" fmla="*/ 3330054 h 3402842"/>
              <a:gd name="connsiteX7" fmla="*/ 2358365 w 6702903"/>
              <a:gd name="connsiteY7" fmla="*/ 2647666 h 3402842"/>
              <a:gd name="connsiteX8" fmla="*/ 27296 w 6702903"/>
              <a:gd name="connsiteY8" fmla="*/ 2088940 h 3402842"/>
              <a:gd name="connsiteX9" fmla="*/ 2522138 w 6702903"/>
              <a:gd name="connsiteY9" fmla="*/ 1665027 h 3402842"/>
              <a:gd name="connsiteX0" fmla="*/ 2805293 w 6972410"/>
              <a:gd name="connsiteY0" fmla="*/ 1733266 h 3869004"/>
              <a:gd name="connsiteX1" fmla="*/ 3378499 w 6972410"/>
              <a:gd name="connsiteY1" fmla="*/ 0 h 3869004"/>
              <a:gd name="connsiteX2" fmla="*/ 4211012 w 6972410"/>
              <a:gd name="connsiteY2" fmla="*/ 1733266 h 3869004"/>
              <a:gd name="connsiteX3" fmla="*/ 6817735 w 6972410"/>
              <a:gd name="connsiteY3" fmla="*/ 1910686 h 3869004"/>
              <a:gd name="connsiteX4" fmla="*/ 5139060 w 6972410"/>
              <a:gd name="connsiteY4" fmla="*/ 3179928 h 3869004"/>
              <a:gd name="connsiteX5" fmla="*/ 3938057 w 6972410"/>
              <a:gd name="connsiteY5" fmla="*/ 3084394 h 3869004"/>
              <a:gd name="connsiteX6" fmla="*/ 2887180 w 6972410"/>
              <a:gd name="connsiteY6" fmla="*/ 3330054 h 3869004"/>
              <a:gd name="connsiteX7" fmla="*/ 1010829 w 6972410"/>
              <a:gd name="connsiteY7" fmla="*/ 3662152 h 3869004"/>
              <a:gd name="connsiteX8" fmla="*/ 296803 w 6972410"/>
              <a:gd name="connsiteY8" fmla="*/ 2088940 h 3869004"/>
              <a:gd name="connsiteX9" fmla="*/ 2791645 w 6972410"/>
              <a:gd name="connsiteY9" fmla="*/ 1665027 h 3869004"/>
              <a:gd name="connsiteX0" fmla="*/ 2777571 w 6944688"/>
              <a:gd name="connsiteY0" fmla="*/ 1733266 h 3869004"/>
              <a:gd name="connsiteX1" fmla="*/ 3350777 w 6944688"/>
              <a:gd name="connsiteY1" fmla="*/ 0 h 3869004"/>
              <a:gd name="connsiteX2" fmla="*/ 4183290 w 6944688"/>
              <a:gd name="connsiteY2" fmla="*/ 1733266 h 3869004"/>
              <a:gd name="connsiteX3" fmla="*/ 6790013 w 6944688"/>
              <a:gd name="connsiteY3" fmla="*/ 1910686 h 3869004"/>
              <a:gd name="connsiteX4" fmla="*/ 5111338 w 6944688"/>
              <a:gd name="connsiteY4" fmla="*/ 3179928 h 3869004"/>
              <a:gd name="connsiteX5" fmla="*/ 3910335 w 6944688"/>
              <a:gd name="connsiteY5" fmla="*/ 3084394 h 3869004"/>
              <a:gd name="connsiteX6" fmla="*/ 2859458 w 6944688"/>
              <a:gd name="connsiteY6" fmla="*/ 3330054 h 3869004"/>
              <a:gd name="connsiteX7" fmla="*/ 983107 w 6944688"/>
              <a:gd name="connsiteY7" fmla="*/ 3662152 h 3869004"/>
              <a:gd name="connsiteX8" fmla="*/ 269081 w 6944688"/>
              <a:gd name="connsiteY8" fmla="*/ 2088940 h 3869004"/>
              <a:gd name="connsiteX9" fmla="*/ 2597594 w 6944688"/>
              <a:gd name="connsiteY9" fmla="*/ 1371390 h 3869004"/>
              <a:gd name="connsiteX0" fmla="*/ 2777571 w 6944688"/>
              <a:gd name="connsiteY0" fmla="*/ 1793579 h 3929317"/>
              <a:gd name="connsiteX1" fmla="*/ 2931703 w 6944688"/>
              <a:gd name="connsiteY1" fmla="*/ 1431703 h 3929317"/>
              <a:gd name="connsiteX2" fmla="*/ 3350777 w 6944688"/>
              <a:gd name="connsiteY2" fmla="*/ 60313 h 3929317"/>
              <a:gd name="connsiteX3" fmla="*/ 4183290 w 6944688"/>
              <a:gd name="connsiteY3" fmla="*/ 1793579 h 3929317"/>
              <a:gd name="connsiteX4" fmla="*/ 6790013 w 6944688"/>
              <a:gd name="connsiteY4" fmla="*/ 1970999 h 3929317"/>
              <a:gd name="connsiteX5" fmla="*/ 5111338 w 6944688"/>
              <a:gd name="connsiteY5" fmla="*/ 3240241 h 3929317"/>
              <a:gd name="connsiteX6" fmla="*/ 3910335 w 6944688"/>
              <a:gd name="connsiteY6" fmla="*/ 3144707 h 3929317"/>
              <a:gd name="connsiteX7" fmla="*/ 2859458 w 6944688"/>
              <a:gd name="connsiteY7" fmla="*/ 3390367 h 3929317"/>
              <a:gd name="connsiteX8" fmla="*/ 983107 w 6944688"/>
              <a:gd name="connsiteY8" fmla="*/ 3722465 h 3929317"/>
              <a:gd name="connsiteX9" fmla="*/ 269081 w 6944688"/>
              <a:gd name="connsiteY9" fmla="*/ 2149253 h 3929317"/>
              <a:gd name="connsiteX10" fmla="*/ 2597594 w 6944688"/>
              <a:gd name="connsiteY10" fmla="*/ 1431703 h 3929317"/>
              <a:gd name="connsiteX0" fmla="*/ 2597594 w 6944688"/>
              <a:gd name="connsiteY0" fmla="*/ 1431704 h 3929317"/>
              <a:gd name="connsiteX1" fmla="*/ 2931703 w 6944688"/>
              <a:gd name="connsiteY1" fmla="*/ 1431703 h 3929317"/>
              <a:gd name="connsiteX2" fmla="*/ 3350777 w 6944688"/>
              <a:gd name="connsiteY2" fmla="*/ 60313 h 3929317"/>
              <a:gd name="connsiteX3" fmla="*/ 4183290 w 6944688"/>
              <a:gd name="connsiteY3" fmla="*/ 1793579 h 3929317"/>
              <a:gd name="connsiteX4" fmla="*/ 6790013 w 6944688"/>
              <a:gd name="connsiteY4" fmla="*/ 1970999 h 3929317"/>
              <a:gd name="connsiteX5" fmla="*/ 5111338 w 6944688"/>
              <a:gd name="connsiteY5" fmla="*/ 3240241 h 3929317"/>
              <a:gd name="connsiteX6" fmla="*/ 3910335 w 6944688"/>
              <a:gd name="connsiteY6" fmla="*/ 3144707 h 3929317"/>
              <a:gd name="connsiteX7" fmla="*/ 2859458 w 6944688"/>
              <a:gd name="connsiteY7" fmla="*/ 3390367 h 3929317"/>
              <a:gd name="connsiteX8" fmla="*/ 983107 w 6944688"/>
              <a:gd name="connsiteY8" fmla="*/ 3722465 h 3929317"/>
              <a:gd name="connsiteX9" fmla="*/ 269081 w 6944688"/>
              <a:gd name="connsiteY9" fmla="*/ 2149253 h 3929317"/>
              <a:gd name="connsiteX10" fmla="*/ 2597594 w 6944688"/>
              <a:gd name="connsiteY10" fmla="*/ 1431703 h 3929317"/>
              <a:gd name="connsiteX0" fmla="*/ 2597594 w 6944688"/>
              <a:gd name="connsiteY0" fmla="*/ 1469010 h 3966623"/>
              <a:gd name="connsiteX1" fmla="*/ 2700782 w 6944688"/>
              <a:gd name="connsiteY1" fmla="*/ 1245172 h 3966623"/>
              <a:gd name="connsiteX2" fmla="*/ 3350777 w 6944688"/>
              <a:gd name="connsiteY2" fmla="*/ 97619 h 3966623"/>
              <a:gd name="connsiteX3" fmla="*/ 4183290 w 6944688"/>
              <a:gd name="connsiteY3" fmla="*/ 1830885 h 3966623"/>
              <a:gd name="connsiteX4" fmla="*/ 6790013 w 6944688"/>
              <a:gd name="connsiteY4" fmla="*/ 2008305 h 3966623"/>
              <a:gd name="connsiteX5" fmla="*/ 5111338 w 6944688"/>
              <a:gd name="connsiteY5" fmla="*/ 3277547 h 3966623"/>
              <a:gd name="connsiteX6" fmla="*/ 3910335 w 6944688"/>
              <a:gd name="connsiteY6" fmla="*/ 3182013 h 3966623"/>
              <a:gd name="connsiteX7" fmla="*/ 2859458 w 6944688"/>
              <a:gd name="connsiteY7" fmla="*/ 3427673 h 3966623"/>
              <a:gd name="connsiteX8" fmla="*/ 983107 w 6944688"/>
              <a:gd name="connsiteY8" fmla="*/ 3759771 h 3966623"/>
              <a:gd name="connsiteX9" fmla="*/ 269081 w 6944688"/>
              <a:gd name="connsiteY9" fmla="*/ 2186559 h 3966623"/>
              <a:gd name="connsiteX10" fmla="*/ 2597594 w 6944688"/>
              <a:gd name="connsiteY10" fmla="*/ 1469009 h 3966623"/>
              <a:gd name="connsiteX0" fmla="*/ 2597594 w 6467019"/>
              <a:gd name="connsiteY0" fmla="*/ 1469010 h 3966623"/>
              <a:gd name="connsiteX1" fmla="*/ 2700782 w 6467019"/>
              <a:gd name="connsiteY1" fmla="*/ 1245172 h 3966623"/>
              <a:gd name="connsiteX2" fmla="*/ 3350777 w 6467019"/>
              <a:gd name="connsiteY2" fmla="*/ 97619 h 3966623"/>
              <a:gd name="connsiteX3" fmla="*/ 4183290 w 6467019"/>
              <a:gd name="connsiteY3" fmla="*/ 1830885 h 3966623"/>
              <a:gd name="connsiteX4" fmla="*/ 6312344 w 6467019"/>
              <a:gd name="connsiteY4" fmla="*/ 2186560 h 3966623"/>
              <a:gd name="connsiteX5" fmla="*/ 5111338 w 6467019"/>
              <a:gd name="connsiteY5" fmla="*/ 3277547 h 3966623"/>
              <a:gd name="connsiteX6" fmla="*/ 3910335 w 6467019"/>
              <a:gd name="connsiteY6" fmla="*/ 3182013 h 3966623"/>
              <a:gd name="connsiteX7" fmla="*/ 2859458 w 6467019"/>
              <a:gd name="connsiteY7" fmla="*/ 3427673 h 3966623"/>
              <a:gd name="connsiteX8" fmla="*/ 983107 w 6467019"/>
              <a:gd name="connsiteY8" fmla="*/ 3759771 h 3966623"/>
              <a:gd name="connsiteX9" fmla="*/ 269081 w 6467019"/>
              <a:gd name="connsiteY9" fmla="*/ 2186559 h 3966623"/>
              <a:gd name="connsiteX10" fmla="*/ 2597594 w 6467019"/>
              <a:gd name="connsiteY10" fmla="*/ 1469009 h 3966623"/>
              <a:gd name="connsiteX0" fmla="*/ 2597594 w 6416447"/>
              <a:gd name="connsiteY0" fmla="*/ 1408697 h 3906310"/>
              <a:gd name="connsiteX1" fmla="*/ 2700782 w 6416447"/>
              <a:gd name="connsiteY1" fmla="*/ 1184859 h 3906310"/>
              <a:gd name="connsiteX2" fmla="*/ 3350777 w 6416447"/>
              <a:gd name="connsiteY2" fmla="*/ 37306 h 3906310"/>
              <a:gd name="connsiteX3" fmla="*/ 4486720 w 6416447"/>
              <a:gd name="connsiteY3" fmla="*/ 1408697 h 3906310"/>
              <a:gd name="connsiteX4" fmla="*/ 6312344 w 6416447"/>
              <a:gd name="connsiteY4" fmla="*/ 2126247 h 3906310"/>
              <a:gd name="connsiteX5" fmla="*/ 5111338 w 6416447"/>
              <a:gd name="connsiteY5" fmla="*/ 3217234 h 3906310"/>
              <a:gd name="connsiteX6" fmla="*/ 3910335 w 6416447"/>
              <a:gd name="connsiteY6" fmla="*/ 3121700 h 3906310"/>
              <a:gd name="connsiteX7" fmla="*/ 2859458 w 6416447"/>
              <a:gd name="connsiteY7" fmla="*/ 3367360 h 3906310"/>
              <a:gd name="connsiteX8" fmla="*/ 983107 w 6416447"/>
              <a:gd name="connsiteY8" fmla="*/ 3699458 h 3906310"/>
              <a:gd name="connsiteX9" fmla="*/ 269081 w 6416447"/>
              <a:gd name="connsiteY9" fmla="*/ 2126246 h 3906310"/>
              <a:gd name="connsiteX10" fmla="*/ 2597594 w 6416447"/>
              <a:gd name="connsiteY10" fmla="*/ 1408696 h 3906310"/>
              <a:gd name="connsiteX0" fmla="*/ 2471652 w 6290505"/>
              <a:gd name="connsiteY0" fmla="*/ 1408697 h 3385367"/>
              <a:gd name="connsiteX1" fmla="*/ 2574840 w 6290505"/>
              <a:gd name="connsiteY1" fmla="*/ 1184859 h 3385367"/>
              <a:gd name="connsiteX2" fmla="*/ 3224835 w 6290505"/>
              <a:gd name="connsiteY2" fmla="*/ 37306 h 3385367"/>
              <a:gd name="connsiteX3" fmla="*/ 4360778 w 6290505"/>
              <a:gd name="connsiteY3" fmla="*/ 1408697 h 3385367"/>
              <a:gd name="connsiteX4" fmla="*/ 6186402 w 6290505"/>
              <a:gd name="connsiteY4" fmla="*/ 2126247 h 3385367"/>
              <a:gd name="connsiteX5" fmla="*/ 4985396 w 6290505"/>
              <a:gd name="connsiteY5" fmla="*/ 3217234 h 3385367"/>
              <a:gd name="connsiteX6" fmla="*/ 3784393 w 6290505"/>
              <a:gd name="connsiteY6" fmla="*/ 3121700 h 3385367"/>
              <a:gd name="connsiteX7" fmla="*/ 2733516 w 6290505"/>
              <a:gd name="connsiteY7" fmla="*/ 3367360 h 3385367"/>
              <a:gd name="connsiteX8" fmla="*/ 1612816 w 6290505"/>
              <a:gd name="connsiteY8" fmla="*/ 3013658 h 3385367"/>
              <a:gd name="connsiteX9" fmla="*/ 143139 w 6290505"/>
              <a:gd name="connsiteY9" fmla="*/ 2126246 h 3385367"/>
              <a:gd name="connsiteX10" fmla="*/ 2471652 w 6290505"/>
              <a:gd name="connsiteY10" fmla="*/ 1408696 h 3385367"/>
              <a:gd name="connsiteX0" fmla="*/ 2676788 w 6495641"/>
              <a:gd name="connsiteY0" fmla="*/ 1408697 h 3385367"/>
              <a:gd name="connsiteX1" fmla="*/ 2779976 w 6495641"/>
              <a:gd name="connsiteY1" fmla="*/ 1184859 h 3385367"/>
              <a:gd name="connsiteX2" fmla="*/ 3429971 w 6495641"/>
              <a:gd name="connsiteY2" fmla="*/ 37306 h 3385367"/>
              <a:gd name="connsiteX3" fmla="*/ 4565914 w 6495641"/>
              <a:gd name="connsiteY3" fmla="*/ 1408697 h 3385367"/>
              <a:gd name="connsiteX4" fmla="*/ 6391538 w 6495641"/>
              <a:gd name="connsiteY4" fmla="*/ 2126247 h 3385367"/>
              <a:gd name="connsiteX5" fmla="*/ 5190532 w 6495641"/>
              <a:gd name="connsiteY5" fmla="*/ 3217234 h 3385367"/>
              <a:gd name="connsiteX6" fmla="*/ 3989529 w 6495641"/>
              <a:gd name="connsiteY6" fmla="*/ 3121700 h 3385367"/>
              <a:gd name="connsiteX7" fmla="*/ 2938652 w 6495641"/>
              <a:gd name="connsiteY7" fmla="*/ 3367360 h 3385367"/>
              <a:gd name="connsiteX8" fmla="*/ 1817952 w 6495641"/>
              <a:gd name="connsiteY8" fmla="*/ 3013658 h 3385367"/>
              <a:gd name="connsiteX9" fmla="*/ 143139 w 6495641"/>
              <a:gd name="connsiteY9" fmla="*/ 1857959 h 3385367"/>
              <a:gd name="connsiteX10" fmla="*/ 2676788 w 6495641"/>
              <a:gd name="connsiteY10" fmla="*/ 1408696 h 3385367"/>
              <a:gd name="connsiteX0" fmla="*/ 2676788 w 6484741"/>
              <a:gd name="connsiteY0" fmla="*/ 1408697 h 3385367"/>
              <a:gd name="connsiteX1" fmla="*/ 2779976 w 6484741"/>
              <a:gd name="connsiteY1" fmla="*/ 1184859 h 3385367"/>
              <a:gd name="connsiteX2" fmla="*/ 3429971 w 6484741"/>
              <a:gd name="connsiteY2" fmla="*/ 37306 h 3385367"/>
              <a:gd name="connsiteX3" fmla="*/ 4565914 w 6484741"/>
              <a:gd name="connsiteY3" fmla="*/ 1408697 h 3385367"/>
              <a:gd name="connsiteX4" fmla="*/ 6391538 w 6484741"/>
              <a:gd name="connsiteY4" fmla="*/ 2126247 h 3385367"/>
              <a:gd name="connsiteX5" fmla="*/ 5125130 w 6484741"/>
              <a:gd name="connsiteY5" fmla="*/ 2962859 h 3385367"/>
              <a:gd name="connsiteX6" fmla="*/ 3989529 w 6484741"/>
              <a:gd name="connsiteY6" fmla="*/ 3121700 h 3385367"/>
              <a:gd name="connsiteX7" fmla="*/ 2938652 w 6484741"/>
              <a:gd name="connsiteY7" fmla="*/ 3367360 h 3385367"/>
              <a:gd name="connsiteX8" fmla="*/ 1817952 w 6484741"/>
              <a:gd name="connsiteY8" fmla="*/ 3013658 h 3385367"/>
              <a:gd name="connsiteX9" fmla="*/ 143139 w 6484741"/>
              <a:gd name="connsiteY9" fmla="*/ 1857959 h 3385367"/>
              <a:gd name="connsiteX10" fmla="*/ 2676788 w 6484741"/>
              <a:gd name="connsiteY10" fmla="*/ 1408696 h 3385367"/>
              <a:gd name="connsiteX0" fmla="*/ 2676788 w 6560342"/>
              <a:gd name="connsiteY0" fmla="*/ 1408697 h 3385367"/>
              <a:gd name="connsiteX1" fmla="*/ 2779976 w 6560342"/>
              <a:gd name="connsiteY1" fmla="*/ 1184859 h 3385367"/>
              <a:gd name="connsiteX2" fmla="*/ 3429971 w 6560342"/>
              <a:gd name="connsiteY2" fmla="*/ 37306 h 3385367"/>
              <a:gd name="connsiteX3" fmla="*/ 4565914 w 6560342"/>
              <a:gd name="connsiteY3" fmla="*/ 1408697 h 3385367"/>
              <a:gd name="connsiteX4" fmla="*/ 6391538 w 6560342"/>
              <a:gd name="connsiteY4" fmla="*/ 2126247 h 3385367"/>
              <a:gd name="connsiteX5" fmla="*/ 5578739 w 6560342"/>
              <a:gd name="connsiteY5" fmla="*/ 3013659 h 3385367"/>
              <a:gd name="connsiteX6" fmla="*/ 3989529 w 6560342"/>
              <a:gd name="connsiteY6" fmla="*/ 3121700 h 3385367"/>
              <a:gd name="connsiteX7" fmla="*/ 2938652 w 6560342"/>
              <a:gd name="connsiteY7" fmla="*/ 3367360 h 3385367"/>
              <a:gd name="connsiteX8" fmla="*/ 1817952 w 6560342"/>
              <a:gd name="connsiteY8" fmla="*/ 3013658 h 3385367"/>
              <a:gd name="connsiteX9" fmla="*/ 143139 w 6560342"/>
              <a:gd name="connsiteY9" fmla="*/ 1857959 h 3385367"/>
              <a:gd name="connsiteX10" fmla="*/ 2676788 w 6560342"/>
              <a:gd name="connsiteY10" fmla="*/ 1408696 h 3385367"/>
              <a:gd name="connsiteX0" fmla="*/ 2676788 w 6517215"/>
              <a:gd name="connsiteY0" fmla="*/ 1408697 h 3551276"/>
              <a:gd name="connsiteX1" fmla="*/ 2779976 w 6517215"/>
              <a:gd name="connsiteY1" fmla="*/ 1184859 h 3551276"/>
              <a:gd name="connsiteX2" fmla="*/ 3429971 w 6517215"/>
              <a:gd name="connsiteY2" fmla="*/ 37306 h 3551276"/>
              <a:gd name="connsiteX3" fmla="*/ 4565914 w 6517215"/>
              <a:gd name="connsiteY3" fmla="*/ 1408697 h 3551276"/>
              <a:gd name="connsiteX4" fmla="*/ 6391538 w 6517215"/>
              <a:gd name="connsiteY4" fmla="*/ 2126247 h 3551276"/>
              <a:gd name="connsiteX5" fmla="*/ 5319976 w 6517215"/>
              <a:gd name="connsiteY5" fmla="*/ 3385367 h 3551276"/>
              <a:gd name="connsiteX6" fmla="*/ 3989529 w 6517215"/>
              <a:gd name="connsiteY6" fmla="*/ 3121700 h 3551276"/>
              <a:gd name="connsiteX7" fmla="*/ 2938652 w 6517215"/>
              <a:gd name="connsiteY7" fmla="*/ 3367360 h 3551276"/>
              <a:gd name="connsiteX8" fmla="*/ 1817952 w 6517215"/>
              <a:gd name="connsiteY8" fmla="*/ 3013658 h 3551276"/>
              <a:gd name="connsiteX9" fmla="*/ 143139 w 6517215"/>
              <a:gd name="connsiteY9" fmla="*/ 1857959 h 3551276"/>
              <a:gd name="connsiteX10" fmla="*/ 2676788 w 6517215"/>
              <a:gd name="connsiteY10" fmla="*/ 1408696 h 355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7215" h="3551276">
                <a:moveTo>
                  <a:pt x="2676788" y="1408697"/>
                </a:moveTo>
                <a:cubicBezTo>
                  <a:pt x="2678684" y="1396945"/>
                  <a:pt x="2654446" y="1413424"/>
                  <a:pt x="2779976" y="1184859"/>
                </a:cubicBezTo>
                <a:cubicBezTo>
                  <a:pt x="2905506" y="956294"/>
                  <a:pt x="3132315" y="0"/>
                  <a:pt x="3429971" y="37306"/>
                </a:cubicBezTo>
                <a:cubicBezTo>
                  <a:pt x="3727627" y="74612"/>
                  <a:pt x="4072320" y="1060540"/>
                  <a:pt x="4565914" y="1408697"/>
                </a:cubicBezTo>
                <a:cubicBezTo>
                  <a:pt x="5059508" y="1756854"/>
                  <a:pt x="6265861" y="1796802"/>
                  <a:pt x="6391538" y="2126247"/>
                </a:cubicBezTo>
                <a:cubicBezTo>
                  <a:pt x="6517215" y="2455692"/>
                  <a:pt x="5720311" y="3219458"/>
                  <a:pt x="5319976" y="3385367"/>
                </a:cubicBezTo>
                <a:cubicBezTo>
                  <a:pt x="4919641" y="3551276"/>
                  <a:pt x="4386416" y="3124701"/>
                  <a:pt x="3989529" y="3121700"/>
                </a:cubicBezTo>
                <a:cubicBezTo>
                  <a:pt x="3592642" y="3118699"/>
                  <a:pt x="3300581" y="3385367"/>
                  <a:pt x="2938652" y="3367360"/>
                </a:cubicBezTo>
                <a:cubicBezTo>
                  <a:pt x="2576723" y="3349353"/>
                  <a:pt x="2283871" y="3265225"/>
                  <a:pt x="1817952" y="3013658"/>
                </a:cubicBezTo>
                <a:cubicBezTo>
                  <a:pt x="1352033" y="2762091"/>
                  <a:pt x="0" y="2125453"/>
                  <a:pt x="143139" y="1857959"/>
                </a:cubicBezTo>
                <a:cubicBezTo>
                  <a:pt x="286278" y="1590465"/>
                  <a:pt x="2556233" y="1542899"/>
                  <a:pt x="2676788" y="1408696"/>
                </a:cubicBezTo>
              </a:path>
            </a:pathLst>
          </a:custGeom>
          <a:ln w="41275">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3810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solidFill>
            <a:srgbClr val="FFFFCC"/>
          </a:solidFill>
          <a:ln w="9525">
            <a:noFill/>
            <a:round/>
            <a:headEnd/>
            <a:tailEnd/>
          </a:ln>
        </p:spPr>
        <p:txBody>
          <a:bodyPr wrap="none" anchor="ctr"/>
          <a:lstStyle/>
          <a:p>
            <a:r>
              <a:rPr lang="en-US" dirty="0" smtClean="0">
                <a:latin typeface="Calibri" pitchFamily="34" charset="0"/>
              </a:rPr>
              <a:t>L</a:t>
            </a:r>
            <a:endParaRPr lang="en-US" dirty="0">
              <a:latin typeface="Calibri" pitchFamily="34" charset="0"/>
            </a:endParaRPr>
          </a:p>
        </p:txBody>
      </p:sp>
      <p:grpSp>
        <p:nvGrpSpPr>
          <p:cNvPr id="2" name="Group 36"/>
          <p:cNvGrpSpPr/>
          <p:nvPr/>
        </p:nvGrpSpPr>
        <p:grpSpPr>
          <a:xfrm>
            <a:off x="0" y="152400"/>
            <a:ext cx="9144000" cy="6705600"/>
            <a:chOff x="0" y="152400"/>
            <a:chExt cx="9144000" cy="6705600"/>
          </a:xfrm>
        </p:grpSpPr>
        <p:sp>
          <p:nvSpPr>
            <p:cNvPr id="7171" name="Oval 3"/>
            <p:cNvSpPr>
              <a:spLocks noChangeArrowheads="1"/>
            </p:cNvSpPr>
            <p:nvPr/>
          </p:nvSpPr>
          <p:spPr bwMode="auto">
            <a:xfrm>
              <a:off x="0" y="704850"/>
              <a:ext cx="9144000" cy="6153150"/>
            </a:xfrm>
            <a:prstGeom prst="ellipse">
              <a:avLst/>
            </a:prstGeom>
            <a:gradFill rotWithShape="0">
              <a:gsLst>
                <a:gs pos="0">
                  <a:srgbClr val="99CCFF"/>
                </a:gs>
                <a:gs pos="100000">
                  <a:srgbClr val="FFFFCC"/>
                </a:gs>
              </a:gsLst>
              <a:path path="shape">
                <a:fillToRect l="50000" t="50000" r="50000" b="50000"/>
              </a:path>
            </a:gradFill>
            <a:ln w="9525">
              <a:noFill/>
              <a:round/>
              <a:headEnd/>
              <a:tailEnd/>
            </a:ln>
          </p:spPr>
          <p:txBody>
            <a:bodyPr wrap="none" anchor="ctr"/>
            <a:lstStyle/>
            <a:p>
              <a:endParaRPr lang="en-US">
                <a:latin typeface="Calibri" pitchFamily="34" charset="0"/>
              </a:endParaRPr>
            </a:p>
          </p:txBody>
        </p:sp>
        <p:pic>
          <p:nvPicPr>
            <p:cNvPr id="7172" name="Picture 4"/>
            <p:cNvPicPr>
              <a:picLocks noChangeAspect="1" noChangeArrowheads="1"/>
            </p:cNvPicPr>
            <p:nvPr/>
          </p:nvPicPr>
          <p:blipFill>
            <a:blip r:embed="rId3" cstate="print"/>
            <a:srcRect/>
            <a:stretch>
              <a:fillRect/>
            </a:stretch>
          </p:blipFill>
          <p:spPr bwMode="auto">
            <a:xfrm>
              <a:off x="7620000" y="5029200"/>
              <a:ext cx="1524000" cy="866775"/>
            </a:xfrm>
            <a:prstGeom prst="rect">
              <a:avLst/>
            </a:prstGeom>
            <a:noFill/>
            <a:ln w="9525">
              <a:noFill/>
              <a:round/>
              <a:headEnd/>
              <a:tailEnd/>
            </a:ln>
            <a:effectLst>
              <a:outerShdw blurRad="381000" dist="38100" dir="2700000" algn="t" rotWithShape="0">
                <a:prstClr val="black">
                  <a:alpha val="40000"/>
                </a:prstClr>
              </a:outerShdw>
            </a:effectLst>
          </p:spPr>
        </p:pic>
        <p:sp>
          <p:nvSpPr>
            <p:cNvPr id="7173" name="AutoShape 5"/>
            <p:cNvSpPr>
              <a:spLocks noChangeArrowheads="1"/>
            </p:cNvSpPr>
            <p:nvPr/>
          </p:nvSpPr>
          <p:spPr bwMode="auto">
            <a:xfrm>
              <a:off x="4343400" y="1295400"/>
              <a:ext cx="438150" cy="2271713"/>
            </a:xfrm>
            <a:prstGeom prst="upArrow">
              <a:avLst>
                <a:gd name="adj1" fmla="val 52944"/>
                <a:gd name="adj2" fmla="val 49952"/>
              </a:avLst>
            </a:prstGeom>
            <a:solidFill>
              <a:srgbClr val="69BAC5"/>
            </a:solidFill>
            <a:ln w="9525">
              <a:noFill/>
              <a:round/>
              <a:headEnd/>
              <a:tailEnd/>
            </a:ln>
          </p:spPr>
          <p:txBody>
            <a:bodyPr wrap="none" anchor="ctr"/>
            <a:lstStyle/>
            <a:p>
              <a:endParaRPr lang="en-US">
                <a:latin typeface="Calibri" pitchFamily="34" charset="0"/>
              </a:endParaRPr>
            </a:p>
          </p:txBody>
        </p:sp>
        <p:sp>
          <p:nvSpPr>
            <p:cNvPr id="7174" name="AutoShape 6"/>
            <p:cNvSpPr>
              <a:spLocks noChangeArrowheads="1"/>
            </p:cNvSpPr>
            <p:nvPr/>
          </p:nvSpPr>
          <p:spPr bwMode="auto">
            <a:xfrm rot="6900000">
              <a:off x="6091238" y="2779713"/>
              <a:ext cx="439737" cy="3348037"/>
            </a:xfrm>
            <a:prstGeom prst="upArrow">
              <a:avLst>
                <a:gd name="adj1" fmla="val 52944"/>
                <a:gd name="adj2" fmla="val 73353"/>
              </a:avLst>
            </a:prstGeom>
            <a:solidFill>
              <a:srgbClr val="69BAC5"/>
            </a:solidFill>
            <a:ln w="9525">
              <a:noFill/>
              <a:round/>
              <a:headEnd/>
              <a:tailEnd/>
            </a:ln>
          </p:spPr>
          <p:txBody>
            <a:bodyPr wrap="none" anchor="ctr"/>
            <a:lstStyle/>
            <a:p>
              <a:endParaRPr lang="en-US">
                <a:latin typeface="Calibri" pitchFamily="34" charset="0"/>
              </a:endParaRPr>
            </a:p>
          </p:txBody>
        </p:sp>
        <p:sp>
          <p:nvSpPr>
            <p:cNvPr id="7175" name="AutoShape 7"/>
            <p:cNvSpPr>
              <a:spLocks noChangeArrowheads="1"/>
            </p:cNvSpPr>
            <p:nvPr/>
          </p:nvSpPr>
          <p:spPr bwMode="auto">
            <a:xfrm>
              <a:off x="3856038" y="1701800"/>
              <a:ext cx="1443037"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 meetings</a:t>
              </a:r>
            </a:p>
          </p:txBody>
        </p:sp>
        <p:pic>
          <p:nvPicPr>
            <p:cNvPr id="7176" name="Picture 8"/>
            <p:cNvPicPr>
              <a:picLocks noChangeAspect="1" noChangeArrowheads="1"/>
            </p:cNvPicPr>
            <p:nvPr/>
          </p:nvPicPr>
          <p:blipFill>
            <a:blip r:embed="rId4" cstate="print"/>
            <a:srcRect/>
            <a:stretch>
              <a:fillRect/>
            </a:stretch>
          </p:blipFill>
          <p:spPr bwMode="auto">
            <a:xfrm>
              <a:off x="7924800" y="2514600"/>
              <a:ext cx="1066800" cy="1600200"/>
            </a:xfrm>
            <a:prstGeom prst="rect">
              <a:avLst/>
            </a:prstGeom>
            <a:noFill/>
            <a:ln w="9525">
              <a:noFill/>
              <a:round/>
              <a:headEnd/>
              <a:tailEnd/>
            </a:ln>
            <a:effectLst>
              <a:outerShdw blurRad="381000" dist="38100" dir="2700000" algn="t" rotWithShape="0">
                <a:prstClr val="black">
                  <a:alpha val="40000"/>
                </a:prstClr>
              </a:outerShdw>
            </a:effectLst>
          </p:spPr>
        </p:pic>
        <p:sp>
          <p:nvSpPr>
            <p:cNvPr id="7177" name="AutoShape 9"/>
            <p:cNvSpPr>
              <a:spLocks noChangeArrowheads="1"/>
            </p:cNvSpPr>
            <p:nvPr/>
          </p:nvSpPr>
          <p:spPr bwMode="auto">
            <a:xfrm>
              <a:off x="5916613" y="4257675"/>
              <a:ext cx="1443037"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relationships</a:t>
              </a:r>
            </a:p>
          </p:txBody>
        </p:sp>
        <p:pic>
          <p:nvPicPr>
            <p:cNvPr id="7178" name="Picture 10"/>
            <p:cNvPicPr>
              <a:picLocks noChangeAspect="1" noChangeArrowheads="1"/>
            </p:cNvPicPr>
            <p:nvPr/>
          </p:nvPicPr>
          <p:blipFill>
            <a:blip r:embed="rId5" cstate="print"/>
            <a:srcRect/>
            <a:stretch>
              <a:fillRect/>
            </a:stretch>
          </p:blipFill>
          <p:spPr bwMode="auto">
            <a:xfrm>
              <a:off x="3657600" y="152400"/>
              <a:ext cx="1905000" cy="1128713"/>
            </a:xfrm>
            <a:prstGeom prst="rect">
              <a:avLst/>
            </a:prstGeom>
            <a:noFill/>
            <a:ln w="9525">
              <a:noFill/>
              <a:round/>
              <a:headEnd/>
              <a:tailEnd/>
            </a:ln>
            <a:effectLst>
              <a:outerShdw blurRad="381000" dist="38100" dir="2700000" algn="t" rotWithShape="0">
                <a:prstClr val="black">
                  <a:alpha val="40000"/>
                </a:prstClr>
              </a:outerShdw>
            </a:effectLst>
          </p:spPr>
        </p:pic>
        <p:pic>
          <p:nvPicPr>
            <p:cNvPr id="7179" name="Picture 11"/>
            <p:cNvPicPr>
              <a:picLocks noChangeAspect="1" noChangeArrowheads="1"/>
            </p:cNvPicPr>
            <p:nvPr/>
          </p:nvPicPr>
          <p:blipFill>
            <a:blip r:embed="rId6" cstate="print"/>
            <a:srcRect/>
            <a:stretch>
              <a:fillRect/>
            </a:stretch>
          </p:blipFill>
          <p:spPr bwMode="auto">
            <a:xfrm>
              <a:off x="1828800" y="5334000"/>
              <a:ext cx="1328738" cy="1371600"/>
            </a:xfrm>
            <a:prstGeom prst="rect">
              <a:avLst/>
            </a:prstGeom>
            <a:noFill/>
            <a:ln w="9525">
              <a:noFill/>
              <a:round/>
              <a:headEnd/>
              <a:tailEnd/>
            </a:ln>
            <a:effectLst>
              <a:outerShdw blurRad="381000" dist="38100" dir="2700000" algn="t" rotWithShape="0">
                <a:prstClr val="black">
                  <a:alpha val="40000"/>
                </a:prstClr>
              </a:outerShdw>
            </a:effectLst>
          </p:spPr>
        </p:pic>
        <p:pic>
          <p:nvPicPr>
            <p:cNvPr id="7180" name="Picture 12"/>
            <p:cNvPicPr>
              <a:picLocks noChangeAspect="1" noChangeArrowheads="1"/>
            </p:cNvPicPr>
            <p:nvPr/>
          </p:nvPicPr>
          <p:blipFill>
            <a:blip r:embed="rId7" cstate="print"/>
            <a:srcRect/>
            <a:stretch>
              <a:fillRect/>
            </a:stretch>
          </p:blipFill>
          <p:spPr bwMode="auto">
            <a:xfrm>
              <a:off x="7086600" y="533400"/>
              <a:ext cx="1422400" cy="1524000"/>
            </a:xfrm>
            <a:prstGeom prst="rect">
              <a:avLst/>
            </a:prstGeom>
            <a:noFill/>
            <a:ln w="9525">
              <a:noFill/>
              <a:round/>
              <a:headEnd/>
              <a:tailEnd/>
            </a:ln>
            <a:effectLst>
              <a:outerShdw blurRad="381000" dist="38100" dir="2700000" algn="t" rotWithShape="0">
                <a:prstClr val="black">
                  <a:alpha val="40000"/>
                </a:prstClr>
              </a:outerShdw>
            </a:effectLst>
          </p:spPr>
        </p:pic>
        <p:sp>
          <p:nvSpPr>
            <p:cNvPr id="7181" name="AutoShape 13"/>
            <p:cNvSpPr>
              <a:spLocks noChangeArrowheads="1"/>
            </p:cNvSpPr>
            <p:nvPr/>
          </p:nvSpPr>
          <p:spPr bwMode="auto">
            <a:xfrm rot="-9180000">
              <a:off x="3703638" y="3525838"/>
              <a:ext cx="438150" cy="2876550"/>
            </a:xfrm>
            <a:prstGeom prst="upArrow">
              <a:avLst>
                <a:gd name="adj1" fmla="val 52944"/>
                <a:gd name="adj2" fmla="val 63251"/>
              </a:avLst>
            </a:prstGeom>
            <a:solidFill>
              <a:srgbClr val="69BAC5"/>
            </a:solidFill>
            <a:ln w="9525">
              <a:noFill/>
              <a:round/>
              <a:headEnd/>
              <a:tailEnd/>
            </a:ln>
          </p:spPr>
          <p:txBody>
            <a:bodyPr wrap="none" anchor="ctr"/>
            <a:lstStyle/>
            <a:p>
              <a:endParaRPr lang="en-US">
                <a:latin typeface="Calibri" pitchFamily="34" charset="0"/>
              </a:endParaRPr>
            </a:p>
          </p:txBody>
        </p:sp>
        <p:sp>
          <p:nvSpPr>
            <p:cNvPr id="7182" name="AutoShape 14"/>
            <p:cNvSpPr>
              <a:spLocks noChangeArrowheads="1"/>
            </p:cNvSpPr>
            <p:nvPr/>
          </p:nvSpPr>
          <p:spPr bwMode="auto">
            <a:xfrm>
              <a:off x="2894013" y="5154613"/>
              <a:ext cx="1443037"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community</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cultivation</a:t>
              </a:r>
            </a:p>
          </p:txBody>
        </p:sp>
        <p:sp>
          <p:nvSpPr>
            <p:cNvPr id="7183" name="AutoShape 15"/>
            <p:cNvSpPr>
              <a:spLocks noChangeArrowheads="1"/>
            </p:cNvSpPr>
            <p:nvPr/>
          </p:nvSpPr>
          <p:spPr bwMode="auto">
            <a:xfrm rot="4980000">
              <a:off x="6230937" y="1812926"/>
              <a:ext cx="441325" cy="3403600"/>
            </a:xfrm>
            <a:prstGeom prst="upArrow">
              <a:avLst>
                <a:gd name="adj1" fmla="val 52944"/>
                <a:gd name="adj2" fmla="val 74302"/>
              </a:avLst>
            </a:prstGeom>
            <a:solidFill>
              <a:srgbClr val="69BAC5"/>
            </a:solidFill>
            <a:ln w="9525">
              <a:noFill/>
              <a:round/>
              <a:headEnd/>
              <a:tailEnd/>
            </a:ln>
          </p:spPr>
          <p:txBody>
            <a:bodyPr wrap="none" anchor="ctr"/>
            <a:lstStyle/>
            <a:p>
              <a:endParaRPr lang="en-US">
                <a:latin typeface="Calibri" pitchFamily="34" charset="0"/>
              </a:endParaRPr>
            </a:p>
          </p:txBody>
        </p:sp>
        <p:sp>
          <p:nvSpPr>
            <p:cNvPr id="7184" name="AutoShape 16"/>
            <p:cNvSpPr>
              <a:spLocks noChangeArrowheads="1"/>
            </p:cNvSpPr>
            <p:nvPr/>
          </p:nvSpPr>
          <p:spPr bwMode="auto">
            <a:xfrm>
              <a:off x="6324600" y="3152775"/>
              <a:ext cx="1443038"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access to</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expertise</a:t>
              </a:r>
            </a:p>
          </p:txBody>
        </p:sp>
        <p:sp>
          <p:nvSpPr>
            <p:cNvPr id="7185" name="AutoShape 17"/>
            <p:cNvSpPr>
              <a:spLocks noChangeArrowheads="1"/>
            </p:cNvSpPr>
            <p:nvPr/>
          </p:nvSpPr>
          <p:spPr bwMode="auto">
            <a:xfrm rot="3180000">
              <a:off x="5697537" y="1058863"/>
              <a:ext cx="441325" cy="3117850"/>
            </a:xfrm>
            <a:prstGeom prst="upArrow">
              <a:avLst>
                <a:gd name="adj1" fmla="val 52944"/>
                <a:gd name="adj2" fmla="val 68064"/>
              </a:avLst>
            </a:prstGeom>
            <a:solidFill>
              <a:srgbClr val="69BAC5"/>
            </a:solidFill>
            <a:ln w="9525">
              <a:noFill/>
              <a:round/>
              <a:headEnd/>
              <a:tailEnd/>
            </a:ln>
          </p:spPr>
          <p:txBody>
            <a:bodyPr wrap="none" anchor="ctr"/>
            <a:lstStyle/>
            <a:p>
              <a:endParaRPr lang="en-US">
                <a:latin typeface="Calibri" pitchFamily="34" charset="0"/>
              </a:endParaRPr>
            </a:p>
          </p:txBody>
        </p:sp>
        <p:sp>
          <p:nvSpPr>
            <p:cNvPr id="7186" name="AutoShape 18"/>
            <p:cNvSpPr>
              <a:spLocks noChangeArrowheads="1"/>
            </p:cNvSpPr>
            <p:nvPr/>
          </p:nvSpPr>
          <p:spPr bwMode="auto">
            <a:xfrm>
              <a:off x="5641975" y="2116138"/>
              <a:ext cx="1443038"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 projects</a:t>
              </a:r>
            </a:p>
          </p:txBody>
        </p:sp>
        <p:pic>
          <p:nvPicPr>
            <p:cNvPr id="7187" name="Picture 19"/>
            <p:cNvPicPr>
              <a:picLocks noChangeAspect="1" noChangeArrowheads="1"/>
            </p:cNvPicPr>
            <p:nvPr/>
          </p:nvPicPr>
          <p:blipFill>
            <a:blip r:embed="rId8" cstate="print"/>
            <a:srcRect/>
            <a:stretch>
              <a:fillRect/>
            </a:stretch>
          </p:blipFill>
          <p:spPr bwMode="auto">
            <a:xfrm>
              <a:off x="6096000" y="5410200"/>
              <a:ext cx="1371600" cy="1298575"/>
            </a:xfrm>
            <a:prstGeom prst="rect">
              <a:avLst/>
            </a:prstGeom>
            <a:noFill/>
            <a:ln w="9525">
              <a:noFill/>
              <a:round/>
              <a:headEnd/>
              <a:tailEnd/>
            </a:ln>
            <a:effectLst>
              <a:outerShdw blurRad="381000" dist="38100" dir="2700000" algn="t" rotWithShape="0">
                <a:prstClr val="black">
                  <a:alpha val="40000"/>
                </a:prstClr>
              </a:outerShdw>
            </a:effectLst>
          </p:spPr>
        </p:pic>
        <p:sp>
          <p:nvSpPr>
            <p:cNvPr id="7188" name="AutoShape 20"/>
            <p:cNvSpPr>
              <a:spLocks noChangeArrowheads="1"/>
            </p:cNvSpPr>
            <p:nvPr/>
          </p:nvSpPr>
          <p:spPr bwMode="auto">
            <a:xfrm rot="9000000">
              <a:off x="5092700" y="3570288"/>
              <a:ext cx="438150" cy="2798762"/>
            </a:xfrm>
            <a:prstGeom prst="upArrow">
              <a:avLst>
                <a:gd name="adj1" fmla="val 52944"/>
                <a:gd name="adj2" fmla="val 61541"/>
              </a:avLst>
            </a:prstGeom>
            <a:solidFill>
              <a:srgbClr val="69BAC5"/>
            </a:solidFill>
            <a:ln w="9525">
              <a:noFill/>
              <a:round/>
              <a:headEnd/>
              <a:tailEnd/>
            </a:ln>
          </p:spPr>
          <p:txBody>
            <a:bodyPr wrap="none" anchor="ctr"/>
            <a:lstStyle/>
            <a:p>
              <a:endParaRPr lang="en-US">
                <a:latin typeface="Calibri" pitchFamily="34" charset="0"/>
              </a:endParaRPr>
            </a:p>
          </p:txBody>
        </p:sp>
        <p:sp>
          <p:nvSpPr>
            <p:cNvPr id="7189" name="AutoShape 21"/>
            <p:cNvSpPr>
              <a:spLocks noChangeArrowheads="1"/>
            </p:cNvSpPr>
            <p:nvPr/>
          </p:nvSpPr>
          <p:spPr bwMode="auto">
            <a:xfrm>
              <a:off x="4953000" y="5181600"/>
              <a:ext cx="1443038"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 context</a:t>
              </a:r>
            </a:p>
          </p:txBody>
        </p:sp>
        <p:pic>
          <p:nvPicPr>
            <p:cNvPr id="7190" name="Picture 22"/>
            <p:cNvPicPr>
              <a:picLocks noChangeAspect="1" noChangeArrowheads="1"/>
            </p:cNvPicPr>
            <p:nvPr/>
          </p:nvPicPr>
          <p:blipFill>
            <a:blip r:embed="rId9" cstate="print"/>
            <a:srcRect/>
            <a:stretch>
              <a:fillRect/>
            </a:stretch>
          </p:blipFill>
          <p:spPr bwMode="auto">
            <a:xfrm>
              <a:off x="304800" y="4343400"/>
              <a:ext cx="1371600" cy="1303338"/>
            </a:xfrm>
            <a:prstGeom prst="rect">
              <a:avLst/>
            </a:prstGeom>
            <a:noFill/>
            <a:ln w="9525">
              <a:noFill/>
              <a:round/>
              <a:headEnd/>
              <a:tailEnd/>
            </a:ln>
            <a:effectLst>
              <a:outerShdw blurRad="381000" dist="38100" dir="2700000" algn="t" rotWithShape="0">
                <a:prstClr val="black">
                  <a:alpha val="40000"/>
                </a:prstClr>
              </a:outerShdw>
            </a:effectLst>
          </p:spPr>
        </p:pic>
        <p:sp>
          <p:nvSpPr>
            <p:cNvPr id="7191" name="AutoShape 23"/>
            <p:cNvSpPr>
              <a:spLocks noChangeArrowheads="1"/>
            </p:cNvSpPr>
            <p:nvPr/>
          </p:nvSpPr>
          <p:spPr bwMode="auto">
            <a:xfrm rot="-6900000">
              <a:off x="2767806" y="2810669"/>
              <a:ext cx="439738" cy="3244850"/>
            </a:xfrm>
            <a:prstGeom prst="upArrow">
              <a:avLst>
                <a:gd name="adj1" fmla="val 52944"/>
                <a:gd name="adj2" fmla="val 71092"/>
              </a:avLst>
            </a:prstGeom>
            <a:solidFill>
              <a:srgbClr val="69BAC5"/>
            </a:solidFill>
            <a:ln w="9525">
              <a:noFill/>
              <a:round/>
              <a:headEnd/>
              <a:tailEnd/>
            </a:ln>
          </p:spPr>
          <p:txBody>
            <a:bodyPr wrap="none" anchor="ctr"/>
            <a:lstStyle/>
            <a:p>
              <a:endParaRPr lang="en-US">
                <a:latin typeface="Calibri" pitchFamily="34" charset="0"/>
              </a:endParaRPr>
            </a:p>
          </p:txBody>
        </p:sp>
        <p:sp>
          <p:nvSpPr>
            <p:cNvPr id="7192" name="AutoShape 24"/>
            <p:cNvSpPr>
              <a:spLocks noChangeArrowheads="1"/>
            </p:cNvSpPr>
            <p:nvPr/>
          </p:nvSpPr>
          <p:spPr bwMode="auto">
            <a:xfrm>
              <a:off x="1933575" y="4257675"/>
              <a:ext cx="1441450"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000000"/>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individual</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4" charset="0"/>
                  <a:cs typeface="Arial" charset="0"/>
                </a:rPr>
                <a:t>    participation</a:t>
              </a:r>
            </a:p>
          </p:txBody>
        </p:sp>
        <p:pic>
          <p:nvPicPr>
            <p:cNvPr id="7193" name="Picture 25"/>
            <p:cNvPicPr>
              <a:picLocks noChangeAspect="1" noChangeArrowheads="1"/>
            </p:cNvPicPr>
            <p:nvPr/>
          </p:nvPicPr>
          <p:blipFill>
            <a:blip r:embed="rId10" cstate="print"/>
            <a:srcRect/>
            <a:stretch>
              <a:fillRect/>
            </a:stretch>
          </p:blipFill>
          <p:spPr bwMode="auto">
            <a:xfrm>
              <a:off x="152400" y="2438400"/>
              <a:ext cx="1066800" cy="1017588"/>
            </a:xfrm>
            <a:prstGeom prst="rect">
              <a:avLst/>
            </a:prstGeom>
            <a:noFill/>
            <a:ln w="9525">
              <a:noFill/>
              <a:round/>
              <a:headEnd/>
              <a:tailEnd/>
            </a:ln>
            <a:effectLst>
              <a:outerShdw blurRad="508000" dist="38100" dir="2040000" algn="t" rotWithShape="0">
                <a:prstClr val="black">
                  <a:alpha val="40000"/>
                </a:prstClr>
              </a:outerShdw>
            </a:effectLst>
          </p:spPr>
        </p:pic>
        <p:sp>
          <p:nvSpPr>
            <p:cNvPr id="7194" name="AutoShape 26"/>
            <p:cNvSpPr>
              <a:spLocks noChangeArrowheads="1"/>
            </p:cNvSpPr>
            <p:nvPr/>
          </p:nvSpPr>
          <p:spPr bwMode="auto">
            <a:xfrm rot="-4980000">
              <a:off x="2436019" y="1685131"/>
              <a:ext cx="439738" cy="3635375"/>
            </a:xfrm>
            <a:prstGeom prst="upArrow">
              <a:avLst>
                <a:gd name="adj1" fmla="val 52944"/>
                <a:gd name="adj2" fmla="val 79648"/>
              </a:avLst>
            </a:prstGeom>
            <a:solidFill>
              <a:srgbClr val="69BAC5"/>
            </a:solidFill>
            <a:ln w="9525">
              <a:noFill/>
              <a:round/>
              <a:headEnd/>
              <a:tailEnd/>
            </a:ln>
          </p:spPr>
          <p:txBody>
            <a:bodyPr wrap="none" anchor="ctr"/>
            <a:lstStyle/>
            <a:p>
              <a:endParaRPr lang="en-US">
                <a:latin typeface="Calibri" pitchFamily="34" charset="0"/>
              </a:endParaRPr>
            </a:p>
          </p:txBody>
        </p:sp>
        <p:sp>
          <p:nvSpPr>
            <p:cNvPr id="7195" name="AutoShape 27"/>
            <p:cNvSpPr>
              <a:spLocks noChangeArrowheads="1"/>
            </p:cNvSpPr>
            <p:nvPr/>
          </p:nvSpPr>
          <p:spPr bwMode="auto">
            <a:xfrm>
              <a:off x="1452563" y="3152775"/>
              <a:ext cx="1441450" cy="620713"/>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000000"/>
                  </a:solidFill>
                  <a:latin typeface="Calibri" pitchFamily="34" charset="0"/>
                  <a:cs typeface="Arial" charset="0"/>
                </a:rPr>
                <a:t>… content</a:t>
              </a:r>
              <a:br>
                <a:rPr lang="en-US" sz="1400" dirty="0">
                  <a:solidFill>
                    <a:srgbClr val="000000"/>
                  </a:solidFill>
                  <a:latin typeface="Calibri" pitchFamily="34" charset="0"/>
                  <a:cs typeface="Arial" charset="0"/>
                </a:rPr>
              </a:br>
              <a:r>
                <a:rPr lang="en-US" sz="1400" dirty="0">
                  <a:solidFill>
                    <a:srgbClr val="000000"/>
                  </a:solidFill>
                  <a:latin typeface="Calibri" pitchFamily="34" charset="0"/>
                  <a:cs typeface="Arial" charset="0"/>
                </a:rPr>
                <a:t>   publishing</a:t>
              </a:r>
            </a:p>
          </p:txBody>
        </p:sp>
        <p:pic>
          <p:nvPicPr>
            <p:cNvPr id="7196" name="Picture 28"/>
            <p:cNvPicPr>
              <a:picLocks noChangeAspect="1" noChangeArrowheads="1"/>
            </p:cNvPicPr>
            <p:nvPr/>
          </p:nvPicPr>
          <p:blipFill>
            <a:blip r:embed="rId11" cstate="print"/>
            <a:srcRect/>
            <a:stretch>
              <a:fillRect/>
            </a:stretch>
          </p:blipFill>
          <p:spPr bwMode="auto">
            <a:xfrm>
              <a:off x="685800" y="685800"/>
              <a:ext cx="2209800" cy="1150938"/>
            </a:xfrm>
            <a:prstGeom prst="rect">
              <a:avLst/>
            </a:prstGeom>
            <a:noFill/>
            <a:ln w="9525">
              <a:noFill/>
              <a:round/>
              <a:headEnd/>
              <a:tailEnd/>
            </a:ln>
            <a:effectLst>
              <a:outerShdw blurRad="381000" dist="38100" dir="2700000" algn="t" rotWithShape="0">
                <a:prstClr val="black">
                  <a:alpha val="40000"/>
                </a:prstClr>
              </a:outerShdw>
            </a:effectLst>
          </p:spPr>
        </p:pic>
        <p:sp>
          <p:nvSpPr>
            <p:cNvPr id="7197" name="AutoShape 29"/>
            <p:cNvSpPr>
              <a:spLocks noChangeArrowheads="1"/>
            </p:cNvSpPr>
            <p:nvPr/>
          </p:nvSpPr>
          <p:spPr bwMode="auto">
            <a:xfrm rot="-3000000">
              <a:off x="3171825" y="1216025"/>
              <a:ext cx="441325" cy="2847975"/>
            </a:xfrm>
            <a:prstGeom prst="upArrow">
              <a:avLst>
                <a:gd name="adj1" fmla="val 52944"/>
                <a:gd name="adj2" fmla="val 62172"/>
              </a:avLst>
            </a:prstGeom>
            <a:solidFill>
              <a:srgbClr val="69BAC5"/>
            </a:solidFill>
            <a:ln w="9525">
              <a:noFill/>
              <a:round/>
              <a:headEnd/>
              <a:tailEnd/>
            </a:ln>
          </p:spPr>
          <p:txBody>
            <a:bodyPr wrap="none" anchor="ctr"/>
            <a:lstStyle/>
            <a:p>
              <a:endParaRPr lang="en-US">
                <a:latin typeface="Calibri" pitchFamily="34" charset="0"/>
              </a:endParaRPr>
            </a:p>
          </p:txBody>
        </p:sp>
        <p:sp>
          <p:nvSpPr>
            <p:cNvPr id="7198" name="AutoShape 30"/>
            <p:cNvSpPr>
              <a:spLocks noChangeArrowheads="1"/>
            </p:cNvSpPr>
            <p:nvPr/>
          </p:nvSpPr>
          <p:spPr bwMode="auto">
            <a:xfrm>
              <a:off x="2138363" y="2116138"/>
              <a:ext cx="1443037" cy="622300"/>
            </a:xfrm>
            <a:prstGeom prst="roundRect">
              <a:avLst>
                <a:gd name="adj" fmla="val 16667"/>
              </a:avLst>
            </a:prstGeom>
            <a:gradFill rotWithShape="0">
              <a:gsLst>
                <a:gs pos="0">
                  <a:srgbClr val="FFFFFF"/>
                </a:gs>
                <a:gs pos="100000">
                  <a:srgbClr val="CCFF66"/>
                </a:gs>
              </a:gsLst>
              <a:path path="shape">
                <a:fillToRect l="50000" t="50000" r="50000" b="50000"/>
              </a:path>
            </a:gradFill>
            <a:ln w="9360">
              <a:solidFill>
                <a:srgbClr val="990033"/>
              </a:solidFill>
              <a:miter lim="800000"/>
              <a:headEnd/>
              <a:tailEnd/>
            </a:ln>
          </p:spPr>
          <p:txBody>
            <a:bodyPr wrap="none" lIns="90000" tIns="46800" rIns="90000" bIns="46800" anchor="ct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000000"/>
                  </a:solidFill>
                  <a:latin typeface="Calibri" pitchFamily="34" charset="0"/>
                  <a:cs typeface="Arial" charset="0"/>
                </a:rPr>
                <a:t>… open-ended</a:t>
              </a:r>
              <a:br>
                <a:rPr lang="en-US" sz="1400" dirty="0">
                  <a:solidFill>
                    <a:srgbClr val="000000"/>
                  </a:solidFill>
                  <a:latin typeface="Calibri" pitchFamily="34" charset="0"/>
                  <a:cs typeface="Arial" charset="0"/>
                </a:rPr>
              </a:br>
              <a:r>
                <a:rPr lang="en-US" sz="1400" dirty="0">
                  <a:solidFill>
                    <a:srgbClr val="000000"/>
                  </a:solidFill>
                  <a:latin typeface="Calibri" pitchFamily="34" charset="0"/>
                  <a:cs typeface="Arial" charset="0"/>
                </a:rPr>
                <a:t>   conversation</a:t>
              </a:r>
            </a:p>
          </p:txBody>
        </p:sp>
        <p:sp>
          <p:nvSpPr>
            <p:cNvPr id="7199" name="Oval 31"/>
            <p:cNvSpPr>
              <a:spLocks noChangeArrowheads="1"/>
            </p:cNvSpPr>
            <p:nvPr/>
          </p:nvSpPr>
          <p:spPr bwMode="auto">
            <a:xfrm>
              <a:off x="3752850" y="3187700"/>
              <a:ext cx="1717675" cy="1104900"/>
            </a:xfrm>
            <a:prstGeom prst="ellipse">
              <a:avLst/>
            </a:prstGeom>
            <a:gradFill rotWithShape="0">
              <a:gsLst>
                <a:gs pos="0">
                  <a:srgbClr val="FFFFFF"/>
                </a:gs>
                <a:gs pos="100000">
                  <a:srgbClr val="99CCFF"/>
                </a:gs>
              </a:gsLst>
              <a:path path="shape">
                <a:fillToRect l="50000" t="50000" r="50000" b="50000"/>
              </a:path>
            </a:gradFill>
            <a:ln w="9525">
              <a:noFill/>
              <a:round/>
              <a:headEnd/>
              <a:tailEnd/>
            </a:ln>
          </p:spPr>
          <p:txBody>
            <a:bodyPr wrap="none" lIns="90000" tIns="46800" rIns="90000" bIns="46800" anchor="ct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006699"/>
                  </a:solidFill>
                  <a:latin typeface="Calibri" pitchFamily="34" charset="0"/>
                  <a:cs typeface="Arial" charset="0"/>
                </a:rPr>
                <a:t>Community </a:t>
              </a:r>
              <a:br>
                <a:rPr lang="en-US" sz="1600" b="1" dirty="0">
                  <a:solidFill>
                    <a:srgbClr val="006699"/>
                  </a:solidFill>
                  <a:latin typeface="Calibri" pitchFamily="34" charset="0"/>
                  <a:cs typeface="Arial" charset="0"/>
                </a:rPr>
              </a:br>
              <a:r>
                <a:rPr lang="en-US" sz="1600" b="1" dirty="0">
                  <a:solidFill>
                    <a:srgbClr val="006699"/>
                  </a:solidFill>
                  <a:latin typeface="Calibri" pitchFamily="34" charset="0"/>
                  <a:cs typeface="Arial" charset="0"/>
                </a:rPr>
                <a:t>activities</a:t>
              </a:r>
              <a:br>
                <a:rPr lang="en-US" sz="1600" b="1" dirty="0">
                  <a:solidFill>
                    <a:srgbClr val="006699"/>
                  </a:solidFill>
                  <a:latin typeface="Calibri" pitchFamily="34" charset="0"/>
                  <a:cs typeface="Arial" charset="0"/>
                </a:rPr>
              </a:br>
              <a:r>
                <a:rPr lang="en-US" sz="1600" b="1" dirty="0">
                  <a:solidFill>
                    <a:srgbClr val="006699"/>
                  </a:solidFill>
                  <a:latin typeface="Calibri" pitchFamily="34" charset="0"/>
                  <a:cs typeface="Arial" charset="0"/>
                </a:rPr>
                <a:t>   oriented to …</a:t>
              </a:r>
            </a:p>
          </p:txBody>
        </p:sp>
      </p:grpSp>
      <p:sp>
        <p:nvSpPr>
          <p:cNvPr id="7200" name="Text Box 32"/>
          <p:cNvSpPr txBox="1">
            <a:spLocks noChangeArrowheads="1"/>
          </p:cNvSpPr>
          <p:nvPr/>
        </p:nvSpPr>
        <p:spPr bwMode="auto">
          <a:xfrm>
            <a:off x="3124200" y="6156325"/>
            <a:ext cx="3092450" cy="525401"/>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smtClean="0">
                <a:solidFill>
                  <a:srgbClr val="000000"/>
                </a:solidFill>
                <a:latin typeface="Calibri" pitchFamily="34" charset="0"/>
                <a:ea typeface="Arial Unicode MS" pitchFamily="34" charset="-128"/>
                <a:cs typeface="Arial Unicode MS" pitchFamily="34" charset="-128"/>
              </a:rPr>
              <a:t>Digital Habitats, Chapter 6</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smtClean="0">
                <a:solidFill>
                  <a:srgbClr val="000000"/>
                </a:solidFill>
                <a:latin typeface="Calibri" pitchFamily="34" charset="0"/>
                <a:ea typeface="Arial Unicode MS" pitchFamily="34" charset="-128"/>
                <a:cs typeface="Arial Unicode MS" pitchFamily="34" charset="-128"/>
              </a:rPr>
              <a:t>© </a:t>
            </a:r>
            <a:r>
              <a:rPr lang="en-US" sz="1400" dirty="0">
                <a:solidFill>
                  <a:srgbClr val="000000"/>
                </a:solidFill>
                <a:latin typeface="Calibri" pitchFamily="34" charset="0"/>
                <a:ea typeface="Arial Unicode MS" pitchFamily="34" charset="-128"/>
                <a:cs typeface="Arial Unicode MS" pitchFamily="34" charset="-128"/>
              </a:rPr>
              <a:t>2009 Wenger, White, and Smith</a:t>
            </a:r>
          </a:p>
        </p:txBody>
      </p:sp>
      <p:sp>
        <p:nvSpPr>
          <p:cNvPr id="33" name="TextBox 32"/>
          <p:cNvSpPr txBox="1"/>
          <p:nvPr/>
        </p:nvSpPr>
        <p:spPr>
          <a:xfrm>
            <a:off x="187023" y="110824"/>
            <a:ext cx="3131948" cy="461665"/>
          </a:xfrm>
          <a:prstGeom prst="rect">
            <a:avLst/>
          </a:prstGeom>
          <a:noFill/>
        </p:spPr>
        <p:txBody>
          <a:bodyPr wrap="none" rtlCol="0">
            <a:spAutoFit/>
          </a:bodyPr>
          <a:lstStyle/>
          <a:p>
            <a:r>
              <a:rPr lang="en-US" sz="2400" b="1" dirty="0" err="1" smtClean="0">
                <a:solidFill>
                  <a:srgbClr val="E46D0A"/>
                </a:solidFill>
              </a:rPr>
              <a:t>HUBzero</a:t>
            </a:r>
            <a:r>
              <a:rPr lang="en-US" sz="2400" b="1" dirty="0" smtClean="0">
                <a:solidFill>
                  <a:srgbClr val="E46D0A"/>
                </a:solidFill>
              </a:rPr>
              <a:t> orientations?</a:t>
            </a:r>
            <a:endParaRPr lang="en-US" sz="2400" b="1" dirty="0">
              <a:solidFill>
                <a:srgbClr val="E46D0A"/>
              </a:solidFill>
            </a:endParaRPr>
          </a:p>
        </p:txBody>
      </p:sp>
      <p:sp>
        <p:nvSpPr>
          <p:cNvPr id="39" name="Freeform 38"/>
          <p:cNvSpPr/>
          <p:nvPr/>
        </p:nvSpPr>
        <p:spPr>
          <a:xfrm>
            <a:off x="837068" y="2243446"/>
            <a:ext cx="6138975" cy="3472992"/>
          </a:xfrm>
          <a:custGeom>
            <a:avLst/>
            <a:gdLst>
              <a:gd name="connsiteX0" fmla="*/ 354842 w 4521959"/>
              <a:gd name="connsiteY0" fmla="*/ 1733266 h 3402842"/>
              <a:gd name="connsiteX1" fmla="*/ 928048 w 4521959"/>
              <a:gd name="connsiteY1" fmla="*/ 0 h 3402842"/>
              <a:gd name="connsiteX2" fmla="*/ 1760561 w 4521959"/>
              <a:gd name="connsiteY2" fmla="*/ 1733266 h 3402842"/>
              <a:gd name="connsiteX3" fmla="*/ 4367284 w 4521959"/>
              <a:gd name="connsiteY3" fmla="*/ 1910686 h 3402842"/>
              <a:gd name="connsiteX4" fmla="*/ 2688609 w 4521959"/>
              <a:gd name="connsiteY4" fmla="*/ 3179928 h 3402842"/>
              <a:gd name="connsiteX5" fmla="*/ 1487606 w 4521959"/>
              <a:gd name="connsiteY5" fmla="*/ 3084394 h 3402842"/>
              <a:gd name="connsiteX6" fmla="*/ 436729 w 4521959"/>
              <a:gd name="connsiteY6" fmla="*/ 3330054 h 3402842"/>
              <a:gd name="connsiteX7" fmla="*/ 177421 w 4521959"/>
              <a:gd name="connsiteY7" fmla="*/ 2647666 h 3402842"/>
              <a:gd name="connsiteX8" fmla="*/ 27296 w 4521959"/>
              <a:gd name="connsiteY8" fmla="*/ 2169994 h 3402842"/>
              <a:gd name="connsiteX9" fmla="*/ 341194 w 4521959"/>
              <a:gd name="connsiteY9" fmla="*/ 1665027 h 3402842"/>
              <a:gd name="connsiteX0" fmla="*/ 354842 w 4521959"/>
              <a:gd name="connsiteY0" fmla="*/ 1409890 h 3079466"/>
              <a:gd name="connsiteX1" fmla="*/ 897462 w 4521959"/>
              <a:gd name="connsiteY1" fmla="*/ 0 h 3079466"/>
              <a:gd name="connsiteX2" fmla="*/ 1760561 w 4521959"/>
              <a:gd name="connsiteY2" fmla="*/ 1409890 h 3079466"/>
              <a:gd name="connsiteX3" fmla="*/ 4367284 w 4521959"/>
              <a:gd name="connsiteY3" fmla="*/ 1587310 h 3079466"/>
              <a:gd name="connsiteX4" fmla="*/ 2688609 w 4521959"/>
              <a:gd name="connsiteY4" fmla="*/ 2856552 h 3079466"/>
              <a:gd name="connsiteX5" fmla="*/ 1487606 w 4521959"/>
              <a:gd name="connsiteY5" fmla="*/ 2761018 h 3079466"/>
              <a:gd name="connsiteX6" fmla="*/ 436729 w 4521959"/>
              <a:gd name="connsiteY6" fmla="*/ 3006678 h 3079466"/>
              <a:gd name="connsiteX7" fmla="*/ 177421 w 4521959"/>
              <a:gd name="connsiteY7" fmla="*/ 2324290 h 3079466"/>
              <a:gd name="connsiteX8" fmla="*/ 27296 w 4521959"/>
              <a:gd name="connsiteY8" fmla="*/ 1846618 h 3079466"/>
              <a:gd name="connsiteX9" fmla="*/ 341194 w 4521959"/>
              <a:gd name="connsiteY9" fmla="*/ 1341651 h 3079466"/>
              <a:gd name="connsiteX0" fmla="*/ 386680 w 4553797"/>
              <a:gd name="connsiteY0" fmla="*/ 1409890 h 3079466"/>
              <a:gd name="connsiteX1" fmla="*/ 929300 w 4553797"/>
              <a:gd name="connsiteY1" fmla="*/ 0 h 3079466"/>
              <a:gd name="connsiteX2" fmla="*/ 1792399 w 4553797"/>
              <a:gd name="connsiteY2" fmla="*/ 1409890 h 3079466"/>
              <a:gd name="connsiteX3" fmla="*/ 4399122 w 4553797"/>
              <a:gd name="connsiteY3" fmla="*/ 1587310 h 3079466"/>
              <a:gd name="connsiteX4" fmla="*/ 2720447 w 4553797"/>
              <a:gd name="connsiteY4" fmla="*/ 2856552 h 3079466"/>
              <a:gd name="connsiteX5" fmla="*/ 1519444 w 4553797"/>
              <a:gd name="connsiteY5" fmla="*/ 2761018 h 3079466"/>
              <a:gd name="connsiteX6" fmla="*/ 468567 w 4553797"/>
              <a:gd name="connsiteY6" fmla="*/ 3006678 h 3079466"/>
              <a:gd name="connsiteX7" fmla="*/ 209259 w 4553797"/>
              <a:gd name="connsiteY7" fmla="*/ 2324290 h 3079466"/>
              <a:gd name="connsiteX8" fmla="*/ 59134 w 4553797"/>
              <a:gd name="connsiteY8" fmla="*/ 1846618 h 3079466"/>
              <a:gd name="connsiteX9" fmla="*/ 564061 w 4553797"/>
              <a:gd name="connsiteY9" fmla="*/ 1386511 h 3079466"/>
              <a:gd name="connsiteX0" fmla="*/ 386680 w 4553797"/>
              <a:gd name="connsiteY0" fmla="*/ 1417994 h 3087570"/>
              <a:gd name="connsiteX1" fmla="*/ 562039 w 4553797"/>
              <a:gd name="connsiteY1" fmla="*/ 1369371 h 3087570"/>
              <a:gd name="connsiteX2" fmla="*/ 929300 w 4553797"/>
              <a:gd name="connsiteY2" fmla="*/ 8104 h 3087570"/>
              <a:gd name="connsiteX3" fmla="*/ 1792399 w 4553797"/>
              <a:gd name="connsiteY3" fmla="*/ 1417994 h 3087570"/>
              <a:gd name="connsiteX4" fmla="*/ 4399122 w 4553797"/>
              <a:gd name="connsiteY4" fmla="*/ 1595414 h 3087570"/>
              <a:gd name="connsiteX5" fmla="*/ 2720447 w 4553797"/>
              <a:gd name="connsiteY5" fmla="*/ 2864656 h 3087570"/>
              <a:gd name="connsiteX6" fmla="*/ 1519444 w 4553797"/>
              <a:gd name="connsiteY6" fmla="*/ 2769122 h 3087570"/>
              <a:gd name="connsiteX7" fmla="*/ 468567 w 4553797"/>
              <a:gd name="connsiteY7" fmla="*/ 3014782 h 3087570"/>
              <a:gd name="connsiteX8" fmla="*/ 209259 w 4553797"/>
              <a:gd name="connsiteY8" fmla="*/ 2332394 h 3087570"/>
              <a:gd name="connsiteX9" fmla="*/ 59134 w 4553797"/>
              <a:gd name="connsiteY9" fmla="*/ 1854722 h 3087570"/>
              <a:gd name="connsiteX10" fmla="*/ 564061 w 4553797"/>
              <a:gd name="connsiteY10" fmla="*/ 1394615 h 3087570"/>
              <a:gd name="connsiteX0" fmla="*/ 560775 w 4553797"/>
              <a:gd name="connsiteY0" fmla="*/ 1369371 h 3087570"/>
              <a:gd name="connsiteX1" fmla="*/ 562039 w 4553797"/>
              <a:gd name="connsiteY1" fmla="*/ 1369371 h 3087570"/>
              <a:gd name="connsiteX2" fmla="*/ 929300 w 4553797"/>
              <a:gd name="connsiteY2" fmla="*/ 8104 h 3087570"/>
              <a:gd name="connsiteX3" fmla="*/ 1792399 w 4553797"/>
              <a:gd name="connsiteY3" fmla="*/ 1417994 h 3087570"/>
              <a:gd name="connsiteX4" fmla="*/ 4399122 w 4553797"/>
              <a:gd name="connsiteY4" fmla="*/ 1595414 h 3087570"/>
              <a:gd name="connsiteX5" fmla="*/ 2720447 w 4553797"/>
              <a:gd name="connsiteY5" fmla="*/ 2864656 h 3087570"/>
              <a:gd name="connsiteX6" fmla="*/ 1519444 w 4553797"/>
              <a:gd name="connsiteY6" fmla="*/ 2769122 h 3087570"/>
              <a:gd name="connsiteX7" fmla="*/ 468567 w 4553797"/>
              <a:gd name="connsiteY7" fmla="*/ 3014782 h 3087570"/>
              <a:gd name="connsiteX8" fmla="*/ 209259 w 4553797"/>
              <a:gd name="connsiteY8" fmla="*/ 2332394 h 3087570"/>
              <a:gd name="connsiteX9" fmla="*/ 59134 w 4553797"/>
              <a:gd name="connsiteY9" fmla="*/ 1854722 h 3087570"/>
              <a:gd name="connsiteX10" fmla="*/ 564061 w 4553797"/>
              <a:gd name="connsiteY10" fmla="*/ 1394615 h 3087570"/>
              <a:gd name="connsiteX0" fmla="*/ 379858 w 4372880"/>
              <a:gd name="connsiteY0" fmla="*/ 1369371 h 3087570"/>
              <a:gd name="connsiteX1" fmla="*/ 381122 w 4372880"/>
              <a:gd name="connsiteY1" fmla="*/ 1369371 h 3087570"/>
              <a:gd name="connsiteX2" fmla="*/ 748383 w 4372880"/>
              <a:gd name="connsiteY2" fmla="*/ 8104 h 3087570"/>
              <a:gd name="connsiteX3" fmla="*/ 1611482 w 4372880"/>
              <a:gd name="connsiteY3" fmla="*/ 1417994 h 3087570"/>
              <a:gd name="connsiteX4" fmla="*/ 4218205 w 4372880"/>
              <a:gd name="connsiteY4" fmla="*/ 1595414 h 3087570"/>
              <a:gd name="connsiteX5" fmla="*/ 2539530 w 4372880"/>
              <a:gd name="connsiteY5" fmla="*/ 2864656 h 3087570"/>
              <a:gd name="connsiteX6" fmla="*/ 1338527 w 4372880"/>
              <a:gd name="connsiteY6" fmla="*/ 2769122 h 3087570"/>
              <a:gd name="connsiteX7" fmla="*/ 287650 w 4372880"/>
              <a:gd name="connsiteY7" fmla="*/ 3014782 h 3087570"/>
              <a:gd name="connsiteX8" fmla="*/ 28342 w 4372880"/>
              <a:gd name="connsiteY8" fmla="*/ 2332394 h 3087570"/>
              <a:gd name="connsiteX9" fmla="*/ 117598 w 4372880"/>
              <a:gd name="connsiteY9" fmla="*/ 1873417 h 3087570"/>
              <a:gd name="connsiteX10" fmla="*/ 383144 w 4372880"/>
              <a:gd name="connsiteY10" fmla="*/ 1394615 h 3087570"/>
              <a:gd name="connsiteX0" fmla="*/ 379858 w 4362659"/>
              <a:gd name="connsiteY0" fmla="*/ 1369371 h 3087570"/>
              <a:gd name="connsiteX1" fmla="*/ 381122 w 4362659"/>
              <a:gd name="connsiteY1" fmla="*/ 1369371 h 3087570"/>
              <a:gd name="connsiteX2" fmla="*/ 748383 w 4362659"/>
              <a:gd name="connsiteY2" fmla="*/ 8104 h 3087570"/>
              <a:gd name="connsiteX3" fmla="*/ 1611482 w 4362659"/>
              <a:gd name="connsiteY3" fmla="*/ 1417994 h 3087570"/>
              <a:gd name="connsiteX4" fmla="*/ 4218205 w 4362659"/>
              <a:gd name="connsiteY4" fmla="*/ 1595414 h 3087570"/>
              <a:gd name="connsiteX5" fmla="*/ 2478209 w 4362659"/>
              <a:gd name="connsiteY5" fmla="*/ 2563979 h 3087570"/>
              <a:gd name="connsiteX6" fmla="*/ 1338527 w 4362659"/>
              <a:gd name="connsiteY6" fmla="*/ 2769122 h 3087570"/>
              <a:gd name="connsiteX7" fmla="*/ 287650 w 4362659"/>
              <a:gd name="connsiteY7" fmla="*/ 3014782 h 3087570"/>
              <a:gd name="connsiteX8" fmla="*/ 28342 w 4362659"/>
              <a:gd name="connsiteY8" fmla="*/ 2332394 h 3087570"/>
              <a:gd name="connsiteX9" fmla="*/ 117598 w 4362659"/>
              <a:gd name="connsiteY9" fmla="*/ 1873417 h 3087570"/>
              <a:gd name="connsiteX10" fmla="*/ 383144 w 4362659"/>
              <a:gd name="connsiteY10" fmla="*/ 1394615 h 3087570"/>
              <a:gd name="connsiteX0" fmla="*/ 379858 w 4362659"/>
              <a:gd name="connsiteY0" fmla="*/ 1741429 h 3459628"/>
              <a:gd name="connsiteX1" fmla="*/ 381122 w 4362659"/>
              <a:gd name="connsiteY1" fmla="*/ 1741429 h 3459628"/>
              <a:gd name="connsiteX2" fmla="*/ 812573 w 4362659"/>
              <a:gd name="connsiteY2" fmla="*/ 8104 h 3459628"/>
              <a:gd name="connsiteX3" fmla="*/ 1611482 w 4362659"/>
              <a:gd name="connsiteY3" fmla="*/ 1790052 h 3459628"/>
              <a:gd name="connsiteX4" fmla="*/ 4218205 w 4362659"/>
              <a:gd name="connsiteY4" fmla="*/ 1967472 h 3459628"/>
              <a:gd name="connsiteX5" fmla="*/ 2478209 w 4362659"/>
              <a:gd name="connsiteY5" fmla="*/ 2936037 h 3459628"/>
              <a:gd name="connsiteX6" fmla="*/ 1338527 w 4362659"/>
              <a:gd name="connsiteY6" fmla="*/ 3141180 h 3459628"/>
              <a:gd name="connsiteX7" fmla="*/ 287650 w 4362659"/>
              <a:gd name="connsiteY7" fmla="*/ 3386840 h 3459628"/>
              <a:gd name="connsiteX8" fmla="*/ 28342 w 4362659"/>
              <a:gd name="connsiteY8" fmla="*/ 2704452 h 3459628"/>
              <a:gd name="connsiteX9" fmla="*/ 117598 w 4362659"/>
              <a:gd name="connsiteY9" fmla="*/ 2245475 h 3459628"/>
              <a:gd name="connsiteX10" fmla="*/ 383144 w 4362659"/>
              <a:gd name="connsiteY10" fmla="*/ 1766673 h 3459628"/>
              <a:gd name="connsiteX0" fmla="*/ 679062 w 4661863"/>
              <a:gd name="connsiteY0" fmla="*/ 1741429 h 4397888"/>
              <a:gd name="connsiteX1" fmla="*/ 680326 w 4661863"/>
              <a:gd name="connsiteY1" fmla="*/ 1741429 h 4397888"/>
              <a:gd name="connsiteX2" fmla="*/ 1111777 w 4661863"/>
              <a:gd name="connsiteY2" fmla="*/ 8104 h 4397888"/>
              <a:gd name="connsiteX3" fmla="*/ 1910686 w 4661863"/>
              <a:gd name="connsiteY3" fmla="*/ 1790052 h 4397888"/>
              <a:gd name="connsiteX4" fmla="*/ 4517409 w 4661863"/>
              <a:gd name="connsiteY4" fmla="*/ 1967472 h 4397888"/>
              <a:gd name="connsiteX5" fmla="*/ 2777413 w 4661863"/>
              <a:gd name="connsiteY5" fmla="*/ 2936037 h 4397888"/>
              <a:gd name="connsiteX6" fmla="*/ 1637731 w 4661863"/>
              <a:gd name="connsiteY6" fmla="*/ 3141180 h 4397888"/>
              <a:gd name="connsiteX7" fmla="*/ 218364 w 4661863"/>
              <a:gd name="connsiteY7" fmla="*/ 4325100 h 4397888"/>
              <a:gd name="connsiteX8" fmla="*/ 327546 w 4661863"/>
              <a:gd name="connsiteY8" fmla="*/ 2704452 h 4397888"/>
              <a:gd name="connsiteX9" fmla="*/ 416802 w 4661863"/>
              <a:gd name="connsiteY9" fmla="*/ 2245475 h 4397888"/>
              <a:gd name="connsiteX10" fmla="*/ 682348 w 4661863"/>
              <a:gd name="connsiteY10" fmla="*/ 1766673 h 4397888"/>
              <a:gd name="connsiteX0" fmla="*/ 2322571 w 6305372"/>
              <a:gd name="connsiteY0" fmla="*/ 1741429 h 4394800"/>
              <a:gd name="connsiteX1" fmla="*/ 2323835 w 6305372"/>
              <a:gd name="connsiteY1" fmla="*/ 1741429 h 4394800"/>
              <a:gd name="connsiteX2" fmla="*/ 2755286 w 6305372"/>
              <a:gd name="connsiteY2" fmla="*/ 8104 h 4394800"/>
              <a:gd name="connsiteX3" fmla="*/ 3554195 w 6305372"/>
              <a:gd name="connsiteY3" fmla="*/ 1790052 h 4394800"/>
              <a:gd name="connsiteX4" fmla="*/ 6160918 w 6305372"/>
              <a:gd name="connsiteY4" fmla="*/ 1967472 h 4394800"/>
              <a:gd name="connsiteX5" fmla="*/ 4420922 w 6305372"/>
              <a:gd name="connsiteY5" fmla="*/ 2936037 h 4394800"/>
              <a:gd name="connsiteX6" fmla="*/ 3281240 w 6305372"/>
              <a:gd name="connsiteY6" fmla="*/ 3141180 h 4394800"/>
              <a:gd name="connsiteX7" fmla="*/ 1861873 w 6305372"/>
              <a:gd name="connsiteY7" fmla="*/ 4325100 h 4394800"/>
              <a:gd name="connsiteX8" fmla="*/ 33073 w 6305372"/>
              <a:gd name="connsiteY8" fmla="*/ 3559380 h 4394800"/>
              <a:gd name="connsiteX9" fmla="*/ 2060311 w 6305372"/>
              <a:gd name="connsiteY9" fmla="*/ 2245475 h 4394800"/>
              <a:gd name="connsiteX10" fmla="*/ 2325857 w 6305372"/>
              <a:gd name="connsiteY10" fmla="*/ 1766673 h 4394800"/>
              <a:gd name="connsiteX0" fmla="*/ 3281229 w 7264030"/>
              <a:gd name="connsiteY0" fmla="*/ 1741429 h 4394800"/>
              <a:gd name="connsiteX1" fmla="*/ 3282493 w 7264030"/>
              <a:gd name="connsiteY1" fmla="*/ 1741429 h 4394800"/>
              <a:gd name="connsiteX2" fmla="*/ 3713944 w 7264030"/>
              <a:gd name="connsiteY2" fmla="*/ 8104 h 4394800"/>
              <a:gd name="connsiteX3" fmla="*/ 4512853 w 7264030"/>
              <a:gd name="connsiteY3" fmla="*/ 1790052 h 4394800"/>
              <a:gd name="connsiteX4" fmla="*/ 7119576 w 7264030"/>
              <a:gd name="connsiteY4" fmla="*/ 1967472 h 4394800"/>
              <a:gd name="connsiteX5" fmla="*/ 5379580 w 7264030"/>
              <a:gd name="connsiteY5" fmla="*/ 2936037 h 4394800"/>
              <a:gd name="connsiteX6" fmla="*/ 4239898 w 7264030"/>
              <a:gd name="connsiteY6" fmla="*/ 3141180 h 4394800"/>
              <a:gd name="connsiteX7" fmla="*/ 2820531 w 7264030"/>
              <a:gd name="connsiteY7" fmla="*/ 4325100 h 4394800"/>
              <a:gd name="connsiteX8" fmla="*/ 991731 w 7264030"/>
              <a:gd name="connsiteY8" fmla="*/ 3559380 h 4394800"/>
              <a:gd name="connsiteX9" fmla="*/ 382131 w 7264030"/>
              <a:gd name="connsiteY9" fmla="*/ 1866062 h 4394800"/>
              <a:gd name="connsiteX10" fmla="*/ 3284515 w 7264030"/>
              <a:gd name="connsiteY10" fmla="*/ 1766673 h 4394800"/>
              <a:gd name="connsiteX0" fmla="*/ 3281229 w 7139677"/>
              <a:gd name="connsiteY0" fmla="*/ 1741429 h 4394800"/>
              <a:gd name="connsiteX1" fmla="*/ 3282493 w 7139677"/>
              <a:gd name="connsiteY1" fmla="*/ 1741429 h 4394800"/>
              <a:gd name="connsiteX2" fmla="*/ 3713944 w 7139677"/>
              <a:gd name="connsiteY2" fmla="*/ 8104 h 4394800"/>
              <a:gd name="connsiteX3" fmla="*/ 4512853 w 7139677"/>
              <a:gd name="connsiteY3" fmla="*/ 1790052 h 4394800"/>
              <a:gd name="connsiteX4" fmla="*/ 7119576 w 7139677"/>
              <a:gd name="connsiteY4" fmla="*/ 1967472 h 4394800"/>
              <a:gd name="connsiteX5" fmla="*/ 4633456 w 7139677"/>
              <a:gd name="connsiteY5" fmla="*/ 2793162 h 4394800"/>
              <a:gd name="connsiteX6" fmla="*/ 4239898 w 7139677"/>
              <a:gd name="connsiteY6" fmla="*/ 3141180 h 4394800"/>
              <a:gd name="connsiteX7" fmla="*/ 2820531 w 7139677"/>
              <a:gd name="connsiteY7" fmla="*/ 4325100 h 4394800"/>
              <a:gd name="connsiteX8" fmla="*/ 991731 w 7139677"/>
              <a:gd name="connsiteY8" fmla="*/ 3559380 h 4394800"/>
              <a:gd name="connsiteX9" fmla="*/ 382131 w 7139677"/>
              <a:gd name="connsiteY9" fmla="*/ 1866062 h 4394800"/>
              <a:gd name="connsiteX10" fmla="*/ 3284515 w 7139677"/>
              <a:gd name="connsiteY10" fmla="*/ 1766673 h 4394800"/>
              <a:gd name="connsiteX0" fmla="*/ 3281229 w 6016730"/>
              <a:gd name="connsiteY0" fmla="*/ 1741429 h 4394800"/>
              <a:gd name="connsiteX1" fmla="*/ 3282493 w 6016730"/>
              <a:gd name="connsiteY1" fmla="*/ 1741429 h 4394800"/>
              <a:gd name="connsiteX2" fmla="*/ 3713944 w 6016730"/>
              <a:gd name="connsiteY2" fmla="*/ 8104 h 4394800"/>
              <a:gd name="connsiteX3" fmla="*/ 4512853 w 6016730"/>
              <a:gd name="connsiteY3" fmla="*/ 1790052 h 4394800"/>
              <a:gd name="connsiteX4" fmla="*/ 5996629 w 6016730"/>
              <a:gd name="connsiteY4" fmla="*/ 2225354 h 4394800"/>
              <a:gd name="connsiteX5" fmla="*/ 4633456 w 6016730"/>
              <a:gd name="connsiteY5" fmla="*/ 2793162 h 4394800"/>
              <a:gd name="connsiteX6" fmla="*/ 4239898 w 6016730"/>
              <a:gd name="connsiteY6" fmla="*/ 3141180 h 4394800"/>
              <a:gd name="connsiteX7" fmla="*/ 2820531 w 6016730"/>
              <a:gd name="connsiteY7" fmla="*/ 4325100 h 4394800"/>
              <a:gd name="connsiteX8" fmla="*/ 991731 w 6016730"/>
              <a:gd name="connsiteY8" fmla="*/ 3559380 h 4394800"/>
              <a:gd name="connsiteX9" fmla="*/ 382131 w 6016730"/>
              <a:gd name="connsiteY9" fmla="*/ 1866062 h 4394800"/>
              <a:gd name="connsiteX10" fmla="*/ 3284515 w 6016730"/>
              <a:gd name="connsiteY10" fmla="*/ 1766673 h 4394800"/>
              <a:gd name="connsiteX0" fmla="*/ 3281229 w 6138975"/>
              <a:gd name="connsiteY0" fmla="*/ 1856486 h 4509857"/>
              <a:gd name="connsiteX1" fmla="*/ 3282493 w 6138975"/>
              <a:gd name="connsiteY1" fmla="*/ 1856486 h 4509857"/>
              <a:gd name="connsiteX2" fmla="*/ 3713944 w 6138975"/>
              <a:gd name="connsiteY2" fmla="*/ 123161 h 4509857"/>
              <a:gd name="connsiteX3" fmla="*/ 5487532 w 6138975"/>
              <a:gd name="connsiteY3" fmla="*/ 1117519 h 4509857"/>
              <a:gd name="connsiteX4" fmla="*/ 5996629 w 6138975"/>
              <a:gd name="connsiteY4" fmla="*/ 2340411 h 4509857"/>
              <a:gd name="connsiteX5" fmla="*/ 4633456 w 6138975"/>
              <a:gd name="connsiteY5" fmla="*/ 2908219 h 4509857"/>
              <a:gd name="connsiteX6" fmla="*/ 4239898 w 6138975"/>
              <a:gd name="connsiteY6" fmla="*/ 3256237 h 4509857"/>
              <a:gd name="connsiteX7" fmla="*/ 2820531 w 6138975"/>
              <a:gd name="connsiteY7" fmla="*/ 4440157 h 4509857"/>
              <a:gd name="connsiteX8" fmla="*/ 991731 w 6138975"/>
              <a:gd name="connsiteY8" fmla="*/ 3674437 h 4509857"/>
              <a:gd name="connsiteX9" fmla="*/ 382131 w 6138975"/>
              <a:gd name="connsiteY9" fmla="*/ 1981119 h 4509857"/>
              <a:gd name="connsiteX10" fmla="*/ 3284515 w 6138975"/>
              <a:gd name="connsiteY10" fmla="*/ 1881730 h 4509857"/>
              <a:gd name="connsiteX0" fmla="*/ 3281229 w 6138975"/>
              <a:gd name="connsiteY0" fmla="*/ 819621 h 3472992"/>
              <a:gd name="connsiteX1" fmla="*/ 3282493 w 6138975"/>
              <a:gd name="connsiteY1" fmla="*/ 819621 h 3472992"/>
              <a:gd name="connsiteX2" fmla="*/ 3713945 w 6138975"/>
              <a:gd name="connsiteY2" fmla="*/ 819622 h 3472992"/>
              <a:gd name="connsiteX3" fmla="*/ 5487532 w 6138975"/>
              <a:gd name="connsiteY3" fmla="*/ 80654 h 3472992"/>
              <a:gd name="connsiteX4" fmla="*/ 5996629 w 6138975"/>
              <a:gd name="connsiteY4" fmla="*/ 1303546 h 3472992"/>
              <a:gd name="connsiteX5" fmla="*/ 4633456 w 6138975"/>
              <a:gd name="connsiteY5" fmla="*/ 1871354 h 3472992"/>
              <a:gd name="connsiteX6" fmla="*/ 4239898 w 6138975"/>
              <a:gd name="connsiteY6" fmla="*/ 2219372 h 3472992"/>
              <a:gd name="connsiteX7" fmla="*/ 2820531 w 6138975"/>
              <a:gd name="connsiteY7" fmla="*/ 3403292 h 3472992"/>
              <a:gd name="connsiteX8" fmla="*/ 991731 w 6138975"/>
              <a:gd name="connsiteY8" fmla="*/ 2637572 h 3472992"/>
              <a:gd name="connsiteX9" fmla="*/ 382131 w 6138975"/>
              <a:gd name="connsiteY9" fmla="*/ 944254 h 3472992"/>
              <a:gd name="connsiteX10" fmla="*/ 3284515 w 6138975"/>
              <a:gd name="connsiteY10" fmla="*/ 844865 h 347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8975" h="3472992">
                <a:moveTo>
                  <a:pt x="3281229" y="819621"/>
                </a:moveTo>
                <a:cubicBezTo>
                  <a:pt x="3275795" y="814651"/>
                  <a:pt x="3210374" y="819621"/>
                  <a:pt x="3282493" y="819621"/>
                </a:cubicBezTo>
                <a:cubicBezTo>
                  <a:pt x="3354612" y="819621"/>
                  <a:pt x="3346439" y="942783"/>
                  <a:pt x="3713945" y="819622"/>
                </a:cubicBezTo>
                <a:cubicBezTo>
                  <a:pt x="4081451" y="696461"/>
                  <a:pt x="5107085" y="0"/>
                  <a:pt x="5487532" y="80654"/>
                </a:cubicBezTo>
                <a:cubicBezTo>
                  <a:pt x="5867979" y="161308"/>
                  <a:pt x="6138975" y="1005096"/>
                  <a:pt x="5996629" y="1303546"/>
                </a:cubicBezTo>
                <a:cubicBezTo>
                  <a:pt x="5854283" y="1601996"/>
                  <a:pt x="4926244" y="1718716"/>
                  <a:pt x="4633456" y="1871354"/>
                </a:cubicBezTo>
                <a:cubicBezTo>
                  <a:pt x="4340668" y="2023992"/>
                  <a:pt x="4542052" y="1964049"/>
                  <a:pt x="4239898" y="2219372"/>
                </a:cubicBezTo>
                <a:cubicBezTo>
                  <a:pt x="3937744" y="2474695"/>
                  <a:pt x="3361892" y="3333592"/>
                  <a:pt x="2820531" y="3403292"/>
                </a:cubicBezTo>
                <a:cubicBezTo>
                  <a:pt x="2279170" y="3472992"/>
                  <a:pt x="1398131" y="3047412"/>
                  <a:pt x="991731" y="2637572"/>
                </a:cubicBezTo>
                <a:cubicBezTo>
                  <a:pt x="585331" y="2227732"/>
                  <a:pt x="0" y="1243039"/>
                  <a:pt x="382131" y="944254"/>
                </a:cubicBezTo>
                <a:cubicBezTo>
                  <a:pt x="764262" y="645470"/>
                  <a:pt x="3163960" y="979068"/>
                  <a:pt x="3284515" y="844865"/>
                </a:cubicBezTo>
              </a:path>
            </a:pathLst>
          </a:custGeom>
          <a:ln w="41275">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38100">
                <a:solidFill>
                  <a:schemeClr val="tx1"/>
                </a:solidFill>
              </a:ln>
            </a:endParaRPr>
          </a:p>
        </p:txBody>
      </p:sp>
      <p:sp>
        <p:nvSpPr>
          <p:cNvPr id="40" name="Freeform 39"/>
          <p:cNvSpPr/>
          <p:nvPr/>
        </p:nvSpPr>
        <p:spPr>
          <a:xfrm>
            <a:off x="988301" y="2118563"/>
            <a:ext cx="6113420" cy="3553310"/>
          </a:xfrm>
          <a:custGeom>
            <a:avLst/>
            <a:gdLst>
              <a:gd name="connsiteX0" fmla="*/ 354842 w 4521959"/>
              <a:gd name="connsiteY0" fmla="*/ 1733266 h 3402842"/>
              <a:gd name="connsiteX1" fmla="*/ 928048 w 4521959"/>
              <a:gd name="connsiteY1" fmla="*/ 0 h 3402842"/>
              <a:gd name="connsiteX2" fmla="*/ 1760561 w 4521959"/>
              <a:gd name="connsiteY2" fmla="*/ 1733266 h 3402842"/>
              <a:gd name="connsiteX3" fmla="*/ 4367284 w 4521959"/>
              <a:gd name="connsiteY3" fmla="*/ 1910686 h 3402842"/>
              <a:gd name="connsiteX4" fmla="*/ 2688609 w 4521959"/>
              <a:gd name="connsiteY4" fmla="*/ 3179928 h 3402842"/>
              <a:gd name="connsiteX5" fmla="*/ 1487606 w 4521959"/>
              <a:gd name="connsiteY5" fmla="*/ 3084394 h 3402842"/>
              <a:gd name="connsiteX6" fmla="*/ 436729 w 4521959"/>
              <a:gd name="connsiteY6" fmla="*/ 3330054 h 3402842"/>
              <a:gd name="connsiteX7" fmla="*/ 177421 w 4521959"/>
              <a:gd name="connsiteY7" fmla="*/ 2647666 h 3402842"/>
              <a:gd name="connsiteX8" fmla="*/ 27296 w 4521959"/>
              <a:gd name="connsiteY8" fmla="*/ 2169994 h 3402842"/>
              <a:gd name="connsiteX9" fmla="*/ 341194 w 4521959"/>
              <a:gd name="connsiteY9" fmla="*/ 1665027 h 3402842"/>
              <a:gd name="connsiteX0" fmla="*/ 2535786 w 6702903"/>
              <a:gd name="connsiteY0" fmla="*/ 1733266 h 3402842"/>
              <a:gd name="connsiteX1" fmla="*/ 3108992 w 6702903"/>
              <a:gd name="connsiteY1" fmla="*/ 0 h 3402842"/>
              <a:gd name="connsiteX2" fmla="*/ 3941505 w 6702903"/>
              <a:gd name="connsiteY2" fmla="*/ 1733266 h 3402842"/>
              <a:gd name="connsiteX3" fmla="*/ 6548228 w 6702903"/>
              <a:gd name="connsiteY3" fmla="*/ 1910686 h 3402842"/>
              <a:gd name="connsiteX4" fmla="*/ 4869553 w 6702903"/>
              <a:gd name="connsiteY4" fmla="*/ 3179928 h 3402842"/>
              <a:gd name="connsiteX5" fmla="*/ 3668550 w 6702903"/>
              <a:gd name="connsiteY5" fmla="*/ 3084394 h 3402842"/>
              <a:gd name="connsiteX6" fmla="*/ 2617673 w 6702903"/>
              <a:gd name="connsiteY6" fmla="*/ 3330054 h 3402842"/>
              <a:gd name="connsiteX7" fmla="*/ 2358365 w 6702903"/>
              <a:gd name="connsiteY7" fmla="*/ 2647666 h 3402842"/>
              <a:gd name="connsiteX8" fmla="*/ 27296 w 6702903"/>
              <a:gd name="connsiteY8" fmla="*/ 2088940 h 3402842"/>
              <a:gd name="connsiteX9" fmla="*/ 2522138 w 6702903"/>
              <a:gd name="connsiteY9" fmla="*/ 1665027 h 3402842"/>
              <a:gd name="connsiteX0" fmla="*/ 2805293 w 6972410"/>
              <a:gd name="connsiteY0" fmla="*/ 1733266 h 3869004"/>
              <a:gd name="connsiteX1" fmla="*/ 3378499 w 6972410"/>
              <a:gd name="connsiteY1" fmla="*/ 0 h 3869004"/>
              <a:gd name="connsiteX2" fmla="*/ 4211012 w 6972410"/>
              <a:gd name="connsiteY2" fmla="*/ 1733266 h 3869004"/>
              <a:gd name="connsiteX3" fmla="*/ 6817735 w 6972410"/>
              <a:gd name="connsiteY3" fmla="*/ 1910686 h 3869004"/>
              <a:gd name="connsiteX4" fmla="*/ 5139060 w 6972410"/>
              <a:gd name="connsiteY4" fmla="*/ 3179928 h 3869004"/>
              <a:gd name="connsiteX5" fmla="*/ 3938057 w 6972410"/>
              <a:gd name="connsiteY5" fmla="*/ 3084394 h 3869004"/>
              <a:gd name="connsiteX6" fmla="*/ 2887180 w 6972410"/>
              <a:gd name="connsiteY6" fmla="*/ 3330054 h 3869004"/>
              <a:gd name="connsiteX7" fmla="*/ 1010829 w 6972410"/>
              <a:gd name="connsiteY7" fmla="*/ 3662152 h 3869004"/>
              <a:gd name="connsiteX8" fmla="*/ 296803 w 6972410"/>
              <a:gd name="connsiteY8" fmla="*/ 2088940 h 3869004"/>
              <a:gd name="connsiteX9" fmla="*/ 2791645 w 6972410"/>
              <a:gd name="connsiteY9" fmla="*/ 1665027 h 3869004"/>
              <a:gd name="connsiteX0" fmla="*/ 2777571 w 6944688"/>
              <a:gd name="connsiteY0" fmla="*/ 1733266 h 3869004"/>
              <a:gd name="connsiteX1" fmla="*/ 3350777 w 6944688"/>
              <a:gd name="connsiteY1" fmla="*/ 0 h 3869004"/>
              <a:gd name="connsiteX2" fmla="*/ 4183290 w 6944688"/>
              <a:gd name="connsiteY2" fmla="*/ 1733266 h 3869004"/>
              <a:gd name="connsiteX3" fmla="*/ 6790013 w 6944688"/>
              <a:gd name="connsiteY3" fmla="*/ 1910686 h 3869004"/>
              <a:gd name="connsiteX4" fmla="*/ 5111338 w 6944688"/>
              <a:gd name="connsiteY4" fmla="*/ 3179928 h 3869004"/>
              <a:gd name="connsiteX5" fmla="*/ 3910335 w 6944688"/>
              <a:gd name="connsiteY5" fmla="*/ 3084394 h 3869004"/>
              <a:gd name="connsiteX6" fmla="*/ 2859458 w 6944688"/>
              <a:gd name="connsiteY6" fmla="*/ 3330054 h 3869004"/>
              <a:gd name="connsiteX7" fmla="*/ 983107 w 6944688"/>
              <a:gd name="connsiteY7" fmla="*/ 3662152 h 3869004"/>
              <a:gd name="connsiteX8" fmla="*/ 269081 w 6944688"/>
              <a:gd name="connsiteY8" fmla="*/ 2088940 h 3869004"/>
              <a:gd name="connsiteX9" fmla="*/ 2597594 w 6944688"/>
              <a:gd name="connsiteY9" fmla="*/ 1371390 h 3869004"/>
              <a:gd name="connsiteX0" fmla="*/ 2777571 w 6944688"/>
              <a:gd name="connsiteY0" fmla="*/ 1793579 h 3929317"/>
              <a:gd name="connsiteX1" fmla="*/ 2931703 w 6944688"/>
              <a:gd name="connsiteY1" fmla="*/ 1431703 h 3929317"/>
              <a:gd name="connsiteX2" fmla="*/ 3350777 w 6944688"/>
              <a:gd name="connsiteY2" fmla="*/ 60313 h 3929317"/>
              <a:gd name="connsiteX3" fmla="*/ 4183290 w 6944688"/>
              <a:gd name="connsiteY3" fmla="*/ 1793579 h 3929317"/>
              <a:gd name="connsiteX4" fmla="*/ 6790013 w 6944688"/>
              <a:gd name="connsiteY4" fmla="*/ 1970999 h 3929317"/>
              <a:gd name="connsiteX5" fmla="*/ 5111338 w 6944688"/>
              <a:gd name="connsiteY5" fmla="*/ 3240241 h 3929317"/>
              <a:gd name="connsiteX6" fmla="*/ 3910335 w 6944688"/>
              <a:gd name="connsiteY6" fmla="*/ 3144707 h 3929317"/>
              <a:gd name="connsiteX7" fmla="*/ 2859458 w 6944688"/>
              <a:gd name="connsiteY7" fmla="*/ 3390367 h 3929317"/>
              <a:gd name="connsiteX8" fmla="*/ 983107 w 6944688"/>
              <a:gd name="connsiteY8" fmla="*/ 3722465 h 3929317"/>
              <a:gd name="connsiteX9" fmla="*/ 269081 w 6944688"/>
              <a:gd name="connsiteY9" fmla="*/ 2149253 h 3929317"/>
              <a:gd name="connsiteX10" fmla="*/ 2597594 w 6944688"/>
              <a:gd name="connsiteY10" fmla="*/ 1431703 h 3929317"/>
              <a:gd name="connsiteX0" fmla="*/ 2597594 w 6944688"/>
              <a:gd name="connsiteY0" fmla="*/ 1431704 h 3929317"/>
              <a:gd name="connsiteX1" fmla="*/ 2931703 w 6944688"/>
              <a:gd name="connsiteY1" fmla="*/ 1431703 h 3929317"/>
              <a:gd name="connsiteX2" fmla="*/ 3350777 w 6944688"/>
              <a:gd name="connsiteY2" fmla="*/ 60313 h 3929317"/>
              <a:gd name="connsiteX3" fmla="*/ 4183290 w 6944688"/>
              <a:gd name="connsiteY3" fmla="*/ 1793579 h 3929317"/>
              <a:gd name="connsiteX4" fmla="*/ 6790013 w 6944688"/>
              <a:gd name="connsiteY4" fmla="*/ 1970999 h 3929317"/>
              <a:gd name="connsiteX5" fmla="*/ 5111338 w 6944688"/>
              <a:gd name="connsiteY5" fmla="*/ 3240241 h 3929317"/>
              <a:gd name="connsiteX6" fmla="*/ 3910335 w 6944688"/>
              <a:gd name="connsiteY6" fmla="*/ 3144707 h 3929317"/>
              <a:gd name="connsiteX7" fmla="*/ 2859458 w 6944688"/>
              <a:gd name="connsiteY7" fmla="*/ 3390367 h 3929317"/>
              <a:gd name="connsiteX8" fmla="*/ 983107 w 6944688"/>
              <a:gd name="connsiteY8" fmla="*/ 3722465 h 3929317"/>
              <a:gd name="connsiteX9" fmla="*/ 269081 w 6944688"/>
              <a:gd name="connsiteY9" fmla="*/ 2149253 h 3929317"/>
              <a:gd name="connsiteX10" fmla="*/ 2597594 w 6944688"/>
              <a:gd name="connsiteY10" fmla="*/ 1431703 h 3929317"/>
              <a:gd name="connsiteX0" fmla="*/ 2597594 w 6944688"/>
              <a:gd name="connsiteY0" fmla="*/ 1469010 h 3966623"/>
              <a:gd name="connsiteX1" fmla="*/ 2700782 w 6944688"/>
              <a:gd name="connsiteY1" fmla="*/ 1245172 h 3966623"/>
              <a:gd name="connsiteX2" fmla="*/ 3350777 w 6944688"/>
              <a:gd name="connsiteY2" fmla="*/ 97619 h 3966623"/>
              <a:gd name="connsiteX3" fmla="*/ 4183290 w 6944688"/>
              <a:gd name="connsiteY3" fmla="*/ 1830885 h 3966623"/>
              <a:gd name="connsiteX4" fmla="*/ 6790013 w 6944688"/>
              <a:gd name="connsiteY4" fmla="*/ 2008305 h 3966623"/>
              <a:gd name="connsiteX5" fmla="*/ 5111338 w 6944688"/>
              <a:gd name="connsiteY5" fmla="*/ 3277547 h 3966623"/>
              <a:gd name="connsiteX6" fmla="*/ 3910335 w 6944688"/>
              <a:gd name="connsiteY6" fmla="*/ 3182013 h 3966623"/>
              <a:gd name="connsiteX7" fmla="*/ 2859458 w 6944688"/>
              <a:gd name="connsiteY7" fmla="*/ 3427673 h 3966623"/>
              <a:gd name="connsiteX8" fmla="*/ 983107 w 6944688"/>
              <a:gd name="connsiteY8" fmla="*/ 3759771 h 3966623"/>
              <a:gd name="connsiteX9" fmla="*/ 269081 w 6944688"/>
              <a:gd name="connsiteY9" fmla="*/ 2186559 h 3966623"/>
              <a:gd name="connsiteX10" fmla="*/ 2597594 w 6944688"/>
              <a:gd name="connsiteY10" fmla="*/ 1469009 h 3966623"/>
              <a:gd name="connsiteX0" fmla="*/ 2597594 w 6467019"/>
              <a:gd name="connsiteY0" fmla="*/ 1469010 h 3966623"/>
              <a:gd name="connsiteX1" fmla="*/ 2700782 w 6467019"/>
              <a:gd name="connsiteY1" fmla="*/ 1245172 h 3966623"/>
              <a:gd name="connsiteX2" fmla="*/ 3350777 w 6467019"/>
              <a:gd name="connsiteY2" fmla="*/ 97619 h 3966623"/>
              <a:gd name="connsiteX3" fmla="*/ 4183290 w 6467019"/>
              <a:gd name="connsiteY3" fmla="*/ 1830885 h 3966623"/>
              <a:gd name="connsiteX4" fmla="*/ 6312344 w 6467019"/>
              <a:gd name="connsiteY4" fmla="*/ 2186560 h 3966623"/>
              <a:gd name="connsiteX5" fmla="*/ 5111338 w 6467019"/>
              <a:gd name="connsiteY5" fmla="*/ 3277547 h 3966623"/>
              <a:gd name="connsiteX6" fmla="*/ 3910335 w 6467019"/>
              <a:gd name="connsiteY6" fmla="*/ 3182013 h 3966623"/>
              <a:gd name="connsiteX7" fmla="*/ 2859458 w 6467019"/>
              <a:gd name="connsiteY7" fmla="*/ 3427673 h 3966623"/>
              <a:gd name="connsiteX8" fmla="*/ 983107 w 6467019"/>
              <a:gd name="connsiteY8" fmla="*/ 3759771 h 3966623"/>
              <a:gd name="connsiteX9" fmla="*/ 269081 w 6467019"/>
              <a:gd name="connsiteY9" fmla="*/ 2186559 h 3966623"/>
              <a:gd name="connsiteX10" fmla="*/ 2597594 w 6467019"/>
              <a:gd name="connsiteY10" fmla="*/ 1469009 h 3966623"/>
              <a:gd name="connsiteX0" fmla="*/ 2597594 w 6416447"/>
              <a:gd name="connsiteY0" fmla="*/ 1408697 h 3906310"/>
              <a:gd name="connsiteX1" fmla="*/ 2700782 w 6416447"/>
              <a:gd name="connsiteY1" fmla="*/ 1184859 h 3906310"/>
              <a:gd name="connsiteX2" fmla="*/ 3350777 w 6416447"/>
              <a:gd name="connsiteY2" fmla="*/ 37306 h 3906310"/>
              <a:gd name="connsiteX3" fmla="*/ 4486720 w 6416447"/>
              <a:gd name="connsiteY3" fmla="*/ 1408697 h 3906310"/>
              <a:gd name="connsiteX4" fmla="*/ 6312344 w 6416447"/>
              <a:gd name="connsiteY4" fmla="*/ 2126247 h 3906310"/>
              <a:gd name="connsiteX5" fmla="*/ 5111338 w 6416447"/>
              <a:gd name="connsiteY5" fmla="*/ 3217234 h 3906310"/>
              <a:gd name="connsiteX6" fmla="*/ 3910335 w 6416447"/>
              <a:gd name="connsiteY6" fmla="*/ 3121700 h 3906310"/>
              <a:gd name="connsiteX7" fmla="*/ 2859458 w 6416447"/>
              <a:gd name="connsiteY7" fmla="*/ 3367360 h 3906310"/>
              <a:gd name="connsiteX8" fmla="*/ 983107 w 6416447"/>
              <a:gd name="connsiteY8" fmla="*/ 3699458 h 3906310"/>
              <a:gd name="connsiteX9" fmla="*/ 269081 w 6416447"/>
              <a:gd name="connsiteY9" fmla="*/ 2126246 h 3906310"/>
              <a:gd name="connsiteX10" fmla="*/ 2597594 w 6416447"/>
              <a:gd name="connsiteY10" fmla="*/ 1408696 h 3906310"/>
              <a:gd name="connsiteX0" fmla="*/ 2471652 w 6290505"/>
              <a:gd name="connsiteY0" fmla="*/ 1408697 h 3385367"/>
              <a:gd name="connsiteX1" fmla="*/ 2574840 w 6290505"/>
              <a:gd name="connsiteY1" fmla="*/ 1184859 h 3385367"/>
              <a:gd name="connsiteX2" fmla="*/ 3224835 w 6290505"/>
              <a:gd name="connsiteY2" fmla="*/ 37306 h 3385367"/>
              <a:gd name="connsiteX3" fmla="*/ 4360778 w 6290505"/>
              <a:gd name="connsiteY3" fmla="*/ 1408697 h 3385367"/>
              <a:gd name="connsiteX4" fmla="*/ 6186402 w 6290505"/>
              <a:gd name="connsiteY4" fmla="*/ 2126247 h 3385367"/>
              <a:gd name="connsiteX5" fmla="*/ 4985396 w 6290505"/>
              <a:gd name="connsiteY5" fmla="*/ 3217234 h 3385367"/>
              <a:gd name="connsiteX6" fmla="*/ 3784393 w 6290505"/>
              <a:gd name="connsiteY6" fmla="*/ 3121700 h 3385367"/>
              <a:gd name="connsiteX7" fmla="*/ 2733516 w 6290505"/>
              <a:gd name="connsiteY7" fmla="*/ 3367360 h 3385367"/>
              <a:gd name="connsiteX8" fmla="*/ 1612816 w 6290505"/>
              <a:gd name="connsiteY8" fmla="*/ 3013658 h 3385367"/>
              <a:gd name="connsiteX9" fmla="*/ 143139 w 6290505"/>
              <a:gd name="connsiteY9" fmla="*/ 2126246 h 3385367"/>
              <a:gd name="connsiteX10" fmla="*/ 2471652 w 6290505"/>
              <a:gd name="connsiteY10" fmla="*/ 1408696 h 3385367"/>
              <a:gd name="connsiteX0" fmla="*/ 2676788 w 6495641"/>
              <a:gd name="connsiteY0" fmla="*/ 1408697 h 3385367"/>
              <a:gd name="connsiteX1" fmla="*/ 2779976 w 6495641"/>
              <a:gd name="connsiteY1" fmla="*/ 1184859 h 3385367"/>
              <a:gd name="connsiteX2" fmla="*/ 3429971 w 6495641"/>
              <a:gd name="connsiteY2" fmla="*/ 37306 h 3385367"/>
              <a:gd name="connsiteX3" fmla="*/ 4565914 w 6495641"/>
              <a:gd name="connsiteY3" fmla="*/ 1408697 h 3385367"/>
              <a:gd name="connsiteX4" fmla="*/ 6391538 w 6495641"/>
              <a:gd name="connsiteY4" fmla="*/ 2126247 h 3385367"/>
              <a:gd name="connsiteX5" fmla="*/ 5190532 w 6495641"/>
              <a:gd name="connsiteY5" fmla="*/ 3217234 h 3385367"/>
              <a:gd name="connsiteX6" fmla="*/ 3989529 w 6495641"/>
              <a:gd name="connsiteY6" fmla="*/ 3121700 h 3385367"/>
              <a:gd name="connsiteX7" fmla="*/ 2938652 w 6495641"/>
              <a:gd name="connsiteY7" fmla="*/ 3367360 h 3385367"/>
              <a:gd name="connsiteX8" fmla="*/ 1817952 w 6495641"/>
              <a:gd name="connsiteY8" fmla="*/ 3013658 h 3385367"/>
              <a:gd name="connsiteX9" fmla="*/ 143139 w 6495641"/>
              <a:gd name="connsiteY9" fmla="*/ 1857959 h 3385367"/>
              <a:gd name="connsiteX10" fmla="*/ 2676788 w 6495641"/>
              <a:gd name="connsiteY10" fmla="*/ 1408696 h 3385367"/>
              <a:gd name="connsiteX0" fmla="*/ 2676788 w 6484741"/>
              <a:gd name="connsiteY0" fmla="*/ 1408697 h 3385367"/>
              <a:gd name="connsiteX1" fmla="*/ 2779976 w 6484741"/>
              <a:gd name="connsiteY1" fmla="*/ 1184859 h 3385367"/>
              <a:gd name="connsiteX2" fmla="*/ 3429971 w 6484741"/>
              <a:gd name="connsiteY2" fmla="*/ 37306 h 3385367"/>
              <a:gd name="connsiteX3" fmla="*/ 4565914 w 6484741"/>
              <a:gd name="connsiteY3" fmla="*/ 1408697 h 3385367"/>
              <a:gd name="connsiteX4" fmla="*/ 6391538 w 6484741"/>
              <a:gd name="connsiteY4" fmla="*/ 2126247 h 3385367"/>
              <a:gd name="connsiteX5" fmla="*/ 5125130 w 6484741"/>
              <a:gd name="connsiteY5" fmla="*/ 2962859 h 3385367"/>
              <a:gd name="connsiteX6" fmla="*/ 3989529 w 6484741"/>
              <a:gd name="connsiteY6" fmla="*/ 3121700 h 3385367"/>
              <a:gd name="connsiteX7" fmla="*/ 2938652 w 6484741"/>
              <a:gd name="connsiteY7" fmla="*/ 3367360 h 3385367"/>
              <a:gd name="connsiteX8" fmla="*/ 1817952 w 6484741"/>
              <a:gd name="connsiteY8" fmla="*/ 3013658 h 3385367"/>
              <a:gd name="connsiteX9" fmla="*/ 143139 w 6484741"/>
              <a:gd name="connsiteY9" fmla="*/ 1857959 h 3385367"/>
              <a:gd name="connsiteX10" fmla="*/ 2676788 w 6484741"/>
              <a:gd name="connsiteY10" fmla="*/ 1408696 h 3385367"/>
              <a:gd name="connsiteX0" fmla="*/ 2676788 w 6560342"/>
              <a:gd name="connsiteY0" fmla="*/ 1408697 h 3385367"/>
              <a:gd name="connsiteX1" fmla="*/ 2779976 w 6560342"/>
              <a:gd name="connsiteY1" fmla="*/ 1184859 h 3385367"/>
              <a:gd name="connsiteX2" fmla="*/ 3429971 w 6560342"/>
              <a:gd name="connsiteY2" fmla="*/ 37306 h 3385367"/>
              <a:gd name="connsiteX3" fmla="*/ 4565914 w 6560342"/>
              <a:gd name="connsiteY3" fmla="*/ 1408697 h 3385367"/>
              <a:gd name="connsiteX4" fmla="*/ 6391538 w 6560342"/>
              <a:gd name="connsiteY4" fmla="*/ 2126247 h 3385367"/>
              <a:gd name="connsiteX5" fmla="*/ 5578739 w 6560342"/>
              <a:gd name="connsiteY5" fmla="*/ 3013659 h 3385367"/>
              <a:gd name="connsiteX6" fmla="*/ 3989529 w 6560342"/>
              <a:gd name="connsiteY6" fmla="*/ 3121700 h 3385367"/>
              <a:gd name="connsiteX7" fmla="*/ 2938652 w 6560342"/>
              <a:gd name="connsiteY7" fmla="*/ 3367360 h 3385367"/>
              <a:gd name="connsiteX8" fmla="*/ 1817952 w 6560342"/>
              <a:gd name="connsiteY8" fmla="*/ 3013658 h 3385367"/>
              <a:gd name="connsiteX9" fmla="*/ 143139 w 6560342"/>
              <a:gd name="connsiteY9" fmla="*/ 1857959 h 3385367"/>
              <a:gd name="connsiteX10" fmla="*/ 2676788 w 6560342"/>
              <a:gd name="connsiteY10" fmla="*/ 1408696 h 3385367"/>
              <a:gd name="connsiteX0" fmla="*/ 2676788 w 6517215"/>
              <a:gd name="connsiteY0" fmla="*/ 1408697 h 3551276"/>
              <a:gd name="connsiteX1" fmla="*/ 2779976 w 6517215"/>
              <a:gd name="connsiteY1" fmla="*/ 1184859 h 3551276"/>
              <a:gd name="connsiteX2" fmla="*/ 3429971 w 6517215"/>
              <a:gd name="connsiteY2" fmla="*/ 37306 h 3551276"/>
              <a:gd name="connsiteX3" fmla="*/ 4565914 w 6517215"/>
              <a:gd name="connsiteY3" fmla="*/ 1408697 h 3551276"/>
              <a:gd name="connsiteX4" fmla="*/ 6391538 w 6517215"/>
              <a:gd name="connsiteY4" fmla="*/ 2126247 h 3551276"/>
              <a:gd name="connsiteX5" fmla="*/ 5319976 w 6517215"/>
              <a:gd name="connsiteY5" fmla="*/ 3385367 h 3551276"/>
              <a:gd name="connsiteX6" fmla="*/ 3989529 w 6517215"/>
              <a:gd name="connsiteY6" fmla="*/ 3121700 h 3551276"/>
              <a:gd name="connsiteX7" fmla="*/ 2938652 w 6517215"/>
              <a:gd name="connsiteY7" fmla="*/ 3367360 h 3551276"/>
              <a:gd name="connsiteX8" fmla="*/ 1817952 w 6517215"/>
              <a:gd name="connsiteY8" fmla="*/ 3013658 h 3551276"/>
              <a:gd name="connsiteX9" fmla="*/ 143139 w 6517215"/>
              <a:gd name="connsiteY9" fmla="*/ 1857959 h 3551276"/>
              <a:gd name="connsiteX10" fmla="*/ 2676788 w 6517215"/>
              <a:gd name="connsiteY10" fmla="*/ 1408696 h 3551276"/>
              <a:gd name="connsiteX0" fmla="*/ 2676788 w 6517215"/>
              <a:gd name="connsiteY0" fmla="*/ 337345 h 2479924"/>
              <a:gd name="connsiteX1" fmla="*/ 2779976 w 6517215"/>
              <a:gd name="connsiteY1" fmla="*/ 113507 h 2479924"/>
              <a:gd name="connsiteX2" fmla="*/ 3549104 w 6517215"/>
              <a:gd name="connsiteY2" fmla="*/ 37306 h 2479924"/>
              <a:gd name="connsiteX3" fmla="*/ 4565914 w 6517215"/>
              <a:gd name="connsiteY3" fmla="*/ 337345 h 2479924"/>
              <a:gd name="connsiteX4" fmla="*/ 6391538 w 6517215"/>
              <a:gd name="connsiteY4" fmla="*/ 1054895 h 2479924"/>
              <a:gd name="connsiteX5" fmla="*/ 5319976 w 6517215"/>
              <a:gd name="connsiteY5" fmla="*/ 2314015 h 2479924"/>
              <a:gd name="connsiteX6" fmla="*/ 3989529 w 6517215"/>
              <a:gd name="connsiteY6" fmla="*/ 2050348 h 2479924"/>
              <a:gd name="connsiteX7" fmla="*/ 2938652 w 6517215"/>
              <a:gd name="connsiteY7" fmla="*/ 2296008 h 2479924"/>
              <a:gd name="connsiteX8" fmla="*/ 1817952 w 6517215"/>
              <a:gd name="connsiteY8" fmla="*/ 1942306 h 2479924"/>
              <a:gd name="connsiteX9" fmla="*/ 143139 w 6517215"/>
              <a:gd name="connsiteY9" fmla="*/ 786607 h 2479924"/>
              <a:gd name="connsiteX10" fmla="*/ 2676788 w 6517215"/>
              <a:gd name="connsiteY10" fmla="*/ 337344 h 2479924"/>
              <a:gd name="connsiteX0" fmla="*/ 2604475 w 6444902"/>
              <a:gd name="connsiteY0" fmla="*/ 337345 h 2479924"/>
              <a:gd name="connsiteX1" fmla="*/ 2707663 w 6444902"/>
              <a:gd name="connsiteY1" fmla="*/ 113507 h 2479924"/>
              <a:gd name="connsiteX2" fmla="*/ 3476791 w 6444902"/>
              <a:gd name="connsiteY2" fmla="*/ 37306 h 2479924"/>
              <a:gd name="connsiteX3" fmla="*/ 4493601 w 6444902"/>
              <a:gd name="connsiteY3" fmla="*/ 337345 h 2479924"/>
              <a:gd name="connsiteX4" fmla="*/ 6319225 w 6444902"/>
              <a:gd name="connsiteY4" fmla="*/ 1054895 h 2479924"/>
              <a:gd name="connsiteX5" fmla="*/ 5247663 w 6444902"/>
              <a:gd name="connsiteY5" fmla="*/ 2314015 h 2479924"/>
              <a:gd name="connsiteX6" fmla="*/ 3917216 w 6444902"/>
              <a:gd name="connsiteY6" fmla="*/ 2050348 h 2479924"/>
              <a:gd name="connsiteX7" fmla="*/ 2866339 w 6444902"/>
              <a:gd name="connsiteY7" fmla="*/ 2296008 h 2479924"/>
              <a:gd name="connsiteX8" fmla="*/ 1745639 w 6444902"/>
              <a:gd name="connsiteY8" fmla="*/ 1942306 h 2479924"/>
              <a:gd name="connsiteX9" fmla="*/ 70826 w 6444902"/>
              <a:gd name="connsiteY9" fmla="*/ 786607 h 2479924"/>
              <a:gd name="connsiteX10" fmla="*/ 2170597 w 6444902"/>
              <a:gd name="connsiteY10" fmla="*/ 113506 h 2479924"/>
              <a:gd name="connsiteX0" fmla="*/ 2604475 w 6444902"/>
              <a:gd name="connsiteY0" fmla="*/ 337345 h 2479924"/>
              <a:gd name="connsiteX1" fmla="*/ 2433025 w 6444902"/>
              <a:gd name="connsiteY1" fmla="*/ 113506 h 2479924"/>
              <a:gd name="connsiteX2" fmla="*/ 2707663 w 6444902"/>
              <a:gd name="connsiteY2" fmla="*/ 113507 h 2479924"/>
              <a:gd name="connsiteX3" fmla="*/ 3476791 w 6444902"/>
              <a:gd name="connsiteY3" fmla="*/ 37306 h 2479924"/>
              <a:gd name="connsiteX4" fmla="*/ 4493601 w 6444902"/>
              <a:gd name="connsiteY4" fmla="*/ 337345 h 2479924"/>
              <a:gd name="connsiteX5" fmla="*/ 6319225 w 6444902"/>
              <a:gd name="connsiteY5" fmla="*/ 1054895 h 2479924"/>
              <a:gd name="connsiteX6" fmla="*/ 5247663 w 6444902"/>
              <a:gd name="connsiteY6" fmla="*/ 2314015 h 2479924"/>
              <a:gd name="connsiteX7" fmla="*/ 3917216 w 6444902"/>
              <a:gd name="connsiteY7" fmla="*/ 2050348 h 2479924"/>
              <a:gd name="connsiteX8" fmla="*/ 2866339 w 6444902"/>
              <a:gd name="connsiteY8" fmla="*/ 2296008 h 2479924"/>
              <a:gd name="connsiteX9" fmla="*/ 1745639 w 6444902"/>
              <a:gd name="connsiteY9" fmla="*/ 1942306 h 2479924"/>
              <a:gd name="connsiteX10" fmla="*/ 70826 w 6444902"/>
              <a:gd name="connsiteY10" fmla="*/ 786607 h 2479924"/>
              <a:gd name="connsiteX11" fmla="*/ 2170597 w 6444902"/>
              <a:gd name="connsiteY11" fmla="*/ 113506 h 2479924"/>
              <a:gd name="connsiteX0" fmla="*/ 2170596 w 6444902"/>
              <a:gd name="connsiteY0" fmla="*/ 113506 h 2479924"/>
              <a:gd name="connsiteX1" fmla="*/ 2433025 w 6444902"/>
              <a:gd name="connsiteY1" fmla="*/ 113506 h 2479924"/>
              <a:gd name="connsiteX2" fmla="*/ 2707663 w 6444902"/>
              <a:gd name="connsiteY2" fmla="*/ 113507 h 2479924"/>
              <a:gd name="connsiteX3" fmla="*/ 3476791 w 6444902"/>
              <a:gd name="connsiteY3" fmla="*/ 37306 h 2479924"/>
              <a:gd name="connsiteX4" fmla="*/ 4493601 w 6444902"/>
              <a:gd name="connsiteY4" fmla="*/ 337345 h 2479924"/>
              <a:gd name="connsiteX5" fmla="*/ 6319225 w 6444902"/>
              <a:gd name="connsiteY5" fmla="*/ 1054895 h 2479924"/>
              <a:gd name="connsiteX6" fmla="*/ 5247663 w 6444902"/>
              <a:gd name="connsiteY6" fmla="*/ 2314015 h 2479924"/>
              <a:gd name="connsiteX7" fmla="*/ 3917216 w 6444902"/>
              <a:gd name="connsiteY7" fmla="*/ 2050348 h 2479924"/>
              <a:gd name="connsiteX8" fmla="*/ 2866339 w 6444902"/>
              <a:gd name="connsiteY8" fmla="*/ 2296008 h 2479924"/>
              <a:gd name="connsiteX9" fmla="*/ 1745639 w 6444902"/>
              <a:gd name="connsiteY9" fmla="*/ 1942306 h 2479924"/>
              <a:gd name="connsiteX10" fmla="*/ 70826 w 6444902"/>
              <a:gd name="connsiteY10" fmla="*/ 786607 h 2479924"/>
              <a:gd name="connsiteX11" fmla="*/ 2170597 w 6444902"/>
              <a:gd name="connsiteY11" fmla="*/ 113506 h 2479924"/>
              <a:gd name="connsiteX0" fmla="*/ 2330670 w 6604976"/>
              <a:gd name="connsiteY0" fmla="*/ 113506 h 2879673"/>
              <a:gd name="connsiteX1" fmla="*/ 2593099 w 6604976"/>
              <a:gd name="connsiteY1" fmla="*/ 113506 h 2879673"/>
              <a:gd name="connsiteX2" fmla="*/ 2867737 w 6604976"/>
              <a:gd name="connsiteY2" fmla="*/ 113507 h 2879673"/>
              <a:gd name="connsiteX3" fmla="*/ 3636865 w 6604976"/>
              <a:gd name="connsiteY3" fmla="*/ 37306 h 2879673"/>
              <a:gd name="connsiteX4" fmla="*/ 4653675 w 6604976"/>
              <a:gd name="connsiteY4" fmla="*/ 337345 h 2879673"/>
              <a:gd name="connsiteX5" fmla="*/ 6479299 w 6604976"/>
              <a:gd name="connsiteY5" fmla="*/ 1054895 h 2879673"/>
              <a:gd name="connsiteX6" fmla="*/ 5407737 w 6604976"/>
              <a:gd name="connsiteY6" fmla="*/ 2314015 h 2879673"/>
              <a:gd name="connsiteX7" fmla="*/ 4077290 w 6604976"/>
              <a:gd name="connsiteY7" fmla="*/ 2050348 h 2879673"/>
              <a:gd name="connsiteX8" fmla="*/ 3026413 w 6604976"/>
              <a:gd name="connsiteY8" fmla="*/ 2296008 h 2879673"/>
              <a:gd name="connsiteX9" fmla="*/ 945274 w 6604976"/>
              <a:gd name="connsiteY9" fmla="*/ 2628106 h 2879673"/>
              <a:gd name="connsiteX10" fmla="*/ 230900 w 6604976"/>
              <a:gd name="connsiteY10" fmla="*/ 786607 h 2879673"/>
              <a:gd name="connsiteX11" fmla="*/ 2330671 w 6604976"/>
              <a:gd name="connsiteY11" fmla="*/ 113506 h 2879673"/>
              <a:gd name="connsiteX0" fmla="*/ 2330670 w 6604976"/>
              <a:gd name="connsiteY0" fmla="*/ 113506 h 2879673"/>
              <a:gd name="connsiteX1" fmla="*/ 2593099 w 6604976"/>
              <a:gd name="connsiteY1" fmla="*/ 113506 h 2879673"/>
              <a:gd name="connsiteX2" fmla="*/ 2867737 w 6604976"/>
              <a:gd name="connsiteY2" fmla="*/ 113507 h 2879673"/>
              <a:gd name="connsiteX3" fmla="*/ 3636865 w 6604976"/>
              <a:gd name="connsiteY3" fmla="*/ 37306 h 2879673"/>
              <a:gd name="connsiteX4" fmla="*/ 4653675 w 6604976"/>
              <a:gd name="connsiteY4" fmla="*/ 337345 h 2879673"/>
              <a:gd name="connsiteX5" fmla="*/ 6479299 w 6604976"/>
              <a:gd name="connsiteY5" fmla="*/ 1054895 h 2879673"/>
              <a:gd name="connsiteX6" fmla="*/ 5407737 w 6604976"/>
              <a:gd name="connsiteY6" fmla="*/ 2314015 h 2879673"/>
              <a:gd name="connsiteX7" fmla="*/ 4310774 w 6604976"/>
              <a:gd name="connsiteY7" fmla="*/ 2477294 h 2879673"/>
              <a:gd name="connsiteX8" fmla="*/ 3026413 w 6604976"/>
              <a:gd name="connsiteY8" fmla="*/ 2296008 h 2879673"/>
              <a:gd name="connsiteX9" fmla="*/ 945274 w 6604976"/>
              <a:gd name="connsiteY9" fmla="*/ 2628106 h 2879673"/>
              <a:gd name="connsiteX10" fmla="*/ 230900 w 6604976"/>
              <a:gd name="connsiteY10" fmla="*/ 786607 h 2879673"/>
              <a:gd name="connsiteX11" fmla="*/ 2330671 w 6604976"/>
              <a:gd name="connsiteY11" fmla="*/ 113506 h 2879673"/>
              <a:gd name="connsiteX0" fmla="*/ 2330670 w 6479299"/>
              <a:gd name="connsiteY0" fmla="*/ 113506 h 2879673"/>
              <a:gd name="connsiteX1" fmla="*/ 2593099 w 6479299"/>
              <a:gd name="connsiteY1" fmla="*/ 113506 h 2879673"/>
              <a:gd name="connsiteX2" fmla="*/ 2867737 w 6479299"/>
              <a:gd name="connsiteY2" fmla="*/ 113507 h 2879673"/>
              <a:gd name="connsiteX3" fmla="*/ 3636865 w 6479299"/>
              <a:gd name="connsiteY3" fmla="*/ 37306 h 2879673"/>
              <a:gd name="connsiteX4" fmla="*/ 4653675 w 6479299"/>
              <a:gd name="connsiteY4" fmla="*/ 337345 h 2879673"/>
              <a:gd name="connsiteX5" fmla="*/ 6479299 w 6479299"/>
              <a:gd name="connsiteY5" fmla="*/ 1054895 h 2879673"/>
              <a:gd name="connsiteX6" fmla="*/ 4653674 w 6479299"/>
              <a:gd name="connsiteY6" fmla="*/ 1713706 h 2879673"/>
              <a:gd name="connsiteX7" fmla="*/ 4310774 w 6479299"/>
              <a:gd name="connsiteY7" fmla="*/ 2477294 h 2879673"/>
              <a:gd name="connsiteX8" fmla="*/ 3026413 w 6479299"/>
              <a:gd name="connsiteY8" fmla="*/ 2296008 h 2879673"/>
              <a:gd name="connsiteX9" fmla="*/ 945274 w 6479299"/>
              <a:gd name="connsiteY9" fmla="*/ 2628106 h 2879673"/>
              <a:gd name="connsiteX10" fmla="*/ 230900 w 6479299"/>
              <a:gd name="connsiteY10" fmla="*/ 786607 h 2879673"/>
              <a:gd name="connsiteX11" fmla="*/ 2330671 w 6479299"/>
              <a:gd name="connsiteY11" fmla="*/ 113506 h 2879673"/>
              <a:gd name="connsiteX0" fmla="*/ 2330670 w 5987743"/>
              <a:gd name="connsiteY0" fmla="*/ 113506 h 2879673"/>
              <a:gd name="connsiteX1" fmla="*/ 2593099 w 5987743"/>
              <a:gd name="connsiteY1" fmla="*/ 113506 h 2879673"/>
              <a:gd name="connsiteX2" fmla="*/ 2867737 w 5987743"/>
              <a:gd name="connsiteY2" fmla="*/ 113507 h 2879673"/>
              <a:gd name="connsiteX3" fmla="*/ 3636865 w 5987743"/>
              <a:gd name="connsiteY3" fmla="*/ 37306 h 2879673"/>
              <a:gd name="connsiteX4" fmla="*/ 4653675 w 5987743"/>
              <a:gd name="connsiteY4" fmla="*/ 337345 h 2879673"/>
              <a:gd name="connsiteX5" fmla="*/ 5987743 w 5987743"/>
              <a:gd name="connsiteY5" fmla="*/ 786606 h 2879673"/>
              <a:gd name="connsiteX6" fmla="*/ 4653674 w 5987743"/>
              <a:gd name="connsiteY6" fmla="*/ 1713706 h 2879673"/>
              <a:gd name="connsiteX7" fmla="*/ 4310774 w 5987743"/>
              <a:gd name="connsiteY7" fmla="*/ 2477294 h 2879673"/>
              <a:gd name="connsiteX8" fmla="*/ 3026413 w 5987743"/>
              <a:gd name="connsiteY8" fmla="*/ 2296008 h 2879673"/>
              <a:gd name="connsiteX9" fmla="*/ 945274 w 5987743"/>
              <a:gd name="connsiteY9" fmla="*/ 2628106 h 2879673"/>
              <a:gd name="connsiteX10" fmla="*/ 230900 w 5987743"/>
              <a:gd name="connsiteY10" fmla="*/ 786607 h 2879673"/>
              <a:gd name="connsiteX11" fmla="*/ 2330671 w 5987743"/>
              <a:gd name="connsiteY11" fmla="*/ 113506 h 2879673"/>
              <a:gd name="connsiteX0" fmla="*/ 2330670 w 6113420"/>
              <a:gd name="connsiteY0" fmla="*/ 396037 h 3162204"/>
              <a:gd name="connsiteX1" fmla="*/ 2593099 w 6113420"/>
              <a:gd name="connsiteY1" fmla="*/ 396037 h 3162204"/>
              <a:gd name="connsiteX2" fmla="*/ 2867737 w 6113420"/>
              <a:gd name="connsiteY2" fmla="*/ 396038 h 3162204"/>
              <a:gd name="connsiteX3" fmla="*/ 3636865 w 6113420"/>
              <a:gd name="connsiteY3" fmla="*/ 319837 h 3162204"/>
              <a:gd name="connsiteX4" fmla="*/ 5407738 w 6113420"/>
              <a:gd name="connsiteY4" fmla="*/ 124883 h 3162204"/>
              <a:gd name="connsiteX5" fmla="*/ 5987743 w 6113420"/>
              <a:gd name="connsiteY5" fmla="*/ 1069137 h 3162204"/>
              <a:gd name="connsiteX6" fmla="*/ 4653674 w 6113420"/>
              <a:gd name="connsiteY6" fmla="*/ 1996237 h 3162204"/>
              <a:gd name="connsiteX7" fmla="*/ 4310774 w 6113420"/>
              <a:gd name="connsiteY7" fmla="*/ 2759825 h 3162204"/>
              <a:gd name="connsiteX8" fmla="*/ 3026413 w 6113420"/>
              <a:gd name="connsiteY8" fmla="*/ 2578539 h 3162204"/>
              <a:gd name="connsiteX9" fmla="*/ 945274 w 6113420"/>
              <a:gd name="connsiteY9" fmla="*/ 2910637 h 3162204"/>
              <a:gd name="connsiteX10" fmla="*/ 230900 w 6113420"/>
              <a:gd name="connsiteY10" fmla="*/ 1069138 h 3162204"/>
              <a:gd name="connsiteX11" fmla="*/ 2330671 w 6113420"/>
              <a:gd name="connsiteY11" fmla="*/ 396037 h 3162204"/>
              <a:gd name="connsiteX0" fmla="*/ 2330670 w 6113420"/>
              <a:gd name="connsiteY0" fmla="*/ 396037 h 3553310"/>
              <a:gd name="connsiteX1" fmla="*/ 2593099 w 6113420"/>
              <a:gd name="connsiteY1" fmla="*/ 396037 h 3553310"/>
              <a:gd name="connsiteX2" fmla="*/ 2867737 w 6113420"/>
              <a:gd name="connsiteY2" fmla="*/ 396038 h 3553310"/>
              <a:gd name="connsiteX3" fmla="*/ 3636865 w 6113420"/>
              <a:gd name="connsiteY3" fmla="*/ 319837 h 3553310"/>
              <a:gd name="connsiteX4" fmla="*/ 5407738 w 6113420"/>
              <a:gd name="connsiteY4" fmla="*/ 124883 h 3553310"/>
              <a:gd name="connsiteX5" fmla="*/ 5987743 w 6113420"/>
              <a:gd name="connsiteY5" fmla="*/ 1069137 h 3553310"/>
              <a:gd name="connsiteX6" fmla="*/ 4653674 w 6113420"/>
              <a:gd name="connsiteY6" fmla="*/ 1996237 h 3553310"/>
              <a:gd name="connsiteX7" fmla="*/ 4310774 w 6113420"/>
              <a:gd name="connsiteY7" fmla="*/ 2759825 h 3553310"/>
              <a:gd name="connsiteX8" fmla="*/ 2764549 w 6113420"/>
              <a:gd name="connsiteY8" fmla="*/ 3528175 h 3553310"/>
              <a:gd name="connsiteX9" fmla="*/ 945274 w 6113420"/>
              <a:gd name="connsiteY9" fmla="*/ 2910637 h 3553310"/>
              <a:gd name="connsiteX10" fmla="*/ 230900 w 6113420"/>
              <a:gd name="connsiteY10" fmla="*/ 1069138 h 3553310"/>
              <a:gd name="connsiteX11" fmla="*/ 2330671 w 6113420"/>
              <a:gd name="connsiteY11" fmla="*/ 396037 h 35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3420" h="3553310">
                <a:moveTo>
                  <a:pt x="2330670" y="396037"/>
                </a:moveTo>
                <a:cubicBezTo>
                  <a:pt x="2330837" y="391483"/>
                  <a:pt x="2503588" y="396037"/>
                  <a:pt x="2593099" y="396037"/>
                </a:cubicBezTo>
                <a:cubicBezTo>
                  <a:pt x="2682610" y="396037"/>
                  <a:pt x="2693776" y="408738"/>
                  <a:pt x="2867737" y="396038"/>
                </a:cubicBezTo>
                <a:cubicBezTo>
                  <a:pt x="3041698" y="383338"/>
                  <a:pt x="3213532" y="365029"/>
                  <a:pt x="3636865" y="319837"/>
                </a:cubicBezTo>
                <a:cubicBezTo>
                  <a:pt x="4060198" y="274645"/>
                  <a:pt x="5015925" y="0"/>
                  <a:pt x="5407738" y="124883"/>
                </a:cubicBezTo>
                <a:cubicBezTo>
                  <a:pt x="5799551" y="249766"/>
                  <a:pt x="6113420" y="757245"/>
                  <a:pt x="5987743" y="1069137"/>
                </a:cubicBezTo>
                <a:cubicBezTo>
                  <a:pt x="5862066" y="1381029"/>
                  <a:pt x="4933169" y="1714456"/>
                  <a:pt x="4653674" y="1996237"/>
                </a:cubicBezTo>
                <a:cubicBezTo>
                  <a:pt x="4374179" y="2278018"/>
                  <a:pt x="4625628" y="2504502"/>
                  <a:pt x="4310774" y="2759825"/>
                </a:cubicBezTo>
                <a:cubicBezTo>
                  <a:pt x="3995920" y="3015148"/>
                  <a:pt x="3325466" y="3503040"/>
                  <a:pt x="2764549" y="3528175"/>
                </a:cubicBezTo>
                <a:cubicBezTo>
                  <a:pt x="2203632" y="3553310"/>
                  <a:pt x="1367549" y="3320476"/>
                  <a:pt x="945274" y="2910637"/>
                </a:cubicBezTo>
                <a:cubicBezTo>
                  <a:pt x="522999" y="2500798"/>
                  <a:pt x="0" y="1488238"/>
                  <a:pt x="230900" y="1069138"/>
                </a:cubicBezTo>
                <a:cubicBezTo>
                  <a:pt x="461800" y="650038"/>
                  <a:pt x="2210116" y="530240"/>
                  <a:pt x="2330671" y="396037"/>
                </a:cubicBezTo>
              </a:path>
            </a:pathLst>
          </a:custGeom>
          <a:ln w="41275">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3810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cap="all" spc="600" dirty="0" smtClean="0">
                <a:solidFill>
                  <a:schemeClr val="bg1"/>
                </a:solidFill>
              </a:rPr>
              <a:t>Polarities – mapping </a:t>
            </a:r>
            <a:br>
              <a:rPr lang="en-US" sz="2400" b="1" cap="all" spc="600" dirty="0" smtClean="0">
                <a:solidFill>
                  <a:schemeClr val="bg1"/>
                </a:solidFill>
              </a:rPr>
            </a:br>
            <a:r>
              <a:rPr lang="en-US" sz="2400" b="1" cap="all" spc="600" dirty="0" smtClean="0">
                <a:solidFill>
                  <a:schemeClr val="bg1"/>
                </a:solidFill>
              </a:rPr>
              <a:t>the habitat</a:t>
            </a:r>
            <a:endParaRPr lang="en-US" sz="2400" b="1" cap="all" spc="600" dirty="0">
              <a:solidFill>
                <a:schemeClr val="bg1"/>
              </a:solidFill>
            </a:endParaRPr>
          </a:p>
        </p:txBody>
      </p:sp>
      <p:sp>
        <p:nvSpPr>
          <p:cNvPr id="8" name="Rectangle 7"/>
          <p:cNvSpPr/>
          <p:nvPr/>
        </p:nvSpPr>
        <p:spPr>
          <a:xfrm>
            <a:off x="977462" y="2065276"/>
            <a:ext cx="7330966" cy="630620"/>
          </a:xfrm>
          <a:prstGeom prst="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2">
                    <a:lumMod val="50000"/>
                  </a:schemeClr>
                </a:solidFill>
              </a:rPr>
              <a:t>Synchronous	                                                                         Asynchronous</a:t>
            </a:r>
            <a:endParaRPr lang="en-US" b="1" dirty="0">
              <a:solidFill>
                <a:schemeClr val="bg2">
                  <a:lumMod val="50000"/>
                </a:schemeClr>
              </a:solidFill>
            </a:endParaRPr>
          </a:p>
        </p:txBody>
      </p:sp>
      <p:sp>
        <p:nvSpPr>
          <p:cNvPr id="12" name="TextBox 11"/>
          <p:cNvSpPr txBox="1"/>
          <p:nvPr/>
        </p:nvSpPr>
        <p:spPr>
          <a:xfrm>
            <a:off x="977462" y="2700419"/>
            <a:ext cx="1111468" cy="461665"/>
          </a:xfrm>
          <a:prstGeom prst="rect">
            <a:avLst/>
          </a:prstGeom>
          <a:noFill/>
        </p:spPr>
        <p:txBody>
          <a:bodyPr wrap="square" rtlCol="0">
            <a:spAutoFit/>
          </a:bodyPr>
          <a:lstStyle/>
          <a:p>
            <a:r>
              <a:rPr lang="en-US" sz="2400" b="1" dirty="0" smtClean="0">
                <a:solidFill>
                  <a:schemeClr val="tx1">
                    <a:lumMod val="85000"/>
                    <a:lumOff val="15000"/>
                  </a:schemeClr>
                </a:solidFill>
              </a:rPr>
              <a:t>Phone</a:t>
            </a:r>
            <a:endParaRPr lang="en-US" sz="2400" b="1" dirty="0">
              <a:solidFill>
                <a:schemeClr val="tx1">
                  <a:lumMod val="85000"/>
                  <a:lumOff val="15000"/>
                </a:schemeClr>
              </a:solidFill>
            </a:endParaRPr>
          </a:p>
        </p:txBody>
      </p:sp>
      <p:sp>
        <p:nvSpPr>
          <p:cNvPr id="13" name="TextBox 12"/>
          <p:cNvSpPr txBox="1"/>
          <p:nvPr/>
        </p:nvSpPr>
        <p:spPr>
          <a:xfrm>
            <a:off x="977462" y="5644049"/>
            <a:ext cx="1111468" cy="461665"/>
          </a:xfrm>
          <a:prstGeom prst="rect">
            <a:avLst/>
          </a:prstGeom>
          <a:noFill/>
        </p:spPr>
        <p:txBody>
          <a:bodyPr wrap="square" rtlCol="0">
            <a:spAutoFit/>
          </a:bodyPr>
          <a:lstStyle/>
          <a:p>
            <a:r>
              <a:rPr lang="en-US" sz="2400" b="1" dirty="0" smtClean="0">
                <a:solidFill>
                  <a:schemeClr val="tx1">
                    <a:lumMod val="85000"/>
                    <a:lumOff val="15000"/>
                  </a:schemeClr>
                </a:solidFill>
              </a:rPr>
              <a:t>Phone</a:t>
            </a:r>
            <a:endParaRPr lang="en-US" sz="2400" b="1" dirty="0">
              <a:solidFill>
                <a:schemeClr val="tx1">
                  <a:lumMod val="85000"/>
                  <a:lumOff val="15000"/>
                </a:schemeClr>
              </a:solidFill>
            </a:endParaRPr>
          </a:p>
        </p:txBody>
      </p:sp>
      <p:sp>
        <p:nvSpPr>
          <p:cNvPr id="14" name="TextBox 13"/>
          <p:cNvSpPr txBox="1"/>
          <p:nvPr/>
        </p:nvSpPr>
        <p:spPr>
          <a:xfrm>
            <a:off x="977462" y="4084054"/>
            <a:ext cx="1111468" cy="461665"/>
          </a:xfrm>
          <a:prstGeom prst="rect">
            <a:avLst/>
          </a:prstGeom>
          <a:noFill/>
        </p:spPr>
        <p:txBody>
          <a:bodyPr wrap="square" rtlCol="0">
            <a:spAutoFit/>
          </a:bodyPr>
          <a:lstStyle/>
          <a:p>
            <a:r>
              <a:rPr lang="en-US" sz="2400" b="1" dirty="0" smtClean="0">
                <a:solidFill>
                  <a:schemeClr val="tx1">
                    <a:lumMod val="85000"/>
                    <a:lumOff val="15000"/>
                  </a:schemeClr>
                </a:solidFill>
              </a:rPr>
              <a:t>Phone</a:t>
            </a:r>
            <a:endParaRPr lang="en-US" sz="2400" b="1" dirty="0">
              <a:solidFill>
                <a:schemeClr val="tx1">
                  <a:lumMod val="85000"/>
                  <a:lumOff val="15000"/>
                </a:schemeClr>
              </a:solidFill>
            </a:endParaRPr>
          </a:p>
        </p:txBody>
      </p:sp>
      <p:sp>
        <p:nvSpPr>
          <p:cNvPr id="18" name="Rectangle 17"/>
          <p:cNvSpPr/>
          <p:nvPr/>
        </p:nvSpPr>
        <p:spPr>
          <a:xfrm>
            <a:off x="958412" y="3482994"/>
            <a:ext cx="7330966" cy="630620"/>
          </a:xfrm>
          <a:prstGeom prst="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2">
                    <a:lumMod val="75000"/>
                  </a:schemeClr>
                </a:solidFill>
              </a:rPr>
              <a:t> Participation                                                                                   Reification</a:t>
            </a:r>
            <a:endParaRPr lang="en-US" b="1" dirty="0">
              <a:solidFill>
                <a:schemeClr val="accent2">
                  <a:lumMod val="75000"/>
                </a:schemeClr>
              </a:solidFill>
            </a:endParaRPr>
          </a:p>
        </p:txBody>
      </p:sp>
      <p:sp>
        <p:nvSpPr>
          <p:cNvPr id="19" name="Rectangle 18"/>
          <p:cNvSpPr/>
          <p:nvPr/>
        </p:nvSpPr>
        <p:spPr>
          <a:xfrm>
            <a:off x="920312" y="5063358"/>
            <a:ext cx="7330966" cy="630620"/>
          </a:xfrm>
          <a:prstGeom prst="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5">
                    <a:lumMod val="75000"/>
                  </a:schemeClr>
                </a:solidFill>
              </a:rPr>
              <a:t>Individual                                                                                                   Group</a:t>
            </a:r>
            <a:endParaRPr lang="en-US" b="1" dirty="0">
              <a:solidFill>
                <a:schemeClr val="accent5">
                  <a:lumMod val="75000"/>
                </a:schemeClr>
              </a:solidFill>
            </a:endParaRPr>
          </a:p>
        </p:txBody>
      </p:sp>
      <p:pic>
        <p:nvPicPr>
          <p:cNvPr id="23" name="Picture 2"/>
          <p:cNvPicPr>
            <a:picLocks noChangeAspect="1" noChangeArrowheads="1"/>
          </p:cNvPicPr>
          <p:nvPr/>
        </p:nvPicPr>
        <p:blipFill>
          <a:blip r:embed="rId3" cstate="print"/>
          <a:srcRect/>
          <a:stretch>
            <a:fillRect/>
          </a:stretch>
        </p:blipFill>
        <p:spPr bwMode="auto">
          <a:xfrm>
            <a:off x="6321712" y="-111124"/>
            <a:ext cx="2822288" cy="1811908"/>
          </a:xfrm>
          <a:prstGeom prst="rect">
            <a:avLst/>
          </a:prstGeom>
          <a:noFill/>
          <a:ln w="9525">
            <a:noFill/>
            <a:miter lim="800000"/>
            <a:headEnd/>
            <a:tailEnd/>
          </a:ln>
          <a:effectLst>
            <a:outerShdw blurRad="3810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cap="all" spc="600" dirty="0" smtClean="0">
                <a:solidFill>
                  <a:schemeClr val="bg1"/>
                </a:solidFill>
              </a:rPr>
              <a:t>Polarities – mapping </a:t>
            </a:r>
            <a:br>
              <a:rPr lang="en-US" sz="2400" b="1" cap="all" spc="600" dirty="0" smtClean="0">
                <a:solidFill>
                  <a:schemeClr val="bg1"/>
                </a:solidFill>
              </a:rPr>
            </a:br>
            <a:r>
              <a:rPr lang="en-US" sz="2400" b="1" cap="all" spc="600" dirty="0" smtClean="0">
                <a:solidFill>
                  <a:schemeClr val="bg1"/>
                </a:solidFill>
              </a:rPr>
              <a:t>the habitat</a:t>
            </a:r>
            <a:endParaRPr lang="en-US" sz="2400" b="1" cap="all" spc="600" dirty="0">
              <a:solidFill>
                <a:schemeClr val="bg1"/>
              </a:solidFill>
            </a:endParaRPr>
          </a:p>
        </p:txBody>
      </p:sp>
      <p:sp>
        <p:nvSpPr>
          <p:cNvPr id="8" name="Rectangle 7"/>
          <p:cNvSpPr/>
          <p:nvPr/>
        </p:nvSpPr>
        <p:spPr>
          <a:xfrm>
            <a:off x="977462" y="2065276"/>
            <a:ext cx="7330966" cy="630620"/>
          </a:xfrm>
          <a:prstGeom prst="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2">
                    <a:lumMod val="50000"/>
                  </a:schemeClr>
                </a:solidFill>
              </a:rPr>
              <a:t>Synchronous	                                                                         Asynchronous</a:t>
            </a:r>
            <a:endParaRPr lang="en-US" b="1" dirty="0">
              <a:solidFill>
                <a:schemeClr val="bg2">
                  <a:lumMod val="50000"/>
                </a:schemeClr>
              </a:solidFill>
            </a:endParaRPr>
          </a:p>
        </p:txBody>
      </p:sp>
      <p:sp>
        <p:nvSpPr>
          <p:cNvPr id="12" name="TextBox 11"/>
          <p:cNvSpPr txBox="1"/>
          <p:nvPr/>
        </p:nvSpPr>
        <p:spPr>
          <a:xfrm>
            <a:off x="977462" y="2700419"/>
            <a:ext cx="1111468" cy="461665"/>
          </a:xfrm>
          <a:prstGeom prst="rect">
            <a:avLst/>
          </a:prstGeom>
          <a:noFill/>
        </p:spPr>
        <p:txBody>
          <a:bodyPr wrap="square" rtlCol="0">
            <a:spAutoFit/>
          </a:bodyPr>
          <a:lstStyle/>
          <a:p>
            <a:r>
              <a:rPr lang="en-US" sz="2400" b="1" dirty="0" smtClean="0">
                <a:solidFill>
                  <a:schemeClr val="tx1">
                    <a:lumMod val="85000"/>
                    <a:lumOff val="15000"/>
                  </a:schemeClr>
                </a:solidFill>
              </a:rPr>
              <a:t>Phone</a:t>
            </a:r>
            <a:endParaRPr lang="en-US" sz="2400" b="1" dirty="0">
              <a:solidFill>
                <a:schemeClr val="tx1">
                  <a:lumMod val="85000"/>
                  <a:lumOff val="15000"/>
                </a:schemeClr>
              </a:solidFill>
            </a:endParaRPr>
          </a:p>
        </p:txBody>
      </p:sp>
      <p:sp>
        <p:nvSpPr>
          <p:cNvPr id="13" name="TextBox 12"/>
          <p:cNvSpPr txBox="1"/>
          <p:nvPr/>
        </p:nvSpPr>
        <p:spPr>
          <a:xfrm>
            <a:off x="977462" y="5644049"/>
            <a:ext cx="1111468" cy="461665"/>
          </a:xfrm>
          <a:prstGeom prst="rect">
            <a:avLst/>
          </a:prstGeom>
          <a:noFill/>
        </p:spPr>
        <p:txBody>
          <a:bodyPr wrap="square" rtlCol="0">
            <a:spAutoFit/>
          </a:bodyPr>
          <a:lstStyle/>
          <a:p>
            <a:r>
              <a:rPr lang="en-US" sz="2400" b="1" dirty="0" smtClean="0">
                <a:solidFill>
                  <a:schemeClr val="tx1">
                    <a:lumMod val="85000"/>
                    <a:lumOff val="15000"/>
                  </a:schemeClr>
                </a:solidFill>
              </a:rPr>
              <a:t>Phone</a:t>
            </a:r>
            <a:endParaRPr lang="en-US" sz="2400" b="1" dirty="0">
              <a:solidFill>
                <a:schemeClr val="tx1">
                  <a:lumMod val="85000"/>
                  <a:lumOff val="15000"/>
                </a:schemeClr>
              </a:solidFill>
            </a:endParaRPr>
          </a:p>
        </p:txBody>
      </p:sp>
      <p:sp>
        <p:nvSpPr>
          <p:cNvPr id="14" name="TextBox 13"/>
          <p:cNvSpPr txBox="1"/>
          <p:nvPr/>
        </p:nvSpPr>
        <p:spPr>
          <a:xfrm>
            <a:off x="977462" y="4084054"/>
            <a:ext cx="1111468" cy="461665"/>
          </a:xfrm>
          <a:prstGeom prst="rect">
            <a:avLst/>
          </a:prstGeom>
          <a:noFill/>
        </p:spPr>
        <p:txBody>
          <a:bodyPr wrap="square" rtlCol="0">
            <a:spAutoFit/>
          </a:bodyPr>
          <a:lstStyle/>
          <a:p>
            <a:r>
              <a:rPr lang="en-US" sz="2400" b="1" dirty="0" smtClean="0">
                <a:solidFill>
                  <a:schemeClr val="tx1">
                    <a:lumMod val="85000"/>
                    <a:lumOff val="15000"/>
                  </a:schemeClr>
                </a:solidFill>
              </a:rPr>
              <a:t>Phone</a:t>
            </a:r>
            <a:endParaRPr lang="en-US" sz="2400" b="1" dirty="0">
              <a:solidFill>
                <a:schemeClr val="tx1">
                  <a:lumMod val="85000"/>
                  <a:lumOff val="15000"/>
                </a:schemeClr>
              </a:solidFill>
            </a:endParaRPr>
          </a:p>
        </p:txBody>
      </p:sp>
      <p:sp>
        <p:nvSpPr>
          <p:cNvPr id="15" name="TextBox 14"/>
          <p:cNvSpPr txBox="1"/>
          <p:nvPr/>
        </p:nvSpPr>
        <p:spPr>
          <a:xfrm>
            <a:off x="6589986" y="2700419"/>
            <a:ext cx="1718442" cy="461665"/>
          </a:xfrm>
          <a:prstGeom prst="rect">
            <a:avLst/>
          </a:prstGeom>
          <a:noFill/>
        </p:spPr>
        <p:txBody>
          <a:bodyPr wrap="square" rtlCol="0">
            <a:spAutoFit/>
          </a:bodyPr>
          <a:lstStyle/>
          <a:p>
            <a:pPr algn="r"/>
            <a:r>
              <a:rPr lang="en-US" sz="2400" b="1" dirty="0" smtClean="0">
                <a:solidFill>
                  <a:schemeClr val="tx1">
                    <a:lumMod val="95000"/>
                    <a:lumOff val="5000"/>
                  </a:schemeClr>
                </a:solidFill>
              </a:rPr>
              <a:t>Voice-mail</a:t>
            </a:r>
            <a:endParaRPr lang="en-US" sz="2400" b="1" dirty="0">
              <a:solidFill>
                <a:schemeClr val="tx1">
                  <a:lumMod val="95000"/>
                  <a:lumOff val="5000"/>
                </a:schemeClr>
              </a:solidFill>
            </a:endParaRPr>
          </a:p>
        </p:txBody>
      </p:sp>
      <p:sp>
        <p:nvSpPr>
          <p:cNvPr id="16" name="TextBox 15"/>
          <p:cNvSpPr txBox="1"/>
          <p:nvPr/>
        </p:nvSpPr>
        <p:spPr>
          <a:xfrm>
            <a:off x="5951194" y="4067503"/>
            <a:ext cx="2238704" cy="461665"/>
          </a:xfrm>
          <a:prstGeom prst="rect">
            <a:avLst/>
          </a:prstGeom>
          <a:noFill/>
        </p:spPr>
        <p:txBody>
          <a:bodyPr wrap="square" rtlCol="0">
            <a:spAutoFit/>
          </a:bodyPr>
          <a:lstStyle/>
          <a:p>
            <a:pPr algn="r"/>
            <a:r>
              <a:rPr lang="en-US" sz="2400" b="1" dirty="0" smtClean="0">
                <a:solidFill>
                  <a:schemeClr val="tx1">
                    <a:lumMod val="95000"/>
                    <a:lumOff val="5000"/>
                  </a:schemeClr>
                </a:solidFill>
              </a:rPr>
              <a:t>Recordings</a:t>
            </a:r>
            <a:endParaRPr lang="en-US" sz="2400" b="1" dirty="0">
              <a:solidFill>
                <a:schemeClr val="tx1">
                  <a:lumMod val="95000"/>
                  <a:lumOff val="5000"/>
                </a:schemeClr>
              </a:solidFill>
            </a:endParaRPr>
          </a:p>
        </p:txBody>
      </p:sp>
      <p:sp>
        <p:nvSpPr>
          <p:cNvPr id="17" name="TextBox 16"/>
          <p:cNvSpPr txBox="1"/>
          <p:nvPr/>
        </p:nvSpPr>
        <p:spPr>
          <a:xfrm>
            <a:off x="6069725" y="5618174"/>
            <a:ext cx="2238703" cy="461665"/>
          </a:xfrm>
          <a:prstGeom prst="rect">
            <a:avLst/>
          </a:prstGeom>
          <a:noFill/>
        </p:spPr>
        <p:txBody>
          <a:bodyPr wrap="square" rtlCol="0">
            <a:spAutoFit/>
          </a:bodyPr>
          <a:lstStyle/>
          <a:p>
            <a:pPr algn="r"/>
            <a:r>
              <a:rPr lang="en-US" sz="2400" b="1" dirty="0" smtClean="0">
                <a:solidFill>
                  <a:schemeClr val="tx1">
                    <a:lumMod val="95000"/>
                    <a:lumOff val="5000"/>
                  </a:schemeClr>
                </a:solidFill>
              </a:rPr>
              <a:t>Phone Bridge</a:t>
            </a:r>
            <a:endParaRPr lang="en-US" sz="2400" b="1" dirty="0">
              <a:solidFill>
                <a:schemeClr val="tx1">
                  <a:lumMod val="95000"/>
                  <a:lumOff val="5000"/>
                </a:schemeClr>
              </a:solidFill>
            </a:endParaRPr>
          </a:p>
        </p:txBody>
      </p:sp>
      <p:sp>
        <p:nvSpPr>
          <p:cNvPr id="18" name="Rectangle 17"/>
          <p:cNvSpPr/>
          <p:nvPr/>
        </p:nvSpPr>
        <p:spPr>
          <a:xfrm>
            <a:off x="958412" y="3482994"/>
            <a:ext cx="7330966" cy="630620"/>
          </a:xfrm>
          <a:prstGeom prst="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2">
                    <a:lumMod val="75000"/>
                  </a:schemeClr>
                </a:solidFill>
              </a:rPr>
              <a:t> Participation                                                                                   Reification</a:t>
            </a:r>
            <a:endParaRPr lang="en-US" b="1" dirty="0">
              <a:solidFill>
                <a:schemeClr val="accent2">
                  <a:lumMod val="75000"/>
                </a:schemeClr>
              </a:solidFill>
            </a:endParaRPr>
          </a:p>
        </p:txBody>
      </p:sp>
      <p:sp>
        <p:nvSpPr>
          <p:cNvPr id="19" name="Rectangle 18"/>
          <p:cNvSpPr/>
          <p:nvPr/>
        </p:nvSpPr>
        <p:spPr>
          <a:xfrm>
            <a:off x="920312" y="5063358"/>
            <a:ext cx="7330966" cy="630620"/>
          </a:xfrm>
          <a:prstGeom prst="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5">
                    <a:lumMod val="75000"/>
                  </a:schemeClr>
                </a:solidFill>
              </a:rPr>
              <a:t>Individual                                                                                                   Group</a:t>
            </a:r>
            <a:endParaRPr lang="en-US" b="1" dirty="0">
              <a:solidFill>
                <a:schemeClr val="accent5">
                  <a:lumMod val="75000"/>
                </a:schemeClr>
              </a:solidFill>
            </a:endParaRPr>
          </a:p>
        </p:txBody>
      </p:sp>
      <p:pic>
        <p:nvPicPr>
          <p:cNvPr id="3074" name="Picture 2"/>
          <p:cNvPicPr>
            <a:picLocks noChangeAspect="1" noChangeArrowheads="1"/>
          </p:cNvPicPr>
          <p:nvPr/>
        </p:nvPicPr>
        <p:blipFill>
          <a:blip r:embed="rId3" cstate="print"/>
          <a:srcRect/>
          <a:stretch>
            <a:fillRect/>
          </a:stretch>
        </p:blipFill>
        <p:spPr bwMode="auto">
          <a:xfrm>
            <a:off x="7509780" y="-654096"/>
            <a:ext cx="1634220" cy="2468610"/>
          </a:xfrm>
          <a:prstGeom prst="rect">
            <a:avLst/>
          </a:prstGeom>
          <a:noFill/>
          <a:ln w="9525">
            <a:noFill/>
            <a:miter lim="800000"/>
            <a:headEnd/>
            <a:tailEnd/>
          </a:ln>
          <a:effectLst>
            <a:outerShdw blurRad="381000" dist="38100" dir="3000000" algn="t" rotWithShape="0">
              <a:prstClr val="black">
                <a:alpha val="40000"/>
              </a:prstClr>
            </a:outerShdw>
          </a:effectLst>
        </p:spPr>
      </p:pic>
      <p:sp>
        <p:nvSpPr>
          <p:cNvPr id="20" name="Explosion 1 19"/>
          <p:cNvSpPr/>
          <p:nvPr/>
        </p:nvSpPr>
        <p:spPr>
          <a:xfrm>
            <a:off x="2088930" y="1529347"/>
            <a:ext cx="914400" cy="9144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Explosion 1 20"/>
          <p:cNvSpPr/>
          <p:nvPr/>
        </p:nvSpPr>
        <p:spPr>
          <a:xfrm>
            <a:off x="6069725" y="4779578"/>
            <a:ext cx="914400" cy="9144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Explosion 1 21"/>
          <p:cNvSpPr/>
          <p:nvPr/>
        </p:nvSpPr>
        <p:spPr>
          <a:xfrm>
            <a:off x="2088930" y="3199214"/>
            <a:ext cx="914400" cy="9144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12-Point Star 22"/>
          <p:cNvSpPr/>
          <p:nvPr/>
        </p:nvSpPr>
        <p:spPr>
          <a:xfrm>
            <a:off x="5710564" y="2443747"/>
            <a:ext cx="914400" cy="914400"/>
          </a:xfrm>
          <a:prstGeom prst="star12">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12-Point Star 23"/>
          <p:cNvSpPr/>
          <p:nvPr/>
        </p:nvSpPr>
        <p:spPr>
          <a:xfrm>
            <a:off x="5612525" y="3656414"/>
            <a:ext cx="914400" cy="914400"/>
          </a:xfrm>
          <a:prstGeom prst="star12">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12-Point Star 24"/>
          <p:cNvSpPr/>
          <p:nvPr/>
        </p:nvSpPr>
        <p:spPr>
          <a:xfrm>
            <a:off x="2088930" y="5236778"/>
            <a:ext cx="914400" cy="914400"/>
          </a:xfrm>
          <a:prstGeom prst="star12">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linds(horizontal)">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animBg="1"/>
      <p:bldP spid="20" grpId="1" animBg="1"/>
      <p:bldP spid="21" grpId="0" animBg="1"/>
      <p:bldP spid="21" grpId="1" animBg="1"/>
      <p:bldP spid="22" grpId="0" animBg="1"/>
      <p:bldP spid="22" grpId="1"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normAutofit/>
          </a:bodyPr>
          <a:lstStyle/>
          <a:p>
            <a:pPr algn="l"/>
            <a:r>
              <a:rPr lang="en-US" sz="2400" b="1" cap="all" spc="600" dirty="0" smtClean="0">
                <a:solidFill>
                  <a:schemeClr val="bg1"/>
                </a:solidFill>
              </a:rPr>
              <a:t>Technology Stewardship defined</a:t>
            </a:r>
          </a:p>
        </p:txBody>
      </p:sp>
      <p:grpSp>
        <p:nvGrpSpPr>
          <p:cNvPr id="18" name="Group 17"/>
          <p:cNvGrpSpPr/>
          <p:nvPr/>
        </p:nvGrpSpPr>
        <p:grpSpPr>
          <a:xfrm>
            <a:off x="1663624" y="1956902"/>
            <a:ext cx="4068417" cy="4496256"/>
            <a:chOff x="1663624" y="1956902"/>
            <a:chExt cx="4068417" cy="4496256"/>
          </a:xfrm>
        </p:grpSpPr>
        <p:sp>
          <p:nvSpPr>
            <p:cNvPr id="7" name="Oval 6"/>
            <p:cNvSpPr/>
            <p:nvPr/>
          </p:nvSpPr>
          <p:spPr>
            <a:xfrm>
              <a:off x="1663624" y="2938900"/>
              <a:ext cx="1934396" cy="16915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Community</a:t>
              </a:r>
              <a:br>
                <a:rPr lang="en-US" dirty="0" smtClean="0"/>
              </a:br>
              <a:r>
                <a:rPr lang="en-US" dirty="0" smtClean="0"/>
                <a:t>Experience</a:t>
              </a:r>
              <a:endParaRPr lang="en-US" dirty="0"/>
            </a:p>
          </p:txBody>
        </p:sp>
        <p:sp>
          <p:nvSpPr>
            <p:cNvPr id="8" name="Oval 7"/>
            <p:cNvSpPr/>
            <p:nvPr/>
          </p:nvSpPr>
          <p:spPr>
            <a:xfrm>
              <a:off x="3797645" y="2974783"/>
              <a:ext cx="1934396" cy="16915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Technology</a:t>
              </a:r>
              <a:br>
                <a:rPr lang="en-US" dirty="0" smtClean="0"/>
              </a:br>
              <a:r>
                <a:rPr lang="en-US" dirty="0" smtClean="0"/>
                <a:t>Experience</a:t>
              </a:r>
              <a:endParaRPr lang="en-US" dirty="0"/>
            </a:p>
          </p:txBody>
        </p:sp>
        <p:sp>
          <p:nvSpPr>
            <p:cNvPr id="10" name="Circular Arrow 9"/>
            <p:cNvSpPr/>
            <p:nvPr/>
          </p:nvSpPr>
          <p:spPr>
            <a:xfrm>
              <a:off x="2275400" y="4584357"/>
              <a:ext cx="2653141" cy="1868801"/>
            </a:xfrm>
            <a:prstGeom prst="circularArrow">
              <a:avLst>
                <a:gd name="adj1" fmla="val 14701"/>
                <a:gd name="adj2" fmla="val 545652"/>
                <a:gd name="adj3" fmla="val 21145242"/>
                <a:gd name="adj4" fmla="val 10800000"/>
                <a:gd name="adj5" fmla="val 15283"/>
              </a:avLst>
            </a:prstGeom>
            <a:solidFill>
              <a:schemeClr val="accent1">
                <a:alpha val="75000"/>
              </a:schemeClr>
            </a:solidFill>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ircular Arrow 10"/>
            <p:cNvSpPr/>
            <p:nvPr/>
          </p:nvSpPr>
          <p:spPr>
            <a:xfrm>
              <a:off x="2280326" y="1956902"/>
              <a:ext cx="2653141" cy="1868801"/>
            </a:xfrm>
            <a:prstGeom prst="circularArrow">
              <a:avLst>
                <a:gd name="adj1" fmla="val 14701"/>
                <a:gd name="adj2" fmla="val 545652"/>
                <a:gd name="adj3" fmla="val 21145242"/>
                <a:gd name="adj4" fmla="val 10800000"/>
                <a:gd name="adj5" fmla="val 15283"/>
              </a:avLst>
            </a:prstGeom>
            <a:solidFill>
              <a:schemeClr val="accent1">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5" name="Pentagon 14"/>
          <p:cNvSpPr/>
          <p:nvPr/>
        </p:nvSpPr>
        <p:spPr>
          <a:xfrm rot="20466504">
            <a:off x="6321324" y="2330259"/>
            <a:ext cx="1722783" cy="43036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Daily support</a:t>
            </a:r>
            <a:endParaRPr lang="en-US" dirty="0"/>
          </a:p>
        </p:txBody>
      </p:sp>
      <p:sp>
        <p:nvSpPr>
          <p:cNvPr id="16" name="Pentagon 15"/>
          <p:cNvSpPr/>
          <p:nvPr/>
        </p:nvSpPr>
        <p:spPr>
          <a:xfrm rot="947621">
            <a:off x="6321189" y="4854936"/>
            <a:ext cx="1722783" cy="43036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a:t>
            </a:r>
            <a:endParaRPr lang="en-US" dirty="0"/>
          </a:p>
        </p:txBody>
      </p:sp>
      <p:sp>
        <p:nvSpPr>
          <p:cNvPr id="17" name="Pentagon 16"/>
          <p:cNvSpPr/>
          <p:nvPr/>
        </p:nvSpPr>
        <p:spPr>
          <a:xfrm>
            <a:off x="6485818" y="3610520"/>
            <a:ext cx="1722783" cy="43036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Configure</a:t>
            </a:r>
            <a:endParaRPr lang="en-US" dirty="0"/>
          </a:p>
        </p:txBody>
      </p:sp>
      <p:sp>
        <p:nvSpPr>
          <p:cNvPr id="19" name="TextBox 18"/>
          <p:cNvSpPr txBox="1"/>
          <p:nvPr/>
        </p:nvSpPr>
        <p:spPr>
          <a:xfrm>
            <a:off x="1188027" y="5848350"/>
            <a:ext cx="7683322" cy="523220"/>
          </a:xfrm>
          <a:prstGeom prst="rect">
            <a:avLst/>
          </a:prstGeom>
          <a:noFill/>
        </p:spPr>
        <p:txBody>
          <a:bodyPr wrap="none" rtlCol="0">
            <a:spAutoFit/>
          </a:bodyPr>
          <a:lstStyle/>
          <a:p>
            <a:r>
              <a:rPr lang="en-US" sz="2800" dirty="0" smtClean="0"/>
              <a:t>Increasing the </a:t>
            </a:r>
            <a:r>
              <a:rPr lang="en-US" sz="2800" b="1" dirty="0" smtClean="0"/>
              <a:t>learning capability</a:t>
            </a:r>
            <a:r>
              <a:rPr lang="en-US" sz="2800" dirty="0" smtClean="0"/>
              <a:t> of a community…</a:t>
            </a:r>
            <a:endParaRPr lang="en-US" sz="2800"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LA\talks-n-papers\Hubub-April-2010\Tools landscape .png"/>
          <p:cNvPicPr>
            <a:picLocks noChangeAspect="1" noChangeArrowheads="1"/>
          </p:cNvPicPr>
          <p:nvPr/>
        </p:nvPicPr>
        <p:blipFill>
          <a:blip r:embed="rId3" cstate="print"/>
          <a:srcRect/>
          <a:stretch>
            <a:fillRect/>
          </a:stretch>
        </p:blipFill>
        <p:spPr bwMode="auto">
          <a:xfrm>
            <a:off x="3912174" y="1453070"/>
            <a:ext cx="5215469" cy="5215468"/>
          </a:xfrm>
          <a:prstGeom prst="rect">
            <a:avLst/>
          </a:prstGeom>
          <a:noFill/>
        </p:spPr>
      </p:pic>
      <p:sp>
        <p:nvSpPr>
          <p:cNvPr id="5" name="Title 4"/>
          <p:cNvSpPr>
            <a:spLocks noGrp="1"/>
          </p:cNvSpPr>
          <p:nvPr>
            <p:ph type="title"/>
          </p:nvPr>
        </p:nvSpPr>
        <p:spPr/>
        <p:txBody>
          <a:bodyPr>
            <a:normAutofit/>
          </a:bodyPr>
          <a:lstStyle/>
          <a:p>
            <a:r>
              <a:rPr lang="en-US" sz="2400" b="1" cap="all" spc="600" dirty="0" smtClean="0">
                <a:solidFill>
                  <a:srgbClr val="FFFFFF"/>
                </a:solidFill>
              </a:rPr>
              <a:t>TECHNOLOGY LANDSCAPE</a:t>
            </a:r>
            <a:endParaRPr lang="en-US" sz="2400" b="1" cap="all" spc="600" dirty="0">
              <a:solidFill>
                <a:schemeClr val="bg1"/>
              </a:solidFill>
            </a:endParaRPr>
          </a:p>
        </p:txBody>
      </p:sp>
      <p:sp>
        <p:nvSpPr>
          <p:cNvPr id="10" name="Text Placeholder 5"/>
          <p:cNvSpPr txBox="1">
            <a:spLocks/>
          </p:cNvSpPr>
          <p:nvPr/>
        </p:nvSpPr>
        <p:spPr>
          <a:xfrm>
            <a:off x="268014" y="1904296"/>
            <a:ext cx="3554049" cy="536646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1200"/>
              </a:spcAft>
              <a:buClr>
                <a:schemeClr val="accent6"/>
              </a:buClr>
              <a:buSzTx/>
              <a:buFont typeface="Wingdings" charset="2"/>
              <a:buChar char="§"/>
              <a:tabLst/>
              <a:defRPr/>
            </a:pPr>
            <a:r>
              <a:rPr lang="en-US" sz="2800" dirty="0" smtClean="0"/>
              <a:t>Skype example</a:t>
            </a:r>
            <a:endParaRPr kumimoji="0" lang="en-US" sz="2800" b="0" i="0" u="none" strike="noStrike" kern="1200" cap="none" spc="0" normalizeH="0" noProof="0" dirty="0" smtClean="0">
              <a:ln>
                <a:noFill/>
              </a:ln>
              <a:solidFill>
                <a:schemeClr val="tx1"/>
              </a:solidFill>
              <a:effectLst/>
              <a:uLnTx/>
              <a:uFillTx/>
              <a:latin typeface="+mn-lt"/>
              <a:ea typeface="+mn-ea"/>
              <a:cs typeface="+mn-cs"/>
            </a:endParaRPr>
          </a:p>
          <a:p>
            <a:pPr marL="800100" lvl="1" indent="-342900">
              <a:spcBef>
                <a:spcPct val="20000"/>
              </a:spcBef>
              <a:spcAft>
                <a:spcPts val="1200"/>
              </a:spcAft>
              <a:buClr>
                <a:schemeClr val="accent6"/>
              </a:buClr>
              <a:buFont typeface="Wingdings" charset="2"/>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Polarities in 3 dimensions</a:t>
            </a:r>
          </a:p>
          <a:p>
            <a:pPr marL="800100" lvl="1" indent="-342900">
              <a:spcBef>
                <a:spcPct val="20000"/>
              </a:spcBef>
              <a:spcAft>
                <a:spcPts val="1200"/>
              </a:spcAft>
              <a:buClr>
                <a:schemeClr val="accent6"/>
              </a:buClr>
              <a:buFont typeface="Wingdings" charset="2"/>
              <a:buChar char="§"/>
              <a:defRPr/>
            </a:pPr>
            <a:r>
              <a:rPr lang="en-US" sz="2800" dirty="0" smtClean="0"/>
              <a:t>Tool vs. platform</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spcAft>
                <a:spcPts val="1200"/>
              </a:spcAft>
              <a:buClr>
                <a:schemeClr val="accent6"/>
              </a:buClr>
              <a:buFont typeface="Wingdings" charset="2"/>
              <a:buChar char="§"/>
              <a:defRPr/>
            </a:pPr>
            <a:r>
              <a:rPr kumimoji="0" lang="en-US" sz="2800" b="0" i="0" u="none" strike="noStrike" kern="1200" cap="none" spc="0" normalizeH="0" noProof="0" dirty="0" smtClean="0">
                <a:ln>
                  <a:noFill/>
                </a:ln>
                <a:solidFill>
                  <a:schemeClr val="tx1"/>
                </a:solidFill>
                <a:effectLst/>
                <a:uLnTx/>
                <a:uFillTx/>
                <a:latin typeface="+mn-lt"/>
                <a:ea typeface="+mn-ea"/>
                <a:cs typeface="+mn-cs"/>
              </a:rPr>
              <a:t>Tool affordance vs. social use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TextBox 11"/>
          <p:cNvSpPr txBox="1"/>
          <p:nvPr/>
        </p:nvSpPr>
        <p:spPr>
          <a:xfrm>
            <a:off x="7467582" y="2502652"/>
            <a:ext cx="1135247" cy="523220"/>
          </a:xfrm>
          <a:prstGeom prst="rect">
            <a:avLst/>
          </a:prstGeom>
          <a:noFill/>
        </p:spPr>
        <p:txBody>
          <a:bodyPr wrap="none" rtlCol="0">
            <a:spAutoFit/>
          </a:bodyPr>
          <a:lstStyle/>
          <a:p>
            <a:r>
              <a:rPr lang="en-US" sz="2800" b="1" dirty="0" smtClean="0">
                <a:solidFill>
                  <a:srgbClr val="E46D0A"/>
                </a:solidFill>
              </a:rPr>
              <a:t>phone</a:t>
            </a:r>
            <a:endParaRPr lang="en-US" sz="2800" b="1" dirty="0">
              <a:solidFill>
                <a:srgbClr val="E46D0A"/>
              </a:solidFill>
            </a:endParaRPr>
          </a:p>
        </p:txBody>
      </p:sp>
      <p:sp>
        <p:nvSpPr>
          <p:cNvPr id="13" name="TextBox 12"/>
          <p:cNvSpPr txBox="1"/>
          <p:nvPr/>
        </p:nvSpPr>
        <p:spPr>
          <a:xfrm>
            <a:off x="4658718" y="5241083"/>
            <a:ext cx="1027845" cy="523220"/>
          </a:xfrm>
          <a:prstGeom prst="rect">
            <a:avLst/>
          </a:prstGeom>
          <a:noFill/>
        </p:spPr>
        <p:txBody>
          <a:bodyPr wrap="none" rtlCol="0">
            <a:spAutoFit/>
          </a:bodyPr>
          <a:lstStyle/>
          <a:p>
            <a:r>
              <a:rPr lang="en-US" sz="2800" b="1" dirty="0" smtClean="0">
                <a:solidFill>
                  <a:srgbClr val="E46D0A"/>
                </a:solidFill>
              </a:rPr>
              <a:t>alerts</a:t>
            </a:r>
            <a:endParaRPr lang="en-US" sz="2800" b="1" dirty="0">
              <a:solidFill>
                <a:srgbClr val="E46D0A"/>
              </a:solidFill>
            </a:endParaRPr>
          </a:p>
        </p:txBody>
      </p:sp>
      <p:sp>
        <p:nvSpPr>
          <p:cNvPr id="15" name="TextBox 14"/>
          <p:cNvSpPr txBox="1"/>
          <p:nvPr/>
        </p:nvSpPr>
        <p:spPr>
          <a:xfrm>
            <a:off x="4812517" y="4244432"/>
            <a:ext cx="1768754" cy="379463"/>
          </a:xfrm>
          <a:prstGeom prst="rect">
            <a:avLst/>
          </a:prstGeom>
          <a:noFill/>
        </p:spPr>
        <p:txBody>
          <a:bodyPr wrap="none" rtlCol="0">
            <a:spAutoFit/>
          </a:bodyPr>
          <a:lstStyle/>
          <a:p>
            <a:pPr algn="ctr">
              <a:lnSpc>
                <a:spcPts val="2000"/>
              </a:lnSpc>
            </a:pPr>
            <a:r>
              <a:rPr lang="en-US" sz="2800" b="1" dirty="0" smtClean="0">
                <a:solidFill>
                  <a:srgbClr val="E46D0A"/>
                </a:solidFill>
              </a:rPr>
              <a:t>transcripts</a:t>
            </a:r>
            <a:endParaRPr lang="en-US" sz="2800" b="1" dirty="0">
              <a:solidFill>
                <a:srgbClr val="E46D0A"/>
              </a:solidFill>
            </a:endParaRPr>
          </a:p>
        </p:txBody>
      </p:sp>
      <p:sp>
        <p:nvSpPr>
          <p:cNvPr id="20" name="TextBox 19"/>
          <p:cNvSpPr txBox="1"/>
          <p:nvPr/>
        </p:nvSpPr>
        <p:spPr>
          <a:xfrm>
            <a:off x="7712987" y="2324004"/>
            <a:ext cx="1008609" cy="523220"/>
          </a:xfrm>
          <a:prstGeom prst="rect">
            <a:avLst/>
          </a:prstGeom>
          <a:noFill/>
        </p:spPr>
        <p:txBody>
          <a:bodyPr wrap="none" rtlCol="0">
            <a:spAutoFit/>
          </a:bodyPr>
          <a:lstStyle/>
          <a:p>
            <a:r>
              <a:rPr lang="en-US" sz="2800" b="1" dirty="0" smtClean="0">
                <a:solidFill>
                  <a:srgbClr val="E46D0A"/>
                </a:solidFill>
              </a:rPr>
              <a:t>video</a:t>
            </a:r>
            <a:endParaRPr lang="en-US" sz="2800" b="1" dirty="0">
              <a:solidFill>
                <a:srgbClr val="E46D0A"/>
              </a:solidFill>
            </a:endParaRPr>
          </a:p>
        </p:txBody>
      </p:sp>
      <p:sp>
        <p:nvSpPr>
          <p:cNvPr id="21" name="TextBox 20"/>
          <p:cNvSpPr txBox="1"/>
          <p:nvPr/>
        </p:nvSpPr>
        <p:spPr>
          <a:xfrm>
            <a:off x="7488559" y="2370860"/>
            <a:ext cx="1237839" cy="523220"/>
          </a:xfrm>
          <a:prstGeom prst="rect">
            <a:avLst/>
          </a:prstGeom>
          <a:noFill/>
        </p:spPr>
        <p:txBody>
          <a:bodyPr wrap="none" rtlCol="0">
            <a:spAutoFit/>
          </a:bodyPr>
          <a:lstStyle/>
          <a:p>
            <a:r>
              <a:rPr lang="en-US" sz="2800" b="1" dirty="0" smtClean="0">
                <a:solidFill>
                  <a:srgbClr val="E46D0A"/>
                </a:solidFill>
              </a:rPr>
              <a:t>Skype?</a:t>
            </a:r>
            <a:endParaRPr lang="en-US" sz="2800" b="1" dirty="0">
              <a:solidFill>
                <a:srgbClr val="E46D0A"/>
              </a:solidFill>
            </a:endParaRPr>
          </a:p>
        </p:txBody>
      </p:sp>
      <p:sp>
        <p:nvSpPr>
          <p:cNvPr id="22" name="TextBox 21"/>
          <p:cNvSpPr txBox="1"/>
          <p:nvPr/>
        </p:nvSpPr>
        <p:spPr>
          <a:xfrm>
            <a:off x="670560" y="5948660"/>
            <a:ext cx="3151504" cy="369332"/>
          </a:xfrm>
          <a:prstGeom prst="rect">
            <a:avLst/>
          </a:prstGeom>
          <a:noFill/>
        </p:spPr>
        <p:txBody>
          <a:bodyPr wrap="none" rtlCol="0">
            <a:spAutoFit/>
          </a:bodyPr>
          <a:lstStyle/>
          <a:p>
            <a:r>
              <a:rPr lang="en-US" dirty="0" smtClean="0"/>
              <a:t>Tech landscape, Chapter 4, p 60</a:t>
            </a:r>
            <a:endParaRPr lang="en-US" dirty="0"/>
          </a:p>
        </p:txBody>
      </p:sp>
      <p:sp>
        <p:nvSpPr>
          <p:cNvPr id="23" name="TextBox 22"/>
          <p:cNvSpPr txBox="1"/>
          <p:nvPr/>
        </p:nvSpPr>
        <p:spPr>
          <a:xfrm>
            <a:off x="6837965" y="3638089"/>
            <a:ext cx="970009" cy="389081"/>
          </a:xfrm>
          <a:prstGeom prst="rect">
            <a:avLst/>
          </a:prstGeom>
          <a:noFill/>
        </p:spPr>
        <p:txBody>
          <a:bodyPr wrap="none" rtlCol="0">
            <a:spAutoFit/>
          </a:bodyPr>
          <a:lstStyle/>
          <a:p>
            <a:pPr>
              <a:lnSpc>
                <a:spcPts val="2060"/>
              </a:lnSpc>
            </a:pPr>
            <a:r>
              <a:rPr lang="en-US" sz="2800" b="1" dirty="0" smtClean="0">
                <a:solidFill>
                  <a:srgbClr val="E46D0A"/>
                </a:solidFill>
              </a:rPr>
              <a:t>chats</a:t>
            </a:r>
            <a:endParaRPr lang="en-US" sz="2800" b="1" dirty="0">
              <a:solidFill>
                <a:srgbClr val="E46D0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0" grpId="0"/>
      <p:bldP spid="21"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590" y="3129093"/>
            <a:ext cx="7772400" cy="1787964"/>
          </a:xfrm>
        </p:spPr>
        <p:txBody>
          <a:bodyPr>
            <a:noAutofit/>
          </a:bodyPr>
          <a:lstStyle/>
          <a:p>
            <a:r>
              <a:rPr lang="en-US" dirty="0" smtClean="0"/>
              <a:t>Recognizing &amp; supporting</a:t>
            </a:r>
            <a:br>
              <a:rPr lang="en-US" dirty="0" smtClean="0"/>
            </a:br>
            <a:r>
              <a:rPr lang="en-US" dirty="0" smtClean="0"/>
              <a:t>tech stewardship work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400" b="1" cap="all" spc="600" dirty="0" smtClean="0">
                <a:solidFill>
                  <a:schemeClr val="bg1"/>
                </a:solidFill>
              </a:rPr>
              <a:t>Tech stewardship </a:t>
            </a:r>
            <a:br>
              <a:rPr lang="en-US" sz="2400" b="1" cap="all" spc="600" dirty="0" smtClean="0">
                <a:solidFill>
                  <a:schemeClr val="bg1"/>
                </a:solidFill>
              </a:rPr>
            </a:br>
            <a:r>
              <a:rPr lang="en-US" sz="2400" b="1" cap="all" spc="600" dirty="0" smtClean="0">
                <a:solidFill>
                  <a:schemeClr val="bg1"/>
                </a:solidFill>
              </a:rPr>
              <a:t>is needed</a:t>
            </a:r>
            <a:endParaRPr lang="en-US" sz="2400" b="1" cap="all" spc="600" dirty="0">
              <a:solidFill>
                <a:schemeClr val="bg1"/>
              </a:solidFill>
            </a:endParaRPr>
          </a:p>
        </p:txBody>
      </p:sp>
      <p:sp>
        <p:nvSpPr>
          <p:cNvPr id="6" name="Content Placeholder 5"/>
          <p:cNvSpPr>
            <a:spLocks noGrp="1"/>
          </p:cNvSpPr>
          <p:nvPr>
            <p:ph idx="1"/>
          </p:nvPr>
        </p:nvSpPr>
        <p:spPr>
          <a:xfrm>
            <a:off x="1169924" y="2732313"/>
            <a:ext cx="6633633" cy="2637705"/>
          </a:xfrm>
        </p:spPr>
        <p:txBody>
          <a:bodyPr>
            <a:normAutofit lnSpcReduction="10000"/>
          </a:bodyPr>
          <a:lstStyle/>
          <a:p>
            <a:pPr>
              <a:spcAft>
                <a:spcPts val="600"/>
              </a:spcAft>
              <a:buClr>
                <a:schemeClr val="accent6"/>
              </a:buClr>
              <a:buFont typeface="Wingdings" pitchFamily="2" charset="2"/>
              <a:buChar char="§"/>
            </a:pPr>
            <a:r>
              <a:rPr lang="en-US" sz="2800" dirty="0" smtClean="0"/>
              <a:t>Technical</a:t>
            </a:r>
          </a:p>
          <a:p>
            <a:pPr>
              <a:spcAft>
                <a:spcPts val="600"/>
              </a:spcAft>
              <a:buClr>
                <a:schemeClr val="accent6"/>
              </a:buClr>
              <a:buFont typeface="Wingdings" pitchFamily="2" charset="2"/>
              <a:buChar char="§"/>
            </a:pPr>
            <a:r>
              <a:rPr lang="en-US" sz="2800" dirty="0" smtClean="0"/>
              <a:t>Social</a:t>
            </a:r>
          </a:p>
          <a:p>
            <a:pPr>
              <a:spcAft>
                <a:spcPts val="600"/>
              </a:spcAft>
              <a:buClr>
                <a:schemeClr val="accent6"/>
              </a:buClr>
              <a:buFont typeface="Wingdings" pitchFamily="2" charset="2"/>
              <a:buChar char="§"/>
            </a:pPr>
            <a:r>
              <a:rPr lang="en-US" sz="2800" dirty="0" smtClean="0"/>
              <a:t>Interactions</a:t>
            </a:r>
          </a:p>
          <a:p>
            <a:pPr>
              <a:spcAft>
                <a:spcPts val="600"/>
              </a:spcAft>
              <a:buClr>
                <a:schemeClr val="accent6"/>
              </a:buClr>
              <a:buFont typeface="Wingdings" pitchFamily="2" charset="2"/>
              <a:buChar char="§"/>
            </a:pPr>
            <a:r>
              <a:rPr lang="en-US" sz="2800" dirty="0" smtClean="0"/>
              <a:t>Many hubs and an emerging tech steward</a:t>
            </a:r>
            <a:br>
              <a:rPr lang="en-US" sz="2800" dirty="0" smtClean="0"/>
            </a:br>
            <a:r>
              <a:rPr lang="en-US" sz="2800" dirty="0" smtClean="0"/>
              <a:t> community </a:t>
            </a:r>
          </a:p>
        </p:txBody>
      </p:sp>
      <p:sp>
        <p:nvSpPr>
          <p:cNvPr id="7" name="TextBox 6"/>
          <p:cNvSpPr txBox="1"/>
          <p:nvPr/>
        </p:nvSpPr>
        <p:spPr>
          <a:xfrm>
            <a:off x="548640" y="1847088"/>
            <a:ext cx="4822859" cy="523220"/>
          </a:xfrm>
          <a:prstGeom prst="rect">
            <a:avLst/>
          </a:prstGeom>
          <a:noFill/>
        </p:spPr>
        <p:txBody>
          <a:bodyPr wrap="none" rtlCol="0">
            <a:spAutoFit/>
          </a:bodyPr>
          <a:lstStyle/>
          <a:p>
            <a:r>
              <a:rPr lang="en-US" sz="2800" b="1" dirty="0" smtClean="0"/>
              <a:t>“Community-sized” challenges:</a:t>
            </a:r>
            <a:endParaRPr lang="en-US" sz="2800" b="1" dirty="0"/>
          </a:p>
        </p:txBody>
      </p:sp>
      <p:pic>
        <p:nvPicPr>
          <p:cNvPr id="2050" name="Picture 2"/>
          <p:cNvPicPr>
            <a:picLocks noChangeAspect="1" noChangeArrowheads="1"/>
          </p:cNvPicPr>
          <p:nvPr/>
        </p:nvPicPr>
        <p:blipFill>
          <a:blip r:embed="rId3" cstate="print"/>
          <a:srcRect/>
          <a:stretch>
            <a:fillRect/>
          </a:stretch>
        </p:blipFill>
        <p:spPr bwMode="auto">
          <a:xfrm>
            <a:off x="5897880" y="-248412"/>
            <a:ext cx="3246120" cy="2856586"/>
          </a:xfrm>
          <a:prstGeom prst="rect">
            <a:avLst/>
          </a:prstGeom>
          <a:noFill/>
          <a:ln w="9525">
            <a:noFill/>
            <a:miter lim="800000"/>
            <a:headEnd/>
            <a:tailEnd/>
          </a:ln>
          <a:effectLst>
            <a:outerShdw blurRad="381000" dist="38100" dir="2700000" algn="t" rotWithShape="0">
              <a:prstClr val="black">
                <a:alpha val="40000"/>
              </a:prstClr>
            </a:outerShdw>
          </a:effectLst>
        </p:spPr>
      </p:pic>
      <p:sp>
        <p:nvSpPr>
          <p:cNvPr id="8" name="TextBox 7"/>
          <p:cNvSpPr txBox="1"/>
          <p:nvPr/>
        </p:nvSpPr>
        <p:spPr>
          <a:xfrm>
            <a:off x="2582663" y="5683398"/>
            <a:ext cx="3941721" cy="584775"/>
          </a:xfrm>
          <a:prstGeom prst="rect">
            <a:avLst/>
          </a:prstGeom>
          <a:noFill/>
        </p:spPr>
        <p:txBody>
          <a:bodyPr wrap="none" rtlCol="0">
            <a:spAutoFit/>
          </a:bodyPr>
          <a:lstStyle/>
          <a:p>
            <a:pPr algn="ctr"/>
            <a:r>
              <a:rPr lang="en-US" sz="3200" dirty="0" smtClean="0"/>
              <a:t>Why call it leadership?</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8"/>
                                        </p:tgtEl>
                                        <p:attrNameLst>
                                          <p:attrName>style.fontStyle</p:attrName>
                                        </p:attrNameLst>
                                      </p:cBhvr>
                                      <p:to>
                                        <p:strVal val="normal"/>
                                      </p:to>
                                    </p:set>
                                    <p:set>
                                      <p:cBhvr override="childStyle">
                                        <p:cTn id="7" dur="indefinite"/>
                                        <p:tgtEl>
                                          <p:spTgt spid="8"/>
                                        </p:tgtEl>
                                        <p:attrNameLst>
                                          <p:attrName>style.fontWeight</p:attrName>
                                        </p:attrNameLst>
                                      </p:cBhvr>
                                      <p:to>
                                        <p:strVal val="bold"/>
                                      </p:to>
                                    </p:set>
                                    <p:set>
                                      <p:cBhvr override="childStyle">
                                        <p:cTn id="8" dur="indefinite"/>
                                        <p:tgtEl>
                                          <p:spTgt spid="8"/>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1" y="3113051"/>
            <a:ext cx="8065895" cy="3255665"/>
          </a:xfrm>
        </p:spPr>
        <p:txBody>
          <a:bodyPr>
            <a:normAutofit/>
          </a:bodyPr>
          <a:lstStyle/>
          <a:p>
            <a:r>
              <a:rPr lang="en-US" b="0" dirty="0" smtClean="0"/>
              <a:t>By identifying technologies that serve community needs we enhance learning capabilities</a:t>
            </a:r>
            <a:endParaRPr lang="en-US" b="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400" b="1" cap="all" spc="600" dirty="0" smtClean="0">
                <a:solidFill>
                  <a:schemeClr val="bg1"/>
                </a:solidFill>
              </a:rPr>
              <a:t>A Learning agenda</a:t>
            </a:r>
            <a:endParaRPr lang="en-US" sz="2400" b="1" cap="all" spc="600" dirty="0">
              <a:solidFill>
                <a:schemeClr val="bg1"/>
              </a:solidFill>
            </a:endParaRPr>
          </a:p>
        </p:txBody>
      </p:sp>
      <p:sp>
        <p:nvSpPr>
          <p:cNvPr id="7" name="Content Placeholder 6"/>
          <p:cNvSpPr>
            <a:spLocks noGrp="1"/>
          </p:cNvSpPr>
          <p:nvPr>
            <p:ph idx="1"/>
          </p:nvPr>
        </p:nvSpPr>
        <p:spPr>
          <a:xfrm>
            <a:off x="1071255" y="3053580"/>
            <a:ext cx="6811433" cy="3827427"/>
          </a:xfrm>
        </p:spPr>
        <p:txBody>
          <a:bodyPr>
            <a:normAutofit/>
          </a:bodyPr>
          <a:lstStyle/>
          <a:p>
            <a:pPr>
              <a:spcAft>
                <a:spcPts val="600"/>
              </a:spcAft>
              <a:buClr>
                <a:schemeClr val="accent6"/>
              </a:buClr>
              <a:buFont typeface="Wingdings" pitchFamily="2" charset="2"/>
              <a:buChar char="§"/>
            </a:pPr>
            <a:r>
              <a:rPr lang="en-US" dirty="0" smtClean="0"/>
              <a:t>Guiding platform evolution</a:t>
            </a:r>
          </a:p>
          <a:p>
            <a:pPr>
              <a:spcAft>
                <a:spcPts val="600"/>
              </a:spcAft>
              <a:buClr>
                <a:schemeClr val="accent6"/>
              </a:buClr>
              <a:buFont typeface="Wingdings" pitchFamily="2" charset="2"/>
              <a:buChar char="§"/>
            </a:pPr>
            <a:r>
              <a:rPr lang="en-US" dirty="0" smtClean="0"/>
              <a:t>Hub platform races digital habitat</a:t>
            </a:r>
          </a:p>
          <a:p>
            <a:pPr>
              <a:spcAft>
                <a:spcPts val="600"/>
              </a:spcAft>
              <a:buClr>
                <a:schemeClr val="accent6"/>
              </a:buClr>
              <a:buFont typeface="Wingdings" pitchFamily="2" charset="2"/>
              <a:buChar char="§"/>
            </a:pPr>
            <a:r>
              <a:rPr lang="en-US" dirty="0" smtClean="0"/>
              <a:t>Leveraging positive deviance</a:t>
            </a:r>
          </a:p>
          <a:p>
            <a:pPr>
              <a:spcAft>
                <a:spcPts val="600"/>
              </a:spcAft>
              <a:buClr>
                <a:schemeClr val="accent6"/>
              </a:buClr>
              <a:buFont typeface="Wingdings" pitchFamily="2" charset="2"/>
              <a:buChar char="§"/>
            </a:pPr>
            <a:r>
              <a:rPr lang="en-US" dirty="0" smtClean="0"/>
              <a:t>A hub: a community service or  a</a:t>
            </a:r>
            <a:br>
              <a:rPr lang="en-US" dirty="0" smtClean="0"/>
            </a:br>
            <a:r>
              <a:rPr lang="en-US" dirty="0" smtClean="0"/>
              <a:t>community of practice?</a:t>
            </a:r>
          </a:p>
        </p:txBody>
      </p:sp>
      <p:pic>
        <p:nvPicPr>
          <p:cNvPr id="6" name="Picture 2"/>
          <p:cNvPicPr>
            <a:picLocks noChangeAspect="1" noChangeArrowheads="1"/>
          </p:cNvPicPr>
          <p:nvPr/>
        </p:nvPicPr>
        <p:blipFill>
          <a:blip r:embed="rId3" cstate="print"/>
          <a:srcRect/>
          <a:stretch>
            <a:fillRect/>
          </a:stretch>
        </p:blipFill>
        <p:spPr bwMode="auto">
          <a:xfrm>
            <a:off x="5381608" y="0"/>
            <a:ext cx="3762392" cy="2370307"/>
          </a:xfrm>
          <a:prstGeom prst="rect">
            <a:avLst/>
          </a:prstGeom>
          <a:noFill/>
          <a:ln w="9525">
            <a:noFill/>
            <a:miter lim="800000"/>
            <a:headEnd/>
            <a:tailEnd/>
          </a:ln>
          <a:effectLst>
            <a:outerShdw blurRad="381000" dist="38100" dir="27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400" b="1" cap="all" spc="600" dirty="0" smtClean="0">
                <a:solidFill>
                  <a:schemeClr val="bg1"/>
                </a:solidFill>
              </a:rPr>
              <a:t>A Learning agenda</a:t>
            </a:r>
            <a:endParaRPr lang="en-US" sz="2400" b="1" cap="all" spc="600" dirty="0">
              <a:solidFill>
                <a:schemeClr val="bg1"/>
              </a:solidFill>
            </a:endParaRPr>
          </a:p>
        </p:txBody>
      </p:sp>
      <p:sp>
        <p:nvSpPr>
          <p:cNvPr id="7" name="Content Placeholder 6"/>
          <p:cNvSpPr>
            <a:spLocks noGrp="1"/>
          </p:cNvSpPr>
          <p:nvPr>
            <p:ph idx="1"/>
          </p:nvPr>
        </p:nvSpPr>
        <p:spPr>
          <a:xfrm>
            <a:off x="1071255" y="3070833"/>
            <a:ext cx="6811433" cy="3827427"/>
          </a:xfrm>
        </p:spPr>
        <p:txBody>
          <a:bodyPr>
            <a:normAutofit/>
          </a:bodyPr>
          <a:lstStyle/>
          <a:p>
            <a:pPr>
              <a:spcAft>
                <a:spcPts val="600"/>
              </a:spcAft>
              <a:buClr>
                <a:schemeClr val="accent6"/>
              </a:buClr>
              <a:buFont typeface="Wingdings" pitchFamily="2" charset="2"/>
              <a:buChar char="§"/>
            </a:pPr>
            <a:r>
              <a:rPr lang="en-US" smtClean="0"/>
              <a:t>Coordinating levels of stewardship</a:t>
            </a:r>
          </a:p>
          <a:p>
            <a:pPr>
              <a:spcAft>
                <a:spcPts val="600"/>
              </a:spcAft>
              <a:buClr>
                <a:schemeClr val="accent6"/>
              </a:buClr>
              <a:buFont typeface="Wingdings" pitchFamily="2" charset="2"/>
              <a:buChar char="§"/>
            </a:pPr>
            <a:r>
              <a:rPr lang="en-US" smtClean="0"/>
              <a:t>Morphing </a:t>
            </a:r>
            <a:r>
              <a:rPr lang="en-US" dirty="0" smtClean="0"/>
              <a:t>a project into a community</a:t>
            </a:r>
          </a:p>
          <a:p>
            <a:pPr>
              <a:spcAft>
                <a:spcPts val="600"/>
              </a:spcAft>
              <a:buClr>
                <a:schemeClr val="accent6"/>
              </a:buClr>
              <a:buFont typeface="Wingdings" pitchFamily="2" charset="2"/>
              <a:buChar char="§"/>
            </a:pPr>
            <a:r>
              <a:rPr lang="en-US" dirty="0" smtClean="0"/>
              <a:t>Limits of “eating own dog food”</a:t>
            </a:r>
          </a:p>
          <a:p>
            <a:pPr>
              <a:spcAft>
                <a:spcPts val="600"/>
              </a:spcAft>
              <a:buClr>
                <a:schemeClr val="accent6"/>
              </a:buClr>
              <a:buFont typeface="Wingdings" pitchFamily="2" charset="2"/>
              <a:buChar char="§"/>
            </a:pPr>
            <a:r>
              <a:rPr lang="en-US" dirty="0" smtClean="0"/>
              <a:t>Understanding stewardship</a:t>
            </a:r>
          </a:p>
          <a:p>
            <a:pPr>
              <a:spcAft>
                <a:spcPts val="600"/>
              </a:spcAft>
              <a:buClr>
                <a:schemeClr val="accent6"/>
              </a:buClr>
              <a:buNone/>
            </a:pPr>
            <a:endParaRPr lang="en-US" dirty="0" smtClean="0"/>
          </a:p>
        </p:txBody>
      </p:sp>
      <p:pic>
        <p:nvPicPr>
          <p:cNvPr id="6" name="Picture 2"/>
          <p:cNvPicPr>
            <a:picLocks noChangeAspect="1" noChangeArrowheads="1"/>
          </p:cNvPicPr>
          <p:nvPr/>
        </p:nvPicPr>
        <p:blipFill>
          <a:blip r:embed="rId3" cstate="print"/>
          <a:srcRect/>
          <a:stretch>
            <a:fillRect/>
          </a:stretch>
        </p:blipFill>
        <p:spPr bwMode="auto">
          <a:xfrm>
            <a:off x="5381608" y="0"/>
            <a:ext cx="3762392" cy="2370307"/>
          </a:xfrm>
          <a:prstGeom prst="rect">
            <a:avLst/>
          </a:prstGeom>
          <a:noFill/>
          <a:ln w="9525">
            <a:noFill/>
            <a:miter lim="800000"/>
            <a:headEnd/>
            <a:tailEnd/>
          </a:ln>
          <a:effectLst>
            <a:outerShdw blurRad="381000" dist="38100" dir="27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Key concept:</a:t>
            </a:r>
            <a:br>
              <a:rPr lang="en-US" dirty="0" smtClean="0"/>
            </a:br>
            <a:r>
              <a:rPr lang="en-US" dirty="0" smtClean="0"/>
              <a:t>your learning agenda matters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S10391sm.jpg"/>
          <p:cNvPicPr>
            <a:picLocks noChangeAspect="1"/>
          </p:cNvPicPr>
          <p:nvPr/>
        </p:nvPicPr>
        <p:blipFill>
          <a:blip r:embed="rId3" cstate="print">
            <a:lum bright="-20000"/>
          </a:blip>
          <a:srcRect l="-4167" t="46970" r="-3935" b="7941"/>
          <a:stretch>
            <a:fillRect/>
          </a:stretch>
        </p:blipFill>
        <p:spPr>
          <a:xfrm>
            <a:off x="-381000" y="1411327"/>
            <a:ext cx="9884833" cy="5446673"/>
          </a:xfrm>
          <a:prstGeom prst="rect">
            <a:avLst/>
          </a:prstGeom>
        </p:spPr>
      </p:pic>
      <p:sp>
        <p:nvSpPr>
          <p:cNvPr id="12" name="Title 1"/>
          <p:cNvSpPr>
            <a:spLocks noGrp="1"/>
          </p:cNvSpPr>
          <p:nvPr>
            <p:ph type="title"/>
          </p:nvPr>
        </p:nvSpPr>
        <p:spPr>
          <a:xfrm>
            <a:off x="490110" y="268327"/>
            <a:ext cx="6385752" cy="1143000"/>
          </a:xfrm>
        </p:spPr>
        <p:txBody>
          <a:bodyPr wrap="none">
            <a:noAutofit/>
          </a:bodyPr>
          <a:lstStyle/>
          <a:p>
            <a:r>
              <a:rPr lang="en-US" sz="2400" b="1" cap="all" spc="600" dirty="0" smtClean="0">
                <a:solidFill>
                  <a:schemeClr val="bg1"/>
                </a:solidFill>
              </a:rPr>
              <a:t>CONCLUSION</a:t>
            </a:r>
            <a:endParaRPr lang="en-US" sz="2400" b="1" cap="all" spc="600" dirty="0">
              <a:solidFill>
                <a:schemeClr val="bg1"/>
              </a:solidFill>
            </a:endParaRPr>
          </a:p>
        </p:txBody>
      </p:sp>
      <p:sp>
        <p:nvSpPr>
          <p:cNvPr id="11" name="Date Placeholder 10"/>
          <p:cNvSpPr>
            <a:spLocks noGrp="1"/>
          </p:cNvSpPr>
          <p:nvPr>
            <p:ph type="dt" sz="half" idx="10"/>
          </p:nvPr>
        </p:nvSpPr>
        <p:spPr/>
        <p:txBody>
          <a:bodyPr/>
          <a:lstStyle/>
          <a:p>
            <a:r>
              <a:rPr lang="en-US" smtClean="0"/>
              <a:t>04.2010  Learning Alliances</a:t>
            </a:r>
            <a:endParaRPr lang="en-US" dirty="0"/>
          </a:p>
        </p:txBody>
      </p:sp>
      <p:sp>
        <p:nvSpPr>
          <p:cNvPr id="13" name="Slide Number Placeholder 12"/>
          <p:cNvSpPr>
            <a:spLocks noGrp="1"/>
          </p:cNvSpPr>
          <p:nvPr>
            <p:ph type="sldNum" sz="quarter" idx="11"/>
          </p:nvPr>
        </p:nvSpPr>
        <p:spPr/>
        <p:txBody>
          <a:bodyPr/>
          <a:lstStyle/>
          <a:p>
            <a:fld id="{6A41F713-6264-0F4C-9F5F-32936DE928B2}" type="slidenum">
              <a:rPr lang="en-US" smtClean="0"/>
              <a:pPr/>
              <a:t>37</a:t>
            </a:fld>
            <a:endParaRPr lang="en-US"/>
          </a:p>
        </p:txBody>
      </p:sp>
      <p:sp>
        <p:nvSpPr>
          <p:cNvPr id="9" name="TextBox 8"/>
          <p:cNvSpPr txBox="1"/>
          <p:nvPr/>
        </p:nvSpPr>
        <p:spPr>
          <a:xfrm>
            <a:off x="490109" y="1475740"/>
            <a:ext cx="8275195" cy="1077218"/>
          </a:xfrm>
          <a:prstGeom prst="rect">
            <a:avLst/>
          </a:prstGeom>
          <a:noFill/>
        </p:spPr>
        <p:txBody>
          <a:bodyPr wrap="square" rtlCol="0">
            <a:spAutoFit/>
          </a:bodyPr>
          <a:lstStyle/>
          <a:p>
            <a:pPr algn="r"/>
            <a:r>
              <a:rPr lang="en-US" sz="3600" b="1" spc="600" dirty="0" smtClean="0">
                <a:solidFill>
                  <a:schemeClr val="bg1"/>
                </a:solidFill>
                <a:effectLst>
                  <a:outerShdw blurRad="50800" dist="38100" dir="2700000">
                    <a:srgbClr val="000000">
                      <a:alpha val="43000"/>
                    </a:srgbClr>
                  </a:outerShdw>
                </a:effectLst>
              </a:rPr>
              <a:t>Tech STEWARDSHIP: </a:t>
            </a:r>
            <a:br>
              <a:rPr lang="en-US" sz="3600" b="1" spc="600" dirty="0" smtClean="0">
                <a:solidFill>
                  <a:schemeClr val="bg1"/>
                </a:solidFill>
                <a:effectLst>
                  <a:outerShdw blurRad="50800" dist="38100" dir="2700000">
                    <a:srgbClr val="000000">
                      <a:alpha val="43000"/>
                    </a:srgbClr>
                  </a:outerShdw>
                </a:effectLst>
              </a:rPr>
            </a:br>
            <a:r>
              <a:rPr lang="en-US" sz="2800" b="1" spc="600" dirty="0" smtClean="0">
                <a:solidFill>
                  <a:schemeClr val="bg1"/>
                </a:solidFill>
                <a:effectLst>
                  <a:outerShdw blurRad="50800" dist="38100" dir="2700000">
                    <a:srgbClr val="000000">
                      <a:alpha val="43000"/>
                    </a:srgbClr>
                  </a:outerShdw>
                </a:effectLst>
              </a:rPr>
              <a:t>serving community inquiry</a:t>
            </a:r>
            <a:endParaRPr lang="en-US" sz="2800" b="1" spc="600" dirty="0">
              <a:solidFill>
                <a:schemeClr val="bg1"/>
              </a:solidFill>
              <a:effectLst>
                <a:outerShdw blurRad="50800" dist="38100" dir="2700000">
                  <a:srgbClr val="000000">
                    <a:alpha val="43000"/>
                  </a:srgbClr>
                </a:outerShdw>
              </a:effectLst>
            </a:endParaRPr>
          </a:p>
        </p:txBody>
      </p:sp>
      <p:sp>
        <p:nvSpPr>
          <p:cNvPr id="8" name="TextBox 7"/>
          <p:cNvSpPr txBox="1"/>
          <p:nvPr/>
        </p:nvSpPr>
        <p:spPr>
          <a:xfrm>
            <a:off x="1524000" y="2748995"/>
            <a:ext cx="7241305" cy="1077218"/>
          </a:xfrm>
          <a:prstGeom prst="rect">
            <a:avLst/>
          </a:prstGeom>
          <a:noFill/>
        </p:spPr>
        <p:txBody>
          <a:bodyPr wrap="square" rtlCol="0">
            <a:spAutoFit/>
          </a:bodyPr>
          <a:lstStyle/>
          <a:p>
            <a:pPr algn="r"/>
            <a:r>
              <a:rPr lang="en-US" sz="3600" b="1" spc="600" dirty="0" smtClean="0">
                <a:solidFill>
                  <a:schemeClr val="bg1"/>
                </a:solidFill>
                <a:effectLst>
                  <a:outerShdw blurRad="50800" dist="38100" dir="2700000">
                    <a:srgbClr val="000000">
                      <a:alpha val="43000"/>
                    </a:srgbClr>
                  </a:outerShdw>
                </a:effectLst>
              </a:rPr>
              <a:t>LISTENING:</a:t>
            </a:r>
          </a:p>
          <a:p>
            <a:pPr algn="r"/>
            <a:r>
              <a:rPr lang="en-US" sz="2800" b="1" spc="600" dirty="0" smtClean="0">
                <a:solidFill>
                  <a:schemeClr val="bg1"/>
                </a:solidFill>
                <a:effectLst>
                  <a:outerShdw blurRad="50800" dist="38100" dir="2700000">
                    <a:srgbClr val="000000">
                      <a:alpha val="43000"/>
                    </a:srgbClr>
                  </a:outerShdw>
                </a:effectLst>
              </a:rPr>
              <a:t>understanding what’s working</a:t>
            </a:r>
            <a:endParaRPr lang="en-US" sz="2800" b="1" spc="600" dirty="0">
              <a:solidFill>
                <a:schemeClr val="bg1"/>
              </a:solidFill>
              <a:effectLst>
                <a:outerShdw blurRad="50800" dist="38100" dir="2700000">
                  <a:srgbClr val="000000">
                    <a:alpha val="43000"/>
                  </a:srgbClr>
                </a:outerShdw>
              </a:effectLst>
            </a:endParaRPr>
          </a:p>
        </p:txBody>
      </p:sp>
      <p:sp>
        <p:nvSpPr>
          <p:cNvPr id="10" name="TextBox 9"/>
          <p:cNvSpPr txBox="1"/>
          <p:nvPr/>
        </p:nvSpPr>
        <p:spPr>
          <a:xfrm>
            <a:off x="0" y="4037490"/>
            <a:ext cx="8723735" cy="1077218"/>
          </a:xfrm>
          <a:prstGeom prst="rect">
            <a:avLst/>
          </a:prstGeom>
          <a:noFill/>
        </p:spPr>
        <p:txBody>
          <a:bodyPr wrap="square" rtlCol="0">
            <a:spAutoFit/>
          </a:bodyPr>
          <a:lstStyle/>
          <a:p>
            <a:pPr algn="r"/>
            <a:r>
              <a:rPr lang="en-US" sz="3600" b="1" spc="600" dirty="0" smtClean="0">
                <a:solidFill>
                  <a:schemeClr val="bg1"/>
                </a:solidFill>
                <a:effectLst>
                  <a:outerShdw blurRad="50800" dist="38100" dir="2700000">
                    <a:srgbClr val="000000">
                      <a:alpha val="43000"/>
                    </a:srgbClr>
                  </a:outerShdw>
                </a:effectLst>
              </a:rPr>
              <a:t>LEADERSHIP:</a:t>
            </a:r>
          </a:p>
          <a:p>
            <a:pPr algn="r"/>
            <a:r>
              <a:rPr lang="en-US" sz="2800" b="1" spc="600" dirty="0" smtClean="0">
                <a:solidFill>
                  <a:schemeClr val="bg1"/>
                </a:solidFill>
                <a:effectLst>
                  <a:outerShdw blurRad="50800" dist="38100" dir="2700000">
                    <a:srgbClr val="000000">
                      <a:alpha val="43000"/>
                    </a:srgbClr>
                  </a:outerShdw>
                </a:effectLst>
              </a:rPr>
              <a:t>further enabling learning capabilities</a:t>
            </a:r>
            <a:endParaRPr lang="en-US" sz="2800" b="1" spc="600" dirty="0">
              <a:solidFill>
                <a:schemeClr val="bg1"/>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conversation continues</a:t>
            </a:r>
            <a:endParaRPr lang="en-US" dirty="0">
              <a:solidFill>
                <a:schemeClr val="bg1"/>
              </a:solidFill>
            </a:endParaRPr>
          </a:p>
        </p:txBody>
      </p:sp>
      <p:sp>
        <p:nvSpPr>
          <p:cNvPr id="6" name="Content Placeholder 5"/>
          <p:cNvSpPr>
            <a:spLocks noGrp="1"/>
          </p:cNvSpPr>
          <p:nvPr>
            <p:ph idx="1"/>
          </p:nvPr>
        </p:nvSpPr>
        <p:spPr/>
        <p:txBody>
          <a:bodyPr>
            <a:normAutofit lnSpcReduction="10000"/>
          </a:bodyPr>
          <a:lstStyle/>
          <a:p>
            <a:pPr lvl="1">
              <a:spcBef>
                <a:spcPts val="0"/>
              </a:spcBef>
              <a:spcAft>
                <a:spcPts val="600"/>
              </a:spcAft>
              <a:buClr>
                <a:schemeClr val="accent6"/>
              </a:buClr>
              <a:buFont typeface="Wingdings" pitchFamily="2" charset="2"/>
              <a:buChar char="§"/>
            </a:pPr>
            <a:r>
              <a:rPr lang="en-US" sz="4000" dirty="0" smtClean="0"/>
              <a:t>Today’s talk, coffee, lunch</a:t>
            </a:r>
          </a:p>
          <a:p>
            <a:pPr lvl="1">
              <a:spcBef>
                <a:spcPts val="0"/>
              </a:spcBef>
              <a:spcAft>
                <a:spcPts val="600"/>
              </a:spcAft>
              <a:buClr>
                <a:schemeClr val="accent6"/>
              </a:buClr>
              <a:buFont typeface="Wingdings" pitchFamily="2" charset="2"/>
              <a:buChar char="§"/>
            </a:pPr>
            <a:r>
              <a:rPr lang="en-US" sz="4000" dirty="0" smtClean="0"/>
              <a:t>Upcoming HUB clinics</a:t>
            </a:r>
          </a:p>
          <a:p>
            <a:pPr lvl="1">
              <a:spcBef>
                <a:spcPts val="0"/>
              </a:spcBef>
              <a:spcAft>
                <a:spcPts val="600"/>
              </a:spcAft>
              <a:buClr>
                <a:schemeClr val="accent6"/>
              </a:buClr>
              <a:buFont typeface="Wingdings" pitchFamily="2" charset="2"/>
              <a:buChar char="§"/>
            </a:pPr>
            <a:r>
              <a:rPr lang="en-US" sz="4000" u="sng" dirty="0" smtClean="0"/>
              <a:t>TechnologyForCommunities.com</a:t>
            </a:r>
          </a:p>
          <a:p>
            <a:pPr lvl="1">
              <a:spcBef>
                <a:spcPts val="0"/>
              </a:spcBef>
              <a:spcAft>
                <a:spcPts val="600"/>
              </a:spcAft>
              <a:buClr>
                <a:schemeClr val="accent6"/>
              </a:buClr>
              <a:buFont typeface="Wingdings" pitchFamily="2" charset="2"/>
              <a:buChar char="§"/>
            </a:pPr>
            <a:r>
              <a:rPr lang="en-US" sz="4000" u="sng" dirty="0" smtClean="0"/>
              <a:t>CPsquare.org/wiki </a:t>
            </a:r>
          </a:p>
          <a:p>
            <a:pPr lvl="1">
              <a:spcBef>
                <a:spcPts val="0"/>
              </a:spcBef>
              <a:spcAft>
                <a:spcPts val="600"/>
              </a:spcAft>
              <a:buClr>
                <a:schemeClr val="accent6"/>
              </a:buClr>
              <a:buFont typeface="Wingdings" pitchFamily="2" charset="2"/>
              <a:buChar char="§"/>
            </a:pPr>
            <a:r>
              <a:rPr lang="en-US" sz="4000" dirty="0" err="1" smtClean="0"/>
              <a:t>Twibes</a:t>
            </a:r>
            <a:r>
              <a:rPr lang="en-US" sz="4000" dirty="0" smtClean="0"/>
              <a:t>, etc.</a:t>
            </a:r>
          </a:p>
          <a:p>
            <a:pPr lvl="1">
              <a:spcBef>
                <a:spcPts val="0"/>
              </a:spcBef>
              <a:spcAft>
                <a:spcPts val="600"/>
              </a:spcAft>
              <a:buClr>
                <a:schemeClr val="accent6"/>
              </a:buClr>
              <a:buFont typeface="Wingdings" pitchFamily="2" charset="2"/>
              <a:buChar char="§"/>
            </a:pPr>
            <a:r>
              <a:rPr lang="en-US" sz="4000" dirty="0" smtClean="0"/>
              <a:t>Tech steward communities of practice</a:t>
            </a:r>
          </a:p>
          <a:p>
            <a:endParaRPr lang="en-US"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JDS\Shambhala\PNW Region\tech-session-screen-print.png"/>
          <p:cNvPicPr>
            <a:picLocks noChangeAspect="1" noChangeArrowheads="1"/>
          </p:cNvPicPr>
          <p:nvPr/>
        </p:nvPicPr>
        <p:blipFill>
          <a:blip r:embed="rId3" cstate="print">
            <a:lum bright="-20000"/>
          </a:blip>
          <a:srcRect/>
          <a:stretch>
            <a:fillRect/>
          </a:stretch>
        </p:blipFill>
        <p:spPr bwMode="auto">
          <a:xfrm>
            <a:off x="0" y="0"/>
            <a:ext cx="9838944" cy="7380746"/>
          </a:xfrm>
          <a:prstGeom prst="rect">
            <a:avLst/>
          </a:prstGeom>
          <a:noFill/>
        </p:spPr>
      </p:pic>
      <p:sp>
        <p:nvSpPr>
          <p:cNvPr id="3" name="TextBox 2"/>
          <p:cNvSpPr txBox="1"/>
          <p:nvPr/>
        </p:nvSpPr>
        <p:spPr>
          <a:xfrm>
            <a:off x="0" y="0"/>
            <a:ext cx="9144000" cy="7817525"/>
          </a:xfrm>
          <a:prstGeom prst="rect">
            <a:avLst/>
          </a:prstGeom>
          <a:solidFill>
            <a:schemeClr val="accent1">
              <a:lumMod val="75000"/>
              <a:alpha val="20000"/>
            </a:schemeClr>
          </a:solidFill>
        </p:spPr>
        <p:txBody>
          <a:bodyPr wrap="square" rtlCol="0">
            <a:spAutoFit/>
          </a:bodyPr>
          <a:lstStyle/>
          <a:p>
            <a:pPr algn="ctr"/>
            <a:r>
              <a:rPr lang="en-US" sz="13800" dirty="0" smtClean="0">
                <a:solidFill>
                  <a:schemeClr val="bg1"/>
                </a:solidFill>
                <a:effectLst>
                  <a:outerShdw blurRad="38100" dist="38100" dir="2700000" algn="tl">
                    <a:srgbClr val="000000">
                      <a:alpha val="43137"/>
                    </a:srgbClr>
                  </a:outerShdw>
                </a:effectLst>
              </a:rPr>
              <a:t>Take notes!</a:t>
            </a:r>
          </a:p>
          <a:p>
            <a:pPr algn="ctr"/>
            <a:r>
              <a:rPr lang="en-US" sz="8800" i="1" dirty="0" smtClean="0">
                <a:solidFill>
                  <a:schemeClr val="bg1"/>
                </a:solidFill>
                <a:effectLst>
                  <a:outerShdw blurRad="38100" dist="38100" dir="2700000" algn="tl">
                    <a:srgbClr val="000000">
                      <a:alpha val="43137"/>
                    </a:srgbClr>
                  </a:outerShdw>
                </a:effectLst>
              </a:rPr>
              <a:t>Save screen-shots!</a:t>
            </a:r>
            <a:endParaRPr lang="en-US" sz="9600" i="1" dirty="0" smtClean="0">
              <a:solidFill>
                <a:schemeClr val="bg1"/>
              </a:solidFill>
              <a:effectLst>
                <a:outerShdw blurRad="38100" dist="38100" dir="2700000" algn="tl">
                  <a:srgbClr val="000000">
                    <a:alpha val="43137"/>
                  </a:srgbClr>
                </a:outerShdw>
              </a:effectLst>
            </a:endParaRPr>
          </a:p>
          <a:p>
            <a:pPr algn="ctr"/>
            <a:r>
              <a:rPr lang="en-US" sz="13800" b="1" cap="all" dirty="0" smtClean="0">
                <a:solidFill>
                  <a:schemeClr val="bg1"/>
                </a:solidFill>
                <a:effectLst>
                  <a:outerShdw blurRad="38100" dist="38100" dir="2700000" algn="tl">
                    <a:srgbClr val="000000">
                      <a:alpha val="43137"/>
                    </a:srgbClr>
                  </a:outerShdw>
                </a:effectLst>
              </a:rPr>
              <a:t>COMPARE!</a:t>
            </a:r>
            <a:endParaRPr lang="en-US" sz="8800" b="1" cap="all" dirty="0" smtClean="0">
              <a:solidFill>
                <a:schemeClr val="bg1"/>
              </a:solidFill>
              <a:effectLst>
                <a:outerShdw blurRad="38100" dist="38100" dir="2700000" algn="tl">
                  <a:srgbClr val="000000">
                    <a:alpha val="43137"/>
                  </a:srgbClr>
                </a:outerShdw>
              </a:effectLst>
            </a:endParaRPr>
          </a:p>
          <a:p>
            <a:pPr algn="ctr"/>
            <a:endParaRPr lang="en-US" sz="138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HubZero</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78737"/>
            <a:ext cx="9143999" cy="70943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normAutofit/>
          </a:bodyPr>
          <a:lstStyle/>
          <a:p>
            <a:pPr algn="l"/>
            <a:r>
              <a:rPr lang="en-US" sz="2400" b="1" cap="all" spc="600" dirty="0" smtClean="0">
                <a:solidFill>
                  <a:schemeClr val="bg1"/>
                </a:solidFill>
              </a:rPr>
              <a:t>PHOTO</a:t>
            </a:r>
            <a:br>
              <a:rPr lang="en-US" sz="2400" b="1" cap="all" spc="600" dirty="0" smtClean="0">
                <a:solidFill>
                  <a:schemeClr val="bg1"/>
                </a:solidFill>
              </a:rPr>
            </a:br>
            <a:r>
              <a:rPr lang="en-US" sz="2400" b="1" cap="all" spc="600" dirty="0" smtClean="0">
                <a:solidFill>
                  <a:schemeClr val="bg1"/>
                </a:solidFill>
              </a:rPr>
              <a:t>CREDITS</a:t>
            </a:r>
            <a:endParaRPr lang="en-US" sz="2400" b="1" cap="all" spc="600" dirty="0">
              <a:solidFill>
                <a:schemeClr val="bg1"/>
              </a:solidFill>
            </a:endParaRPr>
          </a:p>
        </p:txBody>
      </p:sp>
      <p:sp>
        <p:nvSpPr>
          <p:cNvPr id="9" name="Content Placeholder 2"/>
          <p:cNvSpPr>
            <a:spLocks noGrp="1"/>
          </p:cNvSpPr>
          <p:nvPr>
            <p:ph idx="1"/>
          </p:nvPr>
        </p:nvSpPr>
        <p:spPr>
          <a:xfrm>
            <a:off x="724094" y="1965960"/>
            <a:ext cx="8686800" cy="3810000"/>
          </a:xfrm>
        </p:spPr>
        <p:txBody>
          <a:bodyPr>
            <a:normAutofit/>
          </a:bodyPr>
          <a:lstStyle/>
          <a:p>
            <a:pPr>
              <a:buClr>
                <a:schemeClr val="accent6"/>
              </a:buClr>
              <a:buFont typeface="Wingdings" pitchFamily="2" charset="2"/>
              <a:buChar char="§"/>
            </a:pPr>
            <a:r>
              <a:rPr lang="en-US" sz="1400" dirty="0" smtClean="0">
                <a:hlinkClick r:id="rId3"/>
              </a:rPr>
              <a:t>http://www.flickr.com/photos/32099449@N00/424284363</a:t>
            </a:r>
            <a:r>
              <a:rPr lang="en-US" sz="1400" dirty="0" smtClean="0"/>
              <a:t>  doing dishes</a:t>
            </a:r>
          </a:p>
          <a:p>
            <a:pPr>
              <a:buClr>
                <a:schemeClr val="accent6"/>
              </a:buClr>
              <a:buFont typeface="Wingdings" pitchFamily="2" charset="2"/>
              <a:buChar char="§"/>
            </a:pPr>
            <a:r>
              <a:rPr lang="en-US" sz="1400" dirty="0" smtClean="0">
                <a:hlinkClick r:id="rId4"/>
              </a:rPr>
              <a:t>http://www.flickr.com/photos/tranchis/3708549622/</a:t>
            </a:r>
            <a:r>
              <a:rPr lang="en-US" sz="1400" dirty="0" smtClean="0"/>
              <a:t> bullhorn love</a:t>
            </a:r>
          </a:p>
          <a:p>
            <a:pPr>
              <a:buClr>
                <a:schemeClr val="accent6"/>
              </a:buClr>
              <a:buFont typeface="Wingdings" pitchFamily="2" charset="2"/>
              <a:buChar char="§"/>
            </a:pPr>
            <a:r>
              <a:rPr lang="en-US" sz="1400" dirty="0" smtClean="0">
                <a:hlinkClick r:id="rId5"/>
              </a:rPr>
              <a:t>http://www.flickr.com/photos/slworking/539250589/sizes/o/in/photostream/</a:t>
            </a:r>
            <a:r>
              <a:rPr lang="en-US" sz="1400" dirty="0" smtClean="0"/>
              <a:t> Kitchen renovation</a:t>
            </a:r>
          </a:p>
          <a:p>
            <a:pPr>
              <a:buClr>
                <a:schemeClr val="accent6"/>
              </a:buClr>
              <a:buFont typeface="Wingdings" pitchFamily="2" charset="2"/>
              <a:buChar char="§"/>
            </a:pPr>
            <a:r>
              <a:rPr lang="en-US" sz="1400" dirty="0" smtClean="0">
                <a:hlinkClick r:id="rId6"/>
              </a:rPr>
              <a:t>http://www.flickr.com/photos/8490322@N08/1510205578</a:t>
            </a:r>
            <a:r>
              <a:rPr lang="en-US" sz="1400" dirty="0" smtClean="0"/>
              <a:t> Refrigerator contents</a:t>
            </a:r>
          </a:p>
          <a:p>
            <a:pPr>
              <a:buClr>
                <a:schemeClr val="accent6"/>
              </a:buClr>
              <a:buFont typeface="Wingdings" pitchFamily="2" charset="2"/>
              <a:buChar char="§"/>
            </a:pPr>
            <a:r>
              <a:rPr lang="en-US" sz="1400" dirty="0" smtClean="0">
                <a:hlinkClick r:id="rId7"/>
              </a:rPr>
              <a:t>http://www.flickr.com/photos/chaimzvi/12380818/sizes/l/</a:t>
            </a:r>
            <a:r>
              <a:rPr lang="en-US" sz="1400" dirty="0" smtClean="0"/>
              <a:t> renovation remodel</a:t>
            </a:r>
          </a:p>
          <a:p>
            <a:pPr>
              <a:buClr>
                <a:schemeClr val="accent6"/>
              </a:buClr>
              <a:buFont typeface="Wingdings" pitchFamily="2" charset="2"/>
              <a:buChar char="§"/>
            </a:pPr>
            <a:r>
              <a:rPr lang="en-US" sz="1400" dirty="0" smtClean="0">
                <a:hlinkClick r:id="rId8"/>
              </a:rPr>
              <a:t>http://www.flickr.com/photos/8462762@N07/2314400543</a:t>
            </a:r>
            <a:r>
              <a:rPr lang="en-US" sz="1400" dirty="0" smtClean="0"/>
              <a:t> listener</a:t>
            </a:r>
          </a:p>
          <a:p>
            <a:pPr>
              <a:buClr>
                <a:schemeClr val="accent6"/>
              </a:buClr>
              <a:buFont typeface="Wingdings" pitchFamily="2" charset="2"/>
              <a:buChar char="§"/>
            </a:pPr>
            <a:r>
              <a:rPr lang="en-US" sz="1400" dirty="0" smtClean="0">
                <a:hlinkClick r:id="rId9"/>
              </a:rPr>
              <a:t>http://www.flickr.com/photos/39388148@N04/4443414548</a:t>
            </a:r>
            <a:r>
              <a:rPr lang="en-US" sz="1400" dirty="0" smtClean="0"/>
              <a:t> chemical plant</a:t>
            </a:r>
          </a:p>
          <a:p>
            <a:pPr>
              <a:buClr>
                <a:schemeClr val="accent6"/>
              </a:buClr>
              <a:buFont typeface="Wingdings" pitchFamily="2" charset="2"/>
              <a:buChar char="§"/>
            </a:pPr>
            <a:r>
              <a:rPr lang="en-US" sz="1400" dirty="0" smtClean="0">
                <a:hlinkClick r:id="rId10"/>
              </a:rPr>
              <a:t>http://www.flickr.com/photos/stephenliveshere/425100210/</a:t>
            </a:r>
            <a:r>
              <a:rPr lang="en-US" sz="1400" dirty="0" smtClean="0"/>
              <a:t> green phone</a:t>
            </a:r>
          </a:p>
          <a:p>
            <a:pPr>
              <a:buClr>
                <a:schemeClr val="accent6"/>
              </a:buClr>
              <a:buFont typeface="Wingdings" pitchFamily="2" charset="2"/>
              <a:buChar char="§"/>
            </a:pPr>
            <a:r>
              <a:rPr lang="en-US" sz="1400" dirty="0" smtClean="0">
                <a:hlinkClick r:id="rId11"/>
              </a:rPr>
              <a:t>http://www.flickr.com/photos/williamhook/2431704208/</a:t>
            </a:r>
            <a:r>
              <a:rPr lang="en-US" sz="1400" dirty="0" smtClean="0"/>
              <a:t> </a:t>
            </a:r>
            <a:r>
              <a:rPr lang="en-US" sz="1400" dirty="0" err="1" smtClean="0"/>
              <a:t>iPhone</a:t>
            </a:r>
            <a:endParaRPr lang="en-US" sz="1400" dirty="0" smtClean="0"/>
          </a:p>
          <a:p>
            <a:pPr>
              <a:buClr>
                <a:schemeClr val="accent6"/>
              </a:buClr>
              <a:buFont typeface="Wingdings" pitchFamily="2" charset="2"/>
              <a:buChar char="§"/>
            </a:pPr>
            <a:r>
              <a:rPr lang="en-US" sz="1400" dirty="0" smtClean="0">
                <a:hlinkClick r:id="rId12"/>
              </a:rPr>
              <a:t>http://www.flickr.com/photos/49767059@N00/290427121</a:t>
            </a:r>
            <a:r>
              <a:rPr lang="en-US" sz="1400" dirty="0" smtClean="0"/>
              <a:t> stethoscope</a:t>
            </a:r>
          </a:p>
          <a:p>
            <a:pPr>
              <a:buClr>
                <a:schemeClr val="accent6"/>
              </a:buClr>
              <a:buFont typeface="Wingdings" pitchFamily="2" charset="2"/>
              <a:buChar char="§"/>
            </a:pPr>
            <a:r>
              <a:rPr lang="en-US" sz="1400" dirty="0" smtClean="0">
                <a:hlinkClick r:id="rId13"/>
              </a:rPr>
              <a:t>http://www.flickr.com/photos/82312837@N00/1133303891</a:t>
            </a:r>
            <a:r>
              <a:rPr lang="en-US" sz="1400" dirty="0" smtClean="0"/>
              <a:t> </a:t>
            </a:r>
            <a:r>
              <a:rPr lang="en-US" sz="1400" dirty="0" err="1" smtClean="0"/>
              <a:t>bw</a:t>
            </a:r>
            <a:r>
              <a:rPr lang="en-US" sz="1400" dirty="0" smtClean="0"/>
              <a:t> 50’s worker</a:t>
            </a:r>
          </a:p>
          <a:p>
            <a:pPr>
              <a:buClr>
                <a:schemeClr val="accent6"/>
              </a:buClr>
              <a:buFont typeface="Wingdings" pitchFamily="2" charset="2"/>
              <a:buChar char="§"/>
            </a:pPr>
            <a:r>
              <a:rPr lang="en-US" sz="1400" dirty="0" smtClean="0">
                <a:hlinkClick r:id="rId14"/>
              </a:rPr>
              <a:t>http://www.flickr.com/photos/thomashawk/200447754/sizes/m/</a:t>
            </a:r>
            <a:r>
              <a:rPr lang="en-US" sz="1400" dirty="0" smtClean="0"/>
              <a:t> car hood ornament</a:t>
            </a:r>
          </a:p>
          <a:p>
            <a:pPr>
              <a:buClr>
                <a:schemeClr val="accent6"/>
              </a:buClr>
              <a:buFont typeface="Wingdings" pitchFamily="2" charset="2"/>
              <a:buChar char="§"/>
            </a:pPr>
            <a:r>
              <a:rPr lang="en-US" sz="1400" dirty="0" smtClean="0">
                <a:hlinkClick r:id="rId15"/>
              </a:rPr>
              <a:t>http://www.flickr.com/photos/82312837@N00/2183919173</a:t>
            </a:r>
            <a:r>
              <a:rPr lang="en-US" sz="1400" dirty="0" smtClean="0"/>
              <a:t> boys on playground</a:t>
            </a:r>
          </a:p>
          <a:p>
            <a:pPr>
              <a:buClr>
                <a:schemeClr val="accent6"/>
              </a:buClr>
              <a:buFont typeface="Wingdings" pitchFamily="2" charset="2"/>
              <a:buChar char="§"/>
            </a:pPr>
            <a:endParaRPr lang="en-US" sz="1400" dirty="0"/>
          </a:p>
        </p:txBody>
      </p:sp>
      <p:pic>
        <p:nvPicPr>
          <p:cNvPr id="6" name="Picture 2" descr="C:\photos\photo-series\CoP-photos\habitatforhumanity2008buildathon.jpg"/>
          <p:cNvPicPr>
            <a:picLocks noChangeAspect="1" noChangeArrowheads="1"/>
          </p:cNvPicPr>
          <p:nvPr/>
        </p:nvPicPr>
        <p:blipFill>
          <a:blip r:embed="rId16" cstate="email"/>
          <a:srcRect/>
          <a:stretch>
            <a:fillRect/>
          </a:stretch>
        </p:blipFill>
        <p:spPr bwMode="auto">
          <a:xfrm>
            <a:off x="6176512" y="-1"/>
            <a:ext cx="2967488" cy="1965961"/>
          </a:xfrm>
          <a:prstGeom prst="rect">
            <a:avLst/>
          </a:prstGeom>
          <a:noFill/>
          <a:effectLst>
            <a:outerShdw blurRad="381000" dist="38100" dir="270000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04.2010  Learning Alliances</a:t>
            </a:r>
            <a:endParaRPr lang="en-US" dirty="0"/>
          </a:p>
        </p:txBody>
      </p:sp>
      <p:sp>
        <p:nvSpPr>
          <p:cNvPr id="8" name="Slide Number Placeholder 7"/>
          <p:cNvSpPr>
            <a:spLocks noGrp="1"/>
          </p:cNvSpPr>
          <p:nvPr>
            <p:ph type="sldNum" sz="quarter" idx="11"/>
          </p:nvPr>
        </p:nvSpPr>
        <p:spPr/>
        <p:txBody>
          <a:bodyPr/>
          <a:lstStyle/>
          <a:p>
            <a:fld id="{6A41F713-6264-0F4C-9F5F-32936DE928B2}" type="slidenum">
              <a:rPr lang="en-US" smtClean="0"/>
              <a:pPr/>
              <a:t>41</a:t>
            </a:fld>
            <a:endParaRPr lang="en-US"/>
          </a:p>
        </p:txBody>
      </p:sp>
      <p:sp>
        <p:nvSpPr>
          <p:cNvPr id="13" name="TextBox 12"/>
          <p:cNvSpPr txBox="1"/>
          <p:nvPr/>
        </p:nvSpPr>
        <p:spPr>
          <a:xfrm>
            <a:off x="1513416" y="3386673"/>
            <a:ext cx="6117167" cy="4708981"/>
          </a:xfrm>
          <a:prstGeom prst="rect">
            <a:avLst/>
          </a:prstGeom>
          <a:noFill/>
        </p:spPr>
        <p:txBody>
          <a:bodyPr wrap="square" rtlCol="0">
            <a:spAutoFit/>
          </a:bodyPr>
          <a:lstStyle/>
          <a:p>
            <a:pPr algn="ctr">
              <a:spcAft>
                <a:spcPts val="1200"/>
              </a:spcAft>
            </a:pPr>
            <a:r>
              <a:rPr lang="en-US" sz="2000" b="1" cap="all" spc="600" dirty="0" smtClean="0">
                <a:solidFill>
                  <a:schemeClr val="tx1">
                    <a:lumMod val="50000"/>
                    <a:lumOff val="50000"/>
                  </a:schemeClr>
                </a:solidFill>
              </a:rPr>
              <a:t>John David Smith </a:t>
            </a:r>
          </a:p>
          <a:p>
            <a:pPr algn="ctr">
              <a:spcAft>
                <a:spcPts val="1200"/>
              </a:spcAft>
            </a:pPr>
            <a:endParaRPr lang="en-US" sz="2000" b="1" cap="all" spc="600" dirty="0" smtClean="0">
              <a:solidFill>
                <a:schemeClr val="tx1">
                  <a:lumMod val="50000"/>
                  <a:lumOff val="50000"/>
                </a:schemeClr>
              </a:solidFill>
            </a:endParaRPr>
          </a:p>
          <a:p>
            <a:pPr algn="ctr">
              <a:lnSpc>
                <a:spcPts val="1500"/>
              </a:lnSpc>
              <a:spcAft>
                <a:spcPts val="1200"/>
              </a:spcAft>
            </a:pPr>
            <a:r>
              <a:rPr lang="en-US" dirty="0" smtClean="0"/>
              <a:t>503. 963. 8229</a:t>
            </a:r>
          </a:p>
          <a:p>
            <a:pPr algn="ctr">
              <a:lnSpc>
                <a:spcPts val="1500"/>
              </a:lnSpc>
              <a:spcAft>
                <a:spcPts val="1200"/>
              </a:spcAft>
            </a:pPr>
            <a:r>
              <a:rPr lang="en-US" dirty="0" smtClean="0">
                <a:hlinkClick r:id="rId3"/>
              </a:rPr>
              <a:t>John.Smith@LearningAlliances.net</a:t>
            </a:r>
            <a:endParaRPr lang="en-US" dirty="0" smtClean="0"/>
          </a:p>
          <a:p>
            <a:pPr algn="ctr">
              <a:lnSpc>
                <a:spcPts val="1500"/>
              </a:lnSpc>
              <a:spcAft>
                <a:spcPts val="1200"/>
              </a:spcAft>
            </a:pPr>
            <a:r>
              <a:rPr lang="en-US" dirty="0" smtClean="0">
                <a:hlinkClick r:id="rId4"/>
              </a:rPr>
              <a:t>http://LearningAlliances.net</a:t>
            </a:r>
            <a:endParaRPr lang="en-US" dirty="0" smtClean="0"/>
          </a:p>
          <a:p>
            <a:pPr algn="ctr">
              <a:lnSpc>
                <a:spcPts val="1500"/>
              </a:lnSpc>
              <a:spcAft>
                <a:spcPts val="1200"/>
              </a:spcAft>
            </a:pPr>
            <a:r>
              <a:rPr lang="en-US" dirty="0" smtClean="0"/>
              <a:t>Skype and Twitter: </a:t>
            </a:r>
            <a:r>
              <a:rPr lang="en-US" b="1" dirty="0" smtClean="0"/>
              <a:t>smithjd</a:t>
            </a:r>
          </a:p>
          <a:p>
            <a:pPr algn="ctr">
              <a:spcAft>
                <a:spcPts val="2400"/>
              </a:spcAft>
            </a:pPr>
            <a:endParaRPr lang="en-US" sz="2400" dirty="0" smtClean="0"/>
          </a:p>
          <a:p>
            <a:pPr algn="ctr">
              <a:spcAft>
                <a:spcPts val="2400"/>
              </a:spcAft>
            </a:pPr>
            <a:endParaRPr lang="en-US" sz="2400" dirty="0" smtClean="0"/>
          </a:p>
          <a:p>
            <a:pPr algn="ctr">
              <a:spcAft>
                <a:spcPts val="2400"/>
              </a:spcAft>
            </a:pPr>
            <a:endParaRPr lang="en-US" sz="2400" dirty="0" smtClean="0"/>
          </a:p>
          <a:p>
            <a:pPr algn="ctr">
              <a:spcAft>
                <a:spcPts val="2400"/>
              </a:spcAft>
            </a:pPr>
            <a:endParaRPr lang="en-US" dirty="0"/>
          </a:p>
        </p:txBody>
      </p:sp>
      <p:pic>
        <p:nvPicPr>
          <p:cNvPr id="10" name="Picture 9" descr="LEARN–LOGO.eps"/>
          <p:cNvPicPr>
            <a:picLocks noChangeAspect="1"/>
          </p:cNvPicPr>
          <p:nvPr/>
        </p:nvPicPr>
        <p:blipFill>
          <a:blip r:embed="rId5" cstate="email"/>
          <a:stretch>
            <a:fillRect/>
          </a:stretch>
        </p:blipFill>
        <p:spPr>
          <a:xfrm>
            <a:off x="889000" y="750381"/>
            <a:ext cx="1409700" cy="1574543"/>
          </a:xfrm>
          <a:prstGeom prst="rect">
            <a:avLst/>
          </a:prstGeom>
        </p:spPr>
      </p:pic>
      <p:sp>
        <p:nvSpPr>
          <p:cNvPr id="11" name="TextBox 10"/>
          <p:cNvSpPr txBox="1"/>
          <p:nvPr/>
        </p:nvSpPr>
        <p:spPr>
          <a:xfrm>
            <a:off x="2231292" y="1963887"/>
            <a:ext cx="5918200" cy="461665"/>
          </a:xfrm>
          <a:prstGeom prst="rect">
            <a:avLst/>
          </a:prstGeom>
          <a:noFill/>
        </p:spPr>
        <p:txBody>
          <a:bodyPr wrap="square" rtlCol="0">
            <a:spAutoFit/>
          </a:bodyPr>
          <a:lstStyle/>
          <a:p>
            <a:r>
              <a:rPr lang="en-US" sz="2400" b="1" spc="850" dirty="0" smtClean="0">
                <a:effectLst>
                  <a:outerShdw blurRad="381000" dist="114300" dir="2700000">
                    <a:srgbClr val="000000">
                      <a:alpha val="30000"/>
                    </a:srgbClr>
                  </a:outerShdw>
                </a:effectLst>
                <a:latin typeface="Skia"/>
                <a:cs typeface="Skia"/>
              </a:rPr>
              <a:t>LEARNING ALLIANCES</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590" y="3129093"/>
            <a:ext cx="7772400" cy="1736205"/>
          </a:xfrm>
        </p:spPr>
        <p:txBody>
          <a:bodyPr>
            <a:normAutofit/>
          </a:bodyPr>
          <a:lstStyle/>
          <a:p>
            <a:r>
              <a:rPr lang="en-US" dirty="0" smtClean="0"/>
              <a:t>Questions?</a:t>
            </a:r>
            <a:br>
              <a:rPr lang="en-US" dirty="0" smtClean="0"/>
            </a:br>
            <a:r>
              <a:rPr lang="en-US" dirty="0" smtClean="0"/>
              <a:t>Comments?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grand challenge</a:t>
            </a:r>
            <a:endParaRPr lang="en-US" dirty="0"/>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1" y="1383315"/>
            <a:ext cx="9144000" cy="5906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S10391sm.jpg"/>
          <p:cNvPicPr>
            <a:picLocks noChangeAspect="1"/>
          </p:cNvPicPr>
          <p:nvPr/>
        </p:nvPicPr>
        <p:blipFill>
          <a:blip r:embed="rId3" cstate="print"/>
          <a:srcRect l="-4167" t="46970" r="-3935" b="7941"/>
          <a:stretch>
            <a:fillRect/>
          </a:stretch>
        </p:blipFill>
        <p:spPr>
          <a:xfrm>
            <a:off x="-381000" y="1411327"/>
            <a:ext cx="9884833" cy="5446673"/>
          </a:xfrm>
          <a:prstGeom prst="rect">
            <a:avLst/>
          </a:prstGeom>
        </p:spPr>
      </p:pic>
      <p:sp>
        <p:nvSpPr>
          <p:cNvPr id="11" name="Date Placeholder 10"/>
          <p:cNvSpPr>
            <a:spLocks noGrp="1"/>
          </p:cNvSpPr>
          <p:nvPr>
            <p:ph type="dt" sz="half" idx="10"/>
          </p:nvPr>
        </p:nvSpPr>
        <p:spPr/>
        <p:txBody>
          <a:bodyPr/>
          <a:lstStyle/>
          <a:p>
            <a:r>
              <a:rPr lang="en-US" smtClean="0"/>
              <a:t>04.2010  Learning Alliances</a:t>
            </a:r>
            <a:endParaRPr lang="en-US" dirty="0"/>
          </a:p>
        </p:txBody>
      </p:sp>
      <p:sp>
        <p:nvSpPr>
          <p:cNvPr id="13" name="Slide Number Placeholder 12"/>
          <p:cNvSpPr>
            <a:spLocks noGrp="1"/>
          </p:cNvSpPr>
          <p:nvPr>
            <p:ph type="sldNum" sz="quarter" idx="11"/>
          </p:nvPr>
        </p:nvSpPr>
        <p:spPr/>
        <p:txBody>
          <a:bodyPr/>
          <a:lstStyle/>
          <a:p>
            <a:fld id="{6A41F713-6264-0F4C-9F5F-32936DE928B2}" type="slidenum">
              <a:rPr lang="en-US" smtClean="0"/>
              <a:pPr/>
              <a:t>6</a:t>
            </a:fld>
            <a:endParaRPr lang="en-US"/>
          </a:p>
        </p:txBody>
      </p:sp>
      <p:sp>
        <p:nvSpPr>
          <p:cNvPr id="9" name="TextBox 8"/>
          <p:cNvSpPr txBox="1"/>
          <p:nvPr/>
        </p:nvSpPr>
        <p:spPr>
          <a:xfrm>
            <a:off x="1853514" y="1689100"/>
            <a:ext cx="6884086" cy="646331"/>
          </a:xfrm>
          <a:prstGeom prst="rect">
            <a:avLst/>
          </a:prstGeom>
          <a:noFill/>
        </p:spPr>
        <p:txBody>
          <a:bodyPr wrap="square" rtlCol="0">
            <a:spAutoFit/>
          </a:bodyPr>
          <a:lstStyle/>
          <a:p>
            <a:pPr algn="r"/>
            <a:r>
              <a:rPr lang="en-US" sz="3600" b="1" spc="600" dirty="0" smtClean="0">
                <a:solidFill>
                  <a:schemeClr val="bg1"/>
                </a:solidFill>
                <a:effectLst>
                  <a:outerShdw blurRad="50800" dist="38100" dir="2700000">
                    <a:srgbClr val="000000">
                      <a:alpha val="43000"/>
                    </a:srgbClr>
                  </a:outerShdw>
                </a:effectLst>
              </a:rPr>
              <a:t>Tech STEWARDSHIP</a:t>
            </a:r>
            <a:endParaRPr lang="en-US" sz="3600" b="1" spc="600" dirty="0">
              <a:solidFill>
                <a:schemeClr val="bg1"/>
              </a:solidFill>
              <a:effectLst>
                <a:outerShdw blurRad="50800" dist="38100" dir="2700000">
                  <a:srgbClr val="000000">
                    <a:alpha val="43000"/>
                  </a:srgbClr>
                </a:outerShdw>
              </a:effectLst>
            </a:endParaRPr>
          </a:p>
        </p:txBody>
      </p:sp>
      <p:sp>
        <p:nvSpPr>
          <p:cNvPr id="8" name="TextBox 7"/>
          <p:cNvSpPr txBox="1"/>
          <p:nvPr/>
        </p:nvSpPr>
        <p:spPr>
          <a:xfrm>
            <a:off x="4396505" y="2520395"/>
            <a:ext cx="4368800" cy="646331"/>
          </a:xfrm>
          <a:prstGeom prst="rect">
            <a:avLst/>
          </a:prstGeom>
          <a:noFill/>
        </p:spPr>
        <p:txBody>
          <a:bodyPr wrap="square" rtlCol="0">
            <a:spAutoFit/>
          </a:bodyPr>
          <a:lstStyle/>
          <a:p>
            <a:pPr algn="r"/>
            <a:r>
              <a:rPr lang="en-US" sz="3600" b="1" spc="600" dirty="0" smtClean="0">
                <a:solidFill>
                  <a:schemeClr val="bg1"/>
                </a:solidFill>
                <a:effectLst>
                  <a:outerShdw blurRad="50800" dist="38100" dir="2700000">
                    <a:srgbClr val="000000">
                      <a:alpha val="43000"/>
                    </a:srgbClr>
                  </a:outerShdw>
                </a:effectLst>
              </a:rPr>
              <a:t>LISTENING</a:t>
            </a:r>
            <a:endParaRPr lang="en-US" sz="3600" b="1" spc="600" dirty="0">
              <a:solidFill>
                <a:schemeClr val="bg1"/>
              </a:solidFill>
              <a:effectLst>
                <a:outerShdw blurRad="50800" dist="38100" dir="2700000">
                  <a:srgbClr val="000000">
                    <a:alpha val="43000"/>
                  </a:srgbClr>
                </a:outerShdw>
              </a:effectLst>
            </a:endParaRPr>
          </a:p>
        </p:txBody>
      </p:sp>
      <p:sp>
        <p:nvSpPr>
          <p:cNvPr id="10" name="TextBox 9"/>
          <p:cNvSpPr txBox="1"/>
          <p:nvPr/>
        </p:nvSpPr>
        <p:spPr>
          <a:xfrm>
            <a:off x="4354935" y="3351690"/>
            <a:ext cx="4368800" cy="646331"/>
          </a:xfrm>
          <a:prstGeom prst="rect">
            <a:avLst/>
          </a:prstGeom>
          <a:noFill/>
        </p:spPr>
        <p:txBody>
          <a:bodyPr wrap="square" rtlCol="0">
            <a:spAutoFit/>
          </a:bodyPr>
          <a:lstStyle/>
          <a:p>
            <a:pPr algn="r"/>
            <a:r>
              <a:rPr lang="en-US" sz="3600" b="1" spc="600" dirty="0" smtClean="0">
                <a:solidFill>
                  <a:schemeClr val="bg1"/>
                </a:solidFill>
                <a:effectLst>
                  <a:outerShdw blurRad="50800" dist="38100" dir="2700000">
                    <a:srgbClr val="000000">
                      <a:alpha val="43000"/>
                    </a:srgbClr>
                  </a:outerShdw>
                </a:effectLst>
              </a:rPr>
              <a:t> LEADERSHIP</a:t>
            </a:r>
            <a:endParaRPr lang="en-US" sz="3600" b="1" spc="600" dirty="0">
              <a:solidFill>
                <a:schemeClr val="bg1"/>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 example of stewardship</a:t>
            </a:r>
            <a:endParaRPr lang="en-US" dirty="0">
              <a:solidFill>
                <a:schemeClr val="bg1"/>
              </a:solidFill>
            </a:endParaRPr>
          </a:p>
        </p:txBody>
      </p:sp>
      <p:sp>
        <p:nvSpPr>
          <p:cNvPr id="4" name="Text Placeholder 3"/>
          <p:cNvSpPr>
            <a:spLocks noGrp="1"/>
          </p:cNvSpPr>
          <p:nvPr>
            <p:ph idx="4294967295"/>
          </p:nvPr>
        </p:nvSpPr>
        <p:spPr>
          <a:xfrm>
            <a:off x="483084" y="2928793"/>
            <a:ext cx="8229600" cy="4525963"/>
          </a:xfrm>
        </p:spPr>
        <p:txBody>
          <a:bodyPr>
            <a:normAutofit/>
          </a:bodyPr>
          <a:lstStyle/>
          <a:p>
            <a:pPr algn="ctr">
              <a:buNone/>
            </a:pPr>
            <a:r>
              <a:rPr lang="en-US" sz="4800" b="1" dirty="0" smtClean="0"/>
              <a:t>Example:</a:t>
            </a:r>
          </a:p>
          <a:p>
            <a:pPr algn="ctr">
              <a:lnSpc>
                <a:spcPts val="4060"/>
              </a:lnSpc>
              <a:buNone/>
            </a:pPr>
            <a:r>
              <a:rPr lang="en-US" sz="4800" dirty="0" smtClean="0"/>
              <a:t>Technology stewardship</a:t>
            </a:r>
            <a:br>
              <a:rPr lang="en-US" sz="4800" dirty="0" smtClean="0"/>
            </a:br>
            <a:r>
              <a:rPr lang="en-US" sz="4800" dirty="0" smtClean="0"/>
              <a:t>at an annual meeting of </a:t>
            </a:r>
            <a:br>
              <a:rPr lang="en-US" sz="4800" dirty="0" smtClean="0"/>
            </a:br>
            <a:r>
              <a:rPr lang="en-US" sz="4800" dirty="0" smtClean="0"/>
              <a:t>non-profit leaders</a:t>
            </a:r>
            <a:endParaRPr lang="en-US" sz="4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JDS\Shambhala\PNW Region\tech-session-screen-print.png"/>
          <p:cNvPicPr>
            <a:picLocks noChangeAspect="1" noChangeArrowheads="1"/>
          </p:cNvPicPr>
          <p:nvPr/>
        </p:nvPicPr>
        <p:blipFill>
          <a:blip r:embed="rId3" cstate="print"/>
          <a:srcRect/>
          <a:stretch>
            <a:fillRect/>
          </a:stretch>
        </p:blipFill>
        <p:spPr bwMode="auto">
          <a:xfrm>
            <a:off x="0" y="0"/>
            <a:ext cx="9838944" cy="738074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590" y="3129093"/>
            <a:ext cx="7772400" cy="2629156"/>
          </a:xfrm>
        </p:spPr>
        <p:txBody>
          <a:bodyPr>
            <a:noAutofit/>
          </a:bodyPr>
          <a:lstStyle/>
          <a:p>
            <a:r>
              <a:rPr lang="en-US" dirty="0" smtClean="0"/>
              <a:t>Technology</a:t>
            </a:r>
            <a:br>
              <a:rPr lang="en-US" dirty="0" smtClean="0"/>
            </a:br>
            <a:r>
              <a:rPr lang="en-US" dirty="0" smtClean="0"/>
              <a:t>stewardship</a:t>
            </a:r>
            <a:br>
              <a:rPr lang="en-US" dirty="0" smtClean="0"/>
            </a:br>
            <a:r>
              <a:rPr lang="en-US" dirty="0" smtClean="0"/>
              <a:t>in practice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2010-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5947</TotalTime>
  <Words>2229</Words>
  <Application>Microsoft Office PowerPoint</Application>
  <PresentationFormat>On-screen Show (4:3)</PresentationFormat>
  <Paragraphs>408</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LA-2010-v1</vt:lpstr>
      <vt:lpstr>Technology Stewardship:  Listening, Interacting  and Leading </vt:lpstr>
      <vt:lpstr>Slide 2</vt:lpstr>
      <vt:lpstr>Technology Stewardship defined</vt:lpstr>
      <vt:lpstr>HubZero</vt:lpstr>
      <vt:lpstr>Your grand challenge</vt:lpstr>
      <vt:lpstr>Slide 6</vt:lpstr>
      <vt:lpstr>An example of stewardship</vt:lpstr>
      <vt:lpstr>Slide 8</vt:lpstr>
      <vt:lpstr>Technology stewardship in practice</vt:lpstr>
      <vt:lpstr>Chief change agent  facet</vt:lpstr>
      <vt:lpstr>Chief ethnographer facet</vt:lpstr>
      <vt:lpstr>Chief bottle washer  facet</vt:lpstr>
      <vt:lpstr>Key concept: Focus on your community’s digital habitat</vt:lpstr>
      <vt:lpstr>Your community’s digital habitat</vt:lpstr>
      <vt:lpstr>Key concept: technical AND social skills–   to increase  learning capabilities</vt:lpstr>
      <vt:lpstr>context</vt:lpstr>
      <vt:lpstr>The logic</vt:lpstr>
      <vt:lpstr>In practice</vt:lpstr>
      <vt:lpstr>Key concept: Learn by doing – as we go</vt:lpstr>
      <vt:lpstr>How do we learn?</vt:lpstr>
      <vt:lpstr>for what?</vt:lpstr>
      <vt:lpstr>where?</vt:lpstr>
      <vt:lpstr>How well?</vt:lpstr>
      <vt:lpstr>Community needs with technology implications</vt:lpstr>
      <vt:lpstr>Slide 25</vt:lpstr>
      <vt:lpstr>Slide 26</vt:lpstr>
      <vt:lpstr>Slide 27</vt:lpstr>
      <vt:lpstr>Polarities – mapping  the habitat</vt:lpstr>
      <vt:lpstr>Polarities – mapping  the habitat</vt:lpstr>
      <vt:lpstr>TECHNOLOGY LANDSCAPE</vt:lpstr>
      <vt:lpstr>Recognizing &amp; supporting tech stewardship work</vt:lpstr>
      <vt:lpstr>Tech stewardship  is needed</vt:lpstr>
      <vt:lpstr>By identifying technologies that serve community needs we enhance learning capabilities</vt:lpstr>
      <vt:lpstr>A Learning agenda</vt:lpstr>
      <vt:lpstr>A Learning agenda</vt:lpstr>
      <vt:lpstr>Key concept: your learning agenda matters</vt:lpstr>
      <vt:lpstr>CONCLUSION</vt:lpstr>
      <vt:lpstr>Our conversation continues</vt:lpstr>
      <vt:lpstr>Slide 39</vt:lpstr>
      <vt:lpstr>PHOTO CREDITS</vt:lpstr>
      <vt:lpstr>Slide 41</vt:lpstr>
      <vt:lpstr>Questions? Comments?</vt:lpstr>
    </vt:vector>
  </TitlesOfParts>
  <Company>Learning Alliances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Communities of Practice at Xerox Global Services</dc:title>
  <dc:creator>John David Smith</dc:creator>
  <cp:lastModifiedBy>John D. Smith</cp:lastModifiedBy>
  <cp:revision>618</cp:revision>
  <dcterms:created xsi:type="dcterms:W3CDTF">2010-03-24T17:16:45Z</dcterms:created>
  <dcterms:modified xsi:type="dcterms:W3CDTF">2010-04-14T13:53:14Z</dcterms:modified>
</cp:coreProperties>
</file>