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72" r:id="rId3"/>
  </p:sldMasterIdLst>
  <p:notesMasterIdLst>
    <p:notesMasterId r:id="rId19"/>
  </p:notesMasterIdLst>
  <p:sldIdLst>
    <p:sldId id="256" r:id="rId4"/>
    <p:sldId id="290" r:id="rId5"/>
    <p:sldId id="292" r:id="rId6"/>
    <p:sldId id="291" r:id="rId7"/>
    <p:sldId id="293" r:id="rId8"/>
    <p:sldId id="300" r:id="rId9"/>
    <p:sldId id="301" r:id="rId10"/>
    <p:sldId id="294" r:id="rId11"/>
    <p:sldId id="296" r:id="rId12"/>
    <p:sldId id="295" r:id="rId13"/>
    <p:sldId id="297" r:id="rId14"/>
    <p:sldId id="298" r:id="rId15"/>
    <p:sldId id="299" r:id="rId16"/>
    <p:sldId id="277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>
        <p:scale>
          <a:sx n="98" d="100"/>
          <a:sy n="98" d="100"/>
        </p:scale>
        <p:origin x="-192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6D2FE-105D-4384-8A6E-5A2544D06A16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0A609-65D7-47DF-90F5-1E409F818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 Frequency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1AF4-A89A-41BD-A481-CAE096EBCC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1AF4-A89A-41BD-A481-CAE096EBC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 Frequency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1AF4-A89A-41BD-A481-CAE096EBCC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 Frequency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1AF4-A89A-41BD-A481-CAE096EBCC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 Frequency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1AF4-A89A-41BD-A481-CAE096EBCC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3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2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5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3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8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3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5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3A75-3B0F-4070-9F1E-E322FB6DEF03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CB11-9C2D-47DB-B4BE-92AD978F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geohub.org/tools/rwat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engine.google.org/#intro/LasVegas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077200" cy="1981200"/>
          </a:xfrm>
        </p:spPr>
        <p:txBody>
          <a:bodyPr>
            <a:noAutofit/>
          </a:bodyPr>
          <a:lstStyle/>
          <a:p>
            <a:r>
              <a:rPr lang="en-US" sz="4000" b="1" cap="none" spc="0" dirty="0" err="1">
                <a:solidFill>
                  <a:prstClr val="black"/>
                </a:solidFill>
                <a:latin typeface="Calibri"/>
              </a:rPr>
              <a:t>RWater</a:t>
            </a:r>
            <a:r>
              <a:rPr lang="en-US" sz="4000" b="1" cap="none" spc="0" dirty="0">
                <a:solidFill>
                  <a:prstClr val="black"/>
                </a:solidFill>
                <a:latin typeface="Calibri"/>
              </a:rPr>
              <a:t> –A </a:t>
            </a:r>
            <a:r>
              <a:rPr lang="en-US" sz="4000" b="1" cap="none" spc="0" dirty="0" err="1" smtClean="0">
                <a:solidFill>
                  <a:prstClr val="black"/>
                </a:solidFill>
                <a:latin typeface="Calibri"/>
              </a:rPr>
              <a:t>HUBZero</a:t>
            </a:r>
            <a:r>
              <a:rPr lang="en-US" sz="4000" b="1" cap="none" spc="0" dirty="0" smtClean="0">
                <a:solidFill>
                  <a:prstClr val="black"/>
                </a:solidFill>
                <a:latin typeface="Calibri"/>
              </a:rPr>
              <a:t> Tool for K-12 Hydrology Education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772400" cy="1344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Adnan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Rajib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PhD Student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Venkatesh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Merwade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Associate 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Calibri"/>
              </a:rPr>
              <a:t>Professor</a:t>
            </a:r>
          </a:p>
          <a:p>
            <a:r>
              <a:rPr lang="en-US" dirty="0"/>
              <a:t>Lyles School of Civil Engineering, Purdue University</a:t>
            </a:r>
          </a:p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0" y="0"/>
            <a:ext cx="9144001" cy="1346200"/>
            <a:chOff x="-15240" y="0"/>
            <a:chExt cx="34429750" cy="5068824"/>
          </a:xfrm>
        </p:grpSpPr>
        <p:pic>
          <p:nvPicPr>
            <p:cNvPr id="7" name="Picture 6" descr="ABE Narrow Poster Header.jpg"/>
            <p:cNvPicPr>
              <a:picLocks noChangeAspect="1"/>
            </p:cNvPicPr>
            <p:nvPr/>
          </p:nvPicPr>
          <p:blipFill>
            <a:blip r:embed="rId2" cstate="print">
              <a:lum contrast="29000"/>
            </a:blip>
            <a:srcRect r="36458"/>
            <a:stretch>
              <a:fillRect/>
            </a:stretch>
          </p:blipFill>
          <p:spPr>
            <a:xfrm>
              <a:off x="-15240" y="0"/>
              <a:ext cx="32537400" cy="5068824"/>
            </a:xfrm>
            <a:prstGeom prst="rect">
              <a:avLst/>
            </a:prstGeom>
          </p:spPr>
        </p:pic>
        <p:pic>
          <p:nvPicPr>
            <p:cNvPr id="8" name="Picture 7" descr="ABE Narrow Poster Header.jpg"/>
            <p:cNvPicPr>
              <a:picLocks noChangeAspect="1"/>
            </p:cNvPicPr>
            <p:nvPr/>
          </p:nvPicPr>
          <p:blipFill rotWithShape="1">
            <a:blip r:embed="rId2" cstate="print">
              <a:lum contrast="29000"/>
            </a:blip>
            <a:srcRect l="28274" r="54965"/>
            <a:stretch/>
          </p:blipFill>
          <p:spPr>
            <a:xfrm>
              <a:off x="25831804" y="0"/>
              <a:ext cx="8582706" cy="5068824"/>
            </a:xfrm>
            <a:prstGeom prst="rect">
              <a:avLst/>
            </a:prstGeom>
          </p:spPr>
        </p:pic>
      </p:grp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>
            <a:fillRect/>
          </a:stretch>
        </p:blipFill>
        <p:spPr bwMode="auto">
          <a:xfrm>
            <a:off x="8207981" y="5989722"/>
            <a:ext cx="866884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" name="TextBox 11"/>
          <p:cNvSpPr txBox="1"/>
          <p:nvPr/>
        </p:nvSpPr>
        <p:spPr>
          <a:xfrm>
            <a:off x="3282918" y="6452799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HUBbub</a:t>
            </a:r>
            <a:r>
              <a:rPr lang="en-US" b="1" dirty="0"/>
              <a:t> </a:t>
            </a:r>
            <a:r>
              <a:rPr lang="en-US" b="1" dirty="0" smtClean="0"/>
              <a:t>2014, Indianapolis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4304"/>
            <a:ext cx="2133600" cy="7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12" y="-156026"/>
            <a:ext cx="7024744" cy="9342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Science from </a:t>
            </a:r>
            <a:r>
              <a:rPr lang="en-US" b="1" dirty="0" err="1" smtClean="0">
                <a:solidFill>
                  <a:srgbClr val="0000FF"/>
                </a:solidFill>
              </a:rPr>
              <a:t>RWater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333" y="547914"/>
            <a:ext cx="5486400" cy="758990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0000CC"/>
                </a:solidFill>
              </a:rPr>
              <a:t>Trending Urbanization by Flow Duration Curve</a:t>
            </a: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Example for Chicago area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1981200"/>
            <a:ext cx="7851672" cy="3949551"/>
            <a:chOff x="454841" y="2167322"/>
            <a:chExt cx="7851672" cy="394955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0" t="33862" b="5399"/>
            <a:stretch/>
          </p:blipFill>
          <p:spPr bwMode="auto">
            <a:xfrm>
              <a:off x="454841" y="2167322"/>
              <a:ext cx="7851672" cy="394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191000" y="3538092"/>
              <a:ext cx="3507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Blackberry Creek [USGS </a:t>
              </a:r>
              <a:r>
                <a:rPr lang="en-US" b="1" dirty="0">
                  <a:latin typeface="Calibri" pitchFamily="34" charset="0"/>
                </a:rPr>
                <a:t>05551700</a:t>
              </a:r>
              <a:r>
                <a:rPr lang="en-US" b="1" dirty="0" smtClean="0">
                  <a:latin typeface="Calibri" pitchFamily="34" charset="0"/>
                </a:rPr>
                <a:t>]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0728" y="5737764"/>
              <a:ext cx="30899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>
                  <a:latin typeface="Calibri" pitchFamily="34" charset="0"/>
                </a:rPr>
                <a:t>Indian Creek [USGS 05568800]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9580" y="3868911"/>
            <a:ext cx="7935955" cy="92333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Two adjacent watersheds near Chicago area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Objective: Analyze </a:t>
            </a:r>
            <a:r>
              <a:rPr lang="en-US" b="1" dirty="0" err="1" smtClean="0">
                <a:solidFill>
                  <a:srgbClr val="0000FF"/>
                </a:solidFill>
                <a:latin typeface="Calibri" pitchFamily="34" charset="0"/>
              </a:rPr>
              <a:t>streamflow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 data and comment on possible trend of LU change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Method: Flow Duration Curve?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2589" y="1589032"/>
            <a:ext cx="3429047" cy="5040368"/>
            <a:chOff x="2217277" y="1877147"/>
            <a:chExt cx="3056812" cy="4707858"/>
          </a:xfrm>
        </p:grpSpPr>
        <p:grpSp>
          <p:nvGrpSpPr>
            <p:cNvPr id="15" name="Group 14"/>
            <p:cNvGrpSpPr/>
            <p:nvPr/>
          </p:nvGrpSpPr>
          <p:grpSpPr>
            <a:xfrm>
              <a:off x="2590800" y="1877147"/>
              <a:ext cx="2683289" cy="4707858"/>
              <a:chOff x="457199" y="1877147"/>
              <a:chExt cx="2683289" cy="4707858"/>
            </a:xfrm>
          </p:grpSpPr>
          <p:pic>
            <p:nvPicPr>
              <p:cNvPr id="57" name="Picture 56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28941" r="39403" b="8774"/>
              <a:stretch/>
            </p:blipFill>
            <p:spPr bwMode="auto">
              <a:xfrm>
                <a:off x="457200" y="1877147"/>
                <a:ext cx="2528455" cy="25533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8" name="Picture 57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811" t="28941" r="2527" b="8774"/>
              <a:stretch/>
            </p:blipFill>
            <p:spPr bwMode="auto">
              <a:xfrm>
                <a:off x="457199" y="4031670"/>
                <a:ext cx="2528455" cy="25533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427015" y="1961066"/>
                <a:ext cx="914399" cy="320409"/>
              </a:xfrm>
              <a:prstGeom prst="rect">
                <a:avLst/>
              </a:prstGeom>
              <a:solidFill>
                <a:schemeClr val="bg1"/>
              </a:solidFill>
              <a:ln w="254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13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1971-1990</a:t>
                </a:r>
                <a:endParaRPr 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33945" y="4147681"/>
                <a:ext cx="914399" cy="307392"/>
              </a:xfrm>
              <a:prstGeom prst="rect">
                <a:avLst/>
              </a:prstGeom>
              <a:solidFill>
                <a:schemeClr val="bg1"/>
              </a:solidFill>
              <a:ln w="254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13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1991-2010</a:t>
                </a:r>
                <a:endParaRPr 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16292" y="2050706"/>
                <a:ext cx="650696" cy="561201"/>
              </a:xfrm>
              <a:prstGeom prst="rect">
                <a:avLst/>
              </a:prstGeom>
              <a:noFill/>
              <a:ln w="254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60306" y="3630217"/>
                <a:ext cx="480182" cy="561201"/>
              </a:xfrm>
              <a:prstGeom prst="rect">
                <a:avLst/>
              </a:prstGeom>
              <a:noFill/>
              <a:ln w="254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0273" y="4205828"/>
                <a:ext cx="650696" cy="561201"/>
              </a:xfrm>
              <a:prstGeom prst="rect">
                <a:avLst/>
              </a:prstGeom>
              <a:noFill/>
              <a:ln w="254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24288" y="5785339"/>
                <a:ext cx="612564" cy="561201"/>
              </a:xfrm>
              <a:prstGeom prst="rect">
                <a:avLst/>
              </a:prstGeom>
              <a:noFill/>
              <a:ln w="254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 rot="18551505">
              <a:off x="1991203" y="4543634"/>
              <a:ext cx="718560" cy="26641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54908" y="1719154"/>
            <a:ext cx="3455467" cy="4986446"/>
            <a:chOff x="8959475" y="1663950"/>
            <a:chExt cx="3113286" cy="4632940"/>
          </a:xfrm>
        </p:grpSpPr>
        <p:grpSp>
          <p:nvGrpSpPr>
            <p:cNvPr id="3" name="Group 2"/>
            <p:cNvGrpSpPr/>
            <p:nvPr/>
          </p:nvGrpSpPr>
          <p:grpSpPr>
            <a:xfrm>
              <a:off x="8959475" y="1663950"/>
              <a:ext cx="3113286" cy="4632940"/>
              <a:chOff x="5830400" y="1844457"/>
              <a:chExt cx="3113286" cy="46329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091125" y="1844457"/>
                <a:ext cx="2852561" cy="4632940"/>
                <a:chOff x="2789628" y="1899320"/>
                <a:chExt cx="2852561" cy="463294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789628" y="1899320"/>
                  <a:ext cx="2574676" cy="4632940"/>
                  <a:chOff x="895888" y="1968750"/>
                  <a:chExt cx="2574676" cy="4632940"/>
                </a:xfrm>
              </p:grpSpPr>
              <p:pic>
                <p:nvPicPr>
                  <p:cNvPr id="44" name="Picture 43"/>
                  <p:cNvPicPr/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132" t="30007" r="39576" b="8270"/>
                  <a:stretch/>
                </p:blipFill>
                <p:spPr bwMode="auto">
                  <a:xfrm>
                    <a:off x="895888" y="1968750"/>
                    <a:ext cx="2556164" cy="251206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3" name="Picture 42"/>
                  <p:cNvPicPr/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327" t="30007" r="2381" b="8270"/>
                  <a:stretch/>
                </p:blipFill>
                <p:spPr bwMode="auto">
                  <a:xfrm>
                    <a:off x="914399" y="4089630"/>
                    <a:ext cx="2556165" cy="251206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3872346" y="1958327"/>
                  <a:ext cx="914399" cy="320409"/>
                </a:xfrm>
                <a:prstGeom prst="rect">
                  <a:avLst/>
                </a:prstGeom>
                <a:solidFill>
                  <a:schemeClr val="bg1"/>
                </a:solidFill>
                <a:ln w="254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4000"/>
                    </a:lnSpc>
                  </a:pPr>
                  <a:r>
                    <a:rPr lang="en-US" sz="13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1971-1990</a:t>
                  </a:r>
                  <a:endParaRPr lang="en-US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906980" y="4073235"/>
                  <a:ext cx="914399" cy="307392"/>
                </a:xfrm>
                <a:prstGeom prst="rect">
                  <a:avLst/>
                </a:prstGeom>
                <a:solidFill>
                  <a:schemeClr val="bg1"/>
                </a:solidFill>
                <a:ln w="254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4000"/>
                    </a:lnSpc>
                  </a:pPr>
                  <a:r>
                    <a:rPr lang="en-US" sz="13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1991-2010</a:t>
                  </a:r>
                  <a:endParaRPr lang="en-US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944090" y="4163199"/>
                  <a:ext cx="650696" cy="561201"/>
                </a:xfrm>
                <a:prstGeom prst="rect">
                  <a:avLst/>
                </a:prstGeom>
                <a:noFill/>
                <a:ln w="254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988104" y="5742710"/>
                  <a:ext cx="525627" cy="561201"/>
                </a:xfrm>
                <a:prstGeom prst="rect">
                  <a:avLst/>
                </a:prstGeom>
                <a:noFill/>
                <a:ln w="254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8386" y="4361113"/>
                  <a:ext cx="1913803" cy="363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9179" y="5526981"/>
                  <a:ext cx="1586814" cy="3676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1" name="Right Arrow 70"/>
              <p:cNvSpPr/>
              <p:nvPr/>
            </p:nvSpPr>
            <p:spPr>
              <a:xfrm rot="1516066">
                <a:off x="5830400" y="3393522"/>
                <a:ext cx="685800" cy="27913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9344890" y="1828800"/>
              <a:ext cx="650696" cy="561201"/>
            </a:xfrm>
            <a:prstGeom prst="rect">
              <a:avLst/>
            </a:prstGeom>
            <a:noFill/>
            <a:ln w="254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388904" y="3028326"/>
              <a:ext cx="555400" cy="561201"/>
            </a:xfrm>
            <a:prstGeom prst="rect">
              <a:avLst/>
            </a:prstGeom>
            <a:noFill/>
            <a:ln w="254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9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970"/>
            <a:ext cx="7024744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Student-Teacher </a:t>
            </a:r>
            <a:r>
              <a:rPr lang="en-US" dirty="0" smtClean="0">
                <a:solidFill>
                  <a:srgbClr val="0000FF"/>
                </a:solidFill>
              </a:rPr>
              <a:t>Evaluation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657" y="1506571"/>
            <a:ext cx="13049253" cy="2478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Summer Residential Program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</a:p>
          <a:p>
            <a:pPr algn="just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 College of Education, Purdue University</a:t>
            </a:r>
          </a:p>
          <a:p>
            <a:pPr algn="just">
              <a:lnSpc>
                <a:spcPct val="114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29 June – 12 July, 2014</a:t>
            </a:r>
          </a:p>
          <a:p>
            <a:pPr algn="just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 Total 7 High School Students (9-12 Grade)</a:t>
            </a:r>
          </a:p>
          <a:p>
            <a:pPr marL="457200" indent="-4572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RWater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Teacher’s Workshop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</a:p>
          <a:p>
            <a:pPr algn="just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  Lyles School of Civil Engineering, Purdue University </a:t>
            </a:r>
          </a:p>
          <a:p>
            <a:pPr algn="just">
              <a:lnSpc>
                <a:spcPct val="114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 17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–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18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July,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2014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                      Total 20 Middle and High School Teachers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9471"/>
            <a:ext cx="3500067" cy="24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13709"/>
            <a:ext cx="3581399" cy="241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6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0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44" y="-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Student-Teacher Evaluation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680" y="2731053"/>
            <a:ext cx="8949130" cy="3517347"/>
            <a:chOff x="103680" y="2731053"/>
            <a:chExt cx="8949130" cy="351734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180" y="2732736"/>
              <a:ext cx="4755630" cy="3515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91"/>
            <a:stretch/>
          </p:blipFill>
          <p:spPr bwMode="auto">
            <a:xfrm>
              <a:off x="103680" y="2731053"/>
              <a:ext cx="4581802" cy="3505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5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9333" y="591456"/>
            <a:ext cx="5486400" cy="421334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Survey Results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1589736"/>
          </a:xfrm>
        </p:spPr>
        <p:txBody>
          <a:bodyPr>
            <a:noAutofit/>
          </a:bodyPr>
          <a:lstStyle/>
          <a:p>
            <a:pPr lvl="1"/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Testing the improvement in </a:t>
            </a:r>
            <a:r>
              <a:rPr lang="en-US" sz="2400" u="sng" dirty="0" smtClean="0">
                <a:solidFill>
                  <a:schemeClr val="tx1"/>
                </a:solidFill>
                <a:latin typeface="Calibri" pitchFamily="34" charset="0"/>
              </a:rPr>
              <a:t>users’ </a:t>
            </a:r>
            <a:r>
              <a:rPr lang="en-US" sz="2400" u="sng" dirty="0" smtClean="0">
                <a:solidFill>
                  <a:schemeClr val="tx1"/>
                </a:solidFill>
                <a:latin typeface="Calibri" pitchFamily="34" charset="0"/>
              </a:rPr>
              <a:t>hydrologic understanding</a:t>
            </a:r>
          </a:p>
          <a:p>
            <a:r>
              <a:rPr lang="en-US" sz="2400" dirty="0" smtClean="0">
                <a:latin typeface="Calibri" pitchFamily="34" charset="0"/>
              </a:rPr>
              <a:t>Pre/Post Assessment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endParaRPr lang="en-US" sz="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44" y="-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Student-Teacher Evaluation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7857"/>
            <a:ext cx="5467095" cy="36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4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9333" y="591456"/>
            <a:ext cx="5486400" cy="487121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Survey Results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1589736"/>
          </a:xfrm>
        </p:spPr>
        <p:txBody>
          <a:bodyPr>
            <a:noAutofit/>
          </a:bodyPr>
          <a:lstStyle/>
          <a:p>
            <a:pPr lvl="1"/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User opinion on </a:t>
            </a:r>
            <a:r>
              <a:rPr lang="en-US" sz="2400" u="sng" dirty="0" err="1" smtClean="0">
                <a:solidFill>
                  <a:srgbClr val="FF0000"/>
                </a:solidFill>
                <a:latin typeface="Calibri" pitchFamily="34" charset="0"/>
              </a:rPr>
              <a:t>RWater’s</a:t>
            </a:r>
            <a:r>
              <a:rPr lang="en-US" sz="2400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Calibri" pitchFamily="34" charset="0"/>
              </a:rPr>
              <a:t>Utility </a:t>
            </a:r>
          </a:p>
          <a:p>
            <a:r>
              <a:rPr lang="en-US" sz="2400" dirty="0" smtClean="0">
                <a:latin typeface="Calibri" pitchFamily="34" charset="0"/>
              </a:rPr>
              <a:t>Post Assessment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endParaRPr lang="en-US" sz="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8" y="6097127"/>
            <a:ext cx="6705600" cy="5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3830" y="5439228"/>
            <a:ext cx="6019800" cy="484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69448" y="5562600"/>
            <a:ext cx="354552" cy="33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1698" y="5272314"/>
            <a:ext cx="2450052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</a:rPr>
              <a:t>Evaluation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</a:rPr>
              <a:t>Criteria</a:t>
            </a:r>
            <a:r>
              <a:rPr lang="en-US" sz="1800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6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2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Future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77508"/>
            <a:ext cx="8382000" cy="449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endParaRPr lang="en-US" sz="900" dirty="0" smtClean="0">
              <a:latin typeface="Calibri" pitchFamily="34" charset="0"/>
              <a:cs typeface="Arial" pitchFamily="34" charset="0"/>
            </a:endParaRPr>
          </a:p>
          <a:p>
            <a:pPr marL="228600" indent="-2286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Addition of a conceptual rainfall-runoff model with opportunities of high performance calibration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marL="1143000" lvl="2" indent="-2286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Making </a:t>
            </a:r>
            <a:r>
              <a:rPr lang="en-US" sz="2000" dirty="0" err="1">
                <a:latin typeface="Calibri" pitchFamily="34" charset="0"/>
                <a:cs typeface="Arial" pitchFamily="34" charset="0"/>
              </a:rPr>
              <a:t>RWater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a comprehensive modeling and analysis tool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 marL="228600" indent="-2286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Testing </a:t>
            </a:r>
            <a:r>
              <a:rPr lang="en-US" sz="2400" dirty="0" err="1">
                <a:latin typeface="Calibri" pitchFamily="34" charset="0"/>
                <a:cs typeface="Arial" pitchFamily="34" charset="0"/>
              </a:rPr>
              <a:t>RWater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for upper undergraduate/graduate class</a:t>
            </a:r>
          </a:p>
          <a:p>
            <a:pPr marL="1143000" lvl="2" indent="-2286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Making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RWater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applicable from K-12 to the graduate level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en-US" sz="900" dirty="0" smtClean="0">
              <a:latin typeface="Calibri" pitchFamily="34" charset="0"/>
              <a:cs typeface="Arial" pitchFamily="34" charset="0"/>
            </a:endParaRPr>
          </a:p>
          <a:p>
            <a:pPr marL="457200" lvl="0" indent="-457200" algn="just" defTabSz="5120640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Creating a database with </a:t>
            </a:r>
            <a:r>
              <a:rPr lang="en-US" sz="2400" dirty="0" err="1">
                <a:latin typeface="Calibri" pitchFamily="34" charset="0"/>
                <a:cs typeface="Arial" pitchFamily="34" charset="0"/>
              </a:rPr>
              <a:t>RWater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class projects from participating schools/universities all over United States. </a:t>
            </a:r>
          </a:p>
          <a:p>
            <a:pPr marL="1143000" lvl="2" indent="-2286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This 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will record hydrologic assessments over the real locations across the country, being done by the students.</a:t>
            </a:r>
          </a:p>
          <a:p>
            <a:pPr algn="just">
              <a:lnSpc>
                <a:spcPct val="114000"/>
              </a:lnSpc>
            </a:pPr>
            <a:endParaRPr lang="en-US" sz="9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38200" y="2895600"/>
            <a:ext cx="7620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4668157"/>
            <a:ext cx="7620000" cy="9906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Contacts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Adnan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Rajib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4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adnanrajib@purdue.edu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Venkatesh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Merwade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vmerwade@purdue.edu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52400"/>
            <a:ext cx="8839200" cy="1295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r>
              <a:rPr lang="en-US" b="1" dirty="0" smtClean="0"/>
              <a:t>Tool link:  https://mygeohub.org/tools/rwater </a:t>
            </a:r>
          </a:p>
          <a:p>
            <a:pPr marL="68580"/>
            <a:r>
              <a:rPr lang="en-US" b="1" dirty="0"/>
              <a:t>Modules</a:t>
            </a:r>
            <a:r>
              <a:rPr lang="en-US" b="1" dirty="0" smtClean="0"/>
              <a:t>:  https</a:t>
            </a:r>
            <a:r>
              <a:rPr lang="en-US" b="1" dirty="0"/>
              <a:t>://web.ics.purdue.edu/~vmerwade/rwater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237" y="482597"/>
            <a:ext cx="6666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DD8047"/>
                </a:solidFill>
                <a:latin typeface="Tw Cen MT"/>
                <a:ea typeface="+mj-ea"/>
                <a:cs typeface="+mj-cs"/>
              </a:rPr>
              <a:t>How </a:t>
            </a:r>
            <a:r>
              <a:rPr lang="en-US" sz="2400" dirty="0" smtClean="0">
                <a:solidFill>
                  <a:srgbClr val="DD8047"/>
                </a:solidFill>
                <a:latin typeface="Tw Cen MT"/>
                <a:ea typeface="+mj-ea"/>
                <a:cs typeface="+mj-cs"/>
              </a:rPr>
              <a:t>can </a:t>
            </a:r>
            <a:r>
              <a:rPr lang="en-US" sz="2400" dirty="0">
                <a:solidFill>
                  <a:srgbClr val="DD8047"/>
                </a:solidFill>
                <a:latin typeface="Tw Cen MT"/>
                <a:ea typeface="+mj-ea"/>
                <a:cs typeface="+mj-cs"/>
              </a:rPr>
              <a:t>we enhance students’ ability to analyze the </a:t>
            </a:r>
          </a:p>
          <a:p>
            <a:pPr algn="ctr"/>
            <a:r>
              <a:rPr lang="en-US" sz="2400" dirty="0">
                <a:solidFill>
                  <a:srgbClr val="DD8047"/>
                </a:solidFill>
                <a:latin typeface="Tw Cen MT"/>
                <a:ea typeface="+mj-ea"/>
                <a:cs typeface="+mj-cs"/>
              </a:rPr>
              <a:t>‘</a:t>
            </a:r>
            <a:r>
              <a:rPr lang="en-US" sz="2400" b="1" dirty="0">
                <a:solidFill>
                  <a:srgbClr val="DD8047"/>
                </a:solidFill>
                <a:latin typeface="Tw Cen MT"/>
                <a:ea typeface="+mj-ea"/>
                <a:cs typeface="+mj-cs"/>
              </a:rPr>
              <a:t>cause-and-effect</a:t>
            </a:r>
            <a:r>
              <a:rPr lang="en-US" sz="2400" dirty="0">
                <a:solidFill>
                  <a:srgbClr val="DD8047"/>
                </a:solidFill>
                <a:latin typeface="Tw Cen MT"/>
                <a:ea typeface="+mj-ea"/>
                <a:cs typeface="+mj-cs"/>
              </a:rPr>
              <a:t>’ relations in hydrologic processes</a:t>
            </a:r>
            <a:r>
              <a:rPr lang="en-US" sz="2400" dirty="0">
                <a:solidFill>
                  <a:srgbClr val="DD804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408" y="1828800"/>
            <a:ext cx="677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Relating classroom concepts with real observations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31" y="2743200"/>
            <a:ext cx="1552575" cy="163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22995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Motivation</a:t>
            </a:r>
          </a:p>
        </p:txBody>
      </p:sp>
      <p:pic>
        <p:nvPicPr>
          <p:cNvPr id="8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3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408" y="2523446"/>
            <a:ext cx="75988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  <a:cs typeface="Arial" pitchFamily="34" charset="0"/>
              </a:rPr>
              <a:t>Interpreting real-time events from real locations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Arial" pitchFamily="34" charset="0"/>
              </a:rPr>
              <a:t>Data extraction</a:t>
            </a:r>
          </a:p>
          <a:p>
            <a:r>
              <a:rPr lang="en-US" dirty="0">
                <a:latin typeface="Calibri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Not emphasizing on data post-processing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Arial" pitchFamily="34" charset="0"/>
              </a:rPr>
              <a:t>Visualization</a:t>
            </a:r>
          </a:p>
          <a:p>
            <a:r>
              <a:rPr lang="en-US" dirty="0">
                <a:latin typeface="Calibri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Not concentrating on how to create a plot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Arial" pitchFamily="34" charset="0"/>
              </a:rPr>
              <a:t>Interpretation</a:t>
            </a:r>
          </a:p>
          <a:p>
            <a:r>
              <a:rPr lang="en-US" dirty="0">
                <a:latin typeface="Calibri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Focus on the </a:t>
            </a:r>
            <a:r>
              <a:rPr lang="en-US" b="1" i="1" u="sng" dirty="0">
                <a:solidFill>
                  <a:prstClr val="black">
                    <a:tint val="75000"/>
                  </a:prstClr>
                </a:solidFill>
                <a:latin typeface="Calibri"/>
              </a:rPr>
              <a:t>science</a:t>
            </a: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part</a:t>
            </a:r>
          </a:p>
          <a:p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0390" y="4947877"/>
            <a:ext cx="8721182" cy="1730651"/>
            <a:chOff x="270390" y="4947877"/>
            <a:chExt cx="8721182" cy="17306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4" t="63257" r="24398" b="14773"/>
            <a:stretch/>
          </p:blipFill>
          <p:spPr bwMode="auto">
            <a:xfrm>
              <a:off x="6004859" y="5248552"/>
              <a:ext cx="2986713" cy="142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48" t="63257" r="57206" b="14773"/>
            <a:stretch/>
          </p:blipFill>
          <p:spPr bwMode="auto">
            <a:xfrm>
              <a:off x="4419600" y="5334000"/>
              <a:ext cx="1268675" cy="1259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70390" y="4947877"/>
              <a:ext cx="478354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</a:rPr>
                <a:t>User-friendly tool-kit</a:t>
              </a:r>
            </a:p>
            <a:p>
              <a:r>
                <a:rPr lang="en-US" dirty="0">
                  <a:latin typeface="Calibri" pitchFamily="34" charset="0"/>
                  <a:cs typeface="Arial" pitchFamily="34" charset="0"/>
                </a:rPr>
                <a:t>	Platform independent</a:t>
              </a:r>
            </a:p>
            <a:p>
              <a:r>
                <a:rPr lang="en-US" dirty="0">
                  <a:latin typeface="Calibri" pitchFamily="34" charset="0"/>
                  <a:cs typeface="Arial" pitchFamily="34" charset="0"/>
                </a:rPr>
                <a:t>	Scalable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RWater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Design for Classroom Teaching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572000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It pulls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streamflow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data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directly from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the USGS website</a:t>
            </a:r>
          </a:p>
          <a:p>
            <a:pPr lvl="1"/>
            <a:r>
              <a:rPr lang="en-US" sz="18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Only required information: time period and location ID</a:t>
            </a:r>
          </a:p>
          <a:p>
            <a:pPr lvl="1"/>
            <a:r>
              <a:rPr lang="en-US" sz="18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Does not require any data post-processing </a:t>
            </a:r>
          </a:p>
          <a:p>
            <a:pPr marL="365760" lvl="1" indent="0">
              <a:buNone/>
            </a:pPr>
            <a:endParaRPr lang="en-US" sz="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Following the data-driven modules, students can write/modify R scripts to create visualizations</a:t>
            </a:r>
          </a:p>
          <a:p>
            <a:pPr marL="365760" lvl="1" indent="0">
              <a:buNone/>
            </a:pPr>
            <a:endParaRPr lang="en-US" sz="500" dirty="0"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Those visualizations allow users to understand the </a:t>
            </a: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cause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and effect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relationships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in hydrology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en-US" sz="18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Making it interesting and practical</a:t>
            </a:r>
          </a:p>
          <a:p>
            <a:pPr marL="365760" lvl="1" indent="0">
              <a:buNone/>
            </a:pPr>
            <a:endParaRPr lang="en-US" sz="500" dirty="0"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Total 7 learning modules</a:t>
            </a:r>
          </a:p>
          <a:p>
            <a:pPr lvl="1"/>
            <a:r>
              <a:rPr lang="en-US" sz="1800" b="1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Contain both 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hypothetical and real-time examples</a:t>
            </a:r>
          </a:p>
          <a:p>
            <a:pPr lvl="1"/>
            <a:r>
              <a:rPr lang="en-US" sz="18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Each module has a short </a:t>
            </a:r>
            <a:r>
              <a:rPr lang="en-US" sz="1800" b="1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quiz to evaluate students’ learning</a:t>
            </a:r>
            <a:endParaRPr lang="en-US" sz="180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8580" indent="0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4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2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9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r="2729" b="13988"/>
          <a:stretch/>
        </p:blipFill>
        <p:spPr bwMode="auto">
          <a:xfrm>
            <a:off x="933462" y="928914"/>
            <a:ext cx="7423138" cy="381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844" y="74010"/>
            <a:ext cx="4656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Introducing </a:t>
            </a:r>
            <a:r>
              <a:rPr lang="en-US" sz="44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RWater</a:t>
            </a:r>
            <a:endParaRPr lang="en-US" sz="4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858" y="1905000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mygeohub.org/tools/rwater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876800"/>
            <a:ext cx="80010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Runs in a self contained environment on Purdue’s cyber-infrastructure (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WaterHUB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Arial" pitchFamily="34" charset="0"/>
              </a:rPr>
              <a:t>Does not require any installation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any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software</a:t>
            </a: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Calibri" pitchFamily="34" charset="0"/>
                <a:cs typeface="Arial" pitchFamily="34" charset="0"/>
              </a:rPr>
              <a:t>Does not store anything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on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user’s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computer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Arial" pitchFamily="34" charset="0"/>
              </a:rPr>
              <a:t>All you need is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a Java compatible browser</a:t>
            </a: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8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4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486" y="2246082"/>
            <a:ext cx="7024744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RWater</a:t>
            </a:r>
            <a:r>
              <a:rPr lang="en-US" b="1" dirty="0" smtClean="0">
                <a:solidFill>
                  <a:srgbClr val="0000FF"/>
                </a:solidFill>
              </a:rPr>
              <a:t> Interface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00400"/>
            <a:ext cx="7338060" cy="624832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https://</a:t>
            </a:r>
            <a:r>
              <a:rPr lang="en-US" dirty="0" smtClean="0"/>
              <a:t>mygeohub.org/tools/rwater  </a:t>
            </a:r>
            <a:endParaRPr lang="en-US" dirty="0"/>
          </a:p>
        </p:txBody>
      </p:sp>
      <p:pic>
        <p:nvPicPr>
          <p:cNvPr id="6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3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9077" r="25857" b="5678"/>
          <a:stretch/>
        </p:blipFill>
        <p:spPr bwMode="auto">
          <a:xfrm>
            <a:off x="762000" y="360634"/>
            <a:ext cx="7467600" cy="65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4493" r="18025" b="5648"/>
          <a:stretch/>
        </p:blipFill>
        <p:spPr bwMode="auto">
          <a:xfrm>
            <a:off x="609600" y="1467340"/>
            <a:ext cx="8077200" cy="515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29263"/>
            <a:ext cx="8229600" cy="9342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Sample </a:t>
            </a:r>
            <a:r>
              <a:rPr lang="en-US" b="1" dirty="0" err="1" smtClean="0">
                <a:solidFill>
                  <a:srgbClr val="0000FF"/>
                </a:solidFill>
              </a:rPr>
              <a:t>Rwater</a:t>
            </a:r>
            <a:r>
              <a:rPr lang="en-US" b="1" dirty="0" smtClean="0">
                <a:solidFill>
                  <a:srgbClr val="0000FF"/>
                </a:solidFill>
              </a:rPr>
              <a:t> Project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15" y="-137883"/>
            <a:ext cx="7024744" cy="9342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Science from </a:t>
            </a:r>
            <a:r>
              <a:rPr lang="en-US" b="1" dirty="0" err="1" smtClean="0">
                <a:solidFill>
                  <a:srgbClr val="0000FF"/>
                </a:solidFill>
              </a:rPr>
              <a:t>RWater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302" y="605970"/>
            <a:ext cx="5562600" cy="758990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0000CC"/>
                </a:solidFill>
              </a:rPr>
              <a:t>Understanding Rainfall-</a:t>
            </a:r>
            <a:r>
              <a:rPr lang="en-US" sz="2000" b="1" dirty="0" err="1">
                <a:solidFill>
                  <a:srgbClr val="0000CC"/>
                </a:solidFill>
              </a:rPr>
              <a:t>Streamflow</a:t>
            </a:r>
            <a:r>
              <a:rPr lang="en-US" sz="2000" b="1" dirty="0">
                <a:solidFill>
                  <a:srgbClr val="0000CC"/>
                </a:solidFill>
              </a:rPr>
              <a:t> Relationship 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Example for Cedar Creek, 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35479" y="1675624"/>
            <a:ext cx="4589145" cy="4118491"/>
            <a:chOff x="4435479" y="1675624"/>
            <a:chExt cx="4589145" cy="4118491"/>
          </a:xfrm>
        </p:grpSpPr>
        <p:pic>
          <p:nvPicPr>
            <p:cNvPr id="16" name="Picture 1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9" t="31347" r="5432" b="7772"/>
            <a:stretch/>
          </p:blipFill>
          <p:spPr bwMode="auto">
            <a:xfrm>
              <a:off x="4435479" y="1675624"/>
              <a:ext cx="4589145" cy="29495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899652" y="5088216"/>
              <a:ext cx="3660798" cy="705899"/>
            </a:xfrm>
            <a:prstGeom prst="rect">
              <a:avLst/>
            </a:prstGeom>
            <a:solidFill>
              <a:schemeClr val="bg1">
                <a:lumMod val="85000"/>
                <a:alpha val="63000"/>
              </a:schemeClr>
            </a:solidFill>
            <a:ln w="2540"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b="1" dirty="0" err="1">
                  <a:solidFill>
                    <a:srgbClr val="FF0000"/>
                  </a:solidFill>
                  <a:latin typeface="Calibri" pitchFamily="34" charset="0"/>
                </a:rPr>
                <a:t>R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</a:rPr>
                <a:t>Water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 Example</a:t>
              </a:r>
            </a:p>
            <a:p>
              <a:pPr algn="just">
                <a:lnSpc>
                  <a:spcPct val="114000"/>
                </a:lnSpc>
              </a:pP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Real-time data for Cedar Creek, IN</a:t>
              </a:r>
              <a:endParaRPr lang="en-US" b="1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" y="1997234"/>
            <a:ext cx="5702743" cy="4485626"/>
            <a:chOff x="76200" y="1997234"/>
            <a:chExt cx="5702743" cy="4485626"/>
          </a:xfrm>
        </p:grpSpPr>
        <p:grpSp>
          <p:nvGrpSpPr>
            <p:cNvPr id="8" name="Group 7"/>
            <p:cNvGrpSpPr/>
            <p:nvPr/>
          </p:nvGrpSpPr>
          <p:grpSpPr>
            <a:xfrm>
              <a:off x="76200" y="3471055"/>
              <a:ext cx="4252595" cy="3011805"/>
              <a:chOff x="191628" y="3471055"/>
              <a:chExt cx="4252595" cy="301180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1628" y="3471055"/>
                <a:ext cx="4252595" cy="3011805"/>
                <a:chOff x="191628" y="3471055"/>
                <a:chExt cx="4252595" cy="3011805"/>
              </a:xfrm>
            </p:grpSpPr>
            <p:pic>
              <p:nvPicPr>
                <p:cNvPr id="17" name="Picture 16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323" t="30232" r="5868" b="8269"/>
                <a:stretch/>
              </p:blipFill>
              <p:spPr bwMode="auto">
                <a:xfrm>
                  <a:off x="191628" y="3471055"/>
                  <a:ext cx="4252595" cy="301180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1296650" y="5029200"/>
                  <a:ext cx="914399" cy="535468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50000"/>
                  </a:schemeClr>
                </a:solidFill>
                <a:ln w="254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4000"/>
                    </a:lnSpc>
                  </a:pPr>
                  <a:r>
                    <a:rPr lang="en-US" sz="13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High intensity</a:t>
                  </a:r>
                  <a:endParaRPr lang="en-US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58061" y="5366746"/>
                  <a:ext cx="914399" cy="548483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50000"/>
                  </a:schemeClr>
                </a:solidFill>
                <a:ln w="254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4000"/>
                    </a:lnSpc>
                  </a:pPr>
                  <a:r>
                    <a:rPr lang="en-US" sz="13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Low intensity</a:t>
                  </a:r>
                  <a:endParaRPr lang="en-US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276663" y="3886200"/>
                <a:ext cx="338527" cy="489365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?</a:t>
                </a:r>
                <a:endParaRPr lang="en-US" sz="2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20323" y="4679430"/>
                <a:ext cx="338527" cy="489365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?</a:t>
                </a:r>
                <a:endParaRPr lang="en-US" sz="2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399250" y="1997234"/>
              <a:ext cx="1379693" cy="2752443"/>
              <a:chOff x="4399250" y="1997234"/>
              <a:chExt cx="1379693" cy="275244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668747" y="1997234"/>
                <a:ext cx="110196" cy="2063260"/>
                <a:chOff x="1919068" y="2300068"/>
                <a:chExt cx="110196" cy="206326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919068" y="2300068"/>
                  <a:ext cx="0" cy="2057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29264" y="2305928"/>
                  <a:ext cx="0" cy="2057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399250" y="4184972"/>
                <a:ext cx="1334720" cy="564705"/>
                <a:chOff x="4793770" y="4184972"/>
                <a:chExt cx="604277" cy="564705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90272" y="4184972"/>
                  <a:ext cx="0" cy="564705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4793770" y="4735609"/>
                  <a:ext cx="604277" cy="0"/>
                </a:xfrm>
                <a:prstGeom prst="straightConnector1">
                  <a:avLst/>
                </a:prstGeom>
                <a:ln w="635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0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4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8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28" y="-203202"/>
            <a:ext cx="7024744" cy="9342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Science from </a:t>
            </a:r>
            <a:r>
              <a:rPr lang="en-US" b="1" dirty="0" err="1" smtClean="0">
                <a:solidFill>
                  <a:srgbClr val="0000FF"/>
                </a:solidFill>
              </a:rPr>
              <a:t>RWater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792" y="536410"/>
            <a:ext cx="5029200" cy="758990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 err="1">
                <a:solidFill>
                  <a:srgbClr val="0000CC"/>
                </a:solidFill>
              </a:rPr>
              <a:t>Streamflow</a:t>
            </a:r>
            <a:r>
              <a:rPr lang="en-US" sz="2000" b="1" dirty="0">
                <a:solidFill>
                  <a:srgbClr val="0000CC"/>
                </a:solidFill>
              </a:rPr>
              <a:t> Response with </a:t>
            </a:r>
            <a:r>
              <a:rPr lang="en-US" sz="2000" b="1" dirty="0" err="1">
                <a:solidFill>
                  <a:srgbClr val="0000CC"/>
                </a:solidFill>
              </a:rPr>
              <a:t>Landuse</a:t>
            </a:r>
            <a:r>
              <a:rPr lang="en-US" sz="2000" b="1" dirty="0">
                <a:solidFill>
                  <a:srgbClr val="0000CC"/>
                </a:solidFill>
              </a:rPr>
              <a:t> Change</a:t>
            </a: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Example for Las Vegas, NV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43610"/>
            <a:ext cx="4666343" cy="21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9" y="1912222"/>
            <a:ext cx="5439581" cy="288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507278" y="4175927"/>
            <a:ext cx="5484322" cy="2685801"/>
            <a:chOff x="6553200" y="4032993"/>
            <a:chExt cx="5484322" cy="2685801"/>
          </a:xfrm>
        </p:grpSpPr>
        <p:grpSp>
          <p:nvGrpSpPr>
            <p:cNvPr id="7" name="Group 6"/>
            <p:cNvGrpSpPr/>
            <p:nvPr/>
          </p:nvGrpSpPr>
          <p:grpSpPr>
            <a:xfrm>
              <a:off x="6553200" y="4032993"/>
              <a:ext cx="5484322" cy="2454894"/>
              <a:chOff x="6553200" y="4032993"/>
              <a:chExt cx="5484322" cy="2454894"/>
            </a:xfrm>
          </p:grpSpPr>
          <p:pic>
            <p:nvPicPr>
              <p:cNvPr id="23" name="Picture 22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42" t="16318" r="15138" b="50505"/>
              <a:stretch/>
            </p:blipFill>
            <p:spPr bwMode="auto">
              <a:xfrm>
                <a:off x="6553200" y="4281054"/>
                <a:ext cx="5463540" cy="13767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Picture 23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42" t="58676" r="15138" b="11684"/>
              <a:stretch/>
            </p:blipFill>
            <p:spPr bwMode="auto">
              <a:xfrm>
                <a:off x="6573982" y="5257801"/>
                <a:ext cx="5463540" cy="123008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23" r="18496" b="91646"/>
              <a:stretch/>
            </p:blipFill>
            <p:spPr bwMode="auto">
              <a:xfrm>
                <a:off x="7767899" y="4032993"/>
                <a:ext cx="3186546" cy="241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058400" y="4495800"/>
                <a:ext cx="1371599" cy="307392"/>
              </a:xfrm>
              <a:prstGeom prst="rect">
                <a:avLst/>
              </a:prstGeom>
              <a:solidFill>
                <a:schemeClr val="bg1"/>
              </a:solidFill>
              <a:ln w="254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13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February 1980</a:t>
                </a:r>
                <a:endParaRPr 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141524" y="5559821"/>
                <a:ext cx="1371599" cy="307392"/>
              </a:xfrm>
              <a:prstGeom prst="rect">
                <a:avLst/>
              </a:prstGeom>
              <a:solidFill>
                <a:schemeClr val="bg1"/>
              </a:solidFill>
              <a:ln w="254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13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January 2010</a:t>
                </a:r>
                <a:endParaRPr 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435650" y="6433459"/>
              <a:ext cx="4299150" cy="285335"/>
            </a:xfrm>
            <a:prstGeom prst="rect">
              <a:avLst/>
            </a:prstGeom>
            <a:noFill/>
            <a:ln w="254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Calibri" pitchFamily="34" charset="0"/>
                </a:rPr>
                <a:t>Days in Month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8209" y="1566678"/>
            <a:ext cx="5029200" cy="388440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More frequent extreme event in recent times!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5086968"/>
            <a:ext cx="5029200" cy="704232"/>
          </a:xfrm>
          <a:prstGeom prst="rect">
            <a:avLst/>
          </a:prstGeom>
          <a:noFill/>
          <a:ln w="254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Higher Peak Discharge and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shorter </a:t>
            </a:r>
            <a:r>
              <a:rPr lang="en-US" b="1" dirty="0">
                <a:solidFill>
                  <a:srgbClr val="FF0000"/>
                </a:solidFill>
              </a:rPr>
              <a:t>Lag Time!</a:t>
            </a:r>
          </a:p>
        </p:txBody>
      </p:sp>
      <p:pic>
        <p:nvPicPr>
          <p:cNvPr id="16" name="Picture 6" descr="http://findlogo.net/images/P/purdue%20university%2067%20logo.jpg"/>
          <p:cNvPicPr>
            <a:picLocks noChangeAspect="1" noChangeArrowheads="1"/>
          </p:cNvPicPr>
          <p:nvPr/>
        </p:nvPicPr>
        <p:blipFill>
          <a:blip r:embed="rId5" cstate="print"/>
          <a:srcRect t="34566" b="34885"/>
          <a:stretch>
            <a:fillRect/>
          </a:stretch>
        </p:blipFill>
        <p:spPr bwMode="auto">
          <a:xfrm>
            <a:off x="7896819" y="0"/>
            <a:ext cx="1247181" cy="381000"/>
          </a:xfrm>
          <a:prstGeom prst="rect">
            <a:avLst/>
          </a:prstGeom>
          <a:noFill/>
        </p:spPr>
      </p:pic>
      <p:sp>
        <p:nvSpPr>
          <p:cNvPr id="3" name="Rectangle 2">
            <a:hlinkClick r:id="rId6"/>
          </p:cNvPr>
          <p:cNvSpPr/>
          <p:nvPr/>
        </p:nvSpPr>
        <p:spPr>
          <a:xfrm>
            <a:off x="4916978" y="896072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https://earthengine.google.org/#intro/LasVegas</a:t>
            </a:r>
          </a:p>
        </p:txBody>
      </p:sp>
    </p:spTree>
    <p:extLst>
      <p:ext uri="{BB962C8B-B14F-4D97-AF65-F5344CB8AC3E}">
        <p14:creationId xmlns:p14="http://schemas.microsoft.com/office/powerpoint/2010/main" val="23438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10704</TotalTime>
  <Words>518</Words>
  <Application>Microsoft Office PowerPoint</Application>
  <PresentationFormat>On-screen Show (4:3)</PresentationFormat>
  <Paragraphs>122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Median</vt:lpstr>
      <vt:lpstr>Clarity</vt:lpstr>
      <vt:lpstr>Office Theme</vt:lpstr>
      <vt:lpstr>RWater –A HUBZero Tool for K-12 Hydrology Education</vt:lpstr>
      <vt:lpstr>Motivation</vt:lpstr>
      <vt:lpstr>RWater:  Design for Classroom Teaching</vt:lpstr>
      <vt:lpstr>PowerPoint Presentation</vt:lpstr>
      <vt:lpstr>RWater Interface</vt:lpstr>
      <vt:lpstr>PowerPoint Presentation</vt:lpstr>
      <vt:lpstr>PowerPoint Presentation</vt:lpstr>
      <vt:lpstr>Science from RWater</vt:lpstr>
      <vt:lpstr>Science from RWater</vt:lpstr>
      <vt:lpstr>Science from RWater</vt:lpstr>
      <vt:lpstr>Student-Teacher Evaluation</vt:lpstr>
      <vt:lpstr>Student-Teacher Evaluation</vt:lpstr>
      <vt:lpstr>Student-Teacher Evaluation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An Advanced Soil Moisture Accounting with CN-based Runoff Estimation Method in SWAT Coding</dc:title>
  <dc:creator>Adnan</dc:creator>
  <cp:lastModifiedBy>Merwade, Venkatesh Mohan</cp:lastModifiedBy>
  <cp:revision>448</cp:revision>
  <dcterms:created xsi:type="dcterms:W3CDTF">2013-04-12T14:43:00Z</dcterms:created>
  <dcterms:modified xsi:type="dcterms:W3CDTF">2014-09-30T14:06:32Z</dcterms:modified>
</cp:coreProperties>
</file>