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4" r:id="rId3"/>
    <p:sldId id="267" r:id="rId4"/>
    <p:sldId id="266" r:id="rId5"/>
    <p:sldId id="260" r:id="rId6"/>
    <p:sldId id="268" r:id="rId7"/>
    <p:sldId id="261" r:id="rId8"/>
    <p:sldId id="269" r:id="rId9"/>
    <p:sldId id="263"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B23"/>
    <a:srgbClr val="8560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86" autoAdjust="0"/>
  </p:normalViewPr>
  <p:slideViewPr>
    <p:cSldViewPr snapToGrid="0" snapToObjects="1">
      <p:cViewPr varScale="1">
        <p:scale>
          <a:sx n="114" d="100"/>
          <a:sy n="114" d="100"/>
        </p:scale>
        <p:origin x="-31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644279-6538-8643-8C77-0C9FA37BC607}" type="datetimeFigureOut">
              <a:rPr lang="en-US" smtClean="0"/>
              <a:t>9/24/14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3BB57-F1E8-4C4C-A17B-5CFD8045E478}" type="slidenum">
              <a:rPr lang="en-US" smtClean="0"/>
              <a:t>‹#›</a:t>
            </a:fld>
            <a:endParaRPr lang="en-US"/>
          </a:p>
        </p:txBody>
      </p:sp>
    </p:spTree>
    <p:extLst>
      <p:ext uri="{BB962C8B-B14F-4D97-AF65-F5344CB8AC3E}">
        <p14:creationId xmlns:p14="http://schemas.microsoft.com/office/powerpoint/2010/main" val="14120249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3BB57-F1E8-4C4C-A17B-5CFD8045E478}" type="slidenum">
              <a:rPr lang="en-US" smtClean="0"/>
              <a:t>2</a:t>
            </a:fld>
            <a:endParaRPr lang="en-US"/>
          </a:p>
        </p:txBody>
      </p:sp>
    </p:spTree>
    <p:extLst>
      <p:ext uri="{BB962C8B-B14F-4D97-AF65-F5344CB8AC3E}">
        <p14:creationId xmlns:p14="http://schemas.microsoft.com/office/powerpoint/2010/main" val="168292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3BB57-F1E8-4C4C-A17B-5CFD8045E478}" type="slidenum">
              <a:rPr lang="en-US" smtClean="0"/>
              <a:t>3</a:t>
            </a:fld>
            <a:endParaRPr lang="en-US"/>
          </a:p>
        </p:txBody>
      </p:sp>
    </p:spTree>
    <p:extLst>
      <p:ext uri="{BB962C8B-B14F-4D97-AF65-F5344CB8AC3E}">
        <p14:creationId xmlns:p14="http://schemas.microsoft.com/office/powerpoint/2010/main" val="201482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Google Maps API instead</a:t>
            </a:r>
            <a:r>
              <a:rPr lang="en-US" baseline="0" dirty="0" smtClean="0"/>
              <a:t> of a dedicated ArcGIS server, because we wanted to develop a </a:t>
            </a:r>
            <a:r>
              <a:rPr lang="en-US" baseline="0" dirty="0" err="1" smtClean="0"/>
              <a:t>HUBzero</a:t>
            </a:r>
            <a:r>
              <a:rPr lang="en-US" baseline="0" dirty="0" smtClean="0"/>
              <a:t> component that is easy to deploy and does not require access to special GIS software.</a:t>
            </a:r>
          </a:p>
          <a:p>
            <a:endParaRPr lang="en-US" dirty="0"/>
          </a:p>
        </p:txBody>
      </p:sp>
      <p:sp>
        <p:nvSpPr>
          <p:cNvPr id="4" name="Slide Number Placeholder 3"/>
          <p:cNvSpPr>
            <a:spLocks noGrp="1"/>
          </p:cNvSpPr>
          <p:nvPr>
            <p:ph type="sldNum" sz="quarter" idx="10"/>
          </p:nvPr>
        </p:nvSpPr>
        <p:spPr/>
        <p:txBody>
          <a:bodyPr/>
          <a:lstStyle/>
          <a:p>
            <a:fld id="{31E3BB57-F1E8-4C4C-A17B-5CFD8045E478}" type="slidenum">
              <a:rPr lang="en-US" smtClean="0"/>
              <a:t>4</a:t>
            </a:fld>
            <a:endParaRPr lang="en-US"/>
          </a:p>
        </p:txBody>
      </p:sp>
    </p:spTree>
    <p:extLst>
      <p:ext uri="{BB962C8B-B14F-4D97-AF65-F5344CB8AC3E}">
        <p14:creationId xmlns:p14="http://schemas.microsoft.com/office/powerpoint/2010/main" val="164902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maps API</a:t>
            </a:r>
            <a:r>
              <a:rPr lang="en-US" baseline="0" dirty="0" smtClean="0"/>
              <a:t> with filter sidebar. Initially had list view under map.</a:t>
            </a:r>
            <a:endParaRPr lang="en-US" dirty="0"/>
          </a:p>
        </p:txBody>
      </p:sp>
      <p:sp>
        <p:nvSpPr>
          <p:cNvPr id="4" name="Slide Number Placeholder 3"/>
          <p:cNvSpPr>
            <a:spLocks noGrp="1"/>
          </p:cNvSpPr>
          <p:nvPr>
            <p:ph type="sldNum" sz="quarter" idx="10"/>
          </p:nvPr>
        </p:nvSpPr>
        <p:spPr/>
        <p:txBody>
          <a:bodyPr/>
          <a:lstStyle/>
          <a:p>
            <a:fld id="{31E3BB57-F1E8-4C4C-A17B-5CFD8045E478}" type="slidenum">
              <a:rPr lang="en-US" smtClean="0"/>
              <a:t>5</a:t>
            </a:fld>
            <a:endParaRPr lang="en-US"/>
          </a:p>
        </p:txBody>
      </p:sp>
    </p:spTree>
    <p:extLst>
      <p:ext uri="{BB962C8B-B14F-4D97-AF65-F5344CB8AC3E}">
        <p14:creationId xmlns:p14="http://schemas.microsoft.com/office/powerpoint/2010/main" val="65245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used a JavaScript class </a:t>
            </a:r>
            <a:r>
              <a:rPr lang="en-US" baseline="0" dirty="0" err="1" smtClean="0"/>
              <a:t>Spiderfy</a:t>
            </a:r>
            <a:r>
              <a:rPr lang="en-US" baseline="0" dirty="0" smtClean="0"/>
              <a:t> to aggregate icons that are in the same location when the map is zoomed out. When the user clicks on the aggregated icon, we show the individual icons connected to the same location point on the map.</a:t>
            </a:r>
            <a:endParaRPr lang="en-US" dirty="0"/>
          </a:p>
        </p:txBody>
      </p:sp>
      <p:sp>
        <p:nvSpPr>
          <p:cNvPr id="4" name="Slide Number Placeholder 3"/>
          <p:cNvSpPr>
            <a:spLocks noGrp="1"/>
          </p:cNvSpPr>
          <p:nvPr>
            <p:ph type="sldNum" sz="quarter" idx="10"/>
          </p:nvPr>
        </p:nvSpPr>
        <p:spPr/>
        <p:txBody>
          <a:bodyPr/>
          <a:lstStyle/>
          <a:p>
            <a:fld id="{31E3BB57-F1E8-4C4C-A17B-5CFD8045E478}" type="slidenum">
              <a:rPr lang="en-US" smtClean="0"/>
              <a:t>6</a:t>
            </a:fld>
            <a:endParaRPr lang="en-US"/>
          </a:p>
        </p:txBody>
      </p:sp>
    </p:spTree>
    <p:extLst>
      <p:ext uri="{BB962C8B-B14F-4D97-AF65-F5344CB8AC3E}">
        <p14:creationId xmlns:p14="http://schemas.microsoft.com/office/powerpoint/2010/main" val="248144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Is inclusive</a:t>
            </a:r>
            <a:r>
              <a:rPr lang="en-US" baseline="0" dirty="0" smtClean="0"/>
              <a:t> the right word? Location is geocoded on-the-fly, distance is calculated… </a:t>
            </a:r>
            <a:endParaRPr lang="en-US" dirty="0" smtClean="0"/>
          </a:p>
          <a:p>
            <a:endParaRPr lang="en-US" dirty="0"/>
          </a:p>
        </p:txBody>
      </p:sp>
      <p:sp>
        <p:nvSpPr>
          <p:cNvPr id="4" name="Slide Number Placeholder 3"/>
          <p:cNvSpPr>
            <a:spLocks noGrp="1"/>
          </p:cNvSpPr>
          <p:nvPr>
            <p:ph type="sldNum" sz="quarter" idx="10"/>
          </p:nvPr>
        </p:nvSpPr>
        <p:spPr/>
        <p:txBody>
          <a:bodyPr/>
          <a:lstStyle/>
          <a:p>
            <a:fld id="{31E3BB57-F1E8-4C4C-A17B-5CFD8045E478}" type="slidenum">
              <a:rPr lang="en-US" smtClean="0"/>
              <a:t>7</a:t>
            </a:fld>
            <a:endParaRPr lang="en-US"/>
          </a:p>
        </p:txBody>
      </p:sp>
    </p:spTree>
    <p:extLst>
      <p:ext uri="{BB962C8B-B14F-4D97-AF65-F5344CB8AC3E}">
        <p14:creationId xmlns:p14="http://schemas.microsoft.com/office/powerpoint/2010/main" val="303080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Formula for</a:t>
            </a:r>
            <a:r>
              <a:rPr lang="en-US" baseline="0" dirty="0" smtClean="0"/>
              <a:t> </a:t>
            </a:r>
            <a:r>
              <a:rPr lang="en-US" dirty="0" smtClean="0"/>
              <a:t>MySQL</a:t>
            </a:r>
            <a:r>
              <a:rPr lang="en-US" baseline="0" dirty="0" smtClean="0"/>
              <a:t> query with PHP. Lat2 &amp; lng2 come from database. </a:t>
            </a:r>
            <a:r>
              <a:rPr lang="en-US" baseline="0" dirty="0" err="1" smtClean="0"/>
              <a:t>SLoC</a:t>
            </a:r>
            <a:r>
              <a:rPr lang="en-US" baseline="0" dirty="0" smtClean="0"/>
              <a:t> can be accurate up to a few meters. </a:t>
            </a:r>
            <a:endParaRPr lang="en-US" dirty="0"/>
          </a:p>
        </p:txBody>
      </p:sp>
      <p:sp>
        <p:nvSpPr>
          <p:cNvPr id="4" name="Slide Number Placeholder 3"/>
          <p:cNvSpPr>
            <a:spLocks noGrp="1"/>
          </p:cNvSpPr>
          <p:nvPr>
            <p:ph type="sldNum" sz="quarter" idx="10"/>
          </p:nvPr>
        </p:nvSpPr>
        <p:spPr/>
        <p:txBody>
          <a:bodyPr/>
          <a:lstStyle/>
          <a:p>
            <a:fld id="{E025FAE5-7886-4076-A616-0C0F9FE26F0B}" type="slidenum">
              <a:rPr lang="en-US" smtClean="0"/>
              <a:t>8</a:t>
            </a:fld>
            <a:endParaRPr lang="en-US"/>
          </a:p>
        </p:txBody>
      </p:sp>
    </p:spTree>
    <p:extLst>
      <p:ext uri="{BB962C8B-B14F-4D97-AF65-F5344CB8AC3E}">
        <p14:creationId xmlns:p14="http://schemas.microsoft.com/office/powerpoint/2010/main" val="1645664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Discuss narrowed down results and pop-up window details.</a:t>
            </a:r>
          </a:p>
          <a:p>
            <a:endParaRPr lang="en-US" dirty="0"/>
          </a:p>
        </p:txBody>
      </p:sp>
      <p:sp>
        <p:nvSpPr>
          <p:cNvPr id="4" name="Slide Number Placeholder 3"/>
          <p:cNvSpPr>
            <a:spLocks noGrp="1"/>
          </p:cNvSpPr>
          <p:nvPr>
            <p:ph type="sldNum" sz="quarter" idx="10"/>
          </p:nvPr>
        </p:nvSpPr>
        <p:spPr/>
        <p:txBody>
          <a:bodyPr/>
          <a:lstStyle/>
          <a:p>
            <a:fld id="{31E3BB57-F1E8-4C4C-A17B-5CFD8045E478}" type="slidenum">
              <a:rPr lang="en-US" smtClean="0"/>
              <a:t>9</a:t>
            </a:fld>
            <a:endParaRPr lang="en-US"/>
          </a:p>
        </p:txBody>
      </p:sp>
    </p:spTree>
    <p:extLst>
      <p:ext uri="{BB962C8B-B14F-4D97-AF65-F5344CB8AC3E}">
        <p14:creationId xmlns:p14="http://schemas.microsoft.com/office/powerpoint/2010/main" val="83554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summary, here are the things we have learned</a:t>
            </a:r>
            <a:r>
              <a:rPr lang="en-US" baseline="0" dirty="0" smtClean="0"/>
              <a:t> and completed so far. </a:t>
            </a:r>
          </a:p>
          <a:p>
            <a:r>
              <a:rPr lang="en-US" baseline="0" dirty="0" smtClean="0"/>
              <a:t>First, we have collected some initial user feedback regarding the </a:t>
            </a:r>
            <a:r>
              <a:rPr lang="en-US" baseline="0" dirty="0" err="1" smtClean="0"/>
              <a:t>GeoSearch</a:t>
            </a:r>
            <a:r>
              <a:rPr lang="en-US" baseline="0" dirty="0" smtClean="0"/>
              <a:t> on HABRI Central. Some users think the </a:t>
            </a:r>
            <a:r>
              <a:rPr lang="en-US" baseline="0" dirty="0" err="1" smtClean="0"/>
              <a:t>GeoSearch</a:t>
            </a:r>
            <a:r>
              <a:rPr lang="en-US" baseline="0" dirty="0" smtClean="0"/>
              <a:t> is a tool for information overview and visualization, and they use the tool to get a sense of the distribution of researchers of particular topics. Other users use the </a:t>
            </a:r>
            <a:r>
              <a:rPr lang="en-US" baseline="0" dirty="0" err="1" smtClean="0"/>
              <a:t>GeoSearch</a:t>
            </a:r>
            <a:r>
              <a:rPr lang="en-US" baseline="0" dirty="0" smtClean="0"/>
              <a:t> to search for events or jobs near their locations. They found it easier to see events, jobs, or even peer researchers on the map.</a:t>
            </a:r>
          </a:p>
          <a:p>
            <a:r>
              <a:rPr lang="en-US" baseline="0" dirty="0" smtClean="0"/>
              <a:t>Second, by implementing the </a:t>
            </a:r>
            <a:r>
              <a:rPr lang="en-US" baseline="0" dirty="0" err="1" smtClean="0"/>
              <a:t>GeoSearch</a:t>
            </a:r>
            <a:r>
              <a:rPr lang="en-US" baseline="0" dirty="0" smtClean="0"/>
              <a:t>, we have also managed to collect more demographic information from the users. Particularly, users are more willing to add tags to their profiles, partly because they feel that it is good to be seen on the map when others are searching for tags.</a:t>
            </a:r>
          </a:p>
          <a:p>
            <a:r>
              <a:rPr lang="en-US" baseline="0" dirty="0" smtClean="0"/>
              <a:t>Finally, we have implemented the </a:t>
            </a:r>
            <a:r>
              <a:rPr lang="en-US" baseline="0" dirty="0" err="1" smtClean="0"/>
              <a:t>GeoSearch</a:t>
            </a:r>
            <a:r>
              <a:rPr lang="en-US" baseline="0" dirty="0" smtClean="0"/>
              <a:t> as a </a:t>
            </a:r>
            <a:r>
              <a:rPr lang="en-US" baseline="0" dirty="0" err="1" smtClean="0"/>
              <a:t>HUBzero</a:t>
            </a:r>
            <a:r>
              <a:rPr lang="en-US" baseline="0" dirty="0" smtClean="0"/>
              <a:t> component. So it should be easy for other hubs to implement a similar </a:t>
            </a:r>
            <a:r>
              <a:rPr lang="en-US" baseline="0" dirty="0" err="1" smtClean="0"/>
              <a:t>GeoSearch</a:t>
            </a:r>
            <a:r>
              <a:rPr lang="en-US" baseline="0" dirty="0" smtClean="0"/>
              <a:t> feature for their resources.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1E3BB57-F1E8-4C4C-A17B-5CFD8045E478}" type="slidenum">
              <a:rPr lang="en-US" smtClean="0"/>
              <a:t>10</a:t>
            </a:fld>
            <a:endParaRPr lang="en-US"/>
          </a:p>
        </p:txBody>
      </p:sp>
    </p:spTree>
    <p:extLst>
      <p:ext uri="{BB962C8B-B14F-4D97-AF65-F5344CB8AC3E}">
        <p14:creationId xmlns:p14="http://schemas.microsoft.com/office/powerpoint/2010/main" val="165857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5E6DBA-A4AD-2C44-B121-61C55F0A7346}" type="datetimeFigureOut">
              <a:rPr lang="en-US" smtClean="0"/>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74A1C-FA2B-C04D-B6CD-78021C039123}" type="slidenum">
              <a:rPr lang="en-US" smtClean="0"/>
              <a:t>‹#›</a:t>
            </a:fld>
            <a:endParaRPr lang="en-US"/>
          </a:p>
        </p:txBody>
      </p:sp>
    </p:spTree>
    <p:extLst>
      <p:ext uri="{BB962C8B-B14F-4D97-AF65-F5344CB8AC3E}">
        <p14:creationId xmlns:p14="http://schemas.microsoft.com/office/powerpoint/2010/main" val="294816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E6DBA-A4AD-2C44-B121-61C55F0A7346}" type="datetimeFigureOut">
              <a:rPr lang="en-US" smtClean="0"/>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74A1C-FA2B-C04D-B6CD-78021C039123}" type="slidenum">
              <a:rPr lang="en-US" smtClean="0"/>
              <a:t>‹#›</a:t>
            </a:fld>
            <a:endParaRPr lang="en-US"/>
          </a:p>
        </p:txBody>
      </p:sp>
    </p:spTree>
    <p:extLst>
      <p:ext uri="{BB962C8B-B14F-4D97-AF65-F5344CB8AC3E}">
        <p14:creationId xmlns:p14="http://schemas.microsoft.com/office/powerpoint/2010/main" val="348427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E6DBA-A4AD-2C44-B121-61C55F0A7346}" type="datetimeFigureOut">
              <a:rPr lang="en-US" smtClean="0"/>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74A1C-FA2B-C04D-B6CD-78021C039123}" type="slidenum">
              <a:rPr lang="en-US" smtClean="0"/>
              <a:t>‹#›</a:t>
            </a:fld>
            <a:endParaRPr lang="en-US"/>
          </a:p>
        </p:txBody>
      </p:sp>
    </p:spTree>
    <p:extLst>
      <p:ext uri="{BB962C8B-B14F-4D97-AF65-F5344CB8AC3E}">
        <p14:creationId xmlns:p14="http://schemas.microsoft.com/office/powerpoint/2010/main" val="294061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E6DBA-A4AD-2C44-B121-61C55F0A7346}" type="datetimeFigureOut">
              <a:rPr lang="en-US" smtClean="0"/>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74A1C-FA2B-C04D-B6CD-78021C039123}" type="slidenum">
              <a:rPr lang="en-US" smtClean="0"/>
              <a:t>‹#›</a:t>
            </a:fld>
            <a:endParaRPr lang="en-US"/>
          </a:p>
        </p:txBody>
      </p:sp>
    </p:spTree>
    <p:extLst>
      <p:ext uri="{BB962C8B-B14F-4D97-AF65-F5344CB8AC3E}">
        <p14:creationId xmlns:p14="http://schemas.microsoft.com/office/powerpoint/2010/main" val="278909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E6DBA-A4AD-2C44-B121-61C55F0A7346}" type="datetimeFigureOut">
              <a:rPr lang="en-US" smtClean="0"/>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74A1C-FA2B-C04D-B6CD-78021C039123}" type="slidenum">
              <a:rPr lang="en-US" smtClean="0"/>
              <a:t>‹#›</a:t>
            </a:fld>
            <a:endParaRPr lang="en-US"/>
          </a:p>
        </p:txBody>
      </p:sp>
    </p:spTree>
    <p:extLst>
      <p:ext uri="{BB962C8B-B14F-4D97-AF65-F5344CB8AC3E}">
        <p14:creationId xmlns:p14="http://schemas.microsoft.com/office/powerpoint/2010/main" val="414892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5E6DBA-A4AD-2C44-B121-61C55F0A7346}" type="datetimeFigureOut">
              <a:rPr lang="en-US" smtClean="0"/>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74A1C-FA2B-C04D-B6CD-78021C039123}" type="slidenum">
              <a:rPr lang="en-US" smtClean="0"/>
              <a:t>‹#›</a:t>
            </a:fld>
            <a:endParaRPr lang="en-US"/>
          </a:p>
        </p:txBody>
      </p:sp>
    </p:spTree>
    <p:extLst>
      <p:ext uri="{BB962C8B-B14F-4D97-AF65-F5344CB8AC3E}">
        <p14:creationId xmlns:p14="http://schemas.microsoft.com/office/powerpoint/2010/main" val="337302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5E6DBA-A4AD-2C44-B121-61C55F0A7346}" type="datetimeFigureOut">
              <a:rPr lang="en-US" smtClean="0"/>
              <a:t>9/24/14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74A1C-FA2B-C04D-B6CD-78021C039123}" type="slidenum">
              <a:rPr lang="en-US" smtClean="0"/>
              <a:t>‹#›</a:t>
            </a:fld>
            <a:endParaRPr lang="en-US"/>
          </a:p>
        </p:txBody>
      </p:sp>
    </p:spTree>
    <p:extLst>
      <p:ext uri="{BB962C8B-B14F-4D97-AF65-F5344CB8AC3E}">
        <p14:creationId xmlns:p14="http://schemas.microsoft.com/office/powerpoint/2010/main" val="145128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E6DBA-A4AD-2C44-B121-61C55F0A7346}" type="datetimeFigureOut">
              <a:rPr lang="en-US" smtClean="0"/>
              <a:t>9/24/14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74A1C-FA2B-C04D-B6CD-78021C039123}" type="slidenum">
              <a:rPr lang="en-US" smtClean="0"/>
              <a:t>‹#›</a:t>
            </a:fld>
            <a:endParaRPr lang="en-US"/>
          </a:p>
        </p:txBody>
      </p:sp>
    </p:spTree>
    <p:extLst>
      <p:ext uri="{BB962C8B-B14F-4D97-AF65-F5344CB8AC3E}">
        <p14:creationId xmlns:p14="http://schemas.microsoft.com/office/powerpoint/2010/main" val="11369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E6DBA-A4AD-2C44-B121-61C55F0A7346}" type="datetimeFigureOut">
              <a:rPr lang="en-US" smtClean="0"/>
              <a:t>9/24/14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74A1C-FA2B-C04D-B6CD-78021C039123}" type="slidenum">
              <a:rPr lang="en-US" smtClean="0"/>
              <a:t>‹#›</a:t>
            </a:fld>
            <a:endParaRPr lang="en-US"/>
          </a:p>
        </p:txBody>
      </p:sp>
    </p:spTree>
    <p:extLst>
      <p:ext uri="{BB962C8B-B14F-4D97-AF65-F5344CB8AC3E}">
        <p14:creationId xmlns:p14="http://schemas.microsoft.com/office/powerpoint/2010/main" val="180770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E6DBA-A4AD-2C44-B121-61C55F0A7346}" type="datetimeFigureOut">
              <a:rPr lang="en-US" smtClean="0"/>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74A1C-FA2B-C04D-B6CD-78021C039123}" type="slidenum">
              <a:rPr lang="en-US" smtClean="0"/>
              <a:t>‹#›</a:t>
            </a:fld>
            <a:endParaRPr lang="en-US"/>
          </a:p>
        </p:txBody>
      </p:sp>
    </p:spTree>
    <p:extLst>
      <p:ext uri="{BB962C8B-B14F-4D97-AF65-F5344CB8AC3E}">
        <p14:creationId xmlns:p14="http://schemas.microsoft.com/office/powerpoint/2010/main" val="222312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E6DBA-A4AD-2C44-B121-61C55F0A7346}" type="datetimeFigureOut">
              <a:rPr lang="en-US" smtClean="0"/>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74A1C-FA2B-C04D-B6CD-78021C039123}" type="slidenum">
              <a:rPr lang="en-US" smtClean="0"/>
              <a:t>‹#›</a:t>
            </a:fld>
            <a:endParaRPr lang="en-US"/>
          </a:p>
        </p:txBody>
      </p:sp>
    </p:spTree>
    <p:extLst>
      <p:ext uri="{BB962C8B-B14F-4D97-AF65-F5344CB8AC3E}">
        <p14:creationId xmlns:p14="http://schemas.microsoft.com/office/powerpoint/2010/main" val="17039896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E6DBA-A4AD-2C44-B121-61C55F0A7346}" type="datetimeFigureOut">
              <a:rPr lang="en-US" smtClean="0"/>
              <a:t>9/24/14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74A1C-FA2B-C04D-B6CD-78021C039123}" type="slidenum">
              <a:rPr lang="en-US" smtClean="0"/>
              <a:t>‹#›</a:t>
            </a:fld>
            <a:endParaRPr lang="en-US"/>
          </a:p>
        </p:txBody>
      </p:sp>
    </p:spTree>
    <p:extLst>
      <p:ext uri="{BB962C8B-B14F-4D97-AF65-F5344CB8AC3E}">
        <p14:creationId xmlns:p14="http://schemas.microsoft.com/office/powerpoint/2010/main" val="3215129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hyperlink" Target="http://www.habricentral.org/" TargetMode="External"/><Relationship Id="rId4" Type="http://schemas.openxmlformats.org/officeDocument/2006/relationships/image" Target="../media/image3.emf"/><Relationship Id="rId5"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s://habricentral.org/geosearch"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0.jp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EurekaBurstSupergraphic.pdf"/>
          <p:cNvPicPr>
            <a:picLocks noChangeAspect="1"/>
          </p:cNvPicPr>
          <p:nvPr/>
        </p:nvPicPr>
        <p:blipFill rotWithShape="1">
          <a:blip r:embed="rId2">
            <a:extLst>
              <a:ext uri="{28A0092B-C50C-407E-A947-70E740481C1C}">
                <a14:useLocalDpi xmlns:a14="http://schemas.microsoft.com/office/drawing/2010/main" val="0"/>
              </a:ext>
            </a:extLst>
          </a:blip>
          <a:srcRect l="33371" t="29185" r="33545" b="27838"/>
          <a:stretch/>
        </p:blipFill>
        <p:spPr>
          <a:xfrm>
            <a:off x="497328" y="1636134"/>
            <a:ext cx="3510281" cy="352351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793693" cy="5509260"/>
          </a:xfrm>
          <a:prstGeom prst="rect">
            <a:avLst/>
          </a:prstGeom>
        </p:spPr>
      </p:pic>
      <p:grpSp>
        <p:nvGrpSpPr>
          <p:cNvPr id="6" name="Group 5"/>
          <p:cNvGrpSpPr/>
          <p:nvPr/>
        </p:nvGrpSpPr>
        <p:grpSpPr>
          <a:xfrm>
            <a:off x="0" y="4170863"/>
            <a:ext cx="6794500" cy="1967470"/>
            <a:chOff x="0" y="4170863"/>
            <a:chExt cx="6794500" cy="1967470"/>
          </a:xfrm>
        </p:grpSpPr>
        <p:pic>
          <p:nvPicPr>
            <p:cNvPr id="7" name="Picture 6" descr="Lines_blk.2.pdf"/>
            <p:cNvPicPr>
              <a:picLocks noChangeAspect="1"/>
            </p:cNvPicPr>
            <p:nvPr/>
          </p:nvPicPr>
          <p:blipFill rotWithShape="1">
            <a:blip r:embed="rId4">
              <a:extLst>
                <a:ext uri="{28A0092B-C50C-407E-A947-70E740481C1C}">
                  <a14:useLocalDpi xmlns:a14="http://schemas.microsoft.com/office/drawing/2010/main" val="0"/>
                </a:ext>
              </a:extLst>
            </a:blip>
            <a:srcRect b="72301"/>
            <a:stretch/>
          </p:blipFill>
          <p:spPr>
            <a:xfrm>
              <a:off x="0" y="4170864"/>
              <a:ext cx="6794499" cy="1967469"/>
            </a:xfrm>
            <a:prstGeom prst="rect">
              <a:avLst/>
            </a:prstGeom>
          </p:spPr>
        </p:pic>
        <p:sp>
          <p:nvSpPr>
            <p:cNvPr id="8" name="Rectangle 7"/>
            <p:cNvSpPr/>
            <p:nvPr/>
          </p:nvSpPr>
          <p:spPr>
            <a:xfrm>
              <a:off x="1" y="4170863"/>
              <a:ext cx="6794499" cy="1967470"/>
            </a:xfrm>
            <a:prstGeom prst="rect">
              <a:avLst/>
            </a:prstGeom>
            <a:solidFill>
              <a:srgbClr val="3C240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grpSp>
      <p:sp>
        <p:nvSpPr>
          <p:cNvPr id="9" name="Rectangle 8"/>
          <p:cNvSpPr/>
          <p:nvPr/>
        </p:nvSpPr>
        <p:spPr>
          <a:xfrm>
            <a:off x="0" y="6138333"/>
            <a:ext cx="6794500" cy="71966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3"/>
          <p:cNvSpPr>
            <a:spLocks noGrp="1"/>
          </p:cNvSpPr>
          <p:nvPr>
            <p:ph type="dt" sz="half" idx="10"/>
          </p:nvPr>
        </p:nvSpPr>
        <p:spPr>
          <a:xfrm>
            <a:off x="7010400" y="5955770"/>
            <a:ext cx="2133600" cy="365125"/>
          </a:xfrm>
        </p:spPr>
        <p:txBody>
          <a:bodyPr/>
          <a:lstStyle/>
          <a:p>
            <a:r>
              <a:rPr lang="en-US" sz="1400" b="1" dirty="0" smtClean="0">
                <a:solidFill>
                  <a:srgbClr val="D19B23"/>
                </a:solidFill>
                <a:latin typeface="Arial"/>
                <a:cs typeface="Arial"/>
              </a:rPr>
              <a:t>September 30, 2014</a:t>
            </a:r>
            <a:endParaRPr lang="en-US" b="1" dirty="0">
              <a:solidFill>
                <a:srgbClr val="D19B23"/>
              </a:solidFill>
              <a:latin typeface="Arial"/>
              <a:cs typeface="Arial"/>
            </a:endParaRPr>
          </a:p>
        </p:txBody>
      </p:sp>
      <p:sp>
        <p:nvSpPr>
          <p:cNvPr id="14" name="Date Placeholder 3"/>
          <p:cNvSpPr txBox="1">
            <a:spLocks/>
          </p:cNvSpPr>
          <p:nvPr/>
        </p:nvSpPr>
        <p:spPr>
          <a:xfrm>
            <a:off x="7010400" y="525061"/>
            <a:ext cx="2133600" cy="4611771"/>
          </a:xfrm>
          <a:prstGeom prst="rect">
            <a:avLst/>
          </a:prstGeom>
        </p:spPr>
        <p:txBody>
          <a:bodyPr vert="horz" lIns="91440" tIns="45720" rIns="91440" bIns="45720" rtlCol="0" anchor="t"/>
          <a:lstStyle>
            <a:defPPr>
              <a:defRPr lang="en-US"/>
            </a:defPPr>
            <a:lvl1pPr marL="0" algn="l" defTabSz="457200" rtl="0" eaLnBrk="1" latinLnBrk="0" hangingPunct="1">
              <a:defRPr sz="1200" b="1" i="0" kern="1200">
                <a:solidFill>
                  <a:srgbClr val="A3792C"/>
                </a:solidFill>
                <a:latin typeface="Times"/>
                <a:ea typeface="+mn-ea"/>
                <a:cs typeface="Time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1400" dirty="0" smtClean="0">
                <a:solidFill>
                  <a:srgbClr val="756C66"/>
                </a:solidFill>
                <a:latin typeface="Arial"/>
                <a:cs typeface="Arial"/>
              </a:rPr>
              <a:t>Brandon M. Beatty</a:t>
            </a:r>
          </a:p>
          <a:p>
            <a:r>
              <a:rPr lang="en-US" sz="1400" b="0" dirty="0" smtClean="0">
                <a:solidFill>
                  <a:srgbClr val="756C66"/>
                </a:solidFill>
                <a:latin typeface="Arial"/>
                <a:cs typeface="Arial"/>
              </a:rPr>
              <a:t>Web Designer &amp; Developer</a:t>
            </a:r>
          </a:p>
          <a:p>
            <a:endParaRPr lang="en-US" sz="1400" b="0" dirty="0">
              <a:solidFill>
                <a:srgbClr val="756C66"/>
              </a:solidFill>
              <a:latin typeface="Arial"/>
              <a:cs typeface="Arial"/>
            </a:endParaRPr>
          </a:p>
          <a:p>
            <a:pPr>
              <a:spcAft>
                <a:spcPts val="600"/>
              </a:spcAft>
            </a:pPr>
            <a:r>
              <a:rPr lang="en-US" sz="1400" dirty="0" smtClean="0">
                <a:solidFill>
                  <a:srgbClr val="756C66"/>
                </a:solidFill>
                <a:latin typeface="Arial"/>
                <a:cs typeface="Arial"/>
              </a:rPr>
              <a:t>Tao Zhang</a:t>
            </a:r>
            <a:endParaRPr lang="en-US" sz="1400" dirty="0">
              <a:solidFill>
                <a:srgbClr val="756C66"/>
              </a:solidFill>
              <a:latin typeface="Arial"/>
              <a:cs typeface="Arial"/>
            </a:endParaRPr>
          </a:p>
          <a:p>
            <a:r>
              <a:rPr lang="en-US" sz="1400" b="0" dirty="0" smtClean="0">
                <a:solidFill>
                  <a:srgbClr val="756C66"/>
                </a:solidFill>
                <a:latin typeface="Arial"/>
                <a:cs typeface="Arial"/>
              </a:rPr>
              <a:t>Digital User Experience Specialist</a:t>
            </a:r>
          </a:p>
          <a:p>
            <a:r>
              <a:rPr lang="en-US" sz="1400" b="0" dirty="0" smtClean="0">
                <a:solidFill>
                  <a:srgbClr val="756C66"/>
                </a:solidFill>
                <a:latin typeface="Arial"/>
                <a:cs typeface="Arial"/>
              </a:rPr>
              <a:t>Purdue University Libraries</a:t>
            </a:r>
          </a:p>
          <a:p>
            <a:endParaRPr lang="en-US" sz="1400" b="0" dirty="0">
              <a:solidFill>
                <a:srgbClr val="756C66"/>
              </a:solidFill>
              <a:latin typeface="Arial"/>
              <a:cs typeface="Arial"/>
            </a:endParaRPr>
          </a:p>
          <a:p>
            <a:pPr>
              <a:spcAft>
                <a:spcPts val="600"/>
              </a:spcAft>
            </a:pPr>
            <a:r>
              <a:rPr lang="en-US" sz="1400" dirty="0" smtClean="0">
                <a:solidFill>
                  <a:srgbClr val="756C66"/>
                </a:solidFill>
                <a:latin typeface="Arial"/>
                <a:cs typeface="Arial"/>
              </a:rPr>
              <a:t>Nicole Kong</a:t>
            </a:r>
            <a:endParaRPr lang="en-US" sz="1400" dirty="0">
              <a:solidFill>
                <a:srgbClr val="756C66"/>
              </a:solidFill>
              <a:latin typeface="Arial"/>
              <a:cs typeface="Arial"/>
            </a:endParaRPr>
          </a:p>
          <a:p>
            <a:r>
              <a:rPr lang="en-US" sz="1400" b="0" dirty="0" smtClean="0">
                <a:solidFill>
                  <a:srgbClr val="756C66"/>
                </a:solidFill>
                <a:latin typeface="Arial"/>
                <a:cs typeface="Arial"/>
              </a:rPr>
              <a:t>GIS Specialist</a:t>
            </a:r>
            <a:endParaRPr lang="en-US" sz="1400" b="0" dirty="0">
              <a:solidFill>
                <a:srgbClr val="756C66"/>
              </a:solidFill>
              <a:latin typeface="Arial"/>
              <a:cs typeface="Arial"/>
            </a:endParaRPr>
          </a:p>
          <a:p>
            <a:r>
              <a:rPr lang="en-US" sz="1400" b="0" dirty="0">
                <a:solidFill>
                  <a:srgbClr val="756C66"/>
                </a:solidFill>
                <a:latin typeface="Arial"/>
                <a:cs typeface="Arial"/>
              </a:rPr>
              <a:t>Purdue University </a:t>
            </a:r>
            <a:r>
              <a:rPr lang="en-US" sz="1400" b="0" dirty="0" smtClean="0">
                <a:solidFill>
                  <a:srgbClr val="756C66"/>
                </a:solidFill>
                <a:latin typeface="Arial"/>
                <a:cs typeface="Arial"/>
              </a:rPr>
              <a:t>Libraries</a:t>
            </a:r>
          </a:p>
          <a:p>
            <a:endParaRPr lang="en-US" sz="1400" b="0" dirty="0">
              <a:solidFill>
                <a:srgbClr val="756C66"/>
              </a:solidFill>
              <a:latin typeface="Arial"/>
              <a:cs typeface="Arial"/>
            </a:endParaRPr>
          </a:p>
          <a:p>
            <a:pPr>
              <a:spcAft>
                <a:spcPts val="600"/>
              </a:spcAft>
            </a:pPr>
            <a:r>
              <a:rPr lang="en-US" sz="1400" dirty="0" smtClean="0">
                <a:solidFill>
                  <a:srgbClr val="756C66"/>
                </a:solidFill>
                <a:latin typeface="Arial"/>
                <a:cs typeface="Arial"/>
              </a:rPr>
              <a:t>Christopher Charles</a:t>
            </a:r>
            <a:endParaRPr lang="en-US" sz="1400" dirty="0">
              <a:solidFill>
                <a:srgbClr val="756C66"/>
              </a:solidFill>
              <a:latin typeface="Arial"/>
              <a:cs typeface="Arial"/>
            </a:endParaRPr>
          </a:p>
          <a:p>
            <a:r>
              <a:rPr lang="en-US" sz="1400" b="0" dirty="0" smtClean="0">
                <a:solidFill>
                  <a:srgbClr val="756C66"/>
                </a:solidFill>
                <a:latin typeface="Arial"/>
                <a:cs typeface="Arial"/>
              </a:rPr>
              <a:t>Project Manager</a:t>
            </a:r>
          </a:p>
          <a:p>
            <a:r>
              <a:rPr lang="en-US" sz="1400" b="0" dirty="0" smtClean="0">
                <a:solidFill>
                  <a:srgbClr val="756C66"/>
                </a:solidFill>
                <a:latin typeface="Arial"/>
                <a:cs typeface="Arial"/>
              </a:rPr>
              <a:t>HABRI Central</a:t>
            </a:r>
            <a:endParaRPr lang="en-US" sz="1400" b="0" dirty="0">
              <a:solidFill>
                <a:srgbClr val="756C66"/>
              </a:solidFill>
              <a:latin typeface="Arial"/>
              <a:cs typeface="Arial"/>
            </a:endParaRPr>
          </a:p>
        </p:txBody>
      </p:sp>
      <p:sp>
        <p:nvSpPr>
          <p:cNvPr id="16" name="Title 1"/>
          <p:cNvSpPr txBox="1">
            <a:spLocks/>
          </p:cNvSpPr>
          <p:nvPr/>
        </p:nvSpPr>
        <p:spPr>
          <a:xfrm>
            <a:off x="396318" y="5136833"/>
            <a:ext cx="6261100" cy="1143000"/>
          </a:xfrm>
          <a:prstGeom prst="rect">
            <a:avLst/>
          </a:prstGeom>
        </p:spPr>
        <p:txBody>
          <a:bodyPr vert="horz" lIns="0" tIns="0" rIns="0" bIns="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7060"/>
              </a:lnSpc>
            </a:pPr>
            <a:r>
              <a:rPr lang="en-US" sz="4000" dirty="0">
                <a:solidFill>
                  <a:schemeClr val="bg1"/>
                </a:solidFill>
                <a:latin typeface="Impact"/>
                <a:cs typeface="Impact"/>
              </a:rPr>
              <a:t>f</a:t>
            </a:r>
            <a:r>
              <a:rPr lang="en-US" sz="4000" dirty="0" smtClean="0">
                <a:solidFill>
                  <a:schemeClr val="bg1"/>
                </a:solidFill>
                <a:latin typeface="Impact"/>
                <a:cs typeface="Impact"/>
              </a:rPr>
              <a:t>or </a:t>
            </a:r>
            <a:r>
              <a:rPr lang="en-US" sz="4000" dirty="0" err="1" smtClean="0">
                <a:solidFill>
                  <a:schemeClr val="bg1"/>
                </a:solidFill>
                <a:latin typeface="Impact"/>
                <a:cs typeface="Impact"/>
              </a:rPr>
              <a:t>HUBzero</a:t>
            </a:r>
            <a:endParaRPr lang="en-US" sz="4000" dirty="0">
              <a:solidFill>
                <a:schemeClr val="bg1"/>
              </a:solidFill>
              <a:latin typeface="Impact"/>
              <a:cs typeface="Impact"/>
            </a:endParaRPr>
          </a:p>
        </p:txBody>
      </p:sp>
      <p:sp>
        <p:nvSpPr>
          <p:cNvPr id="17" name="Title 1"/>
          <p:cNvSpPr txBox="1">
            <a:spLocks/>
          </p:cNvSpPr>
          <p:nvPr/>
        </p:nvSpPr>
        <p:spPr>
          <a:xfrm>
            <a:off x="433611" y="4427750"/>
            <a:ext cx="6262039" cy="861544"/>
          </a:xfrm>
          <a:prstGeom prst="rect">
            <a:avLst/>
          </a:prstGeom>
        </p:spPr>
        <p:txBody>
          <a:bodyPr vert="horz" lIns="0" tIns="0" rIns="0" bIns="0" rtlCol="0" anchor="t">
            <a:normAutofit/>
          </a:bodyPr>
          <a:lstStyle>
            <a:lvl1pPr algn="l" defTabSz="457200" rtl="0" eaLnBrk="1" latinLnBrk="0" hangingPunct="1">
              <a:spcBef>
                <a:spcPct val="0"/>
              </a:spcBef>
              <a:buNone/>
              <a:defRPr sz="4400" kern="1200">
                <a:solidFill>
                  <a:srgbClr val="E3AE24"/>
                </a:solidFill>
                <a:latin typeface="Impact"/>
                <a:ea typeface="+mj-ea"/>
                <a:cs typeface="Impact"/>
              </a:defRPr>
            </a:lvl1pPr>
          </a:lstStyle>
          <a:p>
            <a:r>
              <a:rPr lang="en-US" sz="4000" dirty="0">
                <a:solidFill>
                  <a:schemeClr val="bg1"/>
                </a:solidFill>
              </a:rPr>
              <a:t>A </a:t>
            </a:r>
            <a:r>
              <a:rPr lang="en-US" sz="4000" dirty="0" smtClean="0">
                <a:solidFill>
                  <a:schemeClr val="bg1"/>
                </a:solidFill>
              </a:rPr>
              <a:t>Geospatial</a:t>
            </a:r>
            <a:endParaRPr lang="en-US" sz="3900" dirty="0">
              <a:solidFill>
                <a:schemeClr val="bg1"/>
              </a:solidFill>
            </a:endParaRPr>
          </a:p>
        </p:txBody>
      </p:sp>
      <p:sp>
        <p:nvSpPr>
          <p:cNvPr id="18" name="Title 1"/>
          <p:cNvSpPr txBox="1">
            <a:spLocks/>
          </p:cNvSpPr>
          <p:nvPr/>
        </p:nvSpPr>
        <p:spPr>
          <a:xfrm>
            <a:off x="396318" y="4989114"/>
            <a:ext cx="6262039" cy="879620"/>
          </a:xfrm>
          <a:prstGeom prst="rect">
            <a:avLst/>
          </a:prstGeom>
        </p:spPr>
        <p:txBody>
          <a:bodyPr vert="horz" lIns="0" tIns="0" rIns="0" bIns="0" rtlCol="0" anchor="t">
            <a:normAutofit/>
          </a:bodyPr>
          <a:lstStyle>
            <a:lvl1pPr algn="l" defTabSz="457200" rtl="0" eaLnBrk="1" latinLnBrk="0" hangingPunct="1">
              <a:spcBef>
                <a:spcPct val="0"/>
              </a:spcBef>
              <a:buNone/>
              <a:defRPr sz="4400" kern="1200">
                <a:solidFill>
                  <a:srgbClr val="E3AE24"/>
                </a:solidFill>
                <a:latin typeface="Impact"/>
                <a:ea typeface="+mj-ea"/>
                <a:cs typeface="Impact"/>
              </a:defRPr>
            </a:lvl1pPr>
          </a:lstStyle>
          <a:p>
            <a:r>
              <a:rPr lang="en-US" sz="4000" dirty="0">
                <a:solidFill>
                  <a:schemeClr val="bg1"/>
                </a:solidFill>
              </a:rPr>
              <a:t>Search </a:t>
            </a:r>
            <a:r>
              <a:rPr lang="en-US" sz="4000" dirty="0" smtClean="0">
                <a:solidFill>
                  <a:schemeClr val="bg1"/>
                </a:solidFill>
              </a:rPr>
              <a:t>Component</a:t>
            </a:r>
            <a:endParaRPr lang="en-US" sz="4000" dirty="0">
              <a:solidFill>
                <a:schemeClr val="bg1"/>
              </a:solidFill>
            </a:endParaRPr>
          </a:p>
        </p:txBody>
      </p:sp>
      <p:grpSp>
        <p:nvGrpSpPr>
          <p:cNvPr id="3" name="Group 2"/>
          <p:cNvGrpSpPr/>
          <p:nvPr/>
        </p:nvGrpSpPr>
        <p:grpSpPr>
          <a:xfrm>
            <a:off x="7093388" y="5644979"/>
            <a:ext cx="1784462" cy="310791"/>
            <a:chOff x="7105006" y="6139428"/>
            <a:chExt cx="1784462" cy="310791"/>
          </a:xfrm>
        </p:grpSpPr>
        <p:cxnSp>
          <p:nvCxnSpPr>
            <p:cNvPr id="10" name="Straight Connector 9"/>
            <p:cNvCxnSpPr/>
            <p:nvPr/>
          </p:nvCxnSpPr>
          <p:spPr>
            <a:xfrm>
              <a:off x="7105006" y="6450219"/>
              <a:ext cx="1629772"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7105006" y="6139428"/>
              <a:ext cx="1629772"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7105006" y="6139428"/>
              <a:ext cx="1784462" cy="307777"/>
            </a:xfrm>
            <a:prstGeom prst="rect">
              <a:avLst/>
            </a:prstGeom>
            <a:noFill/>
          </p:spPr>
          <p:txBody>
            <a:bodyPr wrap="square" lIns="0" tIns="0" rIns="0" bIns="0" rtlCol="0">
              <a:spAutoFit/>
            </a:bodyPr>
            <a:lstStyle/>
            <a:p>
              <a:pPr>
                <a:spcAft>
                  <a:spcPts val="100"/>
                </a:spcAft>
              </a:pPr>
              <a:r>
                <a:rPr lang="en-US" sz="2000" dirty="0" err="1" smtClean="0">
                  <a:solidFill>
                    <a:srgbClr val="756C66"/>
                  </a:solidFill>
                  <a:latin typeface="Impact"/>
                  <a:cs typeface="Impact"/>
                </a:rPr>
                <a:t>HUBbub</a:t>
              </a:r>
              <a:r>
                <a:rPr lang="en-US" sz="2000" dirty="0" smtClean="0">
                  <a:solidFill>
                    <a:srgbClr val="756C66"/>
                  </a:solidFill>
                  <a:latin typeface="Impact"/>
                  <a:cs typeface="Impact"/>
                </a:rPr>
                <a:t> 2014</a:t>
              </a:r>
            </a:p>
          </p:txBody>
        </p:sp>
      </p:grpSp>
    </p:spTree>
    <p:extLst>
      <p:ext uri="{BB962C8B-B14F-4D97-AF65-F5344CB8AC3E}">
        <p14:creationId xmlns:p14="http://schemas.microsoft.com/office/powerpoint/2010/main" val="24693971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255117"/>
            <a:ext cx="9144000" cy="602883"/>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213872" y="6094051"/>
            <a:ext cx="8808524" cy="682913"/>
          </a:xfrm>
          <a:prstGeom prst="rect">
            <a:avLst/>
          </a:prstGeom>
        </p:spPr>
        <p:txBody>
          <a:bodyPr vert="horz" lIns="91440" tIns="45720" rIns="91440" bIns="45720" rtlCol="0" anchor="t">
            <a:noAutofit/>
          </a:bodyPr>
          <a:lstStyle>
            <a:lvl1pPr algn="l" defTabSz="457200" rtl="0" eaLnBrk="1" latinLnBrk="0" hangingPunct="1">
              <a:spcBef>
                <a:spcPct val="0"/>
              </a:spcBef>
              <a:buNone/>
              <a:defRPr sz="7000" kern="1200">
                <a:solidFill>
                  <a:srgbClr val="E3AE24"/>
                </a:solidFill>
                <a:latin typeface="Impact"/>
                <a:ea typeface="+mj-ea"/>
                <a:cs typeface="Impact"/>
              </a:defRPr>
            </a:lvl1pPr>
          </a:lstStyle>
          <a:p>
            <a:r>
              <a:rPr lang="en-US" sz="4000" dirty="0" smtClean="0">
                <a:solidFill>
                  <a:schemeClr val="bg1"/>
                </a:solidFill>
              </a:rPr>
              <a:t>Results</a:t>
            </a:r>
            <a:endParaRPr lang="en-US" sz="4000" dirty="0">
              <a:solidFill>
                <a:schemeClr val="bg1"/>
              </a:solidFill>
            </a:endParaRPr>
          </a:p>
          <a:p>
            <a:endParaRPr lang="en-US" sz="4000" dirty="0">
              <a:solidFill>
                <a:schemeClr val="bg1"/>
              </a:solidFill>
            </a:endParaRPr>
          </a:p>
        </p:txBody>
      </p:sp>
      <p:sp>
        <p:nvSpPr>
          <p:cNvPr id="17" name="TextBox 16"/>
          <p:cNvSpPr txBox="1"/>
          <p:nvPr/>
        </p:nvSpPr>
        <p:spPr>
          <a:xfrm>
            <a:off x="2818834" y="437813"/>
            <a:ext cx="4419318" cy="338554"/>
          </a:xfrm>
          <a:prstGeom prst="rect">
            <a:avLst/>
          </a:prstGeom>
          <a:noFill/>
        </p:spPr>
        <p:txBody>
          <a:bodyPr wrap="square" lIns="0" tIns="0" rIns="0" bIns="0" rtlCol="0">
            <a:spAutoFit/>
          </a:bodyPr>
          <a:lstStyle/>
          <a:p>
            <a:r>
              <a:rPr lang="en-US" sz="2200" dirty="0" smtClean="0">
                <a:solidFill>
                  <a:srgbClr val="E3AE24"/>
                </a:solidFill>
                <a:latin typeface="Impact"/>
                <a:cs typeface="Impact"/>
              </a:rPr>
              <a:t>Summary</a:t>
            </a:r>
            <a:endParaRPr lang="en-US" sz="2200" dirty="0">
              <a:solidFill>
                <a:srgbClr val="E3AE24"/>
              </a:solidFill>
              <a:latin typeface="Impact"/>
              <a:cs typeface="Impact"/>
            </a:endParaRPr>
          </a:p>
        </p:txBody>
      </p:sp>
      <p:sp>
        <p:nvSpPr>
          <p:cNvPr id="18" name="Content Placeholder 2"/>
          <p:cNvSpPr txBox="1">
            <a:spLocks/>
          </p:cNvSpPr>
          <p:nvPr/>
        </p:nvSpPr>
        <p:spPr>
          <a:xfrm>
            <a:off x="2818834" y="932346"/>
            <a:ext cx="5268525" cy="40054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cs typeface="Arial"/>
              </a:rPr>
              <a:t>Initial user feedback</a:t>
            </a:r>
            <a:endParaRPr lang="en-US" sz="1600" dirty="0" smtClean="0">
              <a:latin typeface="Arial"/>
              <a:cs typeface="Arial"/>
            </a:endParaRPr>
          </a:p>
          <a:p>
            <a:pPr lvl="1"/>
            <a:r>
              <a:rPr lang="en-US" sz="1600" dirty="0" smtClean="0">
                <a:latin typeface="Arial"/>
                <a:cs typeface="Arial"/>
              </a:rPr>
              <a:t>Information overview and visualization</a:t>
            </a:r>
          </a:p>
          <a:p>
            <a:pPr lvl="1"/>
            <a:r>
              <a:rPr lang="en-US" sz="1600" dirty="0" smtClean="0">
                <a:latin typeface="Arial"/>
                <a:cs typeface="Arial"/>
              </a:rPr>
              <a:t>Discovery tool</a:t>
            </a:r>
          </a:p>
          <a:p>
            <a:pPr lvl="1"/>
            <a:r>
              <a:rPr lang="en-US" sz="1600" dirty="0" smtClean="0">
                <a:latin typeface="Arial"/>
                <a:cs typeface="Arial"/>
              </a:rPr>
              <a:t>Easier to connect with other users with similar interests</a:t>
            </a:r>
          </a:p>
          <a:p>
            <a:r>
              <a:rPr lang="en-US" sz="1800" dirty="0" smtClean="0">
                <a:latin typeface="Arial"/>
                <a:cs typeface="Arial"/>
              </a:rPr>
              <a:t>Users more willing to contribute information to HABRI Central</a:t>
            </a:r>
          </a:p>
          <a:p>
            <a:pPr lvl="1"/>
            <a:r>
              <a:rPr lang="en-US" sz="1600" dirty="0" smtClean="0">
                <a:latin typeface="Arial"/>
                <a:cs typeface="Arial"/>
              </a:rPr>
              <a:t>Demographic information</a:t>
            </a:r>
          </a:p>
          <a:p>
            <a:pPr lvl="1"/>
            <a:r>
              <a:rPr lang="en-US" sz="1600" dirty="0" smtClean="0">
                <a:latin typeface="Arial"/>
                <a:cs typeface="Arial"/>
              </a:rPr>
              <a:t>Tags</a:t>
            </a:r>
          </a:p>
          <a:p>
            <a:r>
              <a:rPr lang="en-US" sz="1800" dirty="0" err="1" smtClean="0">
                <a:latin typeface="Arial"/>
                <a:cs typeface="Arial"/>
              </a:rPr>
              <a:t>GeoSearch</a:t>
            </a:r>
            <a:r>
              <a:rPr lang="en-US" sz="1800" dirty="0" smtClean="0">
                <a:latin typeface="Arial"/>
                <a:cs typeface="Arial"/>
              </a:rPr>
              <a:t> as a </a:t>
            </a:r>
            <a:r>
              <a:rPr lang="en-US" sz="1800" dirty="0" err="1" smtClean="0">
                <a:latin typeface="Arial"/>
                <a:cs typeface="Arial"/>
              </a:rPr>
              <a:t>HUBzero</a:t>
            </a:r>
            <a:r>
              <a:rPr lang="en-US" sz="1800" dirty="0" smtClean="0">
                <a:latin typeface="Arial"/>
                <a:cs typeface="Arial"/>
              </a:rPr>
              <a:t> component</a:t>
            </a:r>
          </a:p>
          <a:p>
            <a:pPr marL="0" indent="0">
              <a:buNone/>
            </a:pPr>
            <a:endParaRPr lang="en-US" sz="1600" dirty="0">
              <a:latin typeface="Arial"/>
              <a:cs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3916"/>
          <a:stretch/>
        </p:blipFill>
        <p:spPr>
          <a:xfrm>
            <a:off x="0" y="44390"/>
            <a:ext cx="2068721" cy="3650986"/>
          </a:xfrm>
          <a:prstGeom prst="rect">
            <a:avLst/>
          </a:prstGeom>
        </p:spPr>
      </p:pic>
      <p:grpSp>
        <p:nvGrpSpPr>
          <p:cNvPr id="21" name="Group 20"/>
          <p:cNvGrpSpPr/>
          <p:nvPr/>
        </p:nvGrpSpPr>
        <p:grpSpPr>
          <a:xfrm>
            <a:off x="0" y="3732020"/>
            <a:ext cx="1988820" cy="2523097"/>
            <a:chOff x="0" y="4122230"/>
            <a:chExt cx="1681239" cy="2132887"/>
          </a:xfrm>
        </p:grpSpPr>
        <p:sp>
          <p:nvSpPr>
            <p:cNvPr id="23" name="Rectangle 22"/>
            <p:cNvSpPr/>
            <p:nvPr/>
          </p:nvSpPr>
          <p:spPr>
            <a:xfrm>
              <a:off x="1" y="4122230"/>
              <a:ext cx="1681238" cy="2132887"/>
            </a:xfrm>
            <a:prstGeom prst="rect">
              <a:avLst/>
            </a:prstGeom>
            <a:solidFill>
              <a:srgbClr val="3C240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22" name="Picture 21" descr="Lines_blk.2.pdf"/>
            <p:cNvPicPr>
              <a:picLocks noChangeAspect="1"/>
            </p:cNvPicPr>
            <p:nvPr/>
          </p:nvPicPr>
          <p:blipFill rotWithShape="1">
            <a:blip r:embed="rId4">
              <a:extLst>
                <a:ext uri="{28A0092B-C50C-407E-A947-70E740481C1C}">
                  <a14:useLocalDpi xmlns:a14="http://schemas.microsoft.com/office/drawing/2010/main" val="0"/>
                </a:ext>
              </a:extLst>
            </a:blip>
            <a:srcRect r="75256" b="64743"/>
            <a:stretch/>
          </p:blipFill>
          <p:spPr>
            <a:xfrm>
              <a:off x="0" y="4122232"/>
              <a:ext cx="1681239" cy="2132885"/>
            </a:xfrm>
            <a:prstGeom prst="rect">
              <a:avLst/>
            </a:prstGeom>
          </p:spPr>
        </p:pic>
      </p:grpSp>
    </p:spTree>
    <p:extLst>
      <p:ext uri="{BB962C8B-B14F-4D97-AF65-F5344CB8AC3E}">
        <p14:creationId xmlns:p14="http://schemas.microsoft.com/office/powerpoint/2010/main" val="33509134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255117"/>
            <a:ext cx="9144000" cy="602883"/>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213872" y="6094051"/>
            <a:ext cx="8808524" cy="682913"/>
          </a:xfrm>
          <a:prstGeom prst="rect">
            <a:avLst/>
          </a:prstGeom>
        </p:spPr>
        <p:txBody>
          <a:bodyPr vert="horz" lIns="91440" tIns="45720" rIns="91440" bIns="45720" rtlCol="0" anchor="t">
            <a:noAutofit/>
          </a:bodyPr>
          <a:lstStyle>
            <a:lvl1pPr algn="l" defTabSz="457200" rtl="0" eaLnBrk="1" latinLnBrk="0" hangingPunct="1">
              <a:spcBef>
                <a:spcPct val="0"/>
              </a:spcBef>
              <a:buNone/>
              <a:defRPr sz="7000" kern="1200">
                <a:solidFill>
                  <a:srgbClr val="E3AE24"/>
                </a:solidFill>
                <a:latin typeface="Impact"/>
                <a:ea typeface="+mj-ea"/>
                <a:cs typeface="Impact"/>
              </a:defRPr>
            </a:lvl1pPr>
          </a:lstStyle>
          <a:p>
            <a:r>
              <a:rPr lang="en-US" sz="4000" dirty="0" smtClean="0">
                <a:solidFill>
                  <a:schemeClr val="bg1"/>
                </a:solidFill>
              </a:rPr>
              <a:t>Intro</a:t>
            </a:r>
            <a:endParaRPr lang="en-US" sz="4000" dirty="0">
              <a:solidFill>
                <a:schemeClr val="bg1"/>
              </a:solidFill>
            </a:endParaRPr>
          </a:p>
          <a:p>
            <a:endParaRPr lang="en-US" sz="4000" dirty="0">
              <a:solidFill>
                <a:schemeClr val="bg1"/>
              </a:solidFill>
            </a:endParaRPr>
          </a:p>
        </p:txBody>
      </p:sp>
      <p:sp>
        <p:nvSpPr>
          <p:cNvPr id="17" name="TextBox 16"/>
          <p:cNvSpPr txBox="1"/>
          <p:nvPr/>
        </p:nvSpPr>
        <p:spPr>
          <a:xfrm>
            <a:off x="2818835" y="437813"/>
            <a:ext cx="4419318" cy="338554"/>
          </a:xfrm>
          <a:prstGeom prst="rect">
            <a:avLst/>
          </a:prstGeom>
          <a:noFill/>
        </p:spPr>
        <p:txBody>
          <a:bodyPr wrap="square" lIns="0" tIns="0" rIns="0" bIns="0" rtlCol="0">
            <a:spAutoFit/>
          </a:bodyPr>
          <a:lstStyle/>
          <a:p>
            <a:r>
              <a:rPr lang="en-US" sz="2200" dirty="0" smtClean="0">
                <a:solidFill>
                  <a:srgbClr val="E3AE24"/>
                </a:solidFill>
                <a:latin typeface="Impact"/>
                <a:cs typeface="Impact"/>
              </a:rPr>
              <a:t>HABRI Central</a:t>
            </a:r>
            <a:endParaRPr lang="en-US" sz="2200" dirty="0">
              <a:solidFill>
                <a:srgbClr val="E3AE24"/>
              </a:solidFill>
              <a:latin typeface="Impact"/>
              <a:cs typeface="Impact"/>
            </a:endParaRPr>
          </a:p>
        </p:txBody>
      </p:sp>
      <p:sp>
        <p:nvSpPr>
          <p:cNvPr id="18" name="Content Placeholder 2"/>
          <p:cNvSpPr txBox="1">
            <a:spLocks/>
          </p:cNvSpPr>
          <p:nvPr/>
        </p:nvSpPr>
        <p:spPr>
          <a:xfrm>
            <a:off x="2818834" y="932346"/>
            <a:ext cx="5817165" cy="31926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cs typeface="Arial"/>
                <a:hlinkClick r:id="rId3"/>
              </a:rPr>
              <a:t>www.habricentral.org</a:t>
            </a:r>
            <a:endParaRPr lang="en-US" sz="1800" dirty="0" smtClean="0">
              <a:latin typeface="Arial"/>
              <a:cs typeface="Arial"/>
            </a:endParaRPr>
          </a:p>
          <a:p>
            <a:r>
              <a:rPr lang="en-US" sz="1800" dirty="0" smtClean="0">
                <a:latin typeface="Arial"/>
                <a:cs typeface="Arial"/>
              </a:rPr>
              <a:t>Built upon </a:t>
            </a:r>
            <a:r>
              <a:rPr lang="en-US" sz="1800" dirty="0" err="1" smtClean="0">
                <a:latin typeface="Arial"/>
                <a:cs typeface="Arial"/>
              </a:rPr>
              <a:t>HUBzero</a:t>
            </a:r>
            <a:r>
              <a:rPr lang="en-US" sz="1800" dirty="0" smtClean="0">
                <a:latin typeface="Arial"/>
                <a:cs typeface="Arial"/>
              </a:rPr>
              <a:t> platform</a:t>
            </a:r>
          </a:p>
          <a:p>
            <a:r>
              <a:rPr lang="en-US" sz="1800" dirty="0" smtClean="0">
                <a:latin typeface="Arial"/>
                <a:cs typeface="Arial"/>
              </a:rPr>
              <a:t>Open access resource hub and community for research on the relationship between humans and animals</a:t>
            </a:r>
          </a:p>
          <a:p>
            <a:r>
              <a:rPr lang="en-US" sz="1800" dirty="0" smtClean="0">
                <a:latin typeface="Arial"/>
                <a:cs typeface="Arial"/>
              </a:rPr>
              <a:t>Library of audio, video, documents, articles, and datasets</a:t>
            </a:r>
          </a:p>
          <a:p>
            <a:r>
              <a:rPr lang="en-US" sz="1800" dirty="0" smtClean="0">
                <a:latin typeface="Arial"/>
                <a:cs typeface="Arial"/>
              </a:rPr>
              <a:t>Community features</a:t>
            </a:r>
          </a:p>
          <a:p>
            <a:pPr lvl="1"/>
            <a:r>
              <a:rPr lang="en-US" sz="1600" dirty="0" smtClean="0">
                <a:latin typeface="Arial"/>
                <a:cs typeface="Arial"/>
              </a:rPr>
              <a:t>Forum, Groups, Wiki</a:t>
            </a:r>
          </a:p>
          <a:p>
            <a:pPr lvl="1"/>
            <a:r>
              <a:rPr lang="en-US" sz="1600" dirty="0" smtClean="0">
                <a:latin typeface="Arial"/>
                <a:cs typeface="Arial"/>
              </a:rPr>
              <a:t>Events</a:t>
            </a:r>
            <a:r>
              <a:rPr lang="en-US" sz="1600" dirty="0">
                <a:latin typeface="Arial"/>
                <a:cs typeface="Arial"/>
              </a:rPr>
              <a:t>, </a:t>
            </a:r>
            <a:r>
              <a:rPr lang="en-US" sz="1600" dirty="0" smtClean="0">
                <a:latin typeface="Arial"/>
                <a:cs typeface="Arial"/>
              </a:rPr>
              <a:t>Jobs</a:t>
            </a:r>
            <a:r>
              <a:rPr lang="en-US" sz="1600" dirty="0">
                <a:latin typeface="Arial"/>
                <a:cs typeface="Arial"/>
              </a:rPr>
              <a:t>, </a:t>
            </a:r>
            <a:r>
              <a:rPr lang="en-US" sz="1600" dirty="0" smtClean="0">
                <a:latin typeface="Arial"/>
                <a:cs typeface="Arial"/>
              </a:rPr>
              <a:t>Members</a:t>
            </a:r>
          </a:p>
        </p:txBody>
      </p:sp>
      <p:grpSp>
        <p:nvGrpSpPr>
          <p:cNvPr id="21" name="Group 20"/>
          <p:cNvGrpSpPr/>
          <p:nvPr/>
        </p:nvGrpSpPr>
        <p:grpSpPr>
          <a:xfrm>
            <a:off x="0" y="3732020"/>
            <a:ext cx="1988820" cy="2523097"/>
            <a:chOff x="0" y="4122230"/>
            <a:chExt cx="1681239" cy="2132887"/>
          </a:xfrm>
        </p:grpSpPr>
        <p:sp>
          <p:nvSpPr>
            <p:cNvPr id="23" name="Rectangle 22"/>
            <p:cNvSpPr/>
            <p:nvPr/>
          </p:nvSpPr>
          <p:spPr>
            <a:xfrm>
              <a:off x="1" y="4122230"/>
              <a:ext cx="1681238" cy="2132887"/>
            </a:xfrm>
            <a:prstGeom prst="rect">
              <a:avLst/>
            </a:prstGeom>
            <a:solidFill>
              <a:srgbClr val="3C240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22" name="Picture 21" descr="Lines_blk.2.pdf"/>
            <p:cNvPicPr>
              <a:picLocks noChangeAspect="1"/>
            </p:cNvPicPr>
            <p:nvPr/>
          </p:nvPicPr>
          <p:blipFill rotWithShape="1">
            <a:blip r:embed="rId4">
              <a:extLst>
                <a:ext uri="{28A0092B-C50C-407E-A947-70E740481C1C}">
                  <a14:useLocalDpi xmlns:a14="http://schemas.microsoft.com/office/drawing/2010/main" val="0"/>
                </a:ext>
              </a:extLst>
            </a:blip>
            <a:srcRect r="75256" b="64743"/>
            <a:stretch/>
          </p:blipFill>
          <p:spPr>
            <a:xfrm>
              <a:off x="0" y="4122232"/>
              <a:ext cx="1681239" cy="2132885"/>
            </a:xfrm>
            <a:prstGeom prst="rect">
              <a:avLst/>
            </a:prstGeom>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991780" cy="4589755"/>
          </a:xfrm>
          <a:prstGeom prst="rect">
            <a:avLst/>
          </a:prstGeom>
        </p:spPr>
      </p:pic>
    </p:spTree>
    <p:extLst>
      <p:ext uri="{BB962C8B-B14F-4D97-AF65-F5344CB8AC3E}">
        <p14:creationId xmlns:p14="http://schemas.microsoft.com/office/powerpoint/2010/main" val="33145488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255117"/>
            <a:ext cx="9144000" cy="602883"/>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213872" y="6094051"/>
            <a:ext cx="8808524" cy="682913"/>
          </a:xfrm>
          <a:prstGeom prst="rect">
            <a:avLst/>
          </a:prstGeom>
        </p:spPr>
        <p:txBody>
          <a:bodyPr vert="horz" lIns="91440" tIns="45720" rIns="91440" bIns="45720" rtlCol="0" anchor="t">
            <a:noAutofit/>
          </a:bodyPr>
          <a:lstStyle>
            <a:lvl1pPr algn="l" defTabSz="457200" rtl="0" eaLnBrk="1" latinLnBrk="0" hangingPunct="1">
              <a:spcBef>
                <a:spcPct val="0"/>
              </a:spcBef>
              <a:buNone/>
              <a:defRPr sz="7000" kern="1200">
                <a:solidFill>
                  <a:srgbClr val="E3AE24"/>
                </a:solidFill>
                <a:latin typeface="Impact"/>
                <a:ea typeface="+mj-ea"/>
                <a:cs typeface="Impact"/>
              </a:defRPr>
            </a:lvl1pPr>
          </a:lstStyle>
          <a:p>
            <a:r>
              <a:rPr lang="en-US" sz="4000" dirty="0" smtClean="0">
                <a:solidFill>
                  <a:schemeClr val="bg1"/>
                </a:solidFill>
              </a:rPr>
              <a:t>Intro</a:t>
            </a:r>
            <a:endParaRPr lang="en-US" sz="4000" dirty="0">
              <a:solidFill>
                <a:schemeClr val="bg1"/>
              </a:solidFill>
            </a:endParaRPr>
          </a:p>
          <a:p>
            <a:endParaRPr lang="en-US" sz="4000" dirty="0">
              <a:solidFill>
                <a:schemeClr val="bg1"/>
              </a:solidFill>
            </a:endParaRPr>
          </a:p>
        </p:txBody>
      </p:sp>
      <p:sp>
        <p:nvSpPr>
          <p:cNvPr id="17" name="TextBox 16"/>
          <p:cNvSpPr txBox="1"/>
          <p:nvPr/>
        </p:nvSpPr>
        <p:spPr>
          <a:xfrm>
            <a:off x="2818835" y="437813"/>
            <a:ext cx="4419318" cy="338554"/>
          </a:xfrm>
          <a:prstGeom prst="rect">
            <a:avLst/>
          </a:prstGeom>
          <a:noFill/>
        </p:spPr>
        <p:txBody>
          <a:bodyPr wrap="square" lIns="0" tIns="0" rIns="0" bIns="0" rtlCol="0">
            <a:spAutoFit/>
          </a:bodyPr>
          <a:lstStyle/>
          <a:p>
            <a:r>
              <a:rPr lang="en-US" sz="2200" dirty="0" smtClean="0">
                <a:solidFill>
                  <a:srgbClr val="E3AE24"/>
                </a:solidFill>
                <a:latin typeface="Impact"/>
                <a:cs typeface="Impact"/>
              </a:rPr>
              <a:t>Motivation</a:t>
            </a:r>
            <a:endParaRPr lang="en-US" sz="2200" dirty="0">
              <a:solidFill>
                <a:srgbClr val="E3AE24"/>
              </a:solidFill>
              <a:latin typeface="Impact"/>
              <a:cs typeface="Impact"/>
            </a:endParaRPr>
          </a:p>
        </p:txBody>
      </p:sp>
      <p:sp>
        <p:nvSpPr>
          <p:cNvPr id="18" name="Content Placeholder 2"/>
          <p:cNvSpPr txBox="1">
            <a:spLocks/>
          </p:cNvSpPr>
          <p:nvPr/>
        </p:nvSpPr>
        <p:spPr>
          <a:xfrm>
            <a:off x="2818834" y="932346"/>
            <a:ext cx="5817165" cy="39850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cs typeface="Arial"/>
              </a:rPr>
              <a:t>Users expect to find information near specific locations</a:t>
            </a:r>
          </a:p>
          <a:p>
            <a:pPr lvl="1"/>
            <a:r>
              <a:rPr lang="en-US" sz="1600" dirty="0" smtClean="0">
                <a:latin typeface="Arial"/>
                <a:cs typeface="Arial"/>
              </a:rPr>
              <a:t>Events</a:t>
            </a:r>
          </a:p>
          <a:p>
            <a:pPr lvl="1"/>
            <a:r>
              <a:rPr lang="en-US" sz="1600" dirty="0" smtClean="0">
                <a:latin typeface="Arial"/>
                <a:cs typeface="Arial"/>
              </a:rPr>
              <a:t>Jobs</a:t>
            </a:r>
          </a:p>
          <a:p>
            <a:pPr lvl="1"/>
            <a:r>
              <a:rPr lang="en-US" sz="1600" dirty="0" smtClean="0">
                <a:latin typeface="Arial"/>
                <a:cs typeface="Arial"/>
              </a:rPr>
              <a:t>Organizations</a:t>
            </a:r>
          </a:p>
          <a:p>
            <a:r>
              <a:rPr lang="en-US" sz="1800" dirty="0" smtClean="0">
                <a:latin typeface="Arial"/>
                <a:cs typeface="Arial"/>
              </a:rPr>
              <a:t>Build better user community – member information on a map is more engaging than a list</a:t>
            </a:r>
          </a:p>
          <a:p>
            <a:r>
              <a:rPr lang="en-US" sz="1800" dirty="0" smtClean="0">
                <a:latin typeface="Arial"/>
                <a:cs typeface="Arial"/>
              </a:rPr>
              <a:t>Visualizing information</a:t>
            </a:r>
          </a:p>
          <a:p>
            <a:pPr lvl="1"/>
            <a:r>
              <a:rPr lang="en-US" sz="1600" dirty="0" smtClean="0">
                <a:latin typeface="Arial"/>
                <a:cs typeface="Arial"/>
              </a:rPr>
              <a:t>Distribution of members, events, and jobs</a:t>
            </a:r>
          </a:p>
          <a:p>
            <a:pPr lvl="1"/>
            <a:r>
              <a:rPr lang="en-US" sz="1600" dirty="0" smtClean="0">
                <a:latin typeface="Arial"/>
                <a:cs typeface="Arial"/>
              </a:rPr>
              <a:t>Distribution of specialties (veterinary medicine, psychology, sociology, etc.)</a:t>
            </a:r>
          </a:p>
        </p:txBody>
      </p:sp>
      <p:grpSp>
        <p:nvGrpSpPr>
          <p:cNvPr id="21" name="Group 20"/>
          <p:cNvGrpSpPr/>
          <p:nvPr/>
        </p:nvGrpSpPr>
        <p:grpSpPr>
          <a:xfrm>
            <a:off x="0" y="3732020"/>
            <a:ext cx="1988820" cy="2523097"/>
            <a:chOff x="0" y="4122230"/>
            <a:chExt cx="1681239" cy="2132887"/>
          </a:xfrm>
        </p:grpSpPr>
        <p:sp>
          <p:nvSpPr>
            <p:cNvPr id="23" name="Rectangle 22"/>
            <p:cNvSpPr/>
            <p:nvPr/>
          </p:nvSpPr>
          <p:spPr>
            <a:xfrm>
              <a:off x="1" y="4122230"/>
              <a:ext cx="1681238" cy="2132887"/>
            </a:xfrm>
            <a:prstGeom prst="rect">
              <a:avLst/>
            </a:prstGeom>
            <a:solidFill>
              <a:srgbClr val="3C240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22" name="Picture 21" descr="Lines_blk.2.pdf"/>
            <p:cNvPicPr>
              <a:picLocks noChangeAspect="1"/>
            </p:cNvPicPr>
            <p:nvPr/>
          </p:nvPicPr>
          <p:blipFill rotWithShape="1">
            <a:blip r:embed="rId3">
              <a:extLst>
                <a:ext uri="{28A0092B-C50C-407E-A947-70E740481C1C}">
                  <a14:useLocalDpi xmlns:a14="http://schemas.microsoft.com/office/drawing/2010/main" val="0"/>
                </a:ext>
              </a:extLst>
            </a:blip>
            <a:srcRect r="75256" b="64743"/>
            <a:stretch/>
          </p:blipFill>
          <p:spPr>
            <a:xfrm>
              <a:off x="0" y="4122232"/>
              <a:ext cx="1681239" cy="2132885"/>
            </a:xfrm>
            <a:prstGeom prst="rect">
              <a:avLst/>
            </a:prstGeom>
          </p:spPr>
        </p:pic>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987928" cy="4580878"/>
          </a:xfrm>
          <a:prstGeom prst="rect">
            <a:avLst/>
          </a:prstGeom>
        </p:spPr>
      </p:pic>
    </p:spTree>
    <p:extLst>
      <p:ext uri="{BB962C8B-B14F-4D97-AF65-F5344CB8AC3E}">
        <p14:creationId xmlns:p14="http://schemas.microsoft.com/office/powerpoint/2010/main" val="13221401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255117"/>
            <a:ext cx="9144000" cy="602883"/>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213872" y="6094051"/>
            <a:ext cx="8808524" cy="682913"/>
          </a:xfrm>
          <a:prstGeom prst="rect">
            <a:avLst/>
          </a:prstGeom>
        </p:spPr>
        <p:txBody>
          <a:bodyPr vert="horz" lIns="91440" tIns="45720" rIns="91440" bIns="45720" rtlCol="0" anchor="t">
            <a:noAutofit/>
          </a:bodyPr>
          <a:lstStyle>
            <a:lvl1pPr algn="l" defTabSz="457200" rtl="0" eaLnBrk="1" latinLnBrk="0" hangingPunct="1">
              <a:spcBef>
                <a:spcPct val="0"/>
              </a:spcBef>
              <a:buNone/>
              <a:defRPr sz="7000" kern="1200">
                <a:solidFill>
                  <a:srgbClr val="E3AE24"/>
                </a:solidFill>
                <a:latin typeface="Impact"/>
                <a:ea typeface="+mj-ea"/>
                <a:cs typeface="Impact"/>
              </a:defRPr>
            </a:lvl1pPr>
          </a:lstStyle>
          <a:p>
            <a:r>
              <a:rPr lang="en-US" sz="4000" dirty="0" smtClean="0">
                <a:solidFill>
                  <a:schemeClr val="bg1"/>
                </a:solidFill>
              </a:rPr>
              <a:t>Design</a:t>
            </a:r>
            <a:endParaRPr lang="en-US" sz="4000" dirty="0">
              <a:solidFill>
                <a:schemeClr val="bg1"/>
              </a:solidFill>
            </a:endParaRPr>
          </a:p>
          <a:p>
            <a:endParaRPr lang="en-US" sz="4000" dirty="0">
              <a:solidFill>
                <a:schemeClr val="bg1"/>
              </a:solidFill>
            </a:endParaRPr>
          </a:p>
        </p:txBody>
      </p:sp>
      <p:sp>
        <p:nvSpPr>
          <p:cNvPr id="17" name="TextBox 16"/>
          <p:cNvSpPr txBox="1"/>
          <p:nvPr/>
        </p:nvSpPr>
        <p:spPr>
          <a:xfrm>
            <a:off x="2818835" y="437813"/>
            <a:ext cx="4419318" cy="338554"/>
          </a:xfrm>
          <a:prstGeom prst="rect">
            <a:avLst/>
          </a:prstGeom>
          <a:noFill/>
        </p:spPr>
        <p:txBody>
          <a:bodyPr wrap="square" lIns="0" tIns="0" rIns="0" bIns="0" rtlCol="0">
            <a:spAutoFit/>
          </a:bodyPr>
          <a:lstStyle/>
          <a:p>
            <a:r>
              <a:rPr lang="en-US" sz="2200" dirty="0" smtClean="0">
                <a:solidFill>
                  <a:srgbClr val="E3AE24"/>
                </a:solidFill>
                <a:latin typeface="Impact"/>
                <a:cs typeface="Impact"/>
              </a:rPr>
              <a:t>GEO Search</a:t>
            </a:r>
            <a:endParaRPr lang="en-US" sz="2200" dirty="0">
              <a:solidFill>
                <a:srgbClr val="E3AE24"/>
              </a:solidFill>
              <a:latin typeface="Impact"/>
              <a:cs typeface="Impact"/>
            </a:endParaRPr>
          </a:p>
        </p:txBody>
      </p:sp>
      <p:sp>
        <p:nvSpPr>
          <p:cNvPr id="18" name="Content Placeholder 2"/>
          <p:cNvSpPr txBox="1">
            <a:spLocks/>
          </p:cNvSpPr>
          <p:nvPr/>
        </p:nvSpPr>
        <p:spPr>
          <a:xfrm>
            <a:off x="2818834" y="932346"/>
            <a:ext cx="5766365" cy="41374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cs typeface="Arial"/>
              </a:rPr>
              <a:t>Use member profile information, events, jobs, and resources contributed by users</a:t>
            </a:r>
          </a:p>
          <a:p>
            <a:pPr lvl="1"/>
            <a:r>
              <a:rPr lang="en-US" sz="1600" dirty="0" smtClean="0">
                <a:latin typeface="Arial"/>
                <a:cs typeface="Arial"/>
              </a:rPr>
              <a:t>Geocode user location information in member profile using Google Maps API</a:t>
            </a:r>
          </a:p>
          <a:p>
            <a:pPr lvl="1"/>
            <a:r>
              <a:rPr lang="en-US" sz="1600" dirty="0" smtClean="0">
                <a:latin typeface="Arial"/>
                <a:cs typeface="Arial"/>
              </a:rPr>
              <a:t>Geocode new entry on-the-fly</a:t>
            </a:r>
          </a:p>
          <a:p>
            <a:pPr lvl="1"/>
            <a:r>
              <a:rPr lang="en-US" sz="1600" dirty="0" smtClean="0">
                <a:latin typeface="Arial"/>
                <a:cs typeface="Arial"/>
              </a:rPr>
              <a:t>Users can also manually input location information</a:t>
            </a:r>
          </a:p>
          <a:p>
            <a:r>
              <a:rPr lang="en-US" sz="1800" dirty="0" smtClean="0">
                <a:latin typeface="Arial"/>
                <a:cs typeface="Arial"/>
              </a:rPr>
              <a:t>Map displays all information on startup</a:t>
            </a:r>
          </a:p>
          <a:p>
            <a:pPr lvl="1"/>
            <a:r>
              <a:rPr lang="en-US" sz="1600" dirty="0" smtClean="0">
                <a:latin typeface="Arial"/>
                <a:cs typeface="Arial"/>
              </a:rPr>
              <a:t>Users use search to narrow down information items on map</a:t>
            </a:r>
          </a:p>
          <a:p>
            <a:pPr lvl="1"/>
            <a:r>
              <a:rPr lang="en-US" sz="1600" dirty="0" smtClean="0">
                <a:latin typeface="Arial"/>
                <a:cs typeface="Arial"/>
              </a:rPr>
              <a:t>Search within a radius of a location</a:t>
            </a:r>
          </a:p>
          <a:p>
            <a:r>
              <a:rPr lang="en-US" sz="1800" dirty="0" smtClean="0">
                <a:latin typeface="Arial"/>
                <a:cs typeface="Arial"/>
              </a:rPr>
              <a:t>Search scope</a:t>
            </a:r>
          </a:p>
          <a:p>
            <a:pPr lvl="1"/>
            <a:r>
              <a:rPr lang="en-US" sz="1600" dirty="0" smtClean="0">
                <a:latin typeface="Arial"/>
                <a:cs typeface="Arial"/>
              </a:rPr>
              <a:t>Members, Jobs, Events, Organizations</a:t>
            </a:r>
          </a:p>
          <a:p>
            <a:pPr lvl="1"/>
            <a:r>
              <a:rPr lang="en-US" sz="1600" dirty="0" smtClean="0">
                <a:latin typeface="Arial"/>
                <a:cs typeface="Arial"/>
              </a:rPr>
              <a:t>Tags</a:t>
            </a:r>
          </a:p>
        </p:txBody>
      </p:sp>
      <p:grpSp>
        <p:nvGrpSpPr>
          <p:cNvPr id="21" name="Group 20"/>
          <p:cNvGrpSpPr/>
          <p:nvPr/>
        </p:nvGrpSpPr>
        <p:grpSpPr>
          <a:xfrm>
            <a:off x="0" y="3732020"/>
            <a:ext cx="1988820" cy="2523097"/>
            <a:chOff x="0" y="4122230"/>
            <a:chExt cx="1681239" cy="2132887"/>
          </a:xfrm>
        </p:grpSpPr>
        <p:sp>
          <p:nvSpPr>
            <p:cNvPr id="23" name="Rectangle 22"/>
            <p:cNvSpPr/>
            <p:nvPr/>
          </p:nvSpPr>
          <p:spPr>
            <a:xfrm>
              <a:off x="1" y="4122230"/>
              <a:ext cx="1681238" cy="2132887"/>
            </a:xfrm>
            <a:prstGeom prst="rect">
              <a:avLst/>
            </a:prstGeom>
            <a:solidFill>
              <a:srgbClr val="3C240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22" name="Picture 21" descr="Lines_blk.2.pdf"/>
            <p:cNvPicPr>
              <a:picLocks noChangeAspect="1"/>
            </p:cNvPicPr>
            <p:nvPr/>
          </p:nvPicPr>
          <p:blipFill rotWithShape="1">
            <a:blip r:embed="rId3">
              <a:extLst>
                <a:ext uri="{28A0092B-C50C-407E-A947-70E740481C1C}">
                  <a14:useLocalDpi xmlns:a14="http://schemas.microsoft.com/office/drawing/2010/main" val="0"/>
                </a:ext>
              </a:extLst>
            </a:blip>
            <a:srcRect r="75256" b="64743"/>
            <a:stretch/>
          </p:blipFill>
          <p:spPr>
            <a:xfrm>
              <a:off x="0" y="4122232"/>
              <a:ext cx="1681239" cy="2132885"/>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991780" cy="4589755"/>
          </a:xfrm>
          <a:prstGeom prst="rect">
            <a:avLst/>
          </a:prstGeom>
        </p:spPr>
      </p:pic>
    </p:spTree>
    <p:extLst>
      <p:ext uri="{BB962C8B-B14F-4D97-AF65-F5344CB8AC3E}">
        <p14:creationId xmlns:p14="http://schemas.microsoft.com/office/powerpoint/2010/main" val="38328390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255117"/>
            <a:ext cx="9144000" cy="602883"/>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213872" y="6094051"/>
            <a:ext cx="8808524" cy="682913"/>
          </a:xfrm>
          <a:prstGeom prst="rect">
            <a:avLst/>
          </a:prstGeom>
        </p:spPr>
        <p:txBody>
          <a:bodyPr vert="horz" lIns="91440" tIns="45720" rIns="91440" bIns="45720" rtlCol="0" anchor="t">
            <a:noAutofit/>
          </a:bodyPr>
          <a:lstStyle>
            <a:lvl1pPr algn="l" defTabSz="457200" rtl="0" eaLnBrk="1" latinLnBrk="0" hangingPunct="1">
              <a:spcBef>
                <a:spcPct val="0"/>
              </a:spcBef>
              <a:buNone/>
              <a:defRPr sz="7000" kern="1200">
                <a:solidFill>
                  <a:srgbClr val="E3AE24"/>
                </a:solidFill>
                <a:latin typeface="Impact"/>
                <a:ea typeface="+mj-ea"/>
                <a:cs typeface="Impact"/>
              </a:defRPr>
            </a:lvl1pPr>
          </a:lstStyle>
          <a:p>
            <a:r>
              <a:rPr lang="en-US" sz="4000" dirty="0" smtClean="0">
                <a:solidFill>
                  <a:schemeClr val="bg1"/>
                </a:solidFill>
              </a:rPr>
              <a:t>The Interface</a:t>
            </a:r>
            <a:endParaRPr lang="en-US" sz="4000" dirty="0">
              <a:solidFill>
                <a:schemeClr val="bg1"/>
              </a:solidFill>
            </a:endParaRPr>
          </a:p>
          <a:p>
            <a:endParaRPr lang="en-US" sz="4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7" y="365760"/>
            <a:ext cx="8992389" cy="5161950"/>
          </a:xfrm>
          <a:prstGeom prst="rect">
            <a:avLst/>
          </a:prstGeom>
        </p:spPr>
      </p:pic>
      <p:sp>
        <p:nvSpPr>
          <p:cNvPr id="3" name="Rectangle 2"/>
          <p:cNvSpPr/>
          <p:nvPr/>
        </p:nvSpPr>
        <p:spPr>
          <a:xfrm>
            <a:off x="75727" y="5631934"/>
            <a:ext cx="3464222" cy="369332"/>
          </a:xfrm>
          <a:prstGeom prst="rect">
            <a:avLst/>
          </a:prstGeom>
        </p:spPr>
        <p:txBody>
          <a:bodyPr wrap="none">
            <a:spAutoFit/>
          </a:bodyPr>
          <a:lstStyle/>
          <a:p>
            <a:r>
              <a:rPr lang="en-US" dirty="0">
                <a:hlinkClick r:id="rId4"/>
              </a:rPr>
              <a:t>https://habricentral.org/</a:t>
            </a:r>
            <a:r>
              <a:rPr lang="en-US" dirty="0" smtClean="0">
                <a:hlinkClick r:id="rId4"/>
              </a:rPr>
              <a:t>geosearch</a:t>
            </a:r>
            <a:r>
              <a:rPr lang="en-US" dirty="0" smtClean="0"/>
              <a:t> </a:t>
            </a:r>
            <a:endParaRPr lang="en-US" dirty="0"/>
          </a:p>
        </p:txBody>
      </p:sp>
    </p:spTree>
    <p:extLst>
      <p:ext uri="{BB962C8B-B14F-4D97-AF65-F5344CB8AC3E}">
        <p14:creationId xmlns:p14="http://schemas.microsoft.com/office/powerpoint/2010/main" val="19495762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255117"/>
            <a:ext cx="9144000" cy="602883"/>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213872" y="6094051"/>
            <a:ext cx="8808524" cy="682913"/>
          </a:xfrm>
          <a:prstGeom prst="rect">
            <a:avLst/>
          </a:prstGeom>
        </p:spPr>
        <p:txBody>
          <a:bodyPr vert="horz" lIns="91440" tIns="45720" rIns="91440" bIns="45720" rtlCol="0" anchor="t">
            <a:noAutofit/>
          </a:bodyPr>
          <a:lstStyle>
            <a:lvl1pPr algn="l" defTabSz="457200" rtl="0" eaLnBrk="1" latinLnBrk="0" hangingPunct="1">
              <a:spcBef>
                <a:spcPct val="0"/>
              </a:spcBef>
              <a:buNone/>
              <a:defRPr sz="7000" kern="1200">
                <a:solidFill>
                  <a:srgbClr val="E3AE24"/>
                </a:solidFill>
                <a:latin typeface="Impact"/>
                <a:ea typeface="+mj-ea"/>
                <a:cs typeface="Impact"/>
              </a:defRPr>
            </a:lvl1pPr>
          </a:lstStyle>
          <a:p>
            <a:r>
              <a:rPr lang="en-US" sz="4000" dirty="0" smtClean="0">
                <a:solidFill>
                  <a:schemeClr val="bg1"/>
                </a:solidFill>
              </a:rPr>
              <a:t>Map Display</a:t>
            </a:r>
            <a:endParaRPr lang="en-US" sz="4000" dirty="0">
              <a:solidFill>
                <a:schemeClr val="bg1"/>
              </a:solidFill>
            </a:endParaRPr>
          </a:p>
          <a:p>
            <a:endParaRPr lang="en-US" sz="4000" dirty="0">
              <a:solidFill>
                <a:schemeClr val="bg1"/>
              </a:solidFill>
            </a:endParaRPr>
          </a:p>
        </p:txBody>
      </p:sp>
      <p:pic>
        <p:nvPicPr>
          <p:cNvPr id="3" name="Picture 2" descr="Screen Shot 2014-09-16 at 2.45.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397" y="447040"/>
            <a:ext cx="5486400" cy="2580360"/>
          </a:xfrm>
          <a:prstGeom prst="rect">
            <a:avLst/>
          </a:prstGeom>
        </p:spPr>
      </p:pic>
      <p:pic>
        <p:nvPicPr>
          <p:cNvPr id="4" name="Picture 3" descr="Screen Shot 2014-09-16 at 2.45.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397" y="3600523"/>
            <a:ext cx="5486400" cy="1943652"/>
          </a:xfrm>
          <a:prstGeom prst="rect">
            <a:avLst/>
          </a:prstGeom>
        </p:spPr>
      </p:pic>
    </p:spTree>
    <p:extLst>
      <p:ext uri="{BB962C8B-B14F-4D97-AF65-F5344CB8AC3E}">
        <p14:creationId xmlns:p14="http://schemas.microsoft.com/office/powerpoint/2010/main" val="39635722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255117"/>
            <a:ext cx="9144000" cy="602883"/>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213872" y="6094051"/>
            <a:ext cx="8808524" cy="682913"/>
          </a:xfrm>
          <a:prstGeom prst="rect">
            <a:avLst/>
          </a:prstGeom>
        </p:spPr>
        <p:txBody>
          <a:bodyPr vert="horz" lIns="91440" tIns="45720" rIns="91440" bIns="45720" rtlCol="0" anchor="t">
            <a:noAutofit/>
          </a:bodyPr>
          <a:lstStyle>
            <a:lvl1pPr algn="l" defTabSz="457200" rtl="0" eaLnBrk="1" latinLnBrk="0" hangingPunct="1">
              <a:spcBef>
                <a:spcPct val="0"/>
              </a:spcBef>
              <a:buNone/>
              <a:defRPr sz="7000" kern="1200">
                <a:solidFill>
                  <a:srgbClr val="E3AE24"/>
                </a:solidFill>
                <a:latin typeface="Impact"/>
                <a:ea typeface="+mj-ea"/>
                <a:cs typeface="Impact"/>
              </a:defRPr>
            </a:lvl1pPr>
          </a:lstStyle>
          <a:p>
            <a:r>
              <a:rPr lang="en-US" sz="4000" dirty="0" smtClean="0">
                <a:solidFill>
                  <a:schemeClr val="bg1"/>
                </a:solidFill>
              </a:rPr>
              <a:t>Filter Results</a:t>
            </a:r>
            <a:endParaRPr lang="en-US" sz="4000" dirty="0">
              <a:solidFill>
                <a:schemeClr val="bg1"/>
              </a:solidFill>
            </a:endParaRPr>
          </a:p>
          <a:p>
            <a:endParaRPr lang="en-US" sz="4000" dirty="0">
              <a:solidFill>
                <a:schemeClr val="bg1"/>
              </a:solidFill>
            </a:endParaRPr>
          </a:p>
        </p:txBody>
      </p:sp>
      <p:grpSp>
        <p:nvGrpSpPr>
          <p:cNvPr id="3" name="Group 2"/>
          <p:cNvGrpSpPr/>
          <p:nvPr/>
        </p:nvGrpSpPr>
        <p:grpSpPr>
          <a:xfrm>
            <a:off x="2818835" y="1926072"/>
            <a:ext cx="4419318" cy="1170106"/>
            <a:chOff x="2818835" y="1847414"/>
            <a:chExt cx="4419318" cy="1170106"/>
          </a:xfrm>
        </p:grpSpPr>
        <p:sp>
          <p:nvSpPr>
            <p:cNvPr id="26" name="TextBox 25"/>
            <p:cNvSpPr txBox="1"/>
            <p:nvPr/>
          </p:nvSpPr>
          <p:spPr>
            <a:xfrm>
              <a:off x="2818835" y="1847414"/>
              <a:ext cx="4419318" cy="338554"/>
            </a:xfrm>
            <a:prstGeom prst="rect">
              <a:avLst/>
            </a:prstGeom>
            <a:noFill/>
          </p:spPr>
          <p:txBody>
            <a:bodyPr wrap="square" lIns="0" tIns="0" rIns="0" bIns="0" rtlCol="0">
              <a:spAutoFit/>
            </a:bodyPr>
            <a:lstStyle/>
            <a:p>
              <a:r>
                <a:rPr lang="en-US" sz="2200" dirty="0" err="1" smtClean="0">
                  <a:solidFill>
                    <a:srgbClr val="E3AE24"/>
                  </a:solidFill>
                  <a:latin typeface="Impact"/>
                  <a:cs typeface="Impact"/>
                </a:rPr>
                <a:t>HUBzero</a:t>
              </a:r>
              <a:r>
                <a:rPr lang="en-US" sz="2200" dirty="0" smtClean="0">
                  <a:solidFill>
                    <a:srgbClr val="E3AE24"/>
                  </a:solidFill>
                  <a:latin typeface="Impact"/>
                  <a:cs typeface="Impact"/>
                </a:rPr>
                <a:t> Tags</a:t>
              </a:r>
              <a:endParaRPr lang="en-US" sz="2200" dirty="0">
                <a:solidFill>
                  <a:srgbClr val="E3AE24"/>
                </a:solidFill>
                <a:latin typeface="Impact"/>
                <a:cs typeface="Impact"/>
              </a:endParaRPr>
            </a:p>
          </p:txBody>
        </p:sp>
        <p:sp>
          <p:nvSpPr>
            <p:cNvPr id="12" name="Content Placeholder 2"/>
            <p:cNvSpPr txBox="1">
              <a:spLocks/>
            </p:cNvSpPr>
            <p:nvPr/>
          </p:nvSpPr>
          <p:spPr>
            <a:xfrm>
              <a:off x="2818835" y="2341947"/>
              <a:ext cx="4419318" cy="6755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latin typeface="Arial"/>
                  <a:cs typeface="Arial"/>
                </a:rPr>
                <a:t>Add one or more associated tags</a:t>
              </a:r>
            </a:p>
            <a:p>
              <a:pPr marL="0" indent="0">
                <a:buNone/>
              </a:pPr>
              <a:r>
                <a:rPr lang="en-US" sz="1600" dirty="0" smtClean="0">
                  <a:latin typeface="Arial"/>
                  <a:cs typeface="Arial"/>
                </a:rPr>
                <a:t>Tag search is inclusive (“AND”)</a:t>
              </a:r>
              <a:endParaRPr lang="en-US" sz="1600" dirty="0">
                <a:latin typeface="Arial"/>
                <a:cs typeface="Arial"/>
              </a:endParaRPr>
            </a:p>
          </p:txBody>
        </p:sp>
      </p:grpSp>
      <p:grpSp>
        <p:nvGrpSpPr>
          <p:cNvPr id="4" name="Group 3"/>
          <p:cNvGrpSpPr/>
          <p:nvPr/>
        </p:nvGrpSpPr>
        <p:grpSpPr>
          <a:xfrm>
            <a:off x="2818835" y="437813"/>
            <a:ext cx="4419318" cy="882988"/>
            <a:chOff x="2818835" y="437813"/>
            <a:chExt cx="4419318" cy="882988"/>
          </a:xfrm>
        </p:grpSpPr>
        <p:sp>
          <p:nvSpPr>
            <p:cNvPr id="17" name="TextBox 16"/>
            <p:cNvSpPr txBox="1"/>
            <p:nvPr/>
          </p:nvSpPr>
          <p:spPr>
            <a:xfrm>
              <a:off x="2818835" y="437813"/>
              <a:ext cx="4419318" cy="338554"/>
            </a:xfrm>
            <a:prstGeom prst="rect">
              <a:avLst/>
            </a:prstGeom>
            <a:noFill/>
          </p:spPr>
          <p:txBody>
            <a:bodyPr wrap="square" lIns="0" tIns="0" rIns="0" bIns="0" rtlCol="0">
              <a:spAutoFit/>
            </a:bodyPr>
            <a:lstStyle/>
            <a:p>
              <a:r>
                <a:rPr lang="en-US" sz="2200" dirty="0" smtClean="0">
                  <a:solidFill>
                    <a:srgbClr val="E3AE24"/>
                  </a:solidFill>
                  <a:latin typeface="Impact"/>
                  <a:cs typeface="Impact"/>
                </a:rPr>
                <a:t>Resource Type</a:t>
              </a:r>
              <a:endParaRPr lang="en-US" sz="2200" dirty="0">
                <a:solidFill>
                  <a:srgbClr val="E3AE24"/>
                </a:solidFill>
                <a:latin typeface="Impact"/>
                <a:cs typeface="Impact"/>
              </a:endParaRPr>
            </a:p>
          </p:txBody>
        </p:sp>
        <p:sp>
          <p:nvSpPr>
            <p:cNvPr id="18" name="Content Placeholder 2"/>
            <p:cNvSpPr txBox="1">
              <a:spLocks/>
            </p:cNvSpPr>
            <p:nvPr/>
          </p:nvSpPr>
          <p:spPr>
            <a:xfrm>
              <a:off x="2818835" y="932347"/>
              <a:ext cx="4419318" cy="38845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latin typeface="Arial"/>
                  <a:cs typeface="Arial"/>
                </a:rPr>
                <a:t>Narrow down results to at least one category</a:t>
              </a:r>
            </a:p>
            <a:p>
              <a:pPr marL="0" indent="0">
                <a:buNone/>
              </a:pPr>
              <a:endParaRPr lang="en-US" sz="1600" dirty="0">
                <a:latin typeface="Arial"/>
                <a:cs typeface="Arial"/>
              </a:endParaRPr>
            </a:p>
          </p:txBody>
        </p:sp>
      </p:grpSp>
      <p:grpSp>
        <p:nvGrpSpPr>
          <p:cNvPr id="2" name="Group 1"/>
          <p:cNvGrpSpPr/>
          <p:nvPr/>
        </p:nvGrpSpPr>
        <p:grpSpPr>
          <a:xfrm>
            <a:off x="2818835" y="3701449"/>
            <a:ext cx="4419318" cy="1195672"/>
            <a:chOff x="2818835" y="3701449"/>
            <a:chExt cx="4419318" cy="1195672"/>
          </a:xfrm>
        </p:grpSpPr>
        <p:sp>
          <p:nvSpPr>
            <p:cNvPr id="19" name="TextBox 18"/>
            <p:cNvSpPr txBox="1"/>
            <p:nvPr/>
          </p:nvSpPr>
          <p:spPr>
            <a:xfrm>
              <a:off x="2818835" y="3701449"/>
              <a:ext cx="4419318" cy="338554"/>
            </a:xfrm>
            <a:prstGeom prst="rect">
              <a:avLst/>
            </a:prstGeom>
            <a:noFill/>
          </p:spPr>
          <p:txBody>
            <a:bodyPr wrap="square" lIns="0" tIns="0" rIns="0" bIns="0" rtlCol="0">
              <a:spAutoFit/>
            </a:bodyPr>
            <a:lstStyle/>
            <a:p>
              <a:r>
                <a:rPr lang="en-US" sz="2200" dirty="0" smtClean="0">
                  <a:solidFill>
                    <a:srgbClr val="E3AE24"/>
                  </a:solidFill>
                  <a:latin typeface="Impact"/>
                  <a:cs typeface="Impact"/>
                </a:rPr>
                <a:t>Location</a:t>
              </a:r>
              <a:endParaRPr lang="en-US" sz="2200" dirty="0">
                <a:solidFill>
                  <a:srgbClr val="E3AE24"/>
                </a:solidFill>
                <a:latin typeface="Impact"/>
                <a:cs typeface="Impact"/>
              </a:endParaRPr>
            </a:p>
          </p:txBody>
        </p:sp>
        <p:sp>
          <p:nvSpPr>
            <p:cNvPr id="20" name="Content Placeholder 2"/>
            <p:cNvSpPr txBox="1">
              <a:spLocks/>
            </p:cNvSpPr>
            <p:nvPr/>
          </p:nvSpPr>
          <p:spPr>
            <a:xfrm>
              <a:off x="2818835" y="4195983"/>
              <a:ext cx="4419318" cy="701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latin typeface="Arial"/>
                  <a:cs typeface="Arial"/>
                </a:rPr>
                <a:t>Define search radius in miles or kilometers</a:t>
              </a:r>
            </a:p>
            <a:p>
              <a:pPr marL="0" indent="0">
                <a:buNone/>
              </a:pPr>
              <a:r>
                <a:rPr lang="en-US" sz="1600" dirty="0" smtClean="0">
                  <a:latin typeface="Arial"/>
                  <a:cs typeface="Arial"/>
                </a:rPr>
                <a:t>Enter a name of place, location, or zip</a:t>
              </a:r>
              <a:endParaRPr lang="en-US" sz="1600" dirty="0">
                <a:latin typeface="Arial"/>
                <a:cs typeface="Arial"/>
              </a:endParaRPr>
            </a:p>
          </p:txBody>
        </p:sp>
      </p:grpSp>
      <p:grpSp>
        <p:nvGrpSpPr>
          <p:cNvPr id="21" name="Group 20"/>
          <p:cNvGrpSpPr/>
          <p:nvPr/>
        </p:nvGrpSpPr>
        <p:grpSpPr>
          <a:xfrm>
            <a:off x="0" y="3732020"/>
            <a:ext cx="1988820" cy="2523097"/>
            <a:chOff x="0" y="4122230"/>
            <a:chExt cx="1681239" cy="2132887"/>
          </a:xfrm>
        </p:grpSpPr>
        <p:sp>
          <p:nvSpPr>
            <p:cNvPr id="23" name="Rectangle 22"/>
            <p:cNvSpPr/>
            <p:nvPr/>
          </p:nvSpPr>
          <p:spPr>
            <a:xfrm>
              <a:off x="1" y="4122230"/>
              <a:ext cx="1681238" cy="2132887"/>
            </a:xfrm>
            <a:prstGeom prst="rect">
              <a:avLst/>
            </a:prstGeom>
            <a:solidFill>
              <a:srgbClr val="3C240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22" name="Picture 21" descr="Lines_blk.2.pdf"/>
            <p:cNvPicPr>
              <a:picLocks noChangeAspect="1"/>
            </p:cNvPicPr>
            <p:nvPr/>
          </p:nvPicPr>
          <p:blipFill rotWithShape="1">
            <a:blip r:embed="rId3">
              <a:extLst>
                <a:ext uri="{28A0092B-C50C-407E-A947-70E740481C1C}">
                  <a14:useLocalDpi xmlns:a14="http://schemas.microsoft.com/office/drawing/2010/main" val="0"/>
                </a:ext>
              </a:extLst>
            </a:blip>
            <a:srcRect r="75256" b="64743"/>
            <a:stretch/>
          </p:blipFill>
          <p:spPr>
            <a:xfrm>
              <a:off x="0" y="4122232"/>
              <a:ext cx="1681239" cy="2132885"/>
            </a:xfrm>
            <a:prstGeom prst="rect">
              <a:avLst/>
            </a:prstGeom>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 y="84817"/>
            <a:ext cx="2082847" cy="4799603"/>
          </a:xfrm>
          <a:prstGeom prst="rect">
            <a:avLst/>
          </a:prstGeom>
        </p:spPr>
      </p:pic>
    </p:spTree>
    <p:extLst>
      <p:ext uri="{BB962C8B-B14F-4D97-AF65-F5344CB8AC3E}">
        <p14:creationId xmlns:p14="http://schemas.microsoft.com/office/powerpoint/2010/main" val="36104187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255117"/>
            <a:ext cx="9144000" cy="602883"/>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213872" y="6094051"/>
            <a:ext cx="8808524" cy="682913"/>
          </a:xfrm>
          <a:prstGeom prst="rect">
            <a:avLst/>
          </a:prstGeom>
        </p:spPr>
        <p:txBody>
          <a:bodyPr vert="horz" lIns="91440" tIns="45720" rIns="91440" bIns="45720" rtlCol="0" anchor="t">
            <a:noAutofit/>
          </a:bodyPr>
          <a:lstStyle>
            <a:lvl1pPr algn="l" defTabSz="457200" rtl="0" eaLnBrk="1" latinLnBrk="0" hangingPunct="1">
              <a:spcBef>
                <a:spcPct val="0"/>
              </a:spcBef>
              <a:buNone/>
              <a:defRPr sz="7000" kern="1200">
                <a:solidFill>
                  <a:srgbClr val="E3AE24"/>
                </a:solidFill>
                <a:latin typeface="Impact"/>
                <a:ea typeface="+mj-ea"/>
                <a:cs typeface="Impact"/>
              </a:defRPr>
            </a:lvl1pPr>
          </a:lstStyle>
          <a:p>
            <a:r>
              <a:rPr lang="en-US" sz="4000" dirty="0" smtClean="0">
                <a:solidFill>
                  <a:schemeClr val="bg1"/>
                </a:solidFill>
              </a:rPr>
              <a:t>Distance between </a:t>
            </a:r>
            <a:r>
              <a:rPr lang="en-US" sz="4000" dirty="0" err="1" smtClean="0">
                <a:solidFill>
                  <a:schemeClr val="bg1"/>
                </a:solidFill>
              </a:rPr>
              <a:t>Lat</a:t>
            </a:r>
            <a:r>
              <a:rPr lang="en-US" sz="4000" dirty="0" smtClean="0">
                <a:solidFill>
                  <a:schemeClr val="bg1"/>
                </a:solidFill>
              </a:rPr>
              <a:t>/Long </a:t>
            </a:r>
            <a:r>
              <a:rPr lang="en-US" sz="4000" dirty="0">
                <a:solidFill>
                  <a:schemeClr val="bg1"/>
                </a:solidFill>
              </a:rPr>
              <a:t>points</a:t>
            </a:r>
          </a:p>
          <a:p>
            <a:endParaRPr lang="en-US" sz="4000" dirty="0">
              <a:solidFill>
                <a:schemeClr val="bg1"/>
              </a:solidFill>
            </a:endParaRPr>
          </a:p>
        </p:txBody>
      </p:sp>
      <p:sp>
        <p:nvSpPr>
          <p:cNvPr id="26" name="TextBox 25"/>
          <p:cNvSpPr txBox="1"/>
          <p:nvPr/>
        </p:nvSpPr>
        <p:spPr>
          <a:xfrm>
            <a:off x="2569069" y="737715"/>
            <a:ext cx="4419318" cy="338554"/>
          </a:xfrm>
          <a:prstGeom prst="rect">
            <a:avLst/>
          </a:prstGeom>
          <a:noFill/>
        </p:spPr>
        <p:txBody>
          <a:bodyPr wrap="square" lIns="0" tIns="0" rIns="0" bIns="0" rtlCol="0">
            <a:spAutoFit/>
          </a:bodyPr>
          <a:lstStyle/>
          <a:p>
            <a:r>
              <a:rPr lang="en-US" sz="2200" dirty="0">
                <a:solidFill>
                  <a:srgbClr val="E3AE24"/>
                </a:solidFill>
                <a:latin typeface="Impact"/>
                <a:cs typeface="Impact"/>
              </a:rPr>
              <a:t>Spherical Law of Cosines</a:t>
            </a:r>
          </a:p>
        </p:txBody>
      </p:sp>
      <p:sp>
        <p:nvSpPr>
          <p:cNvPr id="12" name="Content Placeholder 2"/>
          <p:cNvSpPr txBox="1">
            <a:spLocks/>
          </p:cNvSpPr>
          <p:nvPr/>
        </p:nvSpPr>
        <p:spPr>
          <a:xfrm>
            <a:off x="2484402" y="1693102"/>
            <a:ext cx="6436954" cy="45620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latin typeface="Arial" panose="020B0604020202020204" pitchFamily="34" charset="0"/>
                <a:cs typeface="Arial" panose="020B0604020202020204" pitchFamily="34" charset="0"/>
              </a:rPr>
              <a:t>$R </a:t>
            </a:r>
            <a:r>
              <a:rPr lang="en-US" sz="1600" dirty="0">
                <a:latin typeface="Arial" panose="020B0604020202020204" pitchFamily="34" charset="0"/>
                <a:cs typeface="Arial" panose="020B0604020202020204" pitchFamily="34" charset="0"/>
              </a:rPr>
              <a:t>* ACOS(COS(RADIANS</a:t>
            </a:r>
            <a:r>
              <a:rPr lang="en-US" sz="1600" dirty="0" smtClean="0">
                <a:latin typeface="Arial" panose="020B0604020202020204" pitchFamily="34" charset="0"/>
                <a:cs typeface="Arial" panose="020B0604020202020204" pitchFamily="34" charset="0"/>
              </a:rPr>
              <a:t>($lat1))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COS(RADIANS(lat2))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COS(RADIANS(lng2) </a:t>
            </a:r>
            <a:r>
              <a:rPr lang="en-US" sz="1600" dirty="0">
                <a:latin typeface="Arial" panose="020B0604020202020204" pitchFamily="34" charset="0"/>
                <a:cs typeface="Arial" panose="020B0604020202020204" pitchFamily="34" charset="0"/>
              </a:rPr>
              <a:t>- RADIANS</a:t>
            </a:r>
            <a:r>
              <a:rPr lang="en-US" sz="1600" dirty="0" smtClean="0">
                <a:latin typeface="Arial" panose="020B0604020202020204" pitchFamily="34" charset="0"/>
                <a:cs typeface="Arial" panose="020B0604020202020204" pitchFamily="34" charset="0"/>
              </a:rPr>
              <a:t>($lng1)) </a:t>
            </a:r>
            <a:r>
              <a:rPr lang="en-US" sz="1600" dirty="0">
                <a:latin typeface="Arial" panose="020B0604020202020204" pitchFamily="34" charset="0"/>
                <a:cs typeface="Arial" panose="020B0604020202020204" pitchFamily="34" charset="0"/>
              </a:rPr>
              <a:t>+ SIN(RADIANS</a:t>
            </a:r>
            <a:r>
              <a:rPr lang="en-US" sz="1600" dirty="0" smtClean="0">
                <a:latin typeface="Arial" panose="020B0604020202020204" pitchFamily="34" charset="0"/>
                <a:cs typeface="Arial" panose="020B0604020202020204" pitchFamily="34" charset="0"/>
              </a:rPr>
              <a:t>($lat1))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SIN(RADIANS(lat2)))</a:t>
            </a:r>
          </a:p>
          <a:p>
            <a:pPr marL="0" indent="0">
              <a:buNone/>
            </a:pPr>
            <a:r>
              <a:rPr lang="en-US" sz="1600" dirty="0" smtClean="0">
                <a:latin typeface="Arial" panose="020B0604020202020204" pitchFamily="34" charset="0"/>
                <a:cs typeface="Arial" panose="020B0604020202020204" pitchFamily="34" charset="0"/>
              </a:rPr>
              <a:t> </a:t>
            </a: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$R =	6371 kilometers</a:t>
            </a:r>
          </a:p>
          <a:p>
            <a:pPr mar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3956 miles</a:t>
            </a: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$lat1, $lng1 = center of </a:t>
            </a:r>
            <a:r>
              <a:rPr lang="en-US" sz="1600" dirty="0">
                <a:latin typeface="Arial"/>
                <a:cs typeface="Arial"/>
              </a:rPr>
              <a:t>place, location, or </a:t>
            </a:r>
            <a:r>
              <a:rPr lang="en-US" sz="1600" dirty="0" smtClean="0">
                <a:latin typeface="Arial"/>
                <a:cs typeface="Arial"/>
              </a:rPr>
              <a:t>zip</a:t>
            </a:r>
          </a:p>
          <a:p>
            <a:pPr marL="0" indent="0">
              <a:buNone/>
            </a:pPr>
            <a:endParaRPr lang="en-US" sz="1600" dirty="0">
              <a:latin typeface="Arial"/>
              <a:cs typeface="Arial"/>
            </a:endParaRPr>
          </a:p>
          <a:p>
            <a:pPr marL="0" indent="0">
              <a:buNone/>
            </a:pPr>
            <a:endParaRPr lang="en-US" sz="1600" dirty="0" smtClean="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grpSp>
        <p:nvGrpSpPr>
          <p:cNvPr id="14" name="Group 13"/>
          <p:cNvGrpSpPr/>
          <p:nvPr/>
        </p:nvGrpSpPr>
        <p:grpSpPr>
          <a:xfrm>
            <a:off x="0" y="3732020"/>
            <a:ext cx="1988820" cy="2523097"/>
            <a:chOff x="0" y="4122230"/>
            <a:chExt cx="1681239" cy="2132887"/>
          </a:xfrm>
        </p:grpSpPr>
        <p:pic>
          <p:nvPicPr>
            <p:cNvPr id="15" name="Picture 14" descr="Lines_blk.2.pdf"/>
            <p:cNvPicPr>
              <a:picLocks noChangeAspect="1"/>
            </p:cNvPicPr>
            <p:nvPr/>
          </p:nvPicPr>
          <p:blipFill rotWithShape="1">
            <a:blip r:embed="rId3">
              <a:extLst>
                <a:ext uri="{28A0092B-C50C-407E-A947-70E740481C1C}">
                  <a14:useLocalDpi xmlns:a14="http://schemas.microsoft.com/office/drawing/2010/main" val="0"/>
                </a:ext>
              </a:extLst>
            </a:blip>
            <a:srcRect r="75256" b="64743"/>
            <a:stretch/>
          </p:blipFill>
          <p:spPr>
            <a:xfrm>
              <a:off x="0" y="4122232"/>
              <a:ext cx="1681239" cy="2132885"/>
            </a:xfrm>
            <a:prstGeom prst="rect">
              <a:avLst/>
            </a:prstGeom>
          </p:spPr>
        </p:pic>
        <p:sp>
          <p:nvSpPr>
            <p:cNvPr id="16" name="Rectangle 15"/>
            <p:cNvSpPr/>
            <p:nvPr/>
          </p:nvSpPr>
          <p:spPr>
            <a:xfrm>
              <a:off x="1" y="4122230"/>
              <a:ext cx="1681238" cy="2132887"/>
            </a:xfrm>
            <a:prstGeom prst="rect">
              <a:avLst/>
            </a:prstGeom>
            <a:solidFill>
              <a:srgbClr val="3C240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 y="84817"/>
            <a:ext cx="2082847" cy="4799603"/>
          </a:xfrm>
          <a:prstGeom prst="rect">
            <a:avLst/>
          </a:prstGeom>
        </p:spPr>
      </p:pic>
      <p:pic>
        <p:nvPicPr>
          <p:cNvPr id="3" name="Picture 2"/>
          <p:cNvPicPr>
            <a:picLocks noChangeAspect="1"/>
          </p:cNvPicPr>
          <p:nvPr/>
        </p:nvPicPr>
        <p:blipFill>
          <a:blip r:embed="rId5"/>
          <a:stretch>
            <a:fillRect/>
          </a:stretch>
        </p:blipFill>
        <p:spPr>
          <a:xfrm>
            <a:off x="-7622" y="3781"/>
            <a:ext cx="1996442" cy="2897222"/>
          </a:xfrm>
          <a:prstGeom prst="rect">
            <a:avLst/>
          </a:prstGeom>
        </p:spPr>
      </p:pic>
    </p:spTree>
    <p:extLst>
      <p:ext uri="{BB962C8B-B14F-4D97-AF65-F5344CB8AC3E}">
        <p14:creationId xmlns:p14="http://schemas.microsoft.com/office/powerpoint/2010/main" val="41594919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255117"/>
            <a:ext cx="9144000" cy="602883"/>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213872" y="6094051"/>
            <a:ext cx="8808524" cy="682913"/>
          </a:xfrm>
          <a:prstGeom prst="rect">
            <a:avLst/>
          </a:prstGeom>
        </p:spPr>
        <p:txBody>
          <a:bodyPr vert="horz" lIns="91440" tIns="45720" rIns="91440" bIns="45720" rtlCol="0" anchor="t">
            <a:noAutofit/>
          </a:bodyPr>
          <a:lstStyle>
            <a:lvl1pPr algn="l" defTabSz="457200" rtl="0" eaLnBrk="1" latinLnBrk="0" hangingPunct="1">
              <a:spcBef>
                <a:spcPct val="0"/>
              </a:spcBef>
              <a:buNone/>
              <a:defRPr sz="7000" kern="1200">
                <a:solidFill>
                  <a:srgbClr val="E3AE24"/>
                </a:solidFill>
                <a:latin typeface="Impact"/>
                <a:ea typeface="+mj-ea"/>
                <a:cs typeface="Impact"/>
              </a:defRPr>
            </a:lvl1pPr>
          </a:lstStyle>
          <a:p>
            <a:r>
              <a:rPr lang="en-US" sz="4000" dirty="0" smtClean="0">
                <a:solidFill>
                  <a:schemeClr val="bg1"/>
                </a:solidFill>
              </a:rPr>
              <a:t>Filter Results</a:t>
            </a:r>
            <a:endParaRPr lang="en-US" sz="4000" dirty="0">
              <a:solidFill>
                <a:schemeClr val="bg1"/>
              </a:solidFill>
            </a:endParaRPr>
          </a:p>
          <a:p>
            <a:endParaRPr lang="en-US" sz="40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43" y="1566200"/>
            <a:ext cx="8880353" cy="41102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058" y="89424"/>
            <a:ext cx="1433338" cy="3221947"/>
          </a:xfrm>
          <a:prstGeom prst="rect">
            <a:avLst/>
          </a:prstGeom>
        </p:spPr>
      </p:pic>
    </p:spTree>
    <p:extLst>
      <p:ext uri="{BB962C8B-B14F-4D97-AF65-F5344CB8AC3E}">
        <p14:creationId xmlns:p14="http://schemas.microsoft.com/office/powerpoint/2010/main" val="1153420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392</TotalTime>
  <Words>722</Words>
  <Application>Microsoft Macintosh PowerPoint</Application>
  <PresentationFormat>On-screen Show (4:3)</PresentationFormat>
  <Paragraphs>104</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Purdue Marketing Communications</dc:creator>
  <cp:lastModifiedBy>Tao Zhang</cp:lastModifiedBy>
  <cp:revision>75</cp:revision>
  <dcterms:created xsi:type="dcterms:W3CDTF">2011-09-20T16:39:09Z</dcterms:created>
  <dcterms:modified xsi:type="dcterms:W3CDTF">2014-09-24T15:41:15Z</dcterms:modified>
</cp:coreProperties>
</file>