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2" r:id="rId1"/>
  </p:sldMasterIdLst>
  <p:notesMasterIdLst>
    <p:notesMasterId r:id="rId10"/>
  </p:notesMasterIdLst>
  <p:sldIdLst>
    <p:sldId id="256" r:id="rId2"/>
    <p:sldId id="263" r:id="rId3"/>
    <p:sldId id="257" r:id="rId4"/>
    <p:sldId id="262" r:id="rId5"/>
    <p:sldId id="258" r:id="rId6"/>
    <p:sldId id="259" r:id="rId7"/>
    <p:sldId id="260" r:id="rId8"/>
    <p:sldId id="261"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209" autoAdjust="0"/>
  </p:normalViewPr>
  <p:slideViewPr>
    <p:cSldViewPr snapToGrid="0" snapToObjects="1">
      <p:cViewPr varScale="1">
        <p:scale>
          <a:sx n="59" d="100"/>
          <a:sy n="59" d="100"/>
        </p:scale>
        <p:origin x="-242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7A721D-AC1D-2543-9EB7-3D7788747F16}" type="datetimeFigureOut">
              <a:rPr lang="en-US" smtClean="0"/>
              <a:t>9/29/14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93AB29-061F-3D43-B982-7E5474ADDD59}" type="slidenum">
              <a:rPr lang="en-US" smtClean="0"/>
              <a:t>‹#›</a:t>
            </a:fld>
            <a:endParaRPr lang="en-US"/>
          </a:p>
        </p:txBody>
      </p:sp>
    </p:spTree>
    <p:extLst>
      <p:ext uri="{BB962C8B-B14F-4D97-AF65-F5344CB8AC3E}">
        <p14:creationId xmlns:p14="http://schemas.microsoft.com/office/powerpoint/2010/main" val="2877101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Introductions</a:t>
            </a:r>
            <a:r>
              <a:rPr lang="en-US" baseline="0" dirty="0" smtClean="0"/>
              <a:t> – Sam and Nathan</a:t>
            </a:r>
          </a:p>
          <a:p>
            <a:pPr marL="171450" indent="-171450">
              <a:buFontTx/>
              <a:buChar char="•"/>
            </a:pPr>
            <a:r>
              <a:rPr lang="en-US" dirty="0" smtClean="0"/>
              <a:t>Wife teaches</a:t>
            </a:r>
            <a:r>
              <a:rPr lang="en-US" baseline="0" dirty="0" smtClean="0"/>
              <a:t> presentational speaking…good presentations have attention getters with appropriate relevance statements.</a:t>
            </a:r>
          </a:p>
          <a:p>
            <a:pPr marL="171450" indent="-171450">
              <a:buFontTx/>
              <a:buChar char="•"/>
            </a:pPr>
            <a:r>
              <a:rPr lang="en-US" baseline="0" dirty="0" smtClean="0"/>
              <a:t>In that vein, let me explain why you should care about Fez</a:t>
            </a:r>
            <a:endParaRPr lang="en-US" dirty="0" smtClean="0"/>
          </a:p>
        </p:txBody>
      </p:sp>
      <p:sp>
        <p:nvSpPr>
          <p:cNvPr id="4" name="Slide Number Placeholder 3"/>
          <p:cNvSpPr>
            <a:spLocks noGrp="1"/>
          </p:cNvSpPr>
          <p:nvPr>
            <p:ph type="sldNum" sz="quarter" idx="10"/>
          </p:nvPr>
        </p:nvSpPr>
        <p:spPr/>
        <p:txBody>
          <a:bodyPr/>
          <a:lstStyle/>
          <a:p>
            <a:fld id="{1993AB29-061F-3D43-B982-7E5474ADDD59}" type="slidenum">
              <a:rPr lang="en-US" smtClean="0"/>
              <a:t>1</a:t>
            </a:fld>
            <a:endParaRPr lang="en-US"/>
          </a:p>
        </p:txBody>
      </p:sp>
    </p:spTree>
    <p:extLst>
      <p:ext uri="{BB962C8B-B14F-4D97-AF65-F5344CB8AC3E}">
        <p14:creationId xmlns:p14="http://schemas.microsoft.com/office/powerpoint/2010/main" val="1315901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Therefore, as exhibited by your mere presence at HUBbub2014, you are interested in Fez</a:t>
            </a:r>
            <a:endParaRPr lang="en-US" dirty="0"/>
          </a:p>
        </p:txBody>
      </p:sp>
      <p:sp>
        <p:nvSpPr>
          <p:cNvPr id="4" name="Slide Number Placeholder 3"/>
          <p:cNvSpPr>
            <a:spLocks noGrp="1"/>
          </p:cNvSpPr>
          <p:nvPr>
            <p:ph type="sldNum" sz="quarter" idx="10"/>
          </p:nvPr>
        </p:nvSpPr>
        <p:spPr/>
        <p:txBody>
          <a:bodyPr/>
          <a:lstStyle/>
          <a:p>
            <a:fld id="{1993AB29-061F-3D43-B982-7E5474ADDD59}" type="slidenum">
              <a:rPr lang="en-US" smtClean="0"/>
              <a:t>2</a:t>
            </a:fld>
            <a:endParaRPr lang="en-US"/>
          </a:p>
        </p:txBody>
      </p:sp>
    </p:spTree>
    <p:extLst>
      <p:ext uri="{BB962C8B-B14F-4D97-AF65-F5344CB8AC3E}">
        <p14:creationId xmlns:p14="http://schemas.microsoft.com/office/powerpoint/2010/main" val="3094174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Background</a:t>
            </a:r>
            <a:r>
              <a:rPr lang="en-US" baseline="0" dirty="0" smtClean="0"/>
              <a:t> for initiative over the last 6 months</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Built a working prototype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The metadata itself isn’t necessarily my area of expertise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Arbitrary JSON data describing dataset/file</a:t>
            </a:r>
            <a:r>
              <a:rPr lang="en-US" baseline="0" dirty="0" smtClean="0"/>
              <a:t> in a domain agnostic manner</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Hub could be client and/or server</a:t>
            </a:r>
            <a:endParaRPr lang="en-US" dirty="0"/>
          </a:p>
        </p:txBody>
      </p:sp>
      <p:sp>
        <p:nvSpPr>
          <p:cNvPr id="4" name="Slide Number Placeholder 3"/>
          <p:cNvSpPr>
            <a:spLocks noGrp="1"/>
          </p:cNvSpPr>
          <p:nvPr>
            <p:ph type="sldNum" sz="quarter" idx="10"/>
          </p:nvPr>
        </p:nvSpPr>
        <p:spPr/>
        <p:txBody>
          <a:bodyPr/>
          <a:lstStyle/>
          <a:p>
            <a:fld id="{1993AB29-061F-3D43-B982-7E5474ADDD59}" type="slidenum">
              <a:rPr lang="en-US" smtClean="0"/>
              <a:t>3</a:t>
            </a:fld>
            <a:endParaRPr lang="en-US"/>
          </a:p>
        </p:txBody>
      </p:sp>
    </p:spTree>
    <p:extLst>
      <p:ext uri="{BB962C8B-B14F-4D97-AF65-F5344CB8AC3E}">
        <p14:creationId xmlns:p14="http://schemas.microsoft.com/office/powerpoint/2010/main" val="32217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I’m not the expert on</a:t>
            </a:r>
            <a:r>
              <a:rPr lang="en-US" baseline="0" dirty="0" smtClean="0"/>
              <a:t> these projects</a:t>
            </a:r>
          </a:p>
          <a:p>
            <a:pPr marL="171450" indent="-171450">
              <a:buFontTx/>
              <a:buChar char="•"/>
            </a:pPr>
            <a:endParaRPr lang="en-US"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“The Open Annotation Core Data Model specifies an interoperable framework for creating associations between related resources, annotations, using a methodology that conforms to the Architecture of the World Wide Web. Open Annotations can easily be shared between platforms, with sufficient richness of expression to satisfy complex requirements while remaining simple enough to also allow for the most common use cases, such as attaching a piece of text to a single web resource.”</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Just a standard…not a client.</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err="1" smtClean="0"/>
              <a:t>iRODS</a:t>
            </a:r>
            <a:r>
              <a:rPr lang="en-US" dirty="0" smtClean="0"/>
              <a:t> enables data discovery using a metadata catalog that describes every file, every directory, and every storage resource in the data grid.</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err="1" smtClean="0"/>
              <a:t>iRODS</a:t>
            </a:r>
            <a:r>
              <a:rPr lang="en-US" dirty="0" smtClean="0"/>
              <a:t> automates data workflows, with a rules engine that permits any action to be initiated by any trigger on any server or client in the grid.</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err="1" smtClean="0"/>
              <a:t>iRODS</a:t>
            </a:r>
            <a:r>
              <a:rPr lang="en-US" dirty="0" smtClean="0"/>
              <a:t> enables secure collaboration, so users only need to log in to their home grid to access data hosted on a remote grid.</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err="1" smtClean="0"/>
              <a:t>iRODS</a:t>
            </a:r>
            <a:r>
              <a:rPr lang="en-US" dirty="0" smtClean="0"/>
              <a:t> implements data virtualization, allowing access to distributed storage assets under a unified namespace, and freeing organizations from getting locked in to single-vendor storage solutions.</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Complexity?  Barriers</a:t>
            </a:r>
            <a:r>
              <a:rPr lang="en-US" baseline="0" dirty="0" smtClean="0"/>
              <a:t> to entry?</a:t>
            </a:r>
            <a:endParaRPr lang="en-US" dirty="0"/>
          </a:p>
        </p:txBody>
      </p:sp>
      <p:sp>
        <p:nvSpPr>
          <p:cNvPr id="4" name="Slide Number Placeholder 3"/>
          <p:cNvSpPr>
            <a:spLocks noGrp="1"/>
          </p:cNvSpPr>
          <p:nvPr>
            <p:ph type="sldNum" sz="quarter" idx="10"/>
          </p:nvPr>
        </p:nvSpPr>
        <p:spPr/>
        <p:txBody>
          <a:bodyPr/>
          <a:lstStyle/>
          <a:p>
            <a:fld id="{1993AB29-061F-3D43-B982-7E5474ADDD59}" type="slidenum">
              <a:rPr lang="en-US" smtClean="0"/>
              <a:t>5</a:t>
            </a:fld>
            <a:endParaRPr lang="en-US"/>
          </a:p>
        </p:txBody>
      </p:sp>
    </p:spTree>
    <p:extLst>
      <p:ext uri="{BB962C8B-B14F-4D97-AF65-F5344CB8AC3E}">
        <p14:creationId xmlns:p14="http://schemas.microsoft.com/office/powerpoint/2010/main" val="2715702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Make reference to Materials Infrastructure</a:t>
            </a:r>
            <a:r>
              <a:rPr lang="en-US" baseline="0" dirty="0" smtClean="0"/>
              <a:t> presentation from Monday – data provenance and metadata</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1993AB29-061F-3D43-B982-7E5474ADDD59}" type="slidenum">
              <a:rPr lang="en-US" smtClean="0"/>
              <a:t>7</a:t>
            </a:fld>
            <a:endParaRPr lang="en-US"/>
          </a:p>
        </p:txBody>
      </p:sp>
    </p:spTree>
    <p:extLst>
      <p:ext uri="{BB962C8B-B14F-4D97-AF65-F5344CB8AC3E}">
        <p14:creationId xmlns:p14="http://schemas.microsoft.com/office/powerpoint/2010/main" val="2335800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9ABD85-8A6D-7D4C-A3CA-AA3185964FD6}" type="datetimeFigureOut">
              <a:rPr lang="en-US" smtClean="0"/>
              <a:t>9/29/14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1103A3-9581-9441-B787-9B6F74B70E9D}" type="slidenum">
              <a:rPr lang="en-US" smtClean="0"/>
              <a:t>‹#›</a:t>
            </a:fld>
            <a:endParaRPr lang="en-US"/>
          </a:p>
        </p:txBody>
      </p:sp>
    </p:spTree>
    <p:extLst>
      <p:ext uri="{BB962C8B-B14F-4D97-AF65-F5344CB8AC3E}">
        <p14:creationId xmlns:p14="http://schemas.microsoft.com/office/powerpoint/2010/main" val="44777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9ABD85-8A6D-7D4C-A3CA-AA3185964FD6}" type="datetimeFigureOut">
              <a:rPr lang="en-US" smtClean="0"/>
              <a:t>9/29/14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1103A3-9581-9441-B787-9B6F74B70E9D}" type="slidenum">
              <a:rPr lang="en-US" smtClean="0"/>
              <a:t>‹#›</a:t>
            </a:fld>
            <a:endParaRPr lang="en-US"/>
          </a:p>
        </p:txBody>
      </p:sp>
    </p:spTree>
    <p:extLst>
      <p:ext uri="{BB962C8B-B14F-4D97-AF65-F5344CB8AC3E}">
        <p14:creationId xmlns:p14="http://schemas.microsoft.com/office/powerpoint/2010/main" val="1808821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9ABD85-8A6D-7D4C-A3CA-AA3185964FD6}" type="datetimeFigureOut">
              <a:rPr lang="en-US" smtClean="0"/>
              <a:t>9/29/14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1103A3-9581-9441-B787-9B6F74B70E9D}" type="slidenum">
              <a:rPr lang="en-US" smtClean="0"/>
              <a:t>‹#›</a:t>
            </a:fld>
            <a:endParaRPr lang="en-US"/>
          </a:p>
        </p:txBody>
      </p:sp>
    </p:spTree>
    <p:extLst>
      <p:ext uri="{BB962C8B-B14F-4D97-AF65-F5344CB8AC3E}">
        <p14:creationId xmlns:p14="http://schemas.microsoft.com/office/powerpoint/2010/main" val="2004592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9ABD85-8A6D-7D4C-A3CA-AA3185964FD6}" type="datetimeFigureOut">
              <a:rPr lang="en-US" smtClean="0"/>
              <a:t>9/29/14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1103A3-9581-9441-B787-9B6F74B70E9D}" type="slidenum">
              <a:rPr lang="en-US" smtClean="0"/>
              <a:t>‹#›</a:t>
            </a:fld>
            <a:endParaRPr lang="en-US"/>
          </a:p>
        </p:txBody>
      </p:sp>
    </p:spTree>
    <p:extLst>
      <p:ext uri="{BB962C8B-B14F-4D97-AF65-F5344CB8AC3E}">
        <p14:creationId xmlns:p14="http://schemas.microsoft.com/office/powerpoint/2010/main" val="303823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9ABD85-8A6D-7D4C-A3CA-AA3185964FD6}" type="datetimeFigureOut">
              <a:rPr lang="en-US" smtClean="0"/>
              <a:t>9/29/14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1103A3-9581-9441-B787-9B6F74B70E9D}" type="slidenum">
              <a:rPr lang="en-US" smtClean="0"/>
              <a:t>‹#›</a:t>
            </a:fld>
            <a:endParaRPr lang="en-US"/>
          </a:p>
        </p:txBody>
      </p:sp>
    </p:spTree>
    <p:extLst>
      <p:ext uri="{BB962C8B-B14F-4D97-AF65-F5344CB8AC3E}">
        <p14:creationId xmlns:p14="http://schemas.microsoft.com/office/powerpoint/2010/main" val="740732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9ABD85-8A6D-7D4C-A3CA-AA3185964FD6}" type="datetimeFigureOut">
              <a:rPr lang="en-US" smtClean="0"/>
              <a:t>9/29/14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1103A3-9581-9441-B787-9B6F74B70E9D}" type="slidenum">
              <a:rPr lang="en-US" smtClean="0"/>
              <a:t>‹#›</a:t>
            </a:fld>
            <a:endParaRPr lang="en-US"/>
          </a:p>
        </p:txBody>
      </p:sp>
    </p:spTree>
    <p:extLst>
      <p:ext uri="{BB962C8B-B14F-4D97-AF65-F5344CB8AC3E}">
        <p14:creationId xmlns:p14="http://schemas.microsoft.com/office/powerpoint/2010/main" val="2427457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9ABD85-8A6D-7D4C-A3CA-AA3185964FD6}" type="datetimeFigureOut">
              <a:rPr lang="en-US" smtClean="0"/>
              <a:t>9/29/14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1103A3-9581-9441-B787-9B6F74B70E9D}" type="slidenum">
              <a:rPr lang="en-US" smtClean="0"/>
              <a:t>‹#›</a:t>
            </a:fld>
            <a:endParaRPr lang="en-US"/>
          </a:p>
        </p:txBody>
      </p:sp>
    </p:spTree>
    <p:extLst>
      <p:ext uri="{BB962C8B-B14F-4D97-AF65-F5344CB8AC3E}">
        <p14:creationId xmlns:p14="http://schemas.microsoft.com/office/powerpoint/2010/main" val="990212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9ABD85-8A6D-7D4C-A3CA-AA3185964FD6}" type="datetimeFigureOut">
              <a:rPr lang="en-US" smtClean="0"/>
              <a:t>9/29/14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1103A3-9581-9441-B787-9B6F74B70E9D}" type="slidenum">
              <a:rPr lang="en-US" smtClean="0"/>
              <a:t>‹#›</a:t>
            </a:fld>
            <a:endParaRPr lang="en-US"/>
          </a:p>
        </p:txBody>
      </p:sp>
    </p:spTree>
    <p:extLst>
      <p:ext uri="{BB962C8B-B14F-4D97-AF65-F5344CB8AC3E}">
        <p14:creationId xmlns:p14="http://schemas.microsoft.com/office/powerpoint/2010/main" val="2400329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9ABD85-8A6D-7D4C-A3CA-AA3185964FD6}" type="datetimeFigureOut">
              <a:rPr lang="en-US" smtClean="0"/>
              <a:t>9/29/14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1103A3-9581-9441-B787-9B6F74B70E9D}" type="slidenum">
              <a:rPr lang="en-US" smtClean="0"/>
              <a:t>‹#›</a:t>
            </a:fld>
            <a:endParaRPr lang="en-US"/>
          </a:p>
        </p:txBody>
      </p:sp>
    </p:spTree>
    <p:extLst>
      <p:ext uri="{BB962C8B-B14F-4D97-AF65-F5344CB8AC3E}">
        <p14:creationId xmlns:p14="http://schemas.microsoft.com/office/powerpoint/2010/main" val="4017050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9ABD85-8A6D-7D4C-A3CA-AA3185964FD6}" type="datetimeFigureOut">
              <a:rPr lang="en-US" smtClean="0"/>
              <a:t>9/29/14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1103A3-9581-9441-B787-9B6F74B70E9D}" type="slidenum">
              <a:rPr lang="en-US" smtClean="0"/>
              <a:t>‹#›</a:t>
            </a:fld>
            <a:endParaRPr lang="en-US"/>
          </a:p>
        </p:txBody>
      </p:sp>
    </p:spTree>
    <p:extLst>
      <p:ext uri="{BB962C8B-B14F-4D97-AF65-F5344CB8AC3E}">
        <p14:creationId xmlns:p14="http://schemas.microsoft.com/office/powerpoint/2010/main" val="2627058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9ABD85-8A6D-7D4C-A3CA-AA3185964FD6}" type="datetimeFigureOut">
              <a:rPr lang="en-US" smtClean="0"/>
              <a:t>9/29/14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1103A3-9581-9441-B787-9B6F74B70E9D}" type="slidenum">
              <a:rPr lang="en-US" smtClean="0"/>
              <a:t>‹#›</a:t>
            </a:fld>
            <a:endParaRPr lang="en-US"/>
          </a:p>
        </p:txBody>
      </p:sp>
    </p:spTree>
    <p:extLst>
      <p:ext uri="{BB962C8B-B14F-4D97-AF65-F5344CB8AC3E}">
        <p14:creationId xmlns:p14="http://schemas.microsoft.com/office/powerpoint/2010/main" val="2422950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9ABD85-8A6D-7D4C-A3CA-AA3185964FD6}" type="datetimeFigureOut">
              <a:rPr lang="en-US" smtClean="0"/>
              <a:t>9/29/14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1103A3-9581-9441-B787-9B6F74B70E9D}" type="slidenum">
              <a:rPr lang="en-US" smtClean="0"/>
              <a:t>‹#›</a:t>
            </a:fld>
            <a:endParaRPr lang="en-US"/>
          </a:p>
        </p:txBody>
      </p:sp>
    </p:spTree>
    <p:extLst>
      <p:ext uri="{BB962C8B-B14F-4D97-AF65-F5344CB8AC3E}">
        <p14:creationId xmlns:p14="http://schemas.microsoft.com/office/powerpoint/2010/main" val="3416194138"/>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SzPct val="75000"/>
        <a:buFont typeface="Lucida Grande"/>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Lucida Grande"/>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jpg"/><Relationship Id="rId6" Type="http://schemas.openxmlformats.org/officeDocument/2006/relationships/image" Target="../media/image4.jpg"/><Relationship Id="rId7" Type="http://schemas.openxmlformats.org/officeDocument/2006/relationships/image" Target="../media/image5.jpg"/><Relationship Id="rId8" Type="http://schemas.openxmlformats.org/officeDocument/2006/relationships/image" Target="../media/image6.png"/><Relationship Id="rId9" Type="http://schemas.openxmlformats.org/officeDocument/2006/relationships/image" Target="../media/image7.jpg"/><Relationship Id="rId10"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normAutofit/>
          </a:bodyPr>
          <a:lstStyle/>
          <a:p>
            <a:r>
              <a:rPr lang="en-US" dirty="0" smtClean="0">
                <a:solidFill>
                  <a:schemeClr val="accent2"/>
                </a:solidFill>
              </a:rPr>
              <a:t>{</a:t>
            </a:r>
            <a:r>
              <a:rPr lang="en-US" dirty="0" smtClean="0"/>
              <a:t>Fez</a:t>
            </a:r>
            <a:r>
              <a:rPr lang="en-US" dirty="0" smtClean="0">
                <a:solidFill>
                  <a:srgbClr val="C0504D"/>
                </a:solidFill>
              </a:rPr>
              <a:t>}</a:t>
            </a:r>
            <a:r>
              <a:rPr lang="en-US" dirty="0" smtClean="0"/>
              <a:t> a </a:t>
            </a:r>
            <a:r>
              <a:rPr lang="en-US" dirty="0" err="1"/>
              <a:t>H</a:t>
            </a:r>
            <a:r>
              <a:rPr lang="en-US" dirty="0" err="1" smtClean="0"/>
              <a:t>atrack</a:t>
            </a:r>
            <a:r>
              <a:rPr lang="en-US" dirty="0" smtClean="0"/>
              <a:t> for your Metadata</a:t>
            </a:r>
            <a:endParaRPr lang="en-US" dirty="0"/>
          </a:p>
        </p:txBody>
      </p:sp>
      <p:sp>
        <p:nvSpPr>
          <p:cNvPr id="3" name="Subtitle 2"/>
          <p:cNvSpPr>
            <a:spLocks noGrp="1"/>
          </p:cNvSpPr>
          <p:nvPr>
            <p:ph type="subTitle" idx="1"/>
          </p:nvPr>
        </p:nvSpPr>
        <p:spPr/>
        <p:txBody>
          <a:bodyPr>
            <a:normAutofit/>
          </a:bodyPr>
          <a:lstStyle/>
          <a:p>
            <a:r>
              <a:rPr lang="en-US" sz="2400" dirty="0" smtClean="0"/>
              <a:t>Sam Wilson &amp; Nathan Denny</a:t>
            </a:r>
          </a:p>
          <a:p>
            <a:r>
              <a:rPr lang="en-US" sz="2400" dirty="0" err="1" smtClean="0"/>
              <a:t>HUBbub</a:t>
            </a:r>
            <a:r>
              <a:rPr lang="en-US" sz="2400" dirty="0" smtClean="0"/>
              <a:t> – Sep. 30, 2014</a:t>
            </a:r>
          </a:p>
        </p:txBody>
      </p:sp>
    </p:spTree>
    <p:extLst>
      <p:ext uri="{BB962C8B-B14F-4D97-AF65-F5344CB8AC3E}">
        <p14:creationId xmlns:p14="http://schemas.microsoft.com/office/powerpoint/2010/main" val="36044957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a:t>
            </a:r>
            <a:r>
              <a:rPr lang="en-US" dirty="0" smtClean="0"/>
              <a:t>why should you care?</a:t>
            </a:r>
            <a:r>
              <a:rPr lang="en-US" dirty="0" smtClean="0">
                <a:solidFill>
                  <a:srgbClr val="C0504D"/>
                </a:solidFill>
              </a:rPr>
              <a:t>}</a:t>
            </a:r>
            <a:endParaRPr lang="en-US" dirty="0">
              <a:solidFill>
                <a:srgbClr val="C0504D"/>
              </a:solidFill>
            </a:endParaRPr>
          </a:p>
        </p:txBody>
      </p:sp>
      <p:pic>
        <p:nvPicPr>
          <p:cNvPr id="5" name="Picture 4" descr="PEZ_Logo_high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4239" y="5247922"/>
            <a:ext cx="1502873" cy="635831"/>
          </a:xfrm>
          <a:prstGeom prst="rect">
            <a:avLst/>
          </a:prstGeom>
        </p:spPr>
      </p:pic>
      <p:pic>
        <p:nvPicPr>
          <p:cNvPr id="6" name="Picture 5" descr="American_Idol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7593" y="3377454"/>
            <a:ext cx="1655708" cy="1037577"/>
          </a:xfrm>
          <a:prstGeom prst="rect">
            <a:avLst/>
          </a:prstGeom>
        </p:spPr>
      </p:pic>
      <p:pic>
        <p:nvPicPr>
          <p:cNvPr id="8" name="Picture 7" descr="sound of music.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2738" y="3272171"/>
            <a:ext cx="809144" cy="1142860"/>
          </a:xfrm>
          <a:prstGeom prst="rect">
            <a:avLst/>
          </a:prstGeom>
        </p:spPr>
      </p:pic>
      <p:pic>
        <p:nvPicPr>
          <p:cNvPr id="9" name="Picture 8" descr="Technology.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4239" y="1722097"/>
            <a:ext cx="1435468" cy="1090147"/>
          </a:xfrm>
          <a:prstGeom prst="rect">
            <a:avLst/>
          </a:prstGeom>
        </p:spPr>
      </p:pic>
      <p:pic>
        <p:nvPicPr>
          <p:cNvPr id="10" name="Picture 9" descr="TV-shutterstock_23301313.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57593" y="1270889"/>
            <a:ext cx="1630743" cy="1304595"/>
          </a:xfrm>
          <a:prstGeom prst="rect">
            <a:avLst/>
          </a:prstGeom>
        </p:spPr>
      </p:pic>
      <p:pic>
        <p:nvPicPr>
          <p:cNvPr id="11" name="Picture 10" descr="BldNbv0CEAAxs95.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53803" y="1541520"/>
            <a:ext cx="1413266" cy="1421388"/>
          </a:xfrm>
          <a:prstGeom prst="rect">
            <a:avLst/>
          </a:prstGeom>
        </p:spPr>
      </p:pic>
      <p:pic>
        <p:nvPicPr>
          <p:cNvPr id="12" name="Picture 11" descr="austria-map.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46219" y="5284284"/>
            <a:ext cx="1607039" cy="855781"/>
          </a:xfrm>
          <a:prstGeom prst="rect">
            <a:avLst/>
          </a:prstGeom>
        </p:spPr>
      </p:pic>
      <p:sp>
        <p:nvSpPr>
          <p:cNvPr id="13" name="TextBox 12"/>
          <p:cNvSpPr txBox="1"/>
          <p:nvPr/>
        </p:nvSpPr>
        <p:spPr>
          <a:xfrm>
            <a:off x="6455118" y="5057271"/>
            <a:ext cx="1404050" cy="830997"/>
          </a:xfrm>
          <a:prstGeom prst="rect">
            <a:avLst/>
          </a:prstGeom>
          <a:noFill/>
        </p:spPr>
        <p:txBody>
          <a:bodyPr wrap="none" rtlCol="0">
            <a:spAutoFit/>
          </a:bodyPr>
          <a:lstStyle/>
          <a:p>
            <a:r>
              <a:rPr lang="en-US" sz="4800" dirty="0" smtClean="0">
                <a:solidFill>
                  <a:srgbClr val="C0504D"/>
                </a:solidFill>
              </a:rPr>
              <a:t>{</a:t>
            </a:r>
            <a:r>
              <a:rPr lang="en-US" sz="4800" dirty="0" smtClean="0"/>
              <a:t>Fez</a:t>
            </a:r>
            <a:r>
              <a:rPr lang="en-US" sz="4800" dirty="0" smtClean="0">
                <a:solidFill>
                  <a:srgbClr val="C0504D"/>
                </a:solidFill>
              </a:rPr>
              <a:t>}</a:t>
            </a:r>
            <a:endParaRPr lang="en-US" sz="4800" dirty="0">
              <a:solidFill>
                <a:srgbClr val="C0504D"/>
              </a:solidFill>
            </a:endParaRPr>
          </a:p>
        </p:txBody>
      </p:sp>
      <p:sp>
        <p:nvSpPr>
          <p:cNvPr id="14" name="Right Arrow 13"/>
          <p:cNvSpPr/>
          <p:nvPr/>
        </p:nvSpPr>
        <p:spPr>
          <a:xfrm>
            <a:off x="3174095" y="2097732"/>
            <a:ext cx="532151" cy="3593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5" name="Right Arrow 14"/>
          <p:cNvSpPr/>
          <p:nvPr/>
        </p:nvSpPr>
        <p:spPr>
          <a:xfrm>
            <a:off x="5673042" y="2079534"/>
            <a:ext cx="532151" cy="3593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6" name="Right Arrow 15"/>
          <p:cNvSpPr/>
          <p:nvPr/>
        </p:nvSpPr>
        <p:spPr>
          <a:xfrm>
            <a:off x="5739330" y="5352875"/>
            <a:ext cx="532151" cy="3593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7" name="Right Arrow 16"/>
          <p:cNvSpPr/>
          <p:nvPr/>
        </p:nvSpPr>
        <p:spPr>
          <a:xfrm>
            <a:off x="3200764" y="5352875"/>
            <a:ext cx="532151" cy="3593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8" name="Right Arrow 17"/>
          <p:cNvSpPr/>
          <p:nvPr/>
        </p:nvSpPr>
        <p:spPr>
          <a:xfrm rot="10800000">
            <a:off x="5661123" y="3654234"/>
            <a:ext cx="532151" cy="3593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9" name="Right Arrow 18"/>
          <p:cNvSpPr/>
          <p:nvPr/>
        </p:nvSpPr>
        <p:spPr>
          <a:xfrm rot="10800000">
            <a:off x="3124261" y="3626984"/>
            <a:ext cx="532151" cy="3593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0" name="Right Arrow 19"/>
          <p:cNvSpPr/>
          <p:nvPr/>
        </p:nvSpPr>
        <p:spPr>
          <a:xfrm rot="5400000">
            <a:off x="1888007" y="4767533"/>
            <a:ext cx="532151" cy="3593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1" name="Right Arrow 20"/>
          <p:cNvSpPr/>
          <p:nvPr/>
        </p:nvSpPr>
        <p:spPr>
          <a:xfrm rot="5400000">
            <a:off x="6882144" y="2815506"/>
            <a:ext cx="532151" cy="3593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22" name="Picture 21" descr="1024px-Carrie_Underwood_2,_2012.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87563" y="3308684"/>
            <a:ext cx="1029920" cy="1293435"/>
          </a:xfrm>
          <a:prstGeom prst="rect">
            <a:avLst/>
          </a:prstGeom>
        </p:spPr>
      </p:pic>
    </p:spTree>
    <p:extLst>
      <p:ext uri="{BB962C8B-B14F-4D97-AF65-F5344CB8AC3E}">
        <p14:creationId xmlns:p14="http://schemas.microsoft.com/office/powerpoint/2010/main" val="22301563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par>
                                <p:cTn id="61" presetID="10" presetClass="entr" presetSubtype="0" fill="hold" nodeType="with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500"/>
                                        <p:tgtEl>
                                          <p:spTgt spid="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500"/>
                                        <p:tgtEl>
                                          <p:spTgt spid="13"/>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9"/>
                                        </p:tgtEl>
                                      </p:cBhvr>
                                    </p:animEffect>
                                    <p:set>
                                      <p:cBhvr>
                                        <p:cTn id="76" dur="1" fill="hold">
                                          <p:stCondLst>
                                            <p:cond delay="499"/>
                                          </p:stCondLst>
                                        </p:cTn>
                                        <p:tgtEl>
                                          <p:spTgt spid="9"/>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15"/>
                                        </p:tgtEl>
                                      </p:cBhvr>
                                    </p:animEffect>
                                    <p:set>
                                      <p:cBhvr>
                                        <p:cTn id="79" dur="1" fill="hold">
                                          <p:stCondLst>
                                            <p:cond delay="499"/>
                                          </p:stCondLst>
                                        </p:cTn>
                                        <p:tgtEl>
                                          <p:spTgt spid="15"/>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10"/>
                                        </p:tgtEl>
                                      </p:cBhvr>
                                    </p:animEffect>
                                    <p:set>
                                      <p:cBhvr>
                                        <p:cTn id="82" dur="1" fill="hold">
                                          <p:stCondLst>
                                            <p:cond delay="499"/>
                                          </p:stCondLst>
                                        </p:cTn>
                                        <p:tgtEl>
                                          <p:spTgt spid="10"/>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21"/>
                                        </p:tgtEl>
                                      </p:cBhvr>
                                    </p:animEffect>
                                    <p:set>
                                      <p:cBhvr>
                                        <p:cTn id="85" dur="1" fill="hold">
                                          <p:stCondLst>
                                            <p:cond delay="499"/>
                                          </p:stCondLst>
                                        </p:cTn>
                                        <p:tgtEl>
                                          <p:spTgt spid="21"/>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6"/>
                                        </p:tgtEl>
                                      </p:cBhvr>
                                    </p:animEffect>
                                    <p:set>
                                      <p:cBhvr>
                                        <p:cTn id="88" dur="1" fill="hold">
                                          <p:stCondLst>
                                            <p:cond delay="499"/>
                                          </p:stCondLst>
                                        </p:cTn>
                                        <p:tgtEl>
                                          <p:spTgt spid="6"/>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18"/>
                                        </p:tgtEl>
                                      </p:cBhvr>
                                    </p:animEffect>
                                    <p:set>
                                      <p:cBhvr>
                                        <p:cTn id="91" dur="1" fill="hold">
                                          <p:stCondLst>
                                            <p:cond delay="499"/>
                                          </p:stCondLst>
                                        </p:cTn>
                                        <p:tgtEl>
                                          <p:spTgt spid="18"/>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22"/>
                                        </p:tgtEl>
                                      </p:cBhvr>
                                    </p:animEffect>
                                    <p:set>
                                      <p:cBhvr>
                                        <p:cTn id="94" dur="1" fill="hold">
                                          <p:stCondLst>
                                            <p:cond delay="499"/>
                                          </p:stCondLst>
                                        </p:cTn>
                                        <p:tgtEl>
                                          <p:spTgt spid="22"/>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19"/>
                                        </p:tgtEl>
                                      </p:cBhvr>
                                    </p:animEffect>
                                    <p:set>
                                      <p:cBhvr>
                                        <p:cTn id="97" dur="1" fill="hold">
                                          <p:stCondLst>
                                            <p:cond delay="499"/>
                                          </p:stCondLst>
                                        </p:cTn>
                                        <p:tgtEl>
                                          <p:spTgt spid="19"/>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8"/>
                                        </p:tgtEl>
                                      </p:cBhvr>
                                    </p:animEffect>
                                    <p:set>
                                      <p:cBhvr>
                                        <p:cTn id="100" dur="1" fill="hold">
                                          <p:stCondLst>
                                            <p:cond delay="499"/>
                                          </p:stCondLst>
                                        </p:cTn>
                                        <p:tgtEl>
                                          <p:spTgt spid="8"/>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20"/>
                                        </p:tgtEl>
                                      </p:cBhvr>
                                    </p:animEffect>
                                    <p:set>
                                      <p:cBhvr>
                                        <p:cTn id="103" dur="1" fill="hold">
                                          <p:stCondLst>
                                            <p:cond delay="499"/>
                                          </p:stCondLst>
                                        </p:cTn>
                                        <p:tgtEl>
                                          <p:spTgt spid="20"/>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12"/>
                                        </p:tgtEl>
                                      </p:cBhvr>
                                    </p:animEffect>
                                    <p:set>
                                      <p:cBhvr>
                                        <p:cTn id="106" dur="1" fill="hold">
                                          <p:stCondLst>
                                            <p:cond delay="499"/>
                                          </p:stCondLst>
                                        </p:cTn>
                                        <p:tgtEl>
                                          <p:spTgt spid="12"/>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500"/>
                                        <p:tgtEl>
                                          <p:spTgt spid="17"/>
                                        </p:tgtEl>
                                      </p:cBhvr>
                                    </p:animEffect>
                                    <p:set>
                                      <p:cBhvr>
                                        <p:cTn id="109" dur="1" fill="hold">
                                          <p:stCondLst>
                                            <p:cond delay="499"/>
                                          </p:stCondLst>
                                        </p:cTn>
                                        <p:tgtEl>
                                          <p:spTgt spid="17"/>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500"/>
                                        <p:tgtEl>
                                          <p:spTgt spid="5"/>
                                        </p:tgtEl>
                                      </p:cBhvr>
                                    </p:animEffect>
                                    <p:set>
                                      <p:cBhvr>
                                        <p:cTn id="112" dur="1" fill="hold">
                                          <p:stCondLst>
                                            <p:cond delay="499"/>
                                          </p:stCondLst>
                                        </p:cTn>
                                        <p:tgtEl>
                                          <p:spTgt spid="5"/>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500"/>
                                        <p:tgtEl>
                                          <p:spTgt spid="16"/>
                                        </p:tgtEl>
                                      </p:cBhvr>
                                    </p:animEffect>
                                    <p:set>
                                      <p:cBhvr>
                                        <p:cTn id="115" dur="1" fill="hold">
                                          <p:stCondLst>
                                            <p:cond delay="499"/>
                                          </p:stCondLst>
                                        </p:cTn>
                                        <p:tgtEl>
                                          <p:spTgt spid="16"/>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0" presetClass="path" presetSubtype="0" accel="50000" decel="50000" fill="hold" nodeType="clickEffect">
                                  <p:stCondLst>
                                    <p:cond delay="0"/>
                                  </p:stCondLst>
                                  <p:childTnLst>
                                    <p:animMotion origin="layout" path="M -1.72133E-6 -1.27168E-6 L 0.13986 0.22659 " pathEditMode="relative" rAng="0" ptsTypes="AA">
                                      <p:cBhvr>
                                        <p:cTn id="119" dur="2000" fill="hold"/>
                                        <p:tgtEl>
                                          <p:spTgt spid="11"/>
                                        </p:tgtEl>
                                        <p:attrNameLst>
                                          <p:attrName>ppt_x</p:attrName>
                                          <p:attrName>ppt_y</p:attrName>
                                        </p:attrNameLst>
                                      </p:cBhvr>
                                      <p:rCtr x="6993" y="11329"/>
                                    </p:animMotion>
                                  </p:childTnLst>
                                </p:cTn>
                              </p:par>
                              <p:par>
                                <p:cTn id="120" presetID="0" presetClass="path" presetSubtype="0" accel="50000" decel="50000" fill="hold" grpId="1" nodeType="withEffect">
                                  <p:stCondLst>
                                    <p:cond delay="0"/>
                                  </p:stCondLst>
                                  <p:childTnLst>
                                    <p:animMotion origin="layout" path="M 5.65678E-7 -6.93642E-7 L 0.12945 0.22266 " pathEditMode="relative" rAng="0" ptsTypes="AA">
                                      <p:cBhvr>
                                        <p:cTn id="121" dur="2000" fill="hold"/>
                                        <p:tgtEl>
                                          <p:spTgt spid="14"/>
                                        </p:tgtEl>
                                        <p:attrNameLst>
                                          <p:attrName>ppt_x</p:attrName>
                                          <p:attrName>ppt_y</p:attrName>
                                        </p:attrNameLst>
                                      </p:cBhvr>
                                      <p:rCtr x="6472" y="11121"/>
                                    </p:animMotion>
                                  </p:childTnLst>
                                </p:cTn>
                              </p:par>
                              <p:par>
                                <p:cTn id="122" presetID="0" presetClass="path" presetSubtype="0" accel="50000" decel="50000" fill="hold" grpId="1" nodeType="withEffect">
                                  <p:stCondLst>
                                    <p:cond delay="0"/>
                                  </p:stCondLst>
                                  <p:childTnLst>
                                    <p:animMotion origin="layout" path="M -1.47666E-6 -4.21965E-6 L -0.13864 -0.243 " pathEditMode="relative" rAng="0" ptsTypes="AA">
                                      <p:cBhvr>
                                        <p:cTn id="123" dur="2000" fill="hold"/>
                                        <p:tgtEl>
                                          <p:spTgt spid="13"/>
                                        </p:tgtEl>
                                        <p:attrNameLst>
                                          <p:attrName>ppt_x</p:attrName>
                                          <p:attrName>ppt_y</p:attrName>
                                        </p:attrNameLst>
                                      </p:cBhvr>
                                      <p:rCtr x="-6941" y="-12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504D"/>
                </a:solidFill>
              </a:rPr>
              <a:t>{</a:t>
            </a:r>
            <a:r>
              <a:rPr lang="en-US" dirty="0" smtClean="0"/>
              <a:t>what is it?</a:t>
            </a:r>
            <a:r>
              <a:rPr lang="en-US" dirty="0" smtClean="0">
                <a:solidFill>
                  <a:srgbClr val="C0504D"/>
                </a:solidFill>
              </a:rPr>
              <a:t>}</a:t>
            </a:r>
            <a:endParaRPr lang="en-US" dirty="0">
              <a:solidFill>
                <a:srgbClr val="C0504D"/>
              </a:solidFill>
            </a:endParaRPr>
          </a:p>
        </p:txBody>
      </p:sp>
      <p:sp>
        <p:nvSpPr>
          <p:cNvPr id="3" name="Content Placeholder 2"/>
          <p:cNvSpPr>
            <a:spLocks noGrp="1"/>
          </p:cNvSpPr>
          <p:nvPr>
            <p:ph idx="1"/>
          </p:nvPr>
        </p:nvSpPr>
        <p:spPr/>
        <p:txBody>
          <a:bodyPr/>
          <a:lstStyle/>
          <a:p>
            <a:r>
              <a:rPr lang="en-US" dirty="0" smtClean="0"/>
              <a:t>Arbitrary </a:t>
            </a:r>
            <a:r>
              <a:rPr lang="en-US" dirty="0"/>
              <a:t>m</a:t>
            </a:r>
            <a:r>
              <a:rPr lang="en-US" dirty="0" smtClean="0"/>
              <a:t>etadata</a:t>
            </a:r>
          </a:p>
          <a:p>
            <a:r>
              <a:rPr lang="en-US" dirty="0" smtClean="0"/>
              <a:t>Data provenance</a:t>
            </a:r>
          </a:p>
          <a:p>
            <a:r>
              <a:rPr lang="en-US" dirty="0"/>
              <a:t>Hub data</a:t>
            </a:r>
          </a:p>
          <a:p>
            <a:pPr lvl="1"/>
            <a:r>
              <a:rPr lang="en-US" dirty="0"/>
              <a:t>Tool/</a:t>
            </a:r>
            <a:r>
              <a:rPr lang="en-US" dirty="0" err="1"/>
              <a:t>Rappture</a:t>
            </a:r>
            <a:r>
              <a:rPr lang="en-US" dirty="0"/>
              <a:t> output</a:t>
            </a:r>
          </a:p>
          <a:p>
            <a:pPr lvl="1"/>
            <a:r>
              <a:rPr lang="en-US" dirty="0"/>
              <a:t>Project </a:t>
            </a:r>
            <a:r>
              <a:rPr lang="en-US" dirty="0" smtClean="0"/>
              <a:t>publication</a:t>
            </a:r>
          </a:p>
          <a:p>
            <a:pPr lvl="1"/>
            <a:r>
              <a:rPr lang="en-US" dirty="0" smtClean="0"/>
              <a:t>Client and/or server</a:t>
            </a:r>
            <a:endParaRPr lang="en-US" dirty="0"/>
          </a:p>
          <a:p>
            <a:endParaRPr lang="en-US" dirty="0" smtClean="0"/>
          </a:p>
        </p:txBody>
      </p:sp>
    </p:spTree>
    <p:extLst>
      <p:ext uri="{BB962C8B-B14F-4D97-AF65-F5344CB8AC3E}">
        <p14:creationId xmlns:p14="http://schemas.microsoft.com/office/powerpoint/2010/main" val="363060002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504D"/>
                </a:solidFill>
              </a:rPr>
              <a:t>{</a:t>
            </a:r>
            <a:r>
              <a:rPr lang="en-US" dirty="0" smtClean="0"/>
              <a:t>how would you use it?</a:t>
            </a:r>
            <a:r>
              <a:rPr lang="en-US" dirty="0" smtClean="0">
                <a:solidFill>
                  <a:srgbClr val="C0504D"/>
                </a:solidFill>
              </a:rPr>
              <a:t>}</a:t>
            </a:r>
            <a:endParaRPr lang="en-US" dirty="0">
              <a:solidFill>
                <a:srgbClr val="C0504D"/>
              </a:solidFill>
            </a:endParaRPr>
          </a:p>
        </p:txBody>
      </p:sp>
      <p:sp>
        <p:nvSpPr>
          <p:cNvPr id="3" name="Content Placeholder 2"/>
          <p:cNvSpPr>
            <a:spLocks noGrp="1"/>
          </p:cNvSpPr>
          <p:nvPr>
            <p:ph idx="1"/>
          </p:nvPr>
        </p:nvSpPr>
        <p:spPr/>
        <p:txBody>
          <a:bodyPr>
            <a:normAutofit/>
          </a:bodyPr>
          <a:lstStyle/>
          <a:p>
            <a:r>
              <a:rPr lang="en-US" dirty="0" smtClean="0"/>
              <a:t>Generate a </a:t>
            </a:r>
            <a:r>
              <a:rPr lang="en-US" dirty="0" smtClean="0"/>
              <a:t>dataset (or any sort of file)</a:t>
            </a:r>
            <a:endParaRPr lang="en-US" dirty="0" smtClean="0"/>
          </a:p>
          <a:p>
            <a:r>
              <a:rPr lang="en-US" dirty="0" smtClean="0"/>
              <a:t>Publish to your primary fez repository</a:t>
            </a:r>
          </a:p>
          <a:p>
            <a:r>
              <a:rPr lang="en-US" dirty="0" smtClean="0"/>
              <a:t>Describe it with your arbitrary metadata</a:t>
            </a:r>
          </a:p>
          <a:p>
            <a:r>
              <a:rPr lang="en-US" dirty="0" smtClean="0"/>
              <a:t>Share your dataset will a colleague</a:t>
            </a:r>
          </a:p>
          <a:p>
            <a:r>
              <a:rPr lang="en-US" dirty="0" smtClean="0"/>
              <a:t>Colleague wonders about some details of file</a:t>
            </a:r>
          </a:p>
          <a:p>
            <a:r>
              <a:rPr lang="en-US" dirty="0" smtClean="0"/>
              <a:t>They query fez for metadata</a:t>
            </a:r>
          </a:p>
          <a:p>
            <a:r>
              <a:rPr lang="en-US" dirty="0" smtClean="0"/>
              <a:t>Lather, rinse, repeat</a:t>
            </a:r>
            <a:endParaRPr lang="en-US" dirty="0"/>
          </a:p>
        </p:txBody>
      </p:sp>
      <p:pic>
        <p:nvPicPr>
          <p:cNvPr id="4" name="Picture 3" descr="Difficult_To_Use-300x2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7807" y="1772392"/>
            <a:ext cx="5543225" cy="3824825"/>
          </a:xfrm>
          <a:prstGeom prst="rect">
            <a:avLst/>
          </a:prstGeom>
        </p:spPr>
      </p:pic>
    </p:spTree>
    <p:extLst>
      <p:ext uri="{BB962C8B-B14F-4D97-AF65-F5344CB8AC3E}">
        <p14:creationId xmlns:p14="http://schemas.microsoft.com/office/powerpoint/2010/main" val="24345769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504D"/>
                </a:solidFill>
              </a:rPr>
              <a:t>{</a:t>
            </a:r>
            <a:r>
              <a:rPr lang="en-US" dirty="0" smtClean="0"/>
              <a:t>who’s doing something like it?</a:t>
            </a:r>
            <a:r>
              <a:rPr lang="en-US" dirty="0" smtClean="0">
                <a:solidFill>
                  <a:srgbClr val="C0504D"/>
                </a:solidFill>
              </a:rPr>
              <a:t>}</a:t>
            </a:r>
            <a:endParaRPr lang="en-US" dirty="0">
              <a:solidFill>
                <a:srgbClr val="C0504D"/>
              </a:solidFill>
            </a:endParaRPr>
          </a:p>
        </p:txBody>
      </p:sp>
      <p:sp>
        <p:nvSpPr>
          <p:cNvPr id="3" name="Content Placeholder 2"/>
          <p:cNvSpPr>
            <a:spLocks noGrp="1"/>
          </p:cNvSpPr>
          <p:nvPr>
            <p:ph idx="1"/>
          </p:nvPr>
        </p:nvSpPr>
        <p:spPr/>
        <p:txBody>
          <a:bodyPr>
            <a:normAutofit/>
          </a:bodyPr>
          <a:lstStyle/>
          <a:p>
            <a:r>
              <a:rPr lang="en-US" dirty="0" smtClean="0"/>
              <a:t>Open Annotation Standard</a:t>
            </a:r>
          </a:p>
          <a:p>
            <a:pPr lvl="1"/>
            <a:r>
              <a:rPr lang="en-US" dirty="0" smtClean="0"/>
              <a:t>W3C Specification</a:t>
            </a:r>
          </a:p>
          <a:p>
            <a:pPr lvl="1"/>
            <a:r>
              <a:rPr lang="en-US" dirty="0" smtClean="0"/>
              <a:t>Interoperable web-based framework</a:t>
            </a:r>
          </a:p>
          <a:p>
            <a:pPr lvl="1"/>
            <a:r>
              <a:rPr lang="en-US" dirty="0"/>
              <a:t>http://</a:t>
            </a:r>
            <a:r>
              <a:rPr lang="en-US" dirty="0" err="1"/>
              <a:t>www.openannotation.org</a:t>
            </a:r>
            <a:r>
              <a:rPr lang="en-US" dirty="0"/>
              <a:t>/spec/core/</a:t>
            </a:r>
            <a:endParaRPr lang="en-US" dirty="0" smtClean="0"/>
          </a:p>
          <a:p>
            <a:r>
              <a:rPr lang="en-US" dirty="0" err="1" smtClean="0"/>
              <a:t>iRODS</a:t>
            </a:r>
            <a:endParaRPr lang="en-US" dirty="0" smtClean="0"/>
          </a:p>
          <a:p>
            <a:pPr lvl="1"/>
            <a:r>
              <a:rPr lang="en-US" dirty="0" smtClean="0"/>
              <a:t>Metadata catalog</a:t>
            </a:r>
          </a:p>
          <a:p>
            <a:pPr lvl="1"/>
            <a:r>
              <a:rPr lang="en-US" dirty="0" smtClean="0"/>
              <a:t>Rules engine</a:t>
            </a:r>
          </a:p>
          <a:p>
            <a:pPr lvl="1"/>
            <a:r>
              <a:rPr lang="en-US" dirty="0"/>
              <a:t>https://</a:t>
            </a:r>
            <a:r>
              <a:rPr lang="en-US" dirty="0" err="1"/>
              <a:t>irods.org</a:t>
            </a:r>
            <a:r>
              <a:rPr lang="en-US" dirty="0"/>
              <a:t>/</a:t>
            </a:r>
            <a:endParaRPr lang="en-US" dirty="0" smtClean="0"/>
          </a:p>
        </p:txBody>
      </p:sp>
    </p:spTree>
    <p:extLst>
      <p:ext uri="{BB962C8B-B14F-4D97-AF65-F5344CB8AC3E}">
        <p14:creationId xmlns:p14="http://schemas.microsoft.com/office/powerpoint/2010/main" val="17546011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504D"/>
                </a:solidFill>
              </a:rPr>
              <a:t>{</a:t>
            </a:r>
            <a:r>
              <a:rPr lang="en-US" dirty="0" smtClean="0"/>
              <a:t>where are we today?</a:t>
            </a:r>
            <a:r>
              <a:rPr lang="en-US" dirty="0" smtClean="0">
                <a:solidFill>
                  <a:srgbClr val="C0504D"/>
                </a:solidFill>
              </a:rPr>
              <a:t>}</a:t>
            </a:r>
            <a:endParaRPr lang="en-US" dirty="0">
              <a:solidFill>
                <a:srgbClr val="C0504D"/>
              </a:solidFill>
            </a:endParaRPr>
          </a:p>
        </p:txBody>
      </p:sp>
      <p:sp>
        <p:nvSpPr>
          <p:cNvPr id="3" name="Content Placeholder 2"/>
          <p:cNvSpPr>
            <a:spLocks noGrp="1"/>
          </p:cNvSpPr>
          <p:nvPr>
            <p:ph idx="1"/>
          </p:nvPr>
        </p:nvSpPr>
        <p:spPr/>
        <p:txBody>
          <a:bodyPr/>
          <a:lstStyle/>
          <a:p>
            <a:r>
              <a:rPr lang="en-US" dirty="0" smtClean="0"/>
              <a:t>Client</a:t>
            </a:r>
          </a:p>
          <a:p>
            <a:pPr lvl="1"/>
            <a:r>
              <a:rPr lang="en-US" dirty="0" smtClean="0"/>
              <a:t>Command </a:t>
            </a:r>
            <a:r>
              <a:rPr lang="en-US" dirty="0" smtClean="0"/>
              <a:t>line utility</a:t>
            </a:r>
          </a:p>
          <a:p>
            <a:pPr lvl="2"/>
            <a:r>
              <a:rPr lang="en-US" dirty="0" smtClean="0"/>
              <a:t>Identify</a:t>
            </a:r>
          </a:p>
          <a:p>
            <a:pPr lvl="2"/>
            <a:r>
              <a:rPr lang="en-US" dirty="0" smtClean="0"/>
              <a:t>Publish</a:t>
            </a:r>
          </a:p>
          <a:p>
            <a:pPr lvl="2"/>
            <a:r>
              <a:rPr lang="en-US" dirty="0" smtClean="0"/>
              <a:t>Describe</a:t>
            </a:r>
          </a:p>
          <a:p>
            <a:pPr lvl="2"/>
            <a:r>
              <a:rPr lang="en-US" dirty="0" smtClean="0"/>
              <a:t>Query</a:t>
            </a:r>
          </a:p>
          <a:p>
            <a:r>
              <a:rPr lang="en-US" dirty="0" smtClean="0"/>
              <a:t>Server</a:t>
            </a:r>
            <a:endParaRPr lang="en-US" dirty="0" smtClean="0"/>
          </a:p>
          <a:p>
            <a:pPr lvl="1"/>
            <a:r>
              <a:rPr lang="en-US" dirty="0" err="1" smtClean="0"/>
              <a:t>RESTful</a:t>
            </a:r>
            <a:r>
              <a:rPr lang="en-US" dirty="0" smtClean="0"/>
              <a:t> API</a:t>
            </a:r>
          </a:p>
          <a:p>
            <a:pPr lvl="1"/>
            <a:r>
              <a:rPr lang="en-US" dirty="0" smtClean="0"/>
              <a:t>Web </a:t>
            </a:r>
            <a:r>
              <a:rPr lang="en-US" dirty="0" smtClean="0"/>
              <a:t>based explorer</a:t>
            </a:r>
          </a:p>
        </p:txBody>
      </p:sp>
    </p:spTree>
    <p:extLst>
      <p:ext uri="{BB962C8B-B14F-4D97-AF65-F5344CB8AC3E}">
        <p14:creationId xmlns:p14="http://schemas.microsoft.com/office/powerpoint/2010/main" val="185263702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504D"/>
                </a:solidFill>
              </a:rPr>
              <a:t>{</a:t>
            </a:r>
            <a:r>
              <a:rPr lang="en-US" dirty="0" smtClean="0"/>
              <a:t>where are we going tomorrow?</a:t>
            </a:r>
            <a:r>
              <a:rPr lang="en-US" dirty="0" smtClean="0">
                <a:solidFill>
                  <a:srgbClr val="C0504D"/>
                </a:solidFill>
              </a:rPr>
              <a:t>}</a:t>
            </a:r>
            <a:endParaRPr lang="en-US" dirty="0">
              <a:solidFill>
                <a:srgbClr val="C0504D"/>
              </a:solidFill>
            </a:endParaRPr>
          </a:p>
        </p:txBody>
      </p:sp>
      <p:sp>
        <p:nvSpPr>
          <p:cNvPr id="3" name="Content Placeholder 2"/>
          <p:cNvSpPr>
            <a:spLocks noGrp="1"/>
          </p:cNvSpPr>
          <p:nvPr>
            <p:ph idx="1"/>
          </p:nvPr>
        </p:nvSpPr>
        <p:spPr/>
        <p:txBody>
          <a:bodyPr>
            <a:normAutofit fontScale="92500" lnSpcReduction="20000"/>
          </a:bodyPr>
          <a:lstStyle/>
          <a:p>
            <a:r>
              <a:rPr lang="en-US" dirty="0" smtClean="0"/>
              <a:t>Security</a:t>
            </a:r>
          </a:p>
          <a:p>
            <a:pPr lvl="1"/>
            <a:r>
              <a:rPr lang="en-US" dirty="0" smtClean="0"/>
              <a:t>Authenticity of metadata publisher</a:t>
            </a:r>
          </a:p>
          <a:p>
            <a:r>
              <a:rPr lang="en-US" dirty="0" smtClean="0"/>
              <a:t>Automatic provenance generation</a:t>
            </a:r>
          </a:p>
          <a:p>
            <a:pPr lvl="1"/>
            <a:r>
              <a:rPr lang="en-US" dirty="0" smtClean="0"/>
              <a:t>Not just metadata, but data provenance</a:t>
            </a:r>
          </a:p>
          <a:p>
            <a:r>
              <a:rPr lang="en-US" dirty="0" smtClean="0"/>
              <a:t>Automatic hub integration</a:t>
            </a:r>
          </a:p>
          <a:p>
            <a:pPr lvl="1"/>
            <a:r>
              <a:rPr lang="en-US" dirty="0" smtClean="0"/>
              <a:t>Publication triggers</a:t>
            </a:r>
          </a:p>
          <a:p>
            <a:r>
              <a:rPr lang="en-US" dirty="0" smtClean="0"/>
              <a:t>Multi-institutional horizontal distribution</a:t>
            </a:r>
          </a:p>
          <a:p>
            <a:pPr lvl="1"/>
            <a:r>
              <a:rPr lang="en-US" dirty="0" smtClean="0"/>
              <a:t>Preferred server with DNS-style </a:t>
            </a:r>
            <a:r>
              <a:rPr lang="en-US" dirty="0" smtClean="0"/>
              <a:t>hierarchy</a:t>
            </a:r>
          </a:p>
          <a:p>
            <a:r>
              <a:rPr lang="en-US" dirty="0" smtClean="0"/>
              <a:t>Metadata discovery</a:t>
            </a:r>
          </a:p>
          <a:p>
            <a:pPr lvl="1"/>
            <a:r>
              <a:rPr lang="en-US" dirty="0" smtClean="0"/>
              <a:t>Searching arbitrary metadata in a structured manner</a:t>
            </a:r>
            <a:endParaRPr lang="en-US" dirty="0" smtClean="0"/>
          </a:p>
        </p:txBody>
      </p:sp>
    </p:spTree>
    <p:extLst>
      <p:ext uri="{BB962C8B-B14F-4D97-AF65-F5344CB8AC3E}">
        <p14:creationId xmlns:p14="http://schemas.microsoft.com/office/powerpoint/2010/main" val="191421552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504D"/>
                </a:solidFill>
              </a:rPr>
              <a:t>{</a:t>
            </a:r>
            <a:r>
              <a:rPr lang="en-US" dirty="0" smtClean="0"/>
              <a:t>questions?</a:t>
            </a:r>
            <a:r>
              <a:rPr lang="en-US" dirty="0" smtClean="0">
                <a:solidFill>
                  <a:srgbClr val="C0504D"/>
                </a:solidFill>
              </a:rPr>
              <a:t>}</a:t>
            </a:r>
            <a:endParaRPr lang="en-US" dirty="0">
              <a:solidFill>
                <a:srgbClr val="C0504D"/>
              </a:solidFill>
            </a:endParaRPr>
          </a:p>
        </p:txBody>
      </p:sp>
    </p:spTree>
    <p:extLst>
      <p:ext uri="{BB962C8B-B14F-4D97-AF65-F5344CB8AC3E}">
        <p14:creationId xmlns:p14="http://schemas.microsoft.com/office/powerpoint/2010/main" val="291523595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3166</TotalTime>
  <Words>537</Words>
  <Application>Microsoft Macintosh PowerPoint</Application>
  <PresentationFormat>On-screen Show (4:3)</PresentationFormat>
  <Paragraphs>76</Paragraphs>
  <Slides>8</Slides>
  <Notes>5</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{Fez} a Hatrack for your Metadata</vt:lpstr>
      <vt:lpstr>{why should you care?}</vt:lpstr>
      <vt:lpstr>{what is it?}</vt:lpstr>
      <vt:lpstr>{how would you use it?}</vt:lpstr>
      <vt:lpstr>{who’s doing something like it?}</vt:lpstr>
      <vt:lpstr>{where are we today?}</vt:lpstr>
      <vt:lpstr>{where are we going tomorrow?}</vt:lpstr>
      <vt:lpstr>{questions?}</vt:lpstr>
    </vt:vector>
  </TitlesOfParts>
  <Company>Purdue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Fez: a Hatrack for your Metadata</dc:title>
  <dc:creator>Sam Wilson</dc:creator>
  <cp:lastModifiedBy>Sam Wilson</cp:lastModifiedBy>
  <cp:revision>41</cp:revision>
  <dcterms:created xsi:type="dcterms:W3CDTF">2014-09-03T01:16:05Z</dcterms:created>
  <dcterms:modified xsi:type="dcterms:W3CDTF">2014-09-30T17:25:37Z</dcterms:modified>
</cp:coreProperties>
</file>