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5" r:id="rId1"/>
  </p:sldMasterIdLst>
  <p:notesMasterIdLst>
    <p:notesMasterId r:id="rId13"/>
  </p:notesMasterIdLst>
  <p:sldIdLst>
    <p:sldId id="256" r:id="rId2"/>
    <p:sldId id="294" r:id="rId3"/>
    <p:sldId id="295" r:id="rId4"/>
    <p:sldId id="296" r:id="rId5"/>
    <p:sldId id="293" r:id="rId6"/>
    <p:sldId id="287" r:id="rId7"/>
    <p:sldId id="280" r:id="rId8"/>
    <p:sldId id="263" r:id="rId9"/>
    <p:sldId id="285" r:id="rId10"/>
    <p:sldId id="278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CD69E-DD84-854A-AF2C-81DA728F435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61895-655D-7741-BC1C-10D18384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brief overview of project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brief overview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HUBzero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why the need for geospatial capabilities inside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HUBzero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brief overview of architecture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current collaborations with other projects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potential areas of collaboration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data publishing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linking other data sources to HUB tools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providing APIs for accessing HUB tools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61895-655D-7741-BC1C-10D18384D5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for self service (DIY)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Leverage successful software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building blocks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0748-82E2-C44F-B41A-4762437397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3E41-E2DE-48B7-AD25-2C05D8372D60}" type="datetime4">
              <a:rPr lang="en-US" smtClean="0"/>
              <a:pPr/>
              <a:t>September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September 30,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AD8-C30D-5740-846D-D86039571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2660B43-E2D5-1349-9B0B-D0ADC9F240A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4509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849223"/>
            <a:ext cx="7610476" cy="471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660B43-E2D5-1349-9B0B-D0ADC9F240AA}" type="datetimeFigureOut">
              <a:rPr lang="en-US" smtClean="0"/>
              <a:t>9/30/14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91FAD8-C30D-5740-846D-D86039571F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74000" y="5676900"/>
            <a:ext cx="12700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  <p:sldLayoutId id="2147484719" r:id="rId14"/>
    <p:sldLayoutId id="2147484720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ygeohub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3382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/>
                <a:ea typeface="Heiti SC Light" charset="0"/>
                <a:cs typeface="Corbel"/>
              </a:rPr>
              <a:t>Broadening Access to Geospatial Capabilities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95566"/>
            <a:ext cx="8001000" cy="33624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b="1" dirty="0" smtClean="0"/>
              <a:t>Carol Song, Larry </a:t>
            </a:r>
            <a:r>
              <a:rPr lang="en-US" b="1" dirty="0" err="1" smtClean="0"/>
              <a:t>Biehl</a:t>
            </a:r>
            <a:r>
              <a:rPr lang="en-US" dirty="0" smtClean="0"/>
              <a:t>, Rosen Center for Advanced Computing</a:t>
            </a:r>
          </a:p>
          <a:p>
            <a:pPr>
              <a:spcBef>
                <a:spcPts val="800"/>
              </a:spcBef>
            </a:pPr>
            <a:r>
              <a:rPr lang="en-US" b="1" dirty="0" err="1" smtClean="0"/>
              <a:t>Venkatesh</a:t>
            </a:r>
            <a:r>
              <a:rPr lang="en-US" b="1" dirty="0" smtClean="0"/>
              <a:t> </a:t>
            </a:r>
            <a:r>
              <a:rPr lang="en-US" b="1" dirty="0" err="1" smtClean="0"/>
              <a:t>Merwade</a:t>
            </a:r>
            <a:r>
              <a:rPr lang="en-US" dirty="0" smtClean="0"/>
              <a:t>, School of Civil Engineering</a:t>
            </a:r>
          </a:p>
          <a:p>
            <a:pPr>
              <a:spcBef>
                <a:spcPts val="800"/>
              </a:spcBef>
            </a:pPr>
            <a:r>
              <a:rPr lang="en-US" b="1" dirty="0"/>
              <a:t>Nelson </a:t>
            </a:r>
            <a:r>
              <a:rPr lang="en-US" b="1" dirty="0" err="1" smtClean="0"/>
              <a:t>Villoria</a:t>
            </a:r>
            <a:r>
              <a:rPr lang="en-US" dirty="0" smtClean="0"/>
              <a:t>, Agriculture Economics &amp; Center for Global Trade Analysis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Purdue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11064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HUBbub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2014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carol\Desktop\My Dropbox\Project\DIBBs\GABBs logo\logo-hor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4" y="243191"/>
            <a:ext cx="7192084" cy="16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ea typeface="Heiti SC Light" charset="0"/>
                <a:cs typeface="Corbel"/>
              </a:rPr>
              <a:t>Dealing with </a:t>
            </a:r>
            <a:r>
              <a:rPr lang="en-US" sz="2400" dirty="0" smtClean="0">
                <a:ea typeface="Heiti SC Light" charset="0"/>
                <a:cs typeface="Corbel"/>
              </a:rPr>
              <a:t>large and complex (often non-standard) data sets</a:t>
            </a:r>
          </a:p>
          <a:p>
            <a:r>
              <a:rPr lang="en-US" sz="2400" dirty="0" smtClean="0">
                <a:ea typeface="Heiti SC Light" charset="0"/>
                <a:cs typeface="Corbel"/>
              </a:rPr>
              <a:t>Peculiarity in data</a:t>
            </a:r>
            <a:endParaRPr lang="en-US" sz="2400" dirty="0">
              <a:ea typeface="Heiti SC Light" charset="0"/>
              <a:cs typeface="Corbel"/>
            </a:endParaRPr>
          </a:p>
          <a:p>
            <a:r>
              <a:rPr lang="en-US" sz="2400" dirty="0" smtClean="0">
                <a:ea typeface="Heiti SC Light" charset="0"/>
                <a:cs typeface="Corbel"/>
              </a:rPr>
              <a:t>Extending the existing RAPPTURE model to support the new requirements of geospatial data and interactivity</a:t>
            </a:r>
            <a:endParaRPr lang="en-US" sz="2400" dirty="0">
              <a:ea typeface="Heiti SC Light" charset="0"/>
              <a:cs typeface="Corbel"/>
            </a:endParaRPr>
          </a:p>
          <a:p>
            <a:r>
              <a:rPr lang="en-US" sz="2400" dirty="0" smtClean="0">
                <a:ea typeface="Heiti SC Light" charset="0"/>
                <a:cs typeface="Corbel"/>
              </a:rPr>
              <a:t>Map and image </a:t>
            </a:r>
            <a:r>
              <a:rPr lang="en-US" sz="2400" dirty="0">
                <a:ea typeface="Heiti SC Light" charset="0"/>
                <a:cs typeface="Corbel"/>
              </a:rPr>
              <a:t>rendering in hub VM workspace</a:t>
            </a:r>
          </a:p>
          <a:p>
            <a:r>
              <a:rPr lang="en-US" sz="2400" dirty="0" smtClean="0">
                <a:ea typeface="Heiti SC Light" charset="0"/>
                <a:cs typeface="Corbel"/>
              </a:rPr>
              <a:t>Service interfaces</a:t>
            </a:r>
            <a:endParaRPr lang="en-US" sz="2400" dirty="0">
              <a:ea typeface="Heiti SC Light" charset="0"/>
              <a:cs typeface="Corbel"/>
            </a:endParaRPr>
          </a:p>
          <a:p>
            <a:r>
              <a:rPr lang="en-US" sz="2400" dirty="0" smtClean="0">
                <a:ea typeface="Heiti SC Light" charset="0"/>
                <a:cs typeface="Corbel"/>
              </a:rPr>
              <a:t>Linking data – tools</a:t>
            </a:r>
            <a:endParaRPr lang="en-US" sz="2400" dirty="0">
              <a:ea typeface="Heiti SC Light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913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to 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New Super Hub </a:t>
            </a:r>
            <a:r>
              <a:rPr lang="en-US" dirty="0" smtClean="0"/>
              <a:t>for your geospatial needs</a:t>
            </a:r>
          </a:p>
          <a:p>
            <a:r>
              <a:rPr lang="en-US" dirty="0" smtClean="0"/>
              <a:t>Demonstration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0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Driving Use Cases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496"/>
            <a:ext cx="8229600" cy="556161"/>
          </a:xfrm>
        </p:spPr>
        <p:txBody>
          <a:bodyPr/>
          <a:lstStyle/>
          <a:p>
            <a:r>
              <a:rPr lang="en-US" dirty="0" smtClean="0"/>
              <a:t>Easy deployment of geospatial tools</a:t>
            </a:r>
            <a:endParaRPr lang="en-US" dirty="0"/>
          </a:p>
        </p:txBody>
      </p:sp>
      <p:pic>
        <p:nvPicPr>
          <p:cNvPr id="4" name="ima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9" y="2438400"/>
            <a:ext cx="5294605" cy="36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cv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9" y="4457176"/>
            <a:ext cx="4492841" cy="224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96" y="2209800"/>
            <a:ext cx="3009485" cy="286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lan\Pictures\work\idata\ras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286000"/>
            <a:ext cx="758481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Driving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6775"/>
            <a:ext cx="8001000" cy="9395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Multi-scale and multi-disciplinary data and modeling for addressing hydrologic and </a:t>
            </a:r>
            <a:r>
              <a:rPr lang="en-US" sz="2800" dirty="0" err="1"/>
              <a:t>ag</a:t>
            </a:r>
            <a:r>
              <a:rPr lang="en-US" sz="2800" dirty="0"/>
              <a:t> economic issues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853" y="36903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5" name="Picture 7" descr="C:\Users\lan\Pictures\work\drinet\divie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32695"/>
            <a:ext cx="5291138" cy="357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9758"/>
            <a:ext cx="5268698" cy="348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watsh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6029728" cy="396807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6" y="2759025"/>
            <a:ext cx="6019800" cy="376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8686800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Overarching goal:</a:t>
            </a:r>
          </a:p>
          <a:p>
            <a:r>
              <a:rPr lang="en-US" sz="2400" dirty="0"/>
              <a:t>Making it easy for scientists to share geospatial data and tools</a:t>
            </a:r>
          </a:p>
          <a:p>
            <a:r>
              <a:rPr lang="en-US" sz="2400" dirty="0"/>
              <a:t>Reach broader user community</a:t>
            </a:r>
          </a:p>
          <a:p>
            <a:pPr lvl="1"/>
            <a:r>
              <a:rPr lang="en-US" sz="2200" dirty="0"/>
              <a:t>Anyone can create an online app and share</a:t>
            </a:r>
          </a:p>
          <a:p>
            <a:pPr lvl="1"/>
            <a:r>
              <a:rPr lang="en-US" sz="2200" dirty="0"/>
              <a:t>Anyone can share geospatial </a:t>
            </a:r>
            <a:r>
              <a:rPr lang="en-US" sz="2200" dirty="0" smtClean="0"/>
              <a:t>data</a:t>
            </a:r>
          </a:p>
        </p:txBody>
      </p:sp>
      <p:pic>
        <p:nvPicPr>
          <p:cNvPr id="6" name="Picture 5" descr="Screen Shot 2014-09-10 at 12.22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rapid tool development library RAPPTURE will support</a:t>
            </a:r>
          </a:p>
          <a:p>
            <a:pPr lvl="1"/>
            <a:r>
              <a:rPr lang="en-US" dirty="0" smtClean="0"/>
              <a:t>geo-referenced data objects (maps, images,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Easy way to share geospatial data, both in raw data, and visually and interactively</a:t>
            </a:r>
          </a:p>
          <a:p>
            <a:pPr lvl="1"/>
            <a:r>
              <a:rPr lang="en-US" dirty="0" smtClean="0"/>
              <a:t>Easy way to share interactive tools that uses, and produces geospatial data</a:t>
            </a:r>
          </a:p>
          <a:p>
            <a:r>
              <a:rPr lang="en-US" dirty="0" smtClean="0"/>
              <a:t>Tool builder that supports geospatial data to further lower the barrier of creating interactive online tools</a:t>
            </a:r>
          </a:p>
          <a:p>
            <a:r>
              <a:rPr lang="en-US" dirty="0" smtClean="0"/>
              <a:t>Service interfaces to upload and share geospatial and other types of data in </a:t>
            </a:r>
            <a:r>
              <a:rPr lang="en-US" dirty="0" err="1" smtClean="0"/>
              <a:t>HUBzero</a:t>
            </a:r>
            <a:endParaRPr lang="en-US" dirty="0" smtClean="0"/>
          </a:p>
          <a:p>
            <a:r>
              <a:rPr lang="en-US" dirty="0" smtClean="0"/>
              <a:t>Service interfaces to link tools and data</a:t>
            </a:r>
          </a:p>
          <a:p>
            <a:r>
              <a:rPr lang="en-US" dirty="0" smtClean="0"/>
              <a:t>Geospatial capabilities as part of core </a:t>
            </a:r>
            <a:r>
              <a:rPr lang="en-US" dirty="0" err="1" smtClean="0"/>
              <a:t>HUBzero</a:t>
            </a:r>
            <a:r>
              <a:rPr lang="en-US" dirty="0" smtClean="0"/>
              <a:t> open source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7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666" y="1985498"/>
            <a:ext cx="7548134" cy="43288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National Science Foundation grant</a:t>
            </a:r>
          </a:p>
          <a:p>
            <a:r>
              <a:rPr lang="en-US" sz="2400" dirty="0" smtClean="0"/>
              <a:t>Data Infrastructure Building Blocks (DIBBs) program</a:t>
            </a:r>
          </a:p>
          <a:p>
            <a:r>
              <a:rPr lang="en-US" sz="2400" dirty="0" smtClean="0"/>
              <a:t>GABBs: 1 of 4 implementation awards in 2013</a:t>
            </a:r>
          </a:p>
          <a:p>
            <a:r>
              <a:rPr lang="en-US" sz="2400" dirty="0" smtClean="0"/>
              <a:t>$4.5M, 4 years (10/2013 – 9/2017)</a:t>
            </a:r>
          </a:p>
          <a:p>
            <a:r>
              <a:rPr lang="en-US" sz="2400" dirty="0" smtClean="0"/>
              <a:t>Collaboration with other DIBBs and </a:t>
            </a:r>
            <a:r>
              <a:rPr lang="en-US" sz="2400" dirty="0" err="1" smtClean="0"/>
              <a:t>DataNet</a:t>
            </a:r>
            <a:r>
              <a:rPr lang="en-US" sz="2400" dirty="0" smtClean="0"/>
              <a:t> awards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843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Team (11+)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19" y="1702126"/>
            <a:ext cx="8021562" cy="4872190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Carol Song, PI &amp; Project Director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Larry </a:t>
            </a:r>
            <a:r>
              <a:rPr lang="en-US" sz="1800" dirty="0" err="1" smtClean="0"/>
              <a:t>Biehl</a:t>
            </a:r>
            <a:r>
              <a:rPr lang="en-US" sz="1800" dirty="0" smtClean="0"/>
              <a:t> (image processing and visualization)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err="1" smtClean="0"/>
              <a:t>Venkatesh</a:t>
            </a:r>
            <a:r>
              <a:rPr lang="en-US" sz="1800" dirty="0" smtClean="0"/>
              <a:t> </a:t>
            </a:r>
            <a:r>
              <a:rPr lang="en-US" sz="1800" dirty="0" err="1" smtClean="0"/>
              <a:t>Merwade</a:t>
            </a:r>
            <a:r>
              <a:rPr lang="en-US" sz="1800" dirty="0" smtClean="0"/>
              <a:t> (hydrologic modeling and data, apps)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Nelson </a:t>
            </a:r>
            <a:r>
              <a:rPr lang="en-US" sz="1800" dirty="0" err="1" smtClean="0"/>
              <a:t>Villoria</a:t>
            </a:r>
            <a:r>
              <a:rPr lang="en-US" sz="1800" dirty="0" smtClean="0"/>
              <a:t> (global geospatial data, applications)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Betsy </a:t>
            </a:r>
            <a:r>
              <a:rPr lang="en-US" sz="1800" dirty="0" err="1" smtClean="0"/>
              <a:t>Hillery</a:t>
            </a:r>
            <a:r>
              <a:rPr lang="en-US" sz="1800" dirty="0"/>
              <a:t> </a:t>
            </a:r>
            <a:r>
              <a:rPr lang="en-US" sz="1800" dirty="0" smtClean="0"/>
              <a:t>(project manager)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Michael McLennan (</a:t>
            </a:r>
            <a:r>
              <a:rPr lang="en-US" sz="1800" dirty="0" err="1" smtClean="0"/>
              <a:t>HUBzero</a:t>
            </a:r>
            <a:r>
              <a:rPr lang="en-US" sz="1800" dirty="0" smtClean="0"/>
              <a:t> architect)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Rob Campbell (</a:t>
            </a:r>
            <a:r>
              <a:rPr lang="en-US" sz="1800" dirty="0" err="1" smtClean="0"/>
              <a:t>sr</a:t>
            </a:r>
            <a:r>
              <a:rPr lang="en-US" sz="1800" dirty="0" smtClean="0"/>
              <a:t> developer, data component)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Leif </a:t>
            </a:r>
            <a:r>
              <a:rPr lang="en-US" sz="1800" dirty="0" err="1" smtClean="0"/>
              <a:t>Delgass</a:t>
            </a:r>
            <a:r>
              <a:rPr lang="en-US" sz="1800" dirty="0" smtClean="0"/>
              <a:t> (</a:t>
            </a:r>
            <a:r>
              <a:rPr lang="en-US" sz="1800" dirty="0" err="1" smtClean="0"/>
              <a:t>sr</a:t>
            </a:r>
            <a:r>
              <a:rPr lang="en-US" sz="1800" dirty="0" smtClean="0"/>
              <a:t> developer, visualization)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George Howlett (</a:t>
            </a:r>
            <a:r>
              <a:rPr lang="en-US" sz="1800" dirty="0" err="1" smtClean="0"/>
              <a:t>sr</a:t>
            </a:r>
            <a:r>
              <a:rPr lang="en-US" sz="1800" dirty="0" smtClean="0"/>
              <a:t> developer, RAPPTURE extension)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err="1" smtClean="0"/>
              <a:t>Lan</a:t>
            </a:r>
            <a:r>
              <a:rPr lang="en-US" sz="1800" dirty="0" smtClean="0"/>
              <a:t> Zhao (research scientist, geospatial applications, data management)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Rajesh </a:t>
            </a:r>
            <a:r>
              <a:rPr lang="en-US" sz="1800" dirty="0" err="1" smtClean="0"/>
              <a:t>Kalyanam</a:t>
            </a:r>
            <a:r>
              <a:rPr lang="en-US" sz="1800" dirty="0" smtClean="0"/>
              <a:t> (spatial processing, management)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Graduate students in scientific domains</a:t>
            </a:r>
          </a:p>
        </p:txBody>
      </p:sp>
    </p:spTree>
    <p:extLst>
      <p:ext uri="{BB962C8B-B14F-4D97-AF65-F5344CB8AC3E}">
        <p14:creationId xmlns:p14="http://schemas.microsoft.com/office/powerpoint/2010/main" val="24179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Building on prior 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26" y="1849223"/>
            <a:ext cx="8097174" cy="4719851"/>
          </a:xfrm>
        </p:spPr>
        <p:txBody>
          <a:bodyPr/>
          <a:lstStyle/>
          <a:p>
            <a:r>
              <a:rPr lang="en-US" b="1" dirty="0" err="1" smtClean="0"/>
              <a:t>HUBzero</a:t>
            </a:r>
            <a:r>
              <a:rPr lang="en-US" dirty="0" smtClean="0"/>
              <a:t> (</a:t>
            </a:r>
            <a:r>
              <a:rPr lang="en-US" dirty="0" err="1" smtClean="0"/>
              <a:t>Rappture</a:t>
            </a:r>
            <a:r>
              <a:rPr lang="en-US" dirty="0" smtClean="0"/>
              <a:t>, graphics rendering, collaborative tools)</a:t>
            </a:r>
          </a:p>
          <a:p>
            <a:r>
              <a:rPr lang="en-US" b="1" dirty="0" err="1" smtClean="0"/>
              <a:t>iData</a:t>
            </a:r>
            <a:r>
              <a:rPr lang="en-US" dirty="0" smtClean="0"/>
              <a:t> (tool for self service data sharing and management)</a:t>
            </a:r>
          </a:p>
          <a:p>
            <a:r>
              <a:rPr lang="en-US" b="1" dirty="0" err="1" smtClean="0"/>
              <a:t>Multispec</a:t>
            </a:r>
            <a:r>
              <a:rPr lang="en-US" dirty="0" smtClean="0"/>
              <a:t> (tool for analyzing multispectral/</a:t>
            </a:r>
            <a:r>
              <a:rPr lang="en-US" dirty="0" err="1" smtClean="0"/>
              <a:t>hyperspectral</a:t>
            </a:r>
            <a:r>
              <a:rPr lang="en-US" dirty="0" smtClean="0"/>
              <a:t> image data)</a:t>
            </a:r>
          </a:p>
          <a:p>
            <a:r>
              <a:rPr lang="en-US" b="1" dirty="0" smtClean="0"/>
              <a:t>Geospatial hub projects </a:t>
            </a:r>
            <a:r>
              <a:rPr lang="en-US" dirty="0" smtClean="0"/>
              <a:t>(DRINET, </a:t>
            </a:r>
            <a:r>
              <a:rPr lang="en-US" dirty="0" err="1" smtClean="0"/>
              <a:t>Geoshare</a:t>
            </a:r>
            <a:r>
              <a:rPr lang="en-US" dirty="0" smtClean="0"/>
              <a:t>, </a:t>
            </a:r>
            <a:r>
              <a:rPr lang="en-US" dirty="0" err="1" smtClean="0"/>
              <a:t>WaterHUB</a:t>
            </a:r>
            <a:r>
              <a:rPr lang="en-US" dirty="0" smtClean="0"/>
              <a:t>, U2U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Leveraging software developed elsewhere</a:t>
            </a:r>
          </a:p>
          <a:p>
            <a:pPr lvl="1"/>
            <a:r>
              <a:rPr lang="en-US" dirty="0" err="1" smtClean="0"/>
              <a:t>iRODS</a:t>
            </a:r>
            <a:endParaRPr lang="en-US" dirty="0" smtClean="0"/>
          </a:p>
          <a:p>
            <a:pPr lvl="1"/>
            <a:r>
              <a:rPr lang="en-US" dirty="0" smtClean="0"/>
              <a:t>Globus data transfer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2857" y="114151"/>
            <a:ext cx="7957006" cy="6261647"/>
            <a:chOff x="1491258" y="1875234"/>
            <a:chExt cx="6161484" cy="4500563"/>
          </a:xfrm>
        </p:grpSpPr>
        <p:sp>
          <p:nvSpPr>
            <p:cNvPr id="5" name="Rectangle 76"/>
            <p:cNvSpPr>
              <a:spLocks noChangeArrowheads="1"/>
            </p:cNvSpPr>
            <p:nvPr/>
          </p:nvSpPr>
          <p:spPr bwMode="auto">
            <a:xfrm>
              <a:off x="1598414" y="2464594"/>
              <a:ext cx="6054328" cy="3107531"/>
            </a:xfrm>
            <a:prstGeom prst="rect">
              <a:avLst/>
            </a:prstGeom>
            <a:solidFill>
              <a:srgbClr val="D9D9D9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r>
                <a:rPr lang="en-US" sz="1300" b="1">
                  <a:solidFill>
                    <a:srgbClr val="C00000"/>
                  </a:solidFill>
                  <a:latin typeface="Calibri" charset="0"/>
                </a:rPr>
                <a:t>HUBzero</a:t>
              </a:r>
            </a:p>
          </p:txBody>
        </p:sp>
        <p:sp>
          <p:nvSpPr>
            <p:cNvPr id="6" name="Round Diagonal Corner Rectangle 5"/>
            <p:cNvSpPr/>
            <p:nvPr/>
          </p:nvSpPr>
          <p:spPr>
            <a:xfrm>
              <a:off x="1663154" y="2571750"/>
              <a:ext cx="2518172" cy="2946797"/>
            </a:xfrm>
            <a:prstGeom prst="round2Diag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64291" tIns="0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5080992" y="3482578"/>
              <a:ext cx="2518172" cy="1982391"/>
            </a:xfrm>
            <a:prstGeom prst="round2Diag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64291" tIns="0" rIns="64291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Rectangle 79"/>
            <p:cNvSpPr>
              <a:spLocks noChangeArrowheads="1"/>
            </p:cNvSpPr>
            <p:nvPr/>
          </p:nvSpPr>
          <p:spPr bwMode="auto">
            <a:xfrm>
              <a:off x="6741914" y="3804047"/>
              <a:ext cx="803672" cy="1500188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100" b="1">
                  <a:solidFill>
                    <a:srgbClr val="000000"/>
                  </a:solidFill>
                  <a:latin typeface="Calibri" charset="0"/>
                </a:rPr>
                <a:t>Geospatial Rappture Tools</a:t>
              </a:r>
            </a:p>
          </p:txBody>
        </p:sp>
        <p:sp>
          <p:nvSpPr>
            <p:cNvPr id="9" name="Oval 80"/>
            <p:cNvSpPr>
              <a:spLocks noChangeArrowheads="1"/>
            </p:cNvSpPr>
            <p:nvPr/>
          </p:nvSpPr>
          <p:spPr bwMode="auto">
            <a:xfrm>
              <a:off x="1491258" y="5840016"/>
              <a:ext cx="696516" cy="42862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iRODS</a:t>
              </a:r>
            </a:p>
          </p:txBody>
        </p:sp>
        <p:sp>
          <p:nvSpPr>
            <p:cNvPr id="10" name="Oval 81"/>
            <p:cNvSpPr>
              <a:spLocks noChangeArrowheads="1"/>
            </p:cNvSpPr>
            <p:nvPr/>
          </p:nvSpPr>
          <p:spPr bwMode="auto">
            <a:xfrm>
              <a:off x="2241352" y="5840016"/>
              <a:ext cx="803672" cy="42862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MySQL</a:t>
              </a:r>
            </a:p>
          </p:txBody>
        </p:sp>
        <p:sp>
          <p:nvSpPr>
            <p:cNvPr id="11" name="Oval 82"/>
            <p:cNvSpPr>
              <a:spLocks noChangeArrowheads="1"/>
            </p:cNvSpPr>
            <p:nvPr/>
          </p:nvSpPr>
          <p:spPr bwMode="auto">
            <a:xfrm>
              <a:off x="3098602" y="5840016"/>
              <a:ext cx="857250" cy="482203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PostGIS</a:t>
              </a:r>
            </a:p>
          </p:txBody>
        </p:sp>
        <p:sp>
          <p:nvSpPr>
            <p:cNvPr id="12" name="Oval 83"/>
            <p:cNvSpPr>
              <a:spLocks noChangeArrowheads="1"/>
            </p:cNvSpPr>
            <p:nvPr/>
          </p:nvSpPr>
          <p:spPr bwMode="auto">
            <a:xfrm>
              <a:off x="4009430" y="5840016"/>
              <a:ext cx="1017984" cy="482203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Map Rendering Server</a:t>
              </a:r>
            </a:p>
          </p:txBody>
        </p:sp>
        <p:sp>
          <p:nvSpPr>
            <p:cNvPr id="13" name="8-Point Star 84"/>
            <p:cNvSpPr>
              <a:spLocks noChangeArrowheads="1"/>
            </p:cNvSpPr>
            <p:nvPr/>
          </p:nvSpPr>
          <p:spPr bwMode="auto">
            <a:xfrm>
              <a:off x="5080992" y="5840016"/>
              <a:ext cx="857250" cy="535781"/>
            </a:xfrm>
            <a:prstGeom prst="star8">
              <a:avLst>
                <a:gd name="adj" fmla="val 375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XD</a:t>
              </a:r>
            </a:p>
          </p:txBody>
        </p:sp>
        <p:sp>
          <p:nvSpPr>
            <p:cNvPr id="14" name="8-Point Star 85"/>
            <p:cNvSpPr>
              <a:spLocks noChangeArrowheads="1"/>
            </p:cNvSpPr>
            <p:nvPr/>
          </p:nvSpPr>
          <p:spPr bwMode="auto">
            <a:xfrm>
              <a:off x="5884664" y="5840016"/>
              <a:ext cx="857250" cy="535781"/>
            </a:xfrm>
            <a:prstGeom prst="star8">
              <a:avLst>
                <a:gd name="adj" fmla="val 375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Condor</a:t>
              </a:r>
            </a:p>
          </p:txBody>
        </p:sp>
        <p:sp>
          <p:nvSpPr>
            <p:cNvPr id="15" name="8-Point Star 86"/>
            <p:cNvSpPr>
              <a:spLocks noChangeArrowheads="1"/>
            </p:cNvSpPr>
            <p:nvPr/>
          </p:nvSpPr>
          <p:spPr bwMode="auto">
            <a:xfrm>
              <a:off x="6741914" y="5840016"/>
              <a:ext cx="857250" cy="535781"/>
            </a:xfrm>
            <a:prstGeom prst="star8">
              <a:avLst>
                <a:gd name="adj" fmla="val 375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Campus Grid</a:t>
              </a:r>
            </a:p>
          </p:txBody>
        </p:sp>
        <p:cxnSp>
          <p:nvCxnSpPr>
            <p:cNvPr id="16" name="Straight Arrow Connector 87"/>
            <p:cNvCxnSpPr>
              <a:cxnSpLocks noChangeShapeType="1"/>
              <a:endCxn id="9" idx="0"/>
            </p:cNvCxnSpPr>
            <p:nvPr/>
          </p:nvCxnSpPr>
          <p:spPr bwMode="auto">
            <a:xfrm flipH="1">
              <a:off x="1839516" y="5411391"/>
              <a:ext cx="991195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88"/>
            <p:cNvCxnSpPr>
              <a:cxnSpLocks noChangeShapeType="1"/>
              <a:endCxn id="10" idx="0"/>
            </p:cNvCxnSpPr>
            <p:nvPr/>
          </p:nvCxnSpPr>
          <p:spPr bwMode="auto">
            <a:xfrm flipH="1">
              <a:off x="2643188" y="5411391"/>
              <a:ext cx="187523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89"/>
            <p:cNvCxnSpPr>
              <a:cxnSpLocks noChangeShapeType="1"/>
              <a:endCxn id="11" idx="0"/>
            </p:cNvCxnSpPr>
            <p:nvPr/>
          </p:nvCxnSpPr>
          <p:spPr bwMode="auto">
            <a:xfrm>
              <a:off x="2830711" y="5411391"/>
              <a:ext cx="696516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>
              <a:off x="2830711" y="5411391"/>
              <a:ext cx="1500188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91"/>
            <p:cNvCxnSpPr>
              <a:cxnSpLocks noChangeShapeType="1"/>
              <a:endCxn id="13" idx="2"/>
            </p:cNvCxnSpPr>
            <p:nvPr/>
          </p:nvCxnSpPr>
          <p:spPr bwMode="auto">
            <a:xfrm flipH="1">
              <a:off x="5509617" y="5464969"/>
              <a:ext cx="830461" cy="375047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92"/>
            <p:cNvCxnSpPr>
              <a:cxnSpLocks noChangeShapeType="1"/>
              <a:endCxn id="14" idx="2"/>
            </p:cNvCxnSpPr>
            <p:nvPr/>
          </p:nvCxnSpPr>
          <p:spPr bwMode="auto">
            <a:xfrm flipH="1">
              <a:off x="6313289" y="5464969"/>
              <a:ext cx="26789" cy="375047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93"/>
            <p:cNvCxnSpPr>
              <a:cxnSpLocks noChangeShapeType="1"/>
              <a:endCxn id="15" idx="2"/>
            </p:cNvCxnSpPr>
            <p:nvPr/>
          </p:nvCxnSpPr>
          <p:spPr bwMode="auto">
            <a:xfrm>
              <a:off x="6340078" y="5464969"/>
              <a:ext cx="830461" cy="375047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55"/>
            <p:cNvSpPr txBox="1">
              <a:spLocks noChangeArrowheads="1"/>
            </p:cNvSpPr>
            <p:nvPr/>
          </p:nvSpPr>
          <p:spPr bwMode="auto">
            <a:xfrm>
              <a:off x="4263926" y="4192489"/>
              <a:ext cx="750094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Retrieve </a:t>
              </a:r>
            </a:p>
          </p:txBody>
        </p:sp>
        <p:sp>
          <p:nvSpPr>
            <p:cNvPr id="24" name="TextBox 56"/>
            <p:cNvSpPr txBox="1">
              <a:spLocks noChangeArrowheads="1"/>
            </p:cNvSpPr>
            <p:nvPr/>
          </p:nvSpPr>
          <p:spPr bwMode="auto">
            <a:xfrm>
              <a:off x="4296296" y="4960442"/>
              <a:ext cx="891852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Publish</a:t>
              </a:r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5188149" y="3750469"/>
              <a:ext cx="1339453" cy="1660922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Rectangle 97"/>
            <p:cNvSpPr>
              <a:spLocks noChangeArrowheads="1"/>
            </p:cNvSpPr>
            <p:nvPr/>
          </p:nvSpPr>
          <p:spPr bwMode="auto">
            <a:xfrm>
              <a:off x="5295305" y="4018359"/>
              <a:ext cx="1125141" cy="321469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Image Processing API</a:t>
              </a:r>
            </a:p>
          </p:txBody>
        </p:sp>
        <p:sp>
          <p:nvSpPr>
            <p:cNvPr id="27" name="Rectangle 98"/>
            <p:cNvSpPr>
              <a:spLocks noChangeArrowheads="1"/>
            </p:cNvSpPr>
            <p:nvPr/>
          </p:nvSpPr>
          <p:spPr bwMode="auto">
            <a:xfrm>
              <a:off x="5295305" y="4388941"/>
              <a:ext cx="1125141" cy="227707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Core API</a:t>
              </a:r>
            </a:p>
          </p:txBody>
        </p:sp>
        <p:sp>
          <p:nvSpPr>
            <p:cNvPr id="28" name="Rectangle 99"/>
            <p:cNvSpPr>
              <a:spLocks noChangeArrowheads="1"/>
            </p:cNvSpPr>
            <p:nvPr/>
          </p:nvSpPr>
          <p:spPr bwMode="auto">
            <a:xfrm>
              <a:off x="5295305" y="4665762"/>
              <a:ext cx="1125141" cy="375047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 dirty="0">
                  <a:solidFill>
                    <a:srgbClr val="000000"/>
                  </a:solidFill>
                  <a:latin typeface="Calibri" charset="0"/>
                </a:rPr>
                <a:t>Geospatial Mapping API</a:t>
              </a:r>
            </a:p>
          </p:txBody>
        </p:sp>
        <p:sp>
          <p:nvSpPr>
            <p:cNvPr id="29" name="Rectangle 100"/>
            <p:cNvSpPr>
              <a:spLocks noChangeArrowheads="1"/>
            </p:cNvSpPr>
            <p:nvPr/>
          </p:nvSpPr>
          <p:spPr bwMode="auto">
            <a:xfrm>
              <a:off x="5295305" y="5089922"/>
              <a:ext cx="1125141" cy="267891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publishing API</a:t>
              </a:r>
            </a:p>
          </p:txBody>
        </p:sp>
        <p:sp>
          <p:nvSpPr>
            <p:cNvPr id="30" name="TextBox 80"/>
            <p:cNvSpPr txBox="1">
              <a:spLocks noChangeArrowheads="1"/>
            </p:cNvSpPr>
            <p:nvPr/>
          </p:nvSpPr>
          <p:spPr bwMode="auto">
            <a:xfrm>
              <a:off x="4330898" y="3589735"/>
              <a:ext cx="857250" cy="37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WMS/WFS/WCS/WMTS</a:t>
              </a:r>
            </a:p>
          </p:txBody>
        </p:sp>
        <p:sp>
          <p:nvSpPr>
            <p:cNvPr id="31" name="Rectangle 102"/>
            <p:cNvSpPr>
              <a:spLocks noChangeArrowheads="1"/>
            </p:cNvSpPr>
            <p:nvPr/>
          </p:nvSpPr>
          <p:spPr bwMode="auto">
            <a:xfrm>
              <a:off x="1759149" y="3375422"/>
              <a:ext cx="2303859" cy="2035969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endParaRPr lang="en-US" sz="1100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>
              <a:off x="3205758" y="3482578"/>
              <a:ext cx="750094" cy="1875234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" name="Rectangle 104"/>
            <p:cNvSpPr>
              <a:spLocks noChangeArrowheads="1"/>
            </p:cNvSpPr>
            <p:nvPr/>
          </p:nvSpPr>
          <p:spPr bwMode="auto">
            <a:xfrm>
              <a:off x="3259336" y="3804047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Discover</a:t>
              </a:r>
            </a:p>
          </p:txBody>
        </p:sp>
        <p:sp>
          <p:nvSpPr>
            <p:cNvPr id="34" name="Rectangle 105"/>
            <p:cNvSpPr>
              <a:spLocks noChangeArrowheads="1"/>
            </p:cNvSpPr>
            <p:nvPr/>
          </p:nvSpPr>
          <p:spPr bwMode="auto">
            <a:xfrm>
              <a:off x="3259336" y="4318620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Process</a:t>
              </a:r>
            </a:p>
          </p:txBody>
        </p:sp>
        <p:sp>
          <p:nvSpPr>
            <p:cNvPr id="35" name="Rectangle 106"/>
            <p:cNvSpPr>
              <a:spLocks noChangeArrowheads="1"/>
            </p:cNvSpPr>
            <p:nvPr/>
          </p:nvSpPr>
          <p:spPr bwMode="auto">
            <a:xfrm>
              <a:off x="3259336" y="4575349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Transfer</a:t>
              </a:r>
            </a:p>
          </p:txBody>
        </p:sp>
        <p:sp>
          <p:nvSpPr>
            <p:cNvPr id="36" name="Rectangle 107"/>
            <p:cNvSpPr>
              <a:spLocks noChangeArrowheads="1"/>
            </p:cNvSpPr>
            <p:nvPr/>
          </p:nvSpPr>
          <p:spPr bwMode="auto">
            <a:xfrm>
              <a:off x="3259336" y="4833193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Annotate</a:t>
              </a:r>
            </a:p>
          </p:txBody>
        </p:sp>
        <p:sp>
          <p:nvSpPr>
            <p:cNvPr id="37" name="Rectangle 108"/>
            <p:cNvSpPr>
              <a:spLocks noChangeArrowheads="1"/>
            </p:cNvSpPr>
            <p:nvPr/>
          </p:nvSpPr>
          <p:spPr bwMode="auto">
            <a:xfrm>
              <a:off x="3259336" y="5089922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Visualize</a:t>
              </a:r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1812726" y="3964781"/>
              <a:ext cx="1178719" cy="1393031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Rectangle 110"/>
            <p:cNvSpPr>
              <a:spLocks noChangeArrowheads="1"/>
            </p:cNvSpPr>
            <p:nvPr/>
          </p:nvSpPr>
          <p:spPr bwMode="auto">
            <a:xfrm>
              <a:off x="1919883" y="4179094"/>
              <a:ext cx="964406" cy="32146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Non-spatial Files</a:t>
              </a:r>
            </a:p>
          </p:txBody>
        </p:sp>
        <p:sp>
          <p:nvSpPr>
            <p:cNvPr id="40" name="Rectangle 111"/>
            <p:cNvSpPr>
              <a:spLocks noChangeArrowheads="1"/>
            </p:cNvSpPr>
            <p:nvPr/>
          </p:nvSpPr>
          <p:spPr bwMode="auto">
            <a:xfrm>
              <a:off x="1919883" y="4554140"/>
              <a:ext cx="964406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tables</a:t>
              </a:r>
            </a:p>
          </p:txBody>
        </p:sp>
        <p:sp>
          <p:nvSpPr>
            <p:cNvPr id="41" name="Rectangle 112"/>
            <p:cNvSpPr>
              <a:spLocks noChangeArrowheads="1"/>
            </p:cNvSpPr>
            <p:nvPr/>
          </p:nvSpPr>
          <p:spPr bwMode="auto">
            <a:xfrm>
              <a:off x="1919883" y="4822031"/>
              <a:ext cx="964406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Raster Maps</a:t>
              </a:r>
            </a:p>
          </p:txBody>
        </p:sp>
        <p:sp>
          <p:nvSpPr>
            <p:cNvPr id="42" name="Rectangle 113"/>
            <p:cNvSpPr>
              <a:spLocks noChangeArrowheads="1"/>
            </p:cNvSpPr>
            <p:nvPr/>
          </p:nvSpPr>
          <p:spPr bwMode="auto">
            <a:xfrm>
              <a:off x="1919883" y="5089922"/>
              <a:ext cx="964406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Vector Maps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1812726" y="3696890"/>
              <a:ext cx="1178719" cy="214313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</a:rPr>
                <a:t>Metadata Catalog</a:t>
              </a:r>
            </a:p>
          </p:txBody>
        </p:sp>
        <p:sp>
          <p:nvSpPr>
            <p:cNvPr id="44" name="Rectangle 115"/>
            <p:cNvSpPr>
              <a:spLocks noChangeArrowheads="1"/>
            </p:cNvSpPr>
            <p:nvPr/>
          </p:nvSpPr>
          <p:spPr bwMode="auto">
            <a:xfrm>
              <a:off x="1759148" y="2893219"/>
              <a:ext cx="1285875" cy="375047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r>
                <a:rPr lang="en-US" sz="1100" b="1">
                  <a:solidFill>
                    <a:srgbClr val="000000"/>
                  </a:solidFill>
                  <a:latin typeface="Calibri" charset="0"/>
                </a:rPr>
                <a:t>Geospatial Joomla Tools</a:t>
              </a:r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5027414" y="2518172"/>
              <a:ext cx="1928813" cy="857250"/>
            </a:xfrm>
            <a:prstGeom prst="round2DiagRect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lIns="64291" tIns="0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>
            <a:xfrm>
              <a:off x="5134570" y="2732485"/>
              <a:ext cx="1768078" cy="589359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Oval 118"/>
            <p:cNvSpPr>
              <a:spLocks noChangeArrowheads="1"/>
            </p:cNvSpPr>
            <p:nvPr/>
          </p:nvSpPr>
          <p:spPr bwMode="auto">
            <a:xfrm>
              <a:off x="5181451" y="3053953"/>
              <a:ext cx="1232297" cy="214313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OSG/osgEarth</a:t>
              </a:r>
            </a:p>
          </p:txBody>
        </p:sp>
        <p:sp>
          <p:nvSpPr>
            <p:cNvPr id="48" name="Oval 119"/>
            <p:cNvSpPr>
              <a:spLocks noChangeArrowheads="1"/>
            </p:cNvSpPr>
            <p:nvPr/>
          </p:nvSpPr>
          <p:spPr bwMode="auto">
            <a:xfrm>
              <a:off x="5188149" y="2839641"/>
              <a:ext cx="1017984" cy="160734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GDAL/OGR</a:t>
              </a:r>
            </a:p>
          </p:txBody>
        </p:sp>
        <p:sp>
          <p:nvSpPr>
            <p:cNvPr id="49" name="Oval 120"/>
            <p:cNvSpPr>
              <a:spLocks noChangeArrowheads="1"/>
            </p:cNvSpPr>
            <p:nvPr/>
          </p:nvSpPr>
          <p:spPr bwMode="auto">
            <a:xfrm>
              <a:off x="6206133" y="2918892"/>
              <a:ext cx="629543" cy="160734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GEOS</a:t>
              </a:r>
            </a:p>
          </p:txBody>
        </p:sp>
        <p:sp>
          <p:nvSpPr>
            <p:cNvPr id="50" name="TextBox 58"/>
            <p:cNvSpPr txBox="1">
              <a:spLocks noChangeArrowheads="1"/>
            </p:cNvSpPr>
            <p:nvPr/>
          </p:nvSpPr>
          <p:spPr bwMode="auto">
            <a:xfrm>
              <a:off x="2455664" y="2548310"/>
              <a:ext cx="964406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C00000"/>
                  </a:solidFill>
                  <a:latin typeface="Calibri" charset="0"/>
                </a:rPr>
                <a:t>Web Server</a:t>
              </a:r>
            </a:p>
          </p:txBody>
        </p:sp>
        <p:sp>
          <p:nvSpPr>
            <p:cNvPr id="51" name="TextBox 59"/>
            <p:cNvSpPr txBox="1">
              <a:spLocks noChangeArrowheads="1"/>
            </p:cNvSpPr>
            <p:nvPr/>
          </p:nvSpPr>
          <p:spPr bwMode="auto">
            <a:xfrm>
              <a:off x="5348883" y="2464594"/>
              <a:ext cx="1660922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C00000"/>
                  </a:solidFill>
                  <a:latin typeface="Calibri" charset="0"/>
                </a:rPr>
                <a:t>Visualization Server</a:t>
              </a:r>
            </a:p>
          </p:txBody>
        </p:sp>
        <p:sp>
          <p:nvSpPr>
            <p:cNvPr id="52" name="TextBox 83"/>
            <p:cNvSpPr txBox="1">
              <a:spLocks noChangeArrowheads="1"/>
            </p:cNvSpPr>
            <p:nvPr/>
          </p:nvSpPr>
          <p:spPr bwMode="auto">
            <a:xfrm>
              <a:off x="5723929" y="3429000"/>
              <a:ext cx="1500188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C00000"/>
                  </a:solidFill>
                  <a:latin typeface="Calibri" charset="0"/>
                </a:rPr>
                <a:t>Workspace Container</a:t>
              </a:r>
            </a:p>
          </p:txBody>
        </p:sp>
        <p:sp>
          <p:nvSpPr>
            <p:cNvPr id="53" name="TextBox 84"/>
            <p:cNvSpPr txBox="1">
              <a:spLocks noChangeArrowheads="1"/>
            </p:cNvSpPr>
            <p:nvPr/>
          </p:nvSpPr>
          <p:spPr bwMode="auto">
            <a:xfrm>
              <a:off x="1705570" y="3375422"/>
              <a:ext cx="1553766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000000"/>
                  </a:solidFill>
                  <a:latin typeface="Calibri" charset="0"/>
                </a:rPr>
                <a:t>Community Data Space</a:t>
              </a:r>
            </a:p>
          </p:txBody>
        </p:sp>
        <p:sp>
          <p:nvSpPr>
            <p:cNvPr id="54" name="Rectangle 125"/>
            <p:cNvSpPr>
              <a:spLocks noChangeArrowheads="1"/>
            </p:cNvSpPr>
            <p:nvPr/>
          </p:nvSpPr>
          <p:spPr bwMode="auto">
            <a:xfrm>
              <a:off x="3098602" y="2893219"/>
              <a:ext cx="964406" cy="482203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endParaRPr lang="en-US" sz="1100" b="1">
                <a:solidFill>
                  <a:srgbClr val="000000"/>
                </a:solidFill>
                <a:latin typeface="Calibri" charset="0"/>
              </a:endParaRPr>
            </a:p>
          </p:txBody>
        </p:sp>
        <p:pic>
          <p:nvPicPr>
            <p:cNvPr id="55" name="Picture 1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758" y="2972471"/>
              <a:ext cx="750094" cy="2422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Straight Arrow Connector 127"/>
            <p:cNvCxnSpPr>
              <a:cxnSpLocks noChangeShapeType="1"/>
            </p:cNvCxnSpPr>
            <p:nvPr/>
          </p:nvCxnSpPr>
          <p:spPr bwMode="auto">
            <a:xfrm>
              <a:off x="3045024" y="3268266"/>
              <a:ext cx="171896" cy="279053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128"/>
            <p:cNvCxnSpPr>
              <a:cxnSpLocks noChangeShapeType="1"/>
              <a:endCxn id="32" idx="3"/>
            </p:cNvCxnSpPr>
            <p:nvPr/>
          </p:nvCxnSpPr>
          <p:spPr bwMode="auto">
            <a:xfrm>
              <a:off x="3580805" y="3214687"/>
              <a:ext cx="0" cy="267891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Arrow Connector 129"/>
            <p:cNvCxnSpPr>
              <a:cxnSpLocks noChangeShapeType="1"/>
            </p:cNvCxnSpPr>
            <p:nvPr/>
          </p:nvCxnSpPr>
          <p:spPr bwMode="auto">
            <a:xfrm>
              <a:off x="5456039" y="3321844"/>
              <a:ext cx="0" cy="428625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130"/>
            <p:cNvCxnSpPr>
              <a:cxnSpLocks noChangeShapeType="1"/>
            </p:cNvCxnSpPr>
            <p:nvPr/>
          </p:nvCxnSpPr>
          <p:spPr bwMode="auto">
            <a:xfrm>
              <a:off x="5670352" y="3321844"/>
              <a:ext cx="0" cy="428625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131"/>
            <p:cNvCxnSpPr>
              <a:cxnSpLocks noChangeShapeType="1"/>
              <a:stCxn id="43" idx="0"/>
            </p:cNvCxnSpPr>
            <p:nvPr/>
          </p:nvCxnSpPr>
          <p:spPr bwMode="auto">
            <a:xfrm>
              <a:off x="2991445" y="3804047"/>
              <a:ext cx="214313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132"/>
            <p:cNvCxnSpPr>
              <a:cxnSpLocks noChangeShapeType="1"/>
            </p:cNvCxnSpPr>
            <p:nvPr/>
          </p:nvCxnSpPr>
          <p:spPr bwMode="auto">
            <a:xfrm>
              <a:off x="2991445" y="4607719"/>
              <a:ext cx="214313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133"/>
            <p:cNvCxnSpPr>
              <a:cxnSpLocks noChangeShapeType="1"/>
            </p:cNvCxnSpPr>
            <p:nvPr/>
          </p:nvCxnSpPr>
          <p:spPr bwMode="auto">
            <a:xfrm>
              <a:off x="3955851" y="4232672"/>
              <a:ext cx="1125141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134"/>
            <p:cNvCxnSpPr>
              <a:cxnSpLocks noChangeShapeType="1"/>
            </p:cNvCxnSpPr>
            <p:nvPr/>
          </p:nvCxnSpPr>
          <p:spPr bwMode="auto">
            <a:xfrm>
              <a:off x="3955851" y="4982766"/>
              <a:ext cx="1125141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Arrow Connector 135"/>
            <p:cNvCxnSpPr>
              <a:cxnSpLocks noChangeShapeType="1"/>
            </p:cNvCxnSpPr>
            <p:nvPr/>
          </p:nvCxnSpPr>
          <p:spPr bwMode="auto">
            <a:xfrm>
              <a:off x="6527601" y="4607719"/>
              <a:ext cx="214313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112"/>
            <p:cNvSpPr txBox="1">
              <a:spLocks noChangeArrowheads="1"/>
            </p:cNvSpPr>
            <p:nvPr/>
          </p:nvSpPr>
          <p:spPr bwMode="auto">
            <a:xfrm>
              <a:off x="1973461" y="3949155"/>
              <a:ext cx="964406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Manager</a:t>
              </a:r>
            </a:p>
          </p:txBody>
        </p:sp>
        <p:sp>
          <p:nvSpPr>
            <p:cNvPr id="66" name="TextBox 113"/>
            <p:cNvSpPr txBox="1">
              <a:spLocks noChangeArrowheads="1"/>
            </p:cNvSpPr>
            <p:nvPr/>
          </p:nvSpPr>
          <p:spPr bwMode="auto">
            <a:xfrm>
              <a:off x="5348883" y="3750469"/>
              <a:ext cx="1017984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Rappture Toolkit</a:t>
              </a:r>
            </a:p>
          </p:txBody>
        </p:sp>
        <p:sp>
          <p:nvSpPr>
            <p:cNvPr id="67" name="Rectangle 138"/>
            <p:cNvSpPr>
              <a:spLocks noChangeArrowheads="1"/>
            </p:cNvSpPr>
            <p:nvPr/>
          </p:nvSpPr>
          <p:spPr bwMode="auto">
            <a:xfrm>
              <a:off x="3259336" y="4060775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Manage</a:t>
              </a:r>
            </a:p>
          </p:txBody>
        </p:sp>
        <p:sp>
          <p:nvSpPr>
            <p:cNvPr id="68" name="TextBox 69"/>
            <p:cNvSpPr txBox="1">
              <a:spLocks noChangeArrowheads="1"/>
            </p:cNvSpPr>
            <p:nvPr/>
          </p:nvSpPr>
          <p:spPr bwMode="auto">
            <a:xfrm>
              <a:off x="3312914" y="3455789"/>
              <a:ext cx="750094" cy="37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Services</a:t>
              </a:r>
            </a:p>
          </p:txBody>
        </p:sp>
        <p:sp>
          <p:nvSpPr>
            <p:cNvPr id="69" name="TextBox 70"/>
            <p:cNvSpPr txBox="1">
              <a:spLocks noChangeArrowheads="1"/>
            </p:cNvSpPr>
            <p:nvPr/>
          </p:nvSpPr>
          <p:spPr bwMode="auto">
            <a:xfrm>
              <a:off x="6078885" y="2678907"/>
              <a:ext cx="964406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GeoRenderer</a:t>
              </a:r>
            </a:p>
          </p:txBody>
        </p:sp>
        <p:pic>
          <p:nvPicPr>
            <p:cNvPr id="70" name="Picture 141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649" y="1875234"/>
              <a:ext cx="417463" cy="42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Straight Arrow Connector 142"/>
            <p:cNvCxnSpPr>
              <a:cxnSpLocks noChangeShapeType="1"/>
            </p:cNvCxnSpPr>
            <p:nvPr/>
          </p:nvCxnSpPr>
          <p:spPr bwMode="auto">
            <a:xfrm>
              <a:off x="3634383" y="2303860"/>
              <a:ext cx="0" cy="589359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2" name="Picture 14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774" y="1875234"/>
              <a:ext cx="417463" cy="42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3" name="Straight Arrow Connector 144"/>
            <p:cNvCxnSpPr>
              <a:cxnSpLocks noChangeShapeType="1"/>
            </p:cNvCxnSpPr>
            <p:nvPr/>
          </p:nvCxnSpPr>
          <p:spPr bwMode="auto">
            <a:xfrm>
              <a:off x="2348508" y="2303860"/>
              <a:ext cx="0" cy="589359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4" name="Picture 145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389" y="1875234"/>
              <a:ext cx="417463" cy="42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5" name="Straight Arrow Connector 146"/>
            <p:cNvCxnSpPr>
              <a:cxnSpLocks noChangeShapeType="1"/>
            </p:cNvCxnSpPr>
            <p:nvPr/>
          </p:nvCxnSpPr>
          <p:spPr bwMode="auto">
            <a:xfrm flipH="1">
              <a:off x="7116961" y="2303859"/>
              <a:ext cx="11162" cy="1500188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Arrow Connector 147"/>
            <p:cNvCxnSpPr>
              <a:cxnSpLocks noChangeShapeType="1"/>
            </p:cNvCxnSpPr>
            <p:nvPr/>
          </p:nvCxnSpPr>
          <p:spPr bwMode="auto">
            <a:xfrm flipV="1">
              <a:off x="3955852" y="3321844"/>
              <a:ext cx="1446609" cy="428625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Box 96"/>
            <p:cNvSpPr txBox="1">
              <a:spLocks noChangeArrowheads="1"/>
            </p:cNvSpPr>
            <p:nvPr/>
          </p:nvSpPr>
          <p:spPr bwMode="auto">
            <a:xfrm>
              <a:off x="4170164" y="4393406"/>
              <a:ext cx="857250" cy="52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SOAP/REST/WMS/WFS/WCS/WMTS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83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533</TotalTime>
  <Words>612</Words>
  <Application>Microsoft Macintosh PowerPoint</Application>
  <PresentationFormat>On-screen Show (4:3)</PresentationFormat>
  <Paragraphs>114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Perception</vt:lpstr>
      <vt:lpstr>Broadening Access to Geospatial Capabilities</vt:lpstr>
      <vt:lpstr>Driving Use Cases</vt:lpstr>
      <vt:lpstr>Driving example</vt:lpstr>
      <vt:lpstr>PowerPoint Presentation</vt:lpstr>
      <vt:lpstr>Outcome</vt:lpstr>
      <vt:lpstr>Funding </vt:lpstr>
      <vt:lpstr>Team (11+)</vt:lpstr>
      <vt:lpstr>Building on prior work</vt:lpstr>
      <vt:lpstr>PowerPoint Presentation</vt:lpstr>
      <vt:lpstr>Challenges</vt:lpstr>
      <vt:lpstr>What’s to come?</vt:lpstr>
    </vt:vector>
  </TitlesOfParts>
  <Company>Purdue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Data Analysis and Modeling Building Blocks</dc:title>
  <dc:creator>carol song</dc:creator>
  <cp:lastModifiedBy>Carol S</cp:lastModifiedBy>
  <cp:revision>83</cp:revision>
  <dcterms:created xsi:type="dcterms:W3CDTF">2013-11-07T03:15:31Z</dcterms:created>
  <dcterms:modified xsi:type="dcterms:W3CDTF">2014-09-30T16:19:36Z</dcterms:modified>
</cp:coreProperties>
</file>