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0" r:id="rId1"/>
    <p:sldMasterId id="2147483661"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188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8475" cy="465138"/>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970337" y="0"/>
            <a:ext cx="3038475" cy="465138"/>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01675" y="4416425"/>
            <a:ext cx="5607049" cy="4183063"/>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829675"/>
            <a:ext cx="3038475" cy="465138"/>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970337" y="8829675"/>
            <a:ext cx="3038475" cy="465138"/>
          </a:xfrm>
          <a:prstGeom prst="rect">
            <a:avLst/>
          </a:prstGeom>
          <a:noFill/>
          <a:ln>
            <a:noFill/>
          </a:ln>
        </p:spPr>
        <p:txBody>
          <a:bodyPr lIns="91425" tIns="91425" rIns="91425" bIns="91425" anchor="b" anchorCtr="0"/>
          <a:lstStyle>
            <a:lvl1pPr marL="0" marR="0" indent="0" algn="r" rtl="0">
              <a:spcBef>
                <a:spcPts val="0"/>
              </a:spcBef>
              <a:defRPr sz="1200" b="0" i="0" u="none" strike="noStrike" cap="none" baseline="0"/>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394849138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701675" y="4416425"/>
            <a:ext cx="5607049" cy="4183063"/>
          </a:xfrm>
          <a:prstGeom prst="rect">
            <a:avLst/>
          </a:prstGeom>
        </p:spPr>
        <p:txBody>
          <a:bodyPr lIns="91425" tIns="91425" rIns="91425" bIns="91425" anchor="ctr" anchorCtr="0">
            <a:noAutofit/>
          </a:bodyPr>
          <a:lstStyle/>
          <a:p>
            <a:pPr>
              <a:spcBef>
                <a:spcPts val="0"/>
              </a:spcBef>
              <a:buNone/>
            </a:pPr>
            <a:endParaRPr/>
          </a:p>
        </p:txBody>
      </p:sp>
      <p:sp>
        <p:nvSpPr>
          <p:cNvPr id="76" name="Shape 76"/>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81100" y="696912"/>
            <a:ext cx="4648199" cy="34862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0" name="Shape 170"/>
          <p:cNvSpPr txBox="1">
            <a:spLocks noGrp="1"/>
          </p:cNvSpPr>
          <p:nvPr>
            <p:ph type="body" idx="1"/>
          </p:nvPr>
        </p:nvSpPr>
        <p:spPr>
          <a:xfrm>
            <a:off x="701675" y="4416425"/>
            <a:ext cx="5606999" cy="41832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81100" y="696912"/>
            <a:ext cx="4648199" cy="34862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701675" y="4416425"/>
            <a:ext cx="5606999" cy="41832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81100" y="696912"/>
            <a:ext cx="4648199" cy="34862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1" name="Shape 191"/>
          <p:cNvSpPr txBox="1">
            <a:spLocks noGrp="1"/>
          </p:cNvSpPr>
          <p:nvPr>
            <p:ph type="body" idx="1"/>
          </p:nvPr>
        </p:nvSpPr>
        <p:spPr>
          <a:xfrm>
            <a:off x="701675" y="4416425"/>
            <a:ext cx="5606999" cy="41832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81100" y="696912"/>
            <a:ext cx="4648199" cy="34862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6" name="Shape 196"/>
          <p:cNvSpPr txBox="1">
            <a:spLocks noGrp="1"/>
          </p:cNvSpPr>
          <p:nvPr>
            <p:ph type="body" idx="1"/>
          </p:nvPr>
        </p:nvSpPr>
        <p:spPr>
          <a:xfrm>
            <a:off x="701675" y="4416425"/>
            <a:ext cx="5606999" cy="41832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81100" y="696912"/>
            <a:ext cx="4648199" cy="34862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2" name="Shape 202"/>
          <p:cNvSpPr txBox="1">
            <a:spLocks noGrp="1"/>
          </p:cNvSpPr>
          <p:nvPr>
            <p:ph type="body" idx="1"/>
          </p:nvPr>
        </p:nvSpPr>
        <p:spPr>
          <a:xfrm>
            <a:off x="701675" y="4416425"/>
            <a:ext cx="5606999" cy="41832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81100" y="696912"/>
            <a:ext cx="4648199" cy="34862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8" name="Shape 208"/>
          <p:cNvSpPr txBox="1">
            <a:spLocks noGrp="1"/>
          </p:cNvSpPr>
          <p:nvPr>
            <p:ph type="body" idx="1"/>
          </p:nvPr>
        </p:nvSpPr>
        <p:spPr>
          <a:xfrm>
            <a:off x="701675" y="4416425"/>
            <a:ext cx="5606999" cy="41832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81100" y="696912"/>
            <a:ext cx="4648199" cy="34862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4" name="Shape 214"/>
          <p:cNvSpPr txBox="1">
            <a:spLocks noGrp="1"/>
          </p:cNvSpPr>
          <p:nvPr>
            <p:ph type="body" idx="1"/>
          </p:nvPr>
        </p:nvSpPr>
        <p:spPr>
          <a:xfrm>
            <a:off x="701675" y="4416425"/>
            <a:ext cx="5606999" cy="41832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181100" y="696912"/>
            <a:ext cx="4648199" cy="34862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0" name="Shape 220"/>
          <p:cNvSpPr txBox="1">
            <a:spLocks noGrp="1"/>
          </p:cNvSpPr>
          <p:nvPr>
            <p:ph type="body" idx="1"/>
          </p:nvPr>
        </p:nvSpPr>
        <p:spPr>
          <a:xfrm>
            <a:off x="701675" y="4416425"/>
            <a:ext cx="5606999" cy="41832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1181100" y="696912"/>
            <a:ext cx="4648199" cy="34862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6" name="Shape 226"/>
          <p:cNvSpPr txBox="1">
            <a:spLocks noGrp="1"/>
          </p:cNvSpPr>
          <p:nvPr>
            <p:ph type="body" idx="1"/>
          </p:nvPr>
        </p:nvSpPr>
        <p:spPr>
          <a:xfrm>
            <a:off x="701675" y="4416425"/>
            <a:ext cx="5606999" cy="41832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701675" y="4416425"/>
            <a:ext cx="5607049" cy="4183063"/>
          </a:xfrm>
          <a:prstGeom prst="rect">
            <a:avLst/>
          </a:prstGeom>
        </p:spPr>
        <p:txBody>
          <a:bodyPr lIns="91425" tIns="91425" rIns="91425" bIns="91425" anchor="ctr" anchorCtr="0">
            <a:noAutofit/>
          </a:bodyPr>
          <a:lstStyle/>
          <a:p>
            <a:pPr>
              <a:spcBef>
                <a:spcPts val="0"/>
              </a:spcBef>
              <a:buNone/>
            </a:pPr>
            <a:endParaRPr/>
          </a:p>
        </p:txBody>
      </p:sp>
      <p:sp>
        <p:nvSpPr>
          <p:cNvPr id="238" name="Shape 238"/>
          <p:cNvSpPr>
            <a:spLocks noGrp="1" noRot="1" noChangeAspect="1"/>
          </p:cNvSpPr>
          <p:nvPr>
            <p:ph type="sldImg" idx="2"/>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81100" y="696912"/>
            <a:ext cx="4648199" cy="34862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3" name="Shape 83"/>
          <p:cNvSpPr txBox="1">
            <a:spLocks noGrp="1"/>
          </p:cNvSpPr>
          <p:nvPr>
            <p:ph type="body" idx="1"/>
          </p:nvPr>
        </p:nvSpPr>
        <p:spPr>
          <a:xfrm>
            <a:off x="701675" y="4416425"/>
            <a:ext cx="5606999" cy="41832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81100" y="696912"/>
            <a:ext cx="4648199" cy="34862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2" name="Shape 102"/>
          <p:cNvSpPr txBox="1">
            <a:spLocks noGrp="1"/>
          </p:cNvSpPr>
          <p:nvPr>
            <p:ph type="body" idx="1"/>
          </p:nvPr>
        </p:nvSpPr>
        <p:spPr>
          <a:xfrm>
            <a:off x="701675" y="4416425"/>
            <a:ext cx="5606999" cy="41832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81100" y="696912"/>
            <a:ext cx="4648199" cy="34862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2" name="Shape 122"/>
          <p:cNvSpPr txBox="1">
            <a:spLocks noGrp="1"/>
          </p:cNvSpPr>
          <p:nvPr>
            <p:ph type="body" idx="1"/>
          </p:nvPr>
        </p:nvSpPr>
        <p:spPr>
          <a:xfrm>
            <a:off x="701675" y="4416425"/>
            <a:ext cx="5606999" cy="41832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81100" y="696912"/>
            <a:ext cx="4648199" cy="34862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701675" y="4416425"/>
            <a:ext cx="5606999" cy="41832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81100" y="696912"/>
            <a:ext cx="4648199" cy="34862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3" name="Shape 143"/>
          <p:cNvSpPr txBox="1">
            <a:spLocks noGrp="1"/>
          </p:cNvSpPr>
          <p:nvPr>
            <p:ph type="body" idx="1"/>
          </p:nvPr>
        </p:nvSpPr>
        <p:spPr>
          <a:xfrm>
            <a:off x="701675" y="4416425"/>
            <a:ext cx="5606999" cy="41832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81100" y="696912"/>
            <a:ext cx="4648199" cy="34862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9" name="Shape 149"/>
          <p:cNvSpPr txBox="1">
            <a:spLocks noGrp="1"/>
          </p:cNvSpPr>
          <p:nvPr>
            <p:ph type="body" idx="1"/>
          </p:nvPr>
        </p:nvSpPr>
        <p:spPr>
          <a:xfrm>
            <a:off x="701675" y="4416425"/>
            <a:ext cx="5606999" cy="41832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81100" y="696912"/>
            <a:ext cx="4648199" cy="34862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5" name="Shape 155"/>
          <p:cNvSpPr txBox="1">
            <a:spLocks noGrp="1"/>
          </p:cNvSpPr>
          <p:nvPr>
            <p:ph type="body" idx="1"/>
          </p:nvPr>
        </p:nvSpPr>
        <p:spPr>
          <a:xfrm>
            <a:off x="701675" y="4416425"/>
            <a:ext cx="5606999" cy="41832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1181100" y="696912"/>
            <a:ext cx="4648199" cy="34862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1" name="Shape 161"/>
          <p:cNvSpPr txBox="1">
            <a:spLocks noGrp="1"/>
          </p:cNvSpPr>
          <p:nvPr>
            <p:ph type="body" idx="1"/>
          </p:nvPr>
        </p:nvSpPr>
        <p:spPr>
          <a:xfrm>
            <a:off x="701675" y="4416425"/>
            <a:ext cx="5606999" cy="41832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Intro ">
    <p:spTree>
      <p:nvGrpSpPr>
        <p:cNvPr id="1" name="Shape 13"/>
        <p:cNvGrpSpPr/>
        <p:nvPr/>
      </p:nvGrpSpPr>
      <p:grpSpPr>
        <a:xfrm>
          <a:off x="0" y="0"/>
          <a:ext cx="0" cy="0"/>
          <a:chOff x="0" y="0"/>
          <a:chExt cx="0" cy="0"/>
        </a:xfrm>
      </p:grpSpPr>
      <p:sp>
        <p:nvSpPr>
          <p:cNvPr id="14" name="Shape 14"/>
          <p:cNvSpPr txBox="1">
            <a:spLocks noGrp="1"/>
          </p:cNvSpPr>
          <p:nvPr>
            <p:ph type="ctrTitle"/>
          </p:nvPr>
        </p:nvSpPr>
        <p:spPr>
          <a:xfrm>
            <a:off x="685800" y="2335544"/>
            <a:ext cx="7772400" cy="1470000"/>
          </a:xfrm>
          <a:prstGeom prst="rect">
            <a:avLst/>
          </a:prstGeom>
          <a:noFill/>
          <a:ln>
            <a:noFill/>
          </a:ln>
        </p:spPr>
        <p:txBody>
          <a:bodyPr lIns="91425" tIns="91425" rIns="91425" bIns="91425" anchor="ctr" anchorCtr="0"/>
          <a:lstStyle>
            <a:lvl1pPr marL="0" marR="0" indent="0" algn="ctr" rtl="0">
              <a:spcBef>
                <a:spcPts val="0"/>
              </a:spcBef>
              <a:buClr>
                <a:srgbClr val="F2F2F2"/>
              </a:buClr>
              <a:buSzPct val="100000"/>
              <a:buFont typeface="Calibri"/>
              <a:buNone/>
              <a:defRPr sz="4800" b="0" i="0" u="none" strike="noStrike" cap="none" baseline="0">
                <a:solidFill>
                  <a:srgbClr val="F2F2F2"/>
                </a:solidFill>
                <a:latin typeface="Calibri"/>
                <a:ea typeface="Calibri"/>
                <a:cs typeface="Calibri"/>
                <a:sym typeface="Calibri"/>
              </a:defRPr>
            </a:lvl1pPr>
            <a:lvl2pPr marL="0" marR="0" indent="0" algn="l" rtl="0">
              <a:spcBef>
                <a:spcPts val="0"/>
              </a:spcBef>
              <a:buFont typeface="Cambria"/>
              <a:defRPr>
                <a:latin typeface="Cambria"/>
                <a:ea typeface="Cambria"/>
                <a:cs typeface="Cambria"/>
                <a:sym typeface="Cambria"/>
              </a:defRPr>
            </a:lvl2pPr>
            <a:lvl3pPr marL="0" marR="0" indent="0" algn="l" rtl="0">
              <a:spcBef>
                <a:spcPts val="0"/>
              </a:spcBef>
              <a:buFont typeface="Cambria"/>
              <a:defRPr>
                <a:latin typeface="Cambria"/>
                <a:ea typeface="Cambria"/>
                <a:cs typeface="Cambria"/>
                <a:sym typeface="Cambria"/>
              </a:defRPr>
            </a:lvl3pPr>
            <a:lvl4pPr marL="0" marR="0" indent="0" algn="l" rtl="0">
              <a:spcBef>
                <a:spcPts val="0"/>
              </a:spcBef>
              <a:buFont typeface="Cambria"/>
              <a:defRPr>
                <a:latin typeface="Cambria"/>
                <a:ea typeface="Cambria"/>
                <a:cs typeface="Cambria"/>
                <a:sym typeface="Cambria"/>
              </a:defRPr>
            </a:lvl4pPr>
            <a:lvl5pPr marL="0" marR="0" indent="0" algn="l" rtl="0">
              <a:spcBef>
                <a:spcPts val="0"/>
              </a:spcBef>
              <a:buFont typeface="Cambria"/>
              <a:defRPr>
                <a:latin typeface="Cambria"/>
                <a:ea typeface="Cambria"/>
                <a:cs typeface="Cambria"/>
                <a:sym typeface="Cambria"/>
              </a:defRPr>
            </a:lvl5pPr>
            <a:lvl6pPr marL="0" marR="0" indent="0" algn="l" rtl="0">
              <a:spcBef>
                <a:spcPts val="0"/>
              </a:spcBef>
              <a:buFont typeface="Cambria"/>
              <a:defRPr>
                <a:latin typeface="Cambria"/>
                <a:ea typeface="Cambria"/>
                <a:cs typeface="Cambria"/>
                <a:sym typeface="Cambria"/>
              </a:defRPr>
            </a:lvl6pPr>
            <a:lvl7pPr marL="0" marR="0" indent="0" algn="l" rtl="0">
              <a:spcBef>
                <a:spcPts val="0"/>
              </a:spcBef>
              <a:buFont typeface="Cambria"/>
              <a:defRPr>
                <a:latin typeface="Cambria"/>
                <a:ea typeface="Cambria"/>
                <a:cs typeface="Cambria"/>
                <a:sym typeface="Cambria"/>
              </a:defRPr>
            </a:lvl7pPr>
            <a:lvl8pPr marL="0" marR="0" indent="0" algn="l" rtl="0">
              <a:spcBef>
                <a:spcPts val="0"/>
              </a:spcBef>
              <a:buFont typeface="Cambria"/>
              <a:defRPr>
                <a:latin typeface="Cambria"/>
                <a:ea typeface="Cambria"/>
                <a:cs typeface="Cambria"/>
                <a:sym typeface="Cambria"/>
              </a:defRPr>
            </a:lvl8pPr>
            <a:lvl9pPr marL="0" marR="0" indent="0" algn="l" rtl="0">
              <a:spcBef>
                <a:spcPts val="0"/>
              </a:spcBef>
              <a:buFont typeface="Cambria"/>
              <a:defRPr>
                <a:latin typeface="Cambria"/>
                <a:ea typeface="Cambria"/>
                <a:cs typeface="Cambria"/>
                <a:sym typeface="Cambria"/>
              </a:defRPr>
            </a:lvl9pPr>
          </a:lstStyle>
          <a:p>
            <a:endParaRPr/>
          </a:p>
        </p:txBody>
      </p:sp>
      <p:sp>
        <p:nvSpPr>
          <p:cNvPr id="15" name="Shape 15"/>
          <p:cNvSpPr txBox="1">
            <a:spLocks noGrp="1"/>
          </p:cNvSpPr>
          <p:nvPr>
            <p:ph type="subTitle" idx="1"/>
          </p:nvPr>
        </p:nvSpPr>
        <p:spPr>
          <a:xfrm>
            <a:off x="1371600" y="4156571"/>
            <a:ext cx="6400799" cy="1752600"/>
          </a:xfrm>
          <a:prstGeom prst="rect">
            <a:avLst/>
          </a:prstGeom>
          <a:noFill/>
          <a:ln>
            <a:noFill/>
          </a:ln>
        </p:spPr>
        <p:txBody>
          <a:bodyPr lIns="91425" tIns="91425" rIns="91425" bIns="91425" anchor="t" anchorCtr="0"/>
          <a:lstStyle>
            <a:lvl1pPr marL="0" marR="0" indent="0" algn="ctr" rtl="0">
              <a:spcBef>
                <a:spcPts val="480"/>
              </a:spcBef>
              <a:buClr>
                <a:srgbClr val="4A7DBB"/>
              </a:buClr>
              <a:buSzPct val="100000"/>
              <a:buFont typeface="Calibri"/>
              <a:buNone/>
              <a:defRPr sz="3600" b="0" i="0" u="none" strike="noStrike" cap="none" baseline="0">
                <a:solidFill>
                  <a:srgbClr val="4A7DBB"/>
                </a:solidFill>
                <a:latin typeface="Calibri"/>
                <a:ea typeface="Calibri"/>
                <a:cs typeface="Calibri"/>
                <a:sym typeface="Calibri"/>
              </a:defRPr>
            </a:lvl1pPr>
            <a:lvl2pPr marL="457200" marR="0" indent="0" algn="ctr" rtl="0">
              <a:spcBef>
                <a:spcPts val="480"/>
              </a:spcBef>
              <a:buClr>
                <a:srgbClr val="4A7DBB"/>
              </a:buClr>
              <a:buSzPct val="100000"/>
              <a:buFont typeface="Calibri"/>
              <a:buNone/>
              <a:defRPr sz="3600" b="0" i="0" u="none" strike="noStrike" cap="none" baseline="0">
                <a:solidFill>
                  <a:srgbClr val="4A7DBB"/>
                </a:solidFill>
                <a:latin typeface="Calibri"/>
                <a:ea typeface="Calibri"/>
                <a:cs typeface="Calibri"/>
                <a:sym typeface="Calibri"/>
              </a:defRPr>
            </a:lvl2pPr>
            <a:lvl3pPr marL="914400" marR="0" indent="0" algn="ctr" rtl="0">
              <a:spcBef>
                <a:spcPts val="440"/>
              </a:spcBef>
              <a:buClr>
                <a:srgbClr val="4A7DBB"/>
              </a:buClr>
              <a:buSzPct val="100000"/>
              <a:buFont typeface="Calibri"/>
              <a:buNone/>
              <a:defRPr sz="3600" b="0" i="0" u="none" strike="noStrike" cap="none" baseline="0">
                <a:solidFill>
                  <a:srgbClr val="4A7DBB"/>
                </a:solidFill>
                <a:latin typeface="Calibri"/>
                <a:ea typeface="Calibri"/>
                <a:cs typeface="Calibri"/>
                <a:sym typeface="Calibri"/>
              </a:defRPr>
            </a:lvl3pPr>
            <a:lvl4pPr marL="1371600" marR="0" indent="0" algn="ctr" rtl="0">
              <a:spcBef>
                <a:spcPts val="400"/>
              </a:spcBef>
              <a:buClr>
                <a:srgbClr val="4A7DBB"/>
              </a:buClr>
              <a:buSzPct val="100000"/>
              <a:buFont typeface="Calibri"/>
              <a:buNone/>
              <a:defRPr sz="3600" b="0" i="0" u="none" strike="noStrike" cap="none" baseline="0">
                <a:solidFill>
                  <a:srgbClr val="4A7DBB"/>
                </a:solidFill>
                <a:latin typeface="Calibri"/>
                <a:ea typeface="Calibri"/>
                <a:cs typeface="Calibri"/>
                <a:sym typeface="Calibri"/>
              </a:defRPr>
            </a:lvl4pPr>
            <a:lvl5pPr marL="1828800" marR="0" indent="0" algn="ctr" rtl="0">
              <a:spcBef>
                <a:spcPts val="400"/>
              </a:spcBef>
              <a:buClr>
                <a:srgbClr val="4A7DBB"/>
              </a:buClr>
              <a:buSzPct val="100000"/>
              <a:buFont typeface="Calibri"/>
              <a:buNone/>
              <a:defRPr sz="3600" b="0" i="0" u="none" strike="noStrike" cap="none" baseline="0">
                <a:solidFill>
                  <a:srgbClr val="4A7DBB"/>
                </a:solidFill>
                <a:latin typeface="Calibri"/>
                <a:ea typeface="Calibri"/>
                <a:cs typeface="Calibri"/>
                <a:sym typeface="Calibri"/>
              </a:defRPr>
            </a:lvl5pPr>
            <a:lvl6pPr marL="2286000" marR="0" indent="0" algn="ctr" rtl="0">
              <a:spcBef>
                <a:spcPts val="400"/>
              </a:spcBef>
              <a:buClr>
                <a:srgbClr val="4A7DBB"/>
              </a:buClr>
              <a:buSzPct val="100000"/>
              <a:buFont typeface="Calibri"/>
              <a:buNone/>
              <a:defRPr sz="3600" b="0" i="0" u="none" strike="noStrike" cap="none" baseline="0">
                <a:solidFill>
                  <a:srgbClr val="4A7DBB"/>
                </a:solidFill>
                <a:latin typeface="Calibri"/>
                <a:ea typeface="Calibri"/>
                <a:cs typeface="Calibri"/>
                <a:sym typeface="Calibri"/>
              </a:defRPr>
            </a:lvl6pPr>
            <a:lvl7pPr marL="2743200" marR="0" indent="0" algn="ctr" rtl="0">
              <a:spcBef>
                <a:spcPts val="400"/>
              </a:spcBef>
              <a:buClr>
                <a:srgbClr val="4A7DBB"/>
              </a:buClr>
              <a:buSzPct val="100000"/>
              <a:buFont typeface="Calibri"/>
              <a:buNone/>
              <a:defRPr sz="3600" b="0" i="0" u="none" strike="noStrike" cap="none" baseline="0">
                <a:solidFill>
                  <a:srgbClr val="4A7DBB"/>
                </a:solidFill>
                <a:latin typeface="Calibri"/>
                <a:ea typeface="Calibri"/>
                <a:cs typeface="Calibri"/>
                <a:sym typeface="Calibri"/>
              </a:defRPr>
            </a:lvl7pPr>
            <a:lvl8pPr marL="3200400" marR="0" indent="0" algn="ctr" rtl="0">
              <a:spcBef>
                <a:spcPts val="400"/>
              </a:spcBef>
              <a:buClr>
                <a:srgbClr val="4A7DBB"/>
              </a:buClr>
              <a:buSzPct val="100000"/>
              <a:buFont typeface="Calibri"/>
              <a:buNone/>
              <a:defRPr sz="3600" b="0" i="0" u="none" strike="noStrike" cap="none" baseline="0">
                <a:solidFill>
                  <a:srgbClr val="4A7DBB"/>
                </a:solidFill>
                <a:latin typeface="Calibri"/>
                <a:ea typeface="Calibri"/>
                <a:cs typeface="Calibri"/>
                <a:sym typeface="Calibri"/>
              </a:defRPr>
            </a:lvl8pPr>
            <a:lvl9pPr marL="3657600" marR="0" indent="0" algn="ctr" rtl="0">
              <a:spcBef>
                <a:spcPts val="400"/>
              </a:spcBef>
              <a:buClr>
                <a:srgbClr val="4A7DBB"/>
              </a:buClr>
              <a:buSzPct val="100000"/>
              <a:buFont typeface="Calibri"/>
              <a:buNone/>
              <a:defRPr sz="3600" b="0" i="0" u="none" strike="noStrike" cap="none" baseline="0">
                <a:solidFill>
                  <a:srgbClr val="4A7DBB"/>
                </a:solidFill>
                <a:latin typeface="Calibri"/>
                <a:ea typeface="Calibri"/>
                <a:cs typeface="Calibri"/>
                <a:sym typeface="Calibri"/>
              </a:defRPr>
            </a:lvl9pPr>
          </a:lstStyle>
          <a:p>
            <a:endParaRPr/>
          </a:p>
        </p:txBody>
      </p:sp>
      <p:pic>
        <p:nvPicPr>
          <p:cNvPr id="16" name="Shape 16"/>
          <p:cNvPicPr preferRelativeResize="0"/>
          <p:nvPr/>
        </p:nvPicPr>
        <p:blipFill>
          <a:blip r:embed="rId2">
            <a:alphaModFix/>
          </a:blip>
          <a:stretch>
            <a:fillRect/>
          </a:stretch>
        </p:blipFill>
        <p:spPr>
          <a:xfrm>
            <a:off x="3867150" y="347875"/>
            <a:ext cx="1409699" cy="896299"/>
          </a:xfrm>
          <a:prstGeom prst="rect">
            <a:avLst/>
          </a:prstGeom>
          <a:noFill/>
          <a:ln>
            <a:noFill/>
          </a:ln>
        </p:spPr>
      </p:pic>
      <p:pic>
        <p:nvPicPr>
          <p:cNvPr id="17" name="Shape 17"/>
          <p:cNvPicPr preferRelativeResize="0"/>
          <p:nvPr/>
        </p:nvPicPr>
        <p:blipFill>
          <a:blip r:embed="rId3">
            <a:alphaModFix/>
          </a:blip>
          <a:stretch>
            <a:fillRect/>
          </a:stretch>
        </p:blipFill>
        <p:spPr>
          <a:xfrm>
            <a:off x="1373962" y="1365228"/>
            <a:ext cx="6396049" cy="109230"/>
          </a:xfrm>
          <a:prstGeom prst="rect">
            <a:avLst/>
          </a:prstGeom>
          <a:noFill/>
          <a:ln>
            <a:noFill/>
          </a:ln>
        </p:spPr>
      </p:pic>
      <p:cxnSp>
        <p:nvCxnSpPr>
          <p:cNvPr id="18" name="Shape 18"/>
          <p:cNvCxnSpPr/>
          <p:nvPr/>
        </p:nvCxnSpPr>
        <p:spPr>
          <a:xfrm>
            <a:off x="0" y="3886198"/>
            <a:ext cx="9144000" cy="0"/>
          </a:xfrm>
          <a:prstGeom prst="straightConnector1">
            <a:avLst/>
          </a:prstGeom>
          <a:noFill/>
          <a:ln w="28575" cap="flat">
            <a:solidFill>
              <a:srgbClr val="7EC242"/>
            </a:solidFill>
            <a:prstDash val="dot"/>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Header w/ Conten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Clr>
                <a:schemeClr val="lt1"/>
              </a:buClr>
              <a:buNone/>
              <a:defRPr sz="3200">
                <a:solidFill>
                  <a:schemeClr val="lt1"/>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1"/>
          </p:nvPr>
        </p:nvSpPr>
        <p:spPr>
          <a:xfrm>
            <a:off x="457200" y="1600200"/>
            <a:ext cx="8229600" cy="37451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solidFill>
                  <a:srgbClr val="134486"/>
                </a:solidFill>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61" name="Shape 61"/>
          <p:cNvCxnSpPr/>
          <p:nvPr/>
        </p:nvCxnSpPr>
        <p:spPr>
          <a:xfrm>
            <a:off x="0" y="1503571"/>
            <a:ext cx="9144000" cy="0"/>
          </a:xfrm>
          <a:prstGeom prst="straightConnector1">
            <a:avLst/>
          </a:prstGeom>
          <a:noFill/>
          <a:ln w="28575" cap="flat">
            <a:solidFill>
              <a:srgbClr val="7EC242"/>
            </a:solidFill>
            <a:prstDash val="dot"/>
            <a:round/>
            <a:headEnd type="none" w="med" len="med"/>
            <a:tailEnd type="none" w="med" len="med"/>
          </a:ln>
        </p:spPr>
      </p:cxnSp>
      <p:pic>
        <p:nvPicPr>
          <p:cNvPr id="62" name="Shape 62"/>
          <p:cNvPicPr preferRelativeResize="0"/>
          <p:nvPr/>
        </p:nvPicPr>
        <p:blipFill>
          <a:blip r:embed="rId2">
            <a:alphaModFix/>
          </a:blip>
          <a:stretch>
            <a:fillRect/>
          </a:stretch>
        </p:blipFill>
        <p:spPr>
          <a:xfrm>
            <a:off x="8564225" y="6471475"/>
            <a:ext cx="579774" cy="3865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wo Column w/ Subheads">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1"/>
          </p:nvPr>
        </p:nvSpPr>
        <p:spPr>
          <a:xfrm>
            <a:off x="457200" y="1713300"/>
            <a:ext cx="4040099" cy="3410100"/>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66" name="Shape 66"/>
          <p:cNvSpPr txBox="1">
            <a:spLocks noGrp="1"/>
          </p:cNvSpPr>
          <p:nvPr>
            <p:ph type="body" idx="2"/>
          </p:nvPr>
        </p:nvSpPr>
        <p:spPr>
          <a:xfrm>
            <a:off x="4645025" y="1713300"/>
            <a:ext cx="4041900" cy="3410100"/>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cxnSp>
        <p:nvCxnSpPr>
          <p:cNvPr id="67" name="Shape 67"/>
          <p:cNvCxnSpPr/>
          <p:nvPr/>
        </p:nvCxnSpPr>
        <p:spPr>
          <a:xfrm>
            <a:off x="0" y="1503571"/>
            <a:ext cx="9144000" cy="0"/>
          </a:xfrm>
          <a:prstGeom prst="straightConnector1">
            <a:avLst/>
          </a:prstGeom>
          <a:noFill/>
          <a:ln w="28575" cap="flat">
            <a:solidFill>
              <a:srgbClr val="7EC242"/>
            </a:solidFill>
            <a:prstDash val="dot"/>
            <a:round/>
            <a:headEnd type="none" w="med" len="med"/>
            <a:tailEnd type="none" w="med" len="med"/>
          </a:ln>
        </p:spPr>
      </p:cxnSp>
      <p:pic>
        <p:nvPicPr>
          <p:cNvPr id="68" name="Shape 68"/>
          <p:cNvPicPr preferRelativeResize="0"/>
          <p:nvPr/>
        </p:nvPicPr>
        <p:blipFill>
          <a:blip r:embed="rId2">
            <a:alphaModFix/>
          </a:blip>
          <a:stretch>
            <a:fillRect/>
          </a:stretch>
        </p:blipFill>
        <p:spPr>
          <a:xfrm>
            <a:off x="8564225" y="6471475"/>
            <a:ext cx="579774" cy="3865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Empty ">
    <p:spTree>
      <p:nvGrpSpPr>
        <p:cNvPr id="1" name="Shape 6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Header Onl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Clr>
                <a:schemeClr val="lt1"/>
              </a:buClr>
              <a:buNone/>
              <a:defRPr sz="3200">
                <a:solidFill>
                  <a:schemeClr val="lt1"/>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1" name="Shape 21"/>
          <p:cNvCxnSpPr/>
          <p:nvPr/>
        </p:nvCxnSpPr>
        <p:spPr>
          <a:xfrm>
            <a:off x="0" y="1503571"/>
            <a:ext cx="9144000" cy="0"/>
          </a:xfrm>
          <a:prstGeom prst="straightConnector1">
            <a:avLst/>
          </a:prstGeom>
          <a:noFill/>
          <a:ln w="28575" cap="flat">
            <a:solidFill>
              <a:srgbClr val="7EC242"/>
            </a:solidFill>
            <a:prstDash val="dot"/>
            <a:round/>
            <a:headEnd type="none" w="med" len="med"/>
            <a:tailEnd type="none" w="med" len="med"/>
          </a:ln>
        </p:spPr>
      </p:cxnSp>
      <p:pic>
        <p:nvPicPr>
          <p:cNvPr id="22" name="Shape 22"/>
          <p:cNvPicPr preferRelativeResize="0"/>
          <p:nvPr/>
        </p:nvPicPr>
        <p:blipFill>
          <a:blip r:embed="rId2">
            <a:alphaModFix/>
          </a:blip>
          <a:stretch>
            <a:fillRect/>
          </a:stretch>
        </p:blipFill>
        <p:spPr>
          <a:xfrm>
            <a:off x="8564225" y="6471475"/>
            <a:ext cx="579774" cy="3865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Header Only">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2327067"/>
            <a:ext cx="8229600" cy="1143000"/>
          </a:xfrm>
          <a:prstGeom prst="rect">
            <a:avLst/>
          </a:prstGeom>
          <a:noFill/>
          <a:ln>
            <a:noFill/>
          </a:ln>
        </p:spPr>
        <p:txBody>
          <a:bodyPr lIns="91425" tIns="91425" rIns="91425" bIns="91425" anchor="ctr" anchorCtr="0"/>
          <a:lstStyle>
            <a:lvl1pPr algn="ctr" rtl="0">
              <a:spcBef>
                <a:spcPts val="0"/>
              </a:spcBef>
              <a:buClr>
                <a:schemeClr val="lt1"/>
              </a:buClr>
              <a:buNone/>
              <a:defRPr sz="3200">
                <a:solidFill>
                  <a:schemeClr val="lt1"/>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5" name="Shape 25"/>
          <p:cNvCxnSpPr/>
          <p:nvPr/>
        </p:nvCxnSpPr>
        <p:spPr>
          <a:xfrm>
            <a:off x="0" y="3627521"/>
            <a:ext cx="9144000" cy="0"/>
          </a:xfrm>
          <a:prstGeom prst="straightConnector1">
            <a:avLst/>
          </a:prstGeom>
          <a:noFill/>
          <a:ln w="28575" cap="flat">
            <a:solidFill>
              <a:srgbClr val="7EC242"/>
            </a:solidFill>
            <a:prstDash val="dot"/>
            <a:round/>
            <a:headEnd type="none" w="med" len="med"/>
            <a:tailEnd type="none" w="med" len="med"/>
          </a:ln>
        </p:spPr>
      </p:cxnSp>
      <p:pic>
        <p:nvPicPr>
          <p:cNvPr id="26" name="Shape 26"/>
          <p:cNvPicPr preferRelativeResize="0"/>
          <p:nvPr/>
        </p:nvPicPr>
        <p:blipFill>
          <a:blip r:embed="rId2">
            <a:alphaModFix/>
          </a:blip>
          <a:stretch>
            <a:fillRect/>
          </a:stretch>
        </p:blipFill>
        <p:spPr>
          <a:xfrm>
            <a:off x="8564225" y="6471475"/>
            <a:ext cx="579774" cy="3865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Header w/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Clr>
                <a:schemeClr val="lt1"/>
              </a:buClr>
              <a:buNone/>
              <a:defRPr sz="3200">
                <a:solidFill>
                  <a:schemeClr val="lt1"/>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457200" y="1600200"/>
            <a:ext cx="8229600" cy="374534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solidFill>
                  <a:srgbClr val="134486"/>
                </a:solidFill>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30" name="Shape 30"/>
          <p:cNvCxnSpPr/>
          <p:nvPr/>
        </p:nvCxnSpPr>
        <p:spPr>
          <a:xfrm>
            <a:off x="0" y="1503571"/>
            <a:ext cx="9144000" cy="0"/>
          </a:xfrm>
          <a:prstGeom prst="straightConnector1">
            <a:avLst/>
          </a:prstGeom>
          <a:noFill/>
          <a:ln w="28575" cap="flat">
            <a:solidFill>
              <a:srgbClr val="7EC242"/>
            </a:solidFill>
            <a:prstDash val="dot"/>
            <a:round/>
            <a:headEnd type="none" w="med" len="med"/>
            <a:tailEnd type="none" w="med" len="med"/>
          </a:ln>
        </p:spPr>
      </p:cxnSp>
      <p:pic>
        <p:nvPicPr>
          <p:cNvPr id="31" name="Shape 31"/>
          <p:cNvPicPr preferRelativeResize="0"/>
          <p:nvPr/>
        </p:nvPicPr>
        <p:blipFill>
          <a:blip r:embed="rId2">
            <a:alphaModFix/>
          </a:blip>
          <a:stretch>
            <a:fillRect/>
          </a:stretch>
        </p:blipFill>
        <p:spPr>
          <a:xfrm>
            <a:off x="8564225" y="6471475"/>
            <a:ext cx="579774" cy="3865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lumn w/ Subheads">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0" y="1713300"/>
            <a:ext cx="4040187" cy="3410004"/>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35" name="Shape 35"/>
          <p:cNvSpPr txBox="1">
            <a:spLocks noGrp="1"/>
          </p:cNvSpPr>
          <p:nvPr>
            <p:ph type="body" idx="2"/>
          </p:nvPr>
        </p:nvSpPr>
        <p:spPr>
          <a:xfrm>
            <a:off x="4645025" y="1713300"/>
            <a:ext cx="4041774" cy="3410004"/>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cxnSp>
        <p:nvCxnSpPr>
          <p:cNvPr id="36" name="Shape 36"/>
          <p:cNvCxnSpPr/>
          <p:nvPr/>
        </p:nvCxnSpPr>
        <p:spPr>
          <a:xfrm>
            <a:off x="0" y="1503571"/>
            <a:ext cx="9144000" cy="0"/>
          </a:xfrm>
          <a:prstGeom prst="straightConnector1">
            <a:avLst/>
          </a:prstGeom>
          <a:noFill/>
          <a:ln w="28575" cap="flat">
            <a:solidFill>
              <a:srgbClr val="7EC242"/>
            </a:solidFill>
            <a:prstDash val="dot"/>
            <a:round/>
            <a:headEnd type="none" w="med" len="med"/>
            <a:tailEnd type="none" w="med" len="med"/>
          </a:ln>
        </p:spPr>
      </p:cxnSp>
      <p:pic>
        <p:nvPicPr>
          <p:cNvPr id="37" name="Shape 37"/>
          <p:cNvPicPr preferRelativeResize="0"/>
          <p:nvPr/>
        </p:nvPicPr>
        <p:blipFill>
          <a:blip r:embed="rId2">
            <a:alphaModFix/>
          </a:blip>
          <a:stretch>
            <a:fillRect/>
          </a:stretch>
        </p:blipFill>
        <p:spPr>
          <a:xfrm>
            <a:off x="8564225" y="6471475"/>
            <a:ext cx="579774" cy="3865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Empty ">
    <p:spTree>
      <p:nvGrpSpPr>
        <p:cNvPr id="1" name="Shape 3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Intro ">
    <p:spTree>
      <p:nvGrpSpPr>
        <p:cNvPr id="1" name="Shape 44"/>
        <p:cNvGrpSpPr/>
        <p:nvPr/>
      </p:nvGrpSpPr>
      <p:grpSpPr>
        <a:xfrm>
          <a:off x="0" y="0"/>
          <a:ext cx="0" cy="0"/>
          <a:chOff x="0" y="0"/>
          <a:chExt cx="0" cy="0"/>
        </a:xfrm>
      </p:grpSpPr>
      <p:sp>
        <p:nvSpPr>
          <p:cNvPr id="45" name="Shape 45"/>
          <p:cNvSpPr txBox="1">
            <a:spLocks noGrp="1"/>
          </p:cNvSpPr>
          <p:nvPr>
            <p:ph type="ctrTitle"/>
          </p:nvPr>
        </p:nvSpPr>
        <p:spPr>
          <a:xfrm>
            <a:off x="685800" y="2335544"/>
            <a:ext cx="7772400" cy="1470000"/>
          </a:xfrm>
          <a:prstGeom prst="rect">
            <a:avLst/>
          </a:prstGeom>
          <a:noFill/>
          <a:ln>
            <a:noFill/>
          </a:ln>
        </p:spPr>
        <p:txBody>
          <a:bodyPr lIns="91425" tIns="91425" rIns="91425" bIns="91425" anchor="ctr" anchorCtr="0"/>
          <a:lstStyle>
            <a:lvl1pPr marL="0" marR="0" indent="0" algn="ctr" rtl="0">
              <a:spcBef>
                <a:spcPts val="0"/>
              </a:spcBef>
              <a:buClr>
                <a:srgbClr val="F2F2F2"/>
              </a:buClr>
              <a:buSzPct val="100000"/>
              <a:buFont typeface="Calibri"/>
              <a:buNone/>
              <a:defRPr sz="4800" b="0" i="0" u="none" strike="noStrike" cap="none" baseline="0">
                <a:solidFill>
                  <a:srgbClr val="F2F2F2"/>
                </a:solidFill>
                <a:latin typeface="Calibri"/>
                <a:ea typeface="Calibri"/>
                <a:cs typeface="Calibri"/>
                <a:sym typeface="Calibri"/>
              </a:defRPr>
            </a:lvl1pPr>
            <a:lvl2pPr marL="0" marR="0" indent="0" algn="l" rtl="0">
              <a:spcBef>
                <a:spcPts val="0"/>
              </a:spcBef>
              <a:buFont typeface="Cambria"/>
              <a:defRPr>
                <a:latin typeface="Cambria"/>
                <a:ea typeface="Cambria"/>
                <a:cs typeface="Cambria"/>
                <a:sym typeface="Cambria"/>
              </a:defRPr>
            </a:lvl2pPr>
            <a:lvl3pPr marL="0" marR="0" indent="0" algn="l" rtl="0">
              <a:spcBef>
                <a:spcPts val="0"/>
              </a:spcBef>
              <a:buFont typeface="Cambria"/>
              <a:defRPr>
                <a:latin typeface="Cambria"/>
                <a:ea typeface="Cambria"/>
                <a:cs typeface="Cambria"/>
                <a:sym typeface="Cambria"/>
              </a:defRPr>
            </a:lvl3pPr>
            <a:lvl4pPr marL="0" marR="0" indent="0" algn="l" rtl="0">
              <a:spcBef>
                <a:spcPts val="0"/>
              </a:spcBef>
              <a:buFont typeface="Cambria"/>
              <a:defRPr>
                <a:latin typeface="Cambria"/>
                <a:ea typeface="Cambria"/>
                <a:cs typeface="Cambria"/>
                <a:sym typeface="Cambria"/>
              </a:defRPr>
            </a:lvl4pPr>
            <a:lvl5pPr marL="0" marR="0" indent="0" algn="l" rtl="0">
              <a:spcBef>
                <a:spcPts val="0"/>
              </a:spcBef>
              <a:buFont typeface="Cambria"/>
              <a:defRPr>
                <a:latin typeface="Cambria"/>
                <a:ea typeface="Cambria"/>
                <a:cs typeface="Cambria"/>
                <a:sym typeface="Cambria"/>
              </a:defRPr>
            </a:lvl5pPr>
            <a:lvl6pPr marL="0" marR="0" indent="0" algn="l" rtl="0">
              <a:spcBef>
                <a:spcPts val="0"/>
              </a:spcBef>
              <a:buFont typeface="Cambria"/>
              <a:defRPr>
                <a:latin typeface="Cambria"/>
                <a:ea typeface="Cambria"/>
                <a:cs typeface="Cambria"/>
                <a:sym typeface="Cambria"/>
              </a:defRPr>
            </a:lvl6pPr>
            <a:lvl7pPr marL="0" marR="0" indent="0" algn="l" rtl="0">
              <a:spcBef>
                <a:spcPts val="0"/>
              </a:spcBef>
              <a:buFont typeface="Cambria"/>
              <a:defRPr>
                <a:latin typeface="Cambria"/>
                <a:ea typeface="Cambria"/>
                <a:cs typeface="Cambria"/>
                <a:sym typeface="Cambria"/>
              </a:defRPr>
            </a:lvl7pPr>
            <a:lvl8pPr marL="0" marR="0" indent="0" algn="l" rtl="0">
              <a:spcBef>
                <a:spcPts val="0"/>
              </a:spcBef>
              <a:buFont typeface="Cambria"/>
              <a:defRPr>
                <a:latin typeface="Cambria"/>
                <a:ea typeface="Cambria"/>
                <a:cs typeface="Cambria"/>
                <a:sym typeface="Cambria"/>
              </a:defRPr>
            </a:lvl8pPr>
            <a:lvl9pPr marL="0" marR="0" indent="0" algn="l" rtl="0">
              <a:spcBef>
                <a:spcPts val="0"/>
              </a:spcBef>
              <a:buFont typeface="Cambria"/>
              <a:defRPr>
                <a:latin typeface="Cambria"/>
                <a:ea typeface="Cambria"/>
                <a:cs typeface="Cambria"/>
                <a:sym typeface="Cambria"/>
              </a:defRPr>
            </a:lvl9pPr>
          </a:lstStyle>
          <a:p>
            <a:endParaRPr/>
          </a:p>
        </p:txBody>
      </p:sp>
      <p:sp>
        <p:nvSpPr>
          <p:cNvPr id="46" name="Shape 46"/>
          <p:cNvSpPr txBox="1">
            <a:spLocks noGrp="1"/>
          </p:cNvSpPr>
          <p:nvPr>
            <p:ph type="subTitle" idx="1"/>
          </p:nvPr>
        </p:nvSpPr>
        <p:spPr>
          <a:xfrm>
            <a:off x="1371600" y="4156571"/>
            <a:ext cx="6400799" cy="1752600"/>
          </a:xfrm>
          <a:prstGeom prst="rect">
            <a:avLst/>
          </a:prstGeom>
          <a:noFill/>
          <a:ln>
            <a:noFill/>
          </a:ln>
        </p:spPr>
        <p:txBody>
          <a:bodyPr lIns="91425" tIns="91425" rIns="91425" bIns="91425" anchor="t" anchorCtr="0"/>
          <a:lstStyle>
            <a:lvl1pPr marL="0" marR="0" indent="0" algn="ctr" rtl="0">
              <a:spcBef>
                <a:spcPts val="480"/>
              </a:spcBef>
              <a:buClr>
                <a:srgbClr val="4A7DBB"/>
              </a:buClr>
              <a:buSzPct val="100000"/>
              <a:buFont typeface="Calibri"/>
              <a:buNone/>
              <a:defRPr sz="3600" b="0" i="0" u="none" strike="noStrike" cap="none" baseline="0">
                <a:solidFill>
                  <a:srgbClr val="4A7DBB"/>
                </a:solidFill>
                <a:latin typeface="Calibri"/>
                <a:ea typeface="Calibri"/>
                <a:cs typeface="Calibri"/>
                <a:sym typeface="Calibri"/>
              </a:defRPr>
            </a:lvl1pPr>
            <a:lvl2pPr marL="457200" marR="0" indent="0" algn="ctr" rtl="0">
              <a:spcBef>
                <a:spcPts val="480"/>
              </a:spcBef>
              <a:buClr>
                <a:srgbClr val="4A7DBB"/>
              </a:buClr>
              <a:buSzPct val="100000"/>
              <a:buFont typeface="Calibri"/>
              <a:buNone/>
              <a:defRPr sz="3600" b="0" i="0" u="none" strike="noStrike" cap="none" baseline="0">
                <a:solidFill>
                  <a:srgbClr val="4A7DBB"/>
                </a:solidFill>
                <a:latin typeface="Calibri"/>
                <a:ea typeface="Calibri"/>
                <a:cs typeface="Calibri"/>
                <a:sym typeface="Calibri"/>
              </a:defRPr>
            </a:lvl2pPr>
            <a:lvl3pPr marL="914400" marR="0" indent="0" algn="ctr" rtl="0">
              <a:spcBef>
                <a:spcPts val="440"/>
              </a:spcBef>
              <a:buClr>
                <a:srgbClr val="4A7DBB"/>
              </a:buClr>
              <a:buSzPct val="100000"/>
              <a:buFont typeface="Calibri"/>
              <a:buNone/>
              <a:defRPr sz="3600" b="0" i="0" u="none" strike="noStrike" cap="none" baseline="0">
                <a:solidFill>
                  <a:srgbClr val="4A7DBB"/>
                </a:solidFill>
                <a:latin typeface="Calibri"/>
                <a:ea typeface="Calibri"/>
                <a:cs typeface="Calibri"/>
                <a:sym typeface="Calibri"/>
              </a:defRPr>
            </a:lvl3pPr>
            <a:lvl4pPr marL="1371600" marR="0" indent="0" algn="ctr" rtl="0">
              <a:spcBef>
                <a:spcPts val="400"/>
              </a:spcBef>
              <a:buClr>
                <a:srgbClr val="4A7DBB"/>
              </a:buClr>
              <a:buSzPct val="100000"/>
              <a:buFont typeface="Calibri"/>
              <a:buNone/>
              <a:defRPr sz="3600" b="0" i="0" u="none" strike="noStrike" cap="none" baseline="0">
                <a:solidFill>
                  <a:srgbClr val="4A7DBB"/>
                </a:solidFill>
                <a:latin typeface="Calibri"/>
                <a:ea typeface="Calibri"/>
                <a:cs typeface="Calibri"/>
                <a:sym typeface="Calibri"/>
              </a:defRPr>
            </a:lvl4pPr>
            <a:lvl5pPr marL="1828800" marR="0" indent="0" algn="ctr" rtl="0">
              <a:spcBef>
                <a:spcPts val="400"/>
              </a:spcBef>
              <a:buClr>
                <a:srgbClr val="4A7DBB"/>
              </a:buClr>
              <a:buSzPct val="100000"/>
              <a:buFont typeface="Calibri"/>
              <a:buNone/>
              <a:defRPr sz="3600" b="0" i="0" u="none" strike="noStrike" cap="none" baseline="0">
                <a:solidFill>
                  <a:srgbClr val="4A7DBB"/>
                </a:solidFill>
                <a:latin typeface="Calibri"/>
                <a:ea typeface="Calibri"/>
                <a:cs typeface="Calibri"/>
                <a:sym typeface="Calibri"/>
              </a:defRPr>
            </a:lvl5pPr>
            <a:lvl6pPr marL="2286000" marR="0" indent="0" algn="ctr" rtl="0">
              <a:spcBef>
                <a:spcPts val="400"/>
              </a:spcBef>
              <a:buClr>
                <a:srgbClr val="4A7DBB"/>
              </a:buClr>
              <a:buSzPct val="100000"/>
              <a:buFont typeface="Calibri"/>
              <a:buNone/>
              <a:defRPr sz="3600" b="0" i="0" u="none" strike="noStrike" cap="none" baseline="0">
                <a:solidFill>
                  <a:srgbClr val="4A7DBB"/>
                </a:solidFill>
                <a:latin typeface="Calibri"/>
                <a:ea typeface="Calibri"/>
                <a:cs typeface="Calibri"/>
                <a:sym typeface="Calibri"/>
              </a:defRPr>
            </a:lvl6pPr>
            <a:lvl7pPr marL="2743200" marR="0" indent="0" algn="ctr" rtl="0">
              <a:spcBef>
                <a:spcPts val="400"/>
              </a:spcBef>
              <a:buClr>
                <a:srgbClr val="4A7DBB"/>
              </a:buClr>
              <a:buSzPct val="100000"/>
              <a:buFont typeface="Calibri"/>
              <a:buNone/>
              <a:defRPr sz="3600" b="0" i="0" u="none" strike="noStrike" cap="none" baseline="0">
                <a:solidFill>
                  <a:srgbClr val="4A7DBB"/>
                </a:solidFill>
                <a:latin typeface="Calibri"/>
                <a:ea typeface="Calibri"/>
                <a:cs typeface="Calibri"/>
                <a:sym typeface="Calibri"/>
              </a:defRPr>
            </a:lvl7pPr>
            <a:lvl8pPr marL="3200400" marR="0" indent="0" algn="ctr" rtl="0">
              <a:spcBef>
                <a:spcPts val="400"/>
              </a:spcBef>
              <a:buClr>
                <a:srgbClr val="4A7DBB"/>
              </a:buClr>
              <a:buSzPct val="100000"/>
              <a:buFont typeface="Calibri"/>
              <a:buNone/>
              <a:defRPr sz="3600" b="0" i="0" u="none" strike="noStrike" cap="none" baseline="0">
                <a:solidFill>
                  <a:srgbClr val="4A7DBB"/>
                </a:solidFill>
                <a:latin typeface="Calibri"/>
                <a:ea typeface="Calibri"/>
                <a:cs typeface="Calibri"/>
                <a:sym typeface="Calibri"/>
              </a:defRPr>
            </a:lvl8pPr>
            <a:lvl9pPr marL="3657600" marR="0" indent="0" algn="ctr" rtl="0">
              <a:spcBef>
                <a:spcPts val="400"/>
              </a:spcBef>
              <a:buClr>
                <a:srgbClr val="4A7DBB"/>
              </a:buClr>
              <a:buSzPct val="100000"/>
              <a:buFont typeface="Calibri"/>
              <a:buNone/>
              <a:defRPr sz="3600" b="0" i="0" u="none" strike="noStrike" cap="none" baseline="0">
                <a:solidFill>
                  <a:srgbClr val="4A7DBB"/>
                </a:solidFill>
                <a:latin typeface="Calibri"/>
                <a:ea typeface="Calibri"/>
                <a:cs typeface="Calibri"/>
                <a:sym typeface="Calibri"/>
              </a:defRPr>
            </a:lvl9pPr>
          </a:lstStyle>
          <a:p>
            <a:endParaRPr/>
          </a:p>
        </p:txBody>
      </p:sp>
      <p:pic>
        <p:nvPicPr>
          <p:cNvPr id="47" name="Shape 47"/>
          <p:cNvPicPr preferRelativeResize="0"/>
          <p:nvPr/>
        </p:nvPicPr>
        <p:blipFill>
          <a:blip r:embed="rId2">
            <a:alphaModFix/>
          </a:blip>
          <a:stretch>
            <a:fillRect/>
          </a:stretch>
        </p:blipFill>
        <p:spPr>
          <a:xfrm>
            <a:off x="3867150" y="347875"/>
            <a:ext cx="1409699" cy="896299"/>
          </a:xfrm>
          <a:prstGeom prst="rect">
            <a:avLst/>
          </a:prstGeom>
          <a:noFill/>
          <a:ln>
            <a:noFill/>
          </a:ln>
        </p:spPr>
      </p:pic>
      <p:pic>
        <p:nvPicPr>
          <p:cNvPr id="48" name="Shape 48"/>
          <p:cNvPicPr preferRelativeResize="0"/>
          <p:nvPr/>
        </p:nvPicPr>
        <p:blipFill>
          <a:blip r:embed="rId3">
            <a:alphaModFix/>
          </a:blip>
          <a:stretch>
            <a:fillRect/>
          </a:stretch>
        </p:blipFill>
        <p:spPr>
          <a:xfrm>
            <a:off x="1373962" y="1365228"/>
            <a:ext cx="6396049" cy="109230"/>
          </a:xfrm>
          <a:prstGeom prst="rect">
            <a:avLst/>
          </a:prstGeom>
          <a:noFill/>
          <a:ln>
            <a:noFill/>
          </a:ln>
        </p:spPr>
      </p:pic>
      <p:cxnSp>
        <p:nvCxnSpPr>
          <p:cNvPr id="49" name="Shape 49"/>
          <p:cNvCxnSpPr/>
          <p:nvPr/>
        </p:nvCxnSpPr>
        <p:spPr>
          <a:xfrm>
            <a:off x="0" y="3886198"/>
            <a:ext cx="9144000" cy="0"/>
          </a:xfrm>
          <a:prstGeom prst="straightConnector1">
            <a:avLst/>
          </a:prstGeom>
          <a:noFill/>
          <a:ln w="28575" cap="flat">
            <a:solidFill>
              <a:srgbClr val="7EC242"/>
            </a:solidFill>
            <a:prstDash val="dot"/>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Header Only">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l" rtl="0">
              <a:spcBef>
                <a:spcPts val="0"/>
              </a:spcBef>
              <a:buClr>
                <a:schemeClr val="lt1"/>
              </a:buClr>
              <a:buNone/>
              <a:defRPr sz="3200">
                <a:solidFill>
                  <a:schemeClr val="lt1"/>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52" name="Shape 52"/>
          <p:cNvCxnSpPr/>
          <p:nvPr/>
        </p:nvCxnSpPr>
        <p:spPr>
          <a:xfrm>
            <a:off x="0" y="1503571"/>
            <a:ext cx="9144000" cy="0"/>
          </a:xfrm>
          <a:prstGeom prst="straightConnector1">
            <a:avLst/>
          </a:prstGeom>
          <a:noFill/>
          <a:ln w="28575" cap="flat">
            <a:solidFill>
              <a:srgbClr val="7EC242"/>
            </a:solidFill>
            <a:prstDash val="dot"/>
            <a:round/>
            <a:headEnd type="none" w="med" len="med"/>
            <a:tailEnd type="none" w="med" len="med"/>
          </a:ln>
        </p:spPr>
      </p:cxnSp>
      <p:pic>
        <p:nvPicPr>
          <p:cNvPr id="53" name="Shape 53"/>
          <p:cNvPicPr preferRelativeResize="0"/>
          <p:nvPr/>
        </p:nvPicPr>
        <p:blipFill>
          <a:blip r:embed="rId2">
            <a:alphaModFix/>
          </a:blip>
          <a:stretch>
            <a:fillRect/>
          </a:stretch>
        </p:blipFill>
        <p:spPr>
          <a:xfrm>
            <a:off x="8564225" y="6471475"/>
            <a:ext cx="579774" cy="3865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Header Only">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327067"/>
            <a:ext cx="8229600" cy="1143000"/>
          </a:xfrm>
          <a:prstGeom prst="rect">
            <a:avLst/>
          </a:prstGeom>
          <a:noFill/>
          <a:ln>
            <a:noFill/>
          </a:ln>
        </p:spPr>
        <p:txBody>
          <a:bodyPr lIns="91425" tIns="91425" rIns="91425" bIns="91425" anchor="ctr" anchorCtr="0"/>
          <a:lstStyle>
            <a:lvl1pPr algn="ctr" rtl="0">
              <a:spcBef>
                <a:spcPts val="0"/>
              </a:spcBef>
              <a:buClr>
                <a:schemeClr val="lt1"/>
              </a:buClr>
              <a:buNone/>
              <a:defRPr sz="3200">
                <a:solidFill>
                  <a:schemeClr val="lt1"/>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56" name="Shape 56"/>
          <p:cNvCxnSpPr/>
          <p:nvPr/>
        </p:nvCxnSpPr>
        <p:spPr>
          <a:xfrm>
            <a:off x="0" y="3789571"/>
            <a:ext cx="9144000" cy="0"/>
          </a:xfrm>
          <a:prstGeom prst="straightConnector1">
            <a:avLst/>
          </a:prstGeom>
          <a:noFill/>
          <a:ln w="28575" cap="flat">
            <a:solidFill>
              <a:srgbClr val="7EC242"/>
            </a:solidFill>
            <a:prstDash val="dot"/>
            <a:round/>
            <a:headEnd type="none" w="med" len="med"/>
            <a:tailEnd type="none" w="med" len="med"/>
          </a:ln>
        </p:spPr>
      </p:cxnSp>
      <p:pic>
        <p:nvPicPr>
          <p:cNvPr id="57" name="Shape 57"/>
          <p:cNvPicPr preferRelativeResize="0"/>
          <p:nvPr/>
        </p:nvPicPr>
        <p:blipFill>
          <a:blip r:embed="rId2">
            <a:alphaModFix/>
          </a:blip>
          <a:stretch>
            <a:fillRect/>
          </a:stretch>
        </p:blipFill>
        <p:spPr>
          <a:xfrm>
            <a:off x="8564225" y="6471475"/>
            <a:ext cx="579774" cy="3865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theme" Target="../theme/theme2.xml"/><Relationship Id="rId8" Type="http://schemas.openxmlformats.org/officeDocument/2006/relationships/image" Target="../media/image1.jpg"/><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pic>
        <p:nvPicPr>
          <p:cNvPr id="9" name="Shape 9"/>
          <p:cNvPicPr preferRelativeResize="0"/>
          <p:nvPr/>
        </p:nvPicPr>
        <p:blipFill>
          <a:blip r:embed="rId8">
            <a:alphaModFix/>
          </a:blip>
          <a:stretch>
            <a:fillRect/>
          </a:stretch>
        </p:blipFill>
        <p:spPr>
          <a:xfrm>
            <a:off x="-12" y="0"/>
            <a:ext cx="9143998" cy="6857998"/>
          </a:xfrm>
          <a:prstGeom prst="rect">
            <a:avLst/>
          </a:prstGeom>
          <a:noFill/>
          <a:ln>
            <a:noFill/>
          </a:ln>
        </p:spPr>
      </p:pic>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rgbClr val="F2F2F2"/>
              </a:buClr>
              <a:buFont typeface="Cambria"/>
              <a:buNone/>
              <a:defRPr sz="3200" b="0" i="0" u="none" strike="noStrike" cap="none" baseline="0">
                <a:solidFill>
                  <a:srgbClr val="F2F2F2"/>
                </a:solidFill>
                <a:latin typeface="Cambria"/>
                <a:ea typeface="Cambria"/>
                <a:cs typeface="Cambria"/>
                <a:sym typeface="Cambria"/>
              </a:defRPr>
            </a:lvl1pPr>
            <a:lvl2pPr marL="0" marR="0" indent="0" algn="l" rtl="0">
              <a:spcBef>
                <a:spcPts val="0"/>
              </a:spcBef>
              <a:buFont typeface="Cambria"/>
              <a:defRPr>
                <a:latin typeface="Cambria"/>
                <a:ea typeface="Cambria"/>
                <a:cs typeface="Cambria"/>
                <a:sym typeface="Cambria"/>
              </a:defRPr>
            </a:lvl2pPr>
            <a:lvl3pPr marL="0" marR="0" indent="0" algn="l" rtl="0">
              <a:spcBef>
                <a:spcPts val="0"/>
              </a:spcBef>
              <a:buFont typeface="Cambria"/>
              <a:defRPr>
                <a:latin typeface="Cambria"/>
                <a:ea typeface="Cambria"/>
                <a:cs typeface="Cambria"/>
                <a:sym typeface="Cambria"/>
              </a:defRPr>
            </a:lvl3pPr>
            <a:lvl4pPr marL="0" marR="0" indent="0" algn="l" rtl="0">
              <a:spcBef>
                <a:spcPts val="0"/>
              </a:spcBef>
              <a:buFont typeface="Cambria"/>
              <a:defRPr>
                <a:latin typeface="Cambria"/>
                <a:ea typeface="Cambria"/>
                <a:cs typeface="Cambria"/>
                <a:sym typeface="Cambria"/>
              </a:defRPr>
            </a:lvl4pPr>
            <a:lvl5pPr marL="0" marR="0" indent="0" algn="l" rtl="0">
              <a:spcBef>
                <a:spcPts val="0"/>
              </a:spcBef>
              <a:buFont typeface="Cambria"/>
              <a:defRPr>
                <a:latin typeface="Cambria"/>
                <a:ea typeface="Cambria"/>
                <a:cs typeface="Cambria"/>
                <a:sym typeface="Cambria"/>
              </a:defRPr>
            </a:lvl5pPr>
            <a:lvl6pPr marL="0" marR="0" indent="0" algn="l" rtl="0">
              <a:spcBef>
                <a:spcPts val="0"/>
              </a:spcBef>
              <a:buFont typeface="Cambria"/>
              <a:defRPr>
                <a:latin typeface="Cambria"/>
                <a:ea typeface="Cambria"/>
                <a:cs typeface="Cambria"/>
                <a:sym typeface="Cambria"/>
              </a:defRPr>
            </a:lvl6pPr>
            <a:lvl7pPr marL="0" marR="0" indent="0" algn="l" rtl="0">
              <a:spcBef>
                <a:spcPts val="0"/>
              </a:spcBef>
              <a:buFont typeface="Cambria"/>
              <a:defRPr>
                <a:latin typeface="Cambria"/>
                <a:ea typeface="Cambria"/>
                <a:cs typeface="Cambria"/>
                <a:sym typeface="Cambria"/>
              </a:defRPr>
            </a:lvl7pPr>
            <a:lvl8pPr marL="0" marR="0" indent="0" algn="l" rtl="0">
              <a:spcBef>
                <a:spcPts val="0"/>
              </a:spcBef>
              <a:buFont typeface="Cambria"/>
              <a:defRPr>
                <a:latin typeface="Cambria"/>
                <a:ea typeface="Cambria"/>
                <a:cs typeface="Cambria"/>
                <a:sym typeface="Cambria"/>
              </a:defRPr>
            </a:lvl8pPr>
            <a:lvl9pPr marL="0" marR="0" indent="0" algn="l" rtl="0">
              <a:spcBef>
                <a:spcPts val="0"/>
              </a:spcBef>
              <a:buFont typeface="Cambria"/>
              <a:defRPr>
                <a:latin typeface="Cambria"/>
                <a:ea typeface="Cambria"/>
                <a:cs typeface="Cambria"/>
                <a:sym typeface="Cambria"/>
              </a:defRPr>
            </a:lvl9pPr>
          </a:lstStyle>
          <a:p>
            <a:endParaRPr/>
          </a:p>
        </p:txBody>
      </p:sp>
      <p:sp>
        <p:nvSpPr>
          <p:cNvPr id="11" name="Shape 11"/>
          <p:cNvSpPr txBox="1">
            <a:spLocks noGrp="1"/>
          </p:cNvSpPr>
          <p:nvPr>
            <p:ph type="body" idx="1"/>
          </p:nvPr>
        </p:nvSpPr>
        <p:spPr>
          <a:xfrm>
            <a:off x="457200" y="1600200"/>
            <a:ext cx="8229600" cy="3745345"/>
          </a:xfrm>
          <a:prstGeom prst="rect">
            <a:avLst/>
          </a:prstGeom>
          <a:noFill/>
          <a:ln>
            <a:noFill/>
          </a:ln>
        </p:spPr>
        <p:txBody>
          <a:bodyPr lIns="91425" tIns="91425" rIns="91425" bIns="91425" anchor="t" anchorCtr="0"/>
          <a:lstStyle>
            <a:lvl1pPr marL="0" marR="0" indent="0" algn="l" rtl="0">
              <a:spcBef>
                <a:spcPts val="560"/>
              </a:spcBef>
              <a:buClr>
                <a:schemeClr val="lt1"/>
              </a:buClr>
              <a:buFont typeface="Calibri"/>
              <a:buNone/>
              <a:defRPr sz="2800" b="0" i="0" u="none" strike="noStrike" cap="none" baseline="0">
                <a:solidFill>
                  <a:schemeClr val="lt1"/>
                </a:solidFill>
                <a:latin typeface="Calibri"/>
                <a:ea typeface="Calibri"/>
                <a:cs typeface="Calibri"/>
                <a:sym typeface="Calibri"/>
              </a:defRPr>
            </a:lvl1pPr>
            <a:lvl2pPr marL="742950" marR="0" indent="-133350" algn="l" rtl="0">
              <a:spcBef>
                <a:spcPts val="480"/>
              </a:spcBef>
              <a:buClr>
                <a:schemeClr val="lt1"/>
              </a:buClr>
              <a:buFont typeface="Calibri"/>
              <a:buChar char="▪"/>
              <a:defRPr sz="2400" b="0" i="0" u="none" strike="noStrike" cap="none" baseline="0">
                <a:solidFill>
                  <a:schemeClr val="lt1"/>
                </a:solidFill>
                <a:latin typeface="Calibri"/>
                <a:ea typeface="Calibri"/>
                <a:cs typeface="Calibri"/>
                <a:sym typeface="Calibri"/>
              </a:defRPr>
            </a:lvl2pPr>
            <a:lvl3pPr marL="1143000" marR="0" indent="-88900" algn="l" rtl="0">
              <a:spcBef>
                <a:spcPts val="440"/>
              </a:spcBef>
              <a:buClr>
                <a:schemeClr val="lt1"/>
              </a:buClr>
              <a:buFont typeface="Calibri"/>
              <a:buChar char="•"/>
              <a:defRPr sz="2200" b="0" i="0" u="none" strike="noStrike" cap="none" baseline="0">
                <a:solidFill>
                  <a:schemeClr val="lt1"/>
                </a:solidFill>
                <a:latin typeface="Calibri"/>
                <a:ea typeface="Calibri"/>
                <a:cs typeface="Calibri"/>
                <a:sym typeface="Calibri"/>
              </a:defRPr>
            </a:lvl3pPr>
            <a:lvl4pPr marL="1600200" marR="0" indent="-101600" algn="l" rtl="0">
              <a:spcBef>
                <a:spcPts val="400"/>
              </a:spcBef>
              <a:buClr>
                <a:schemeClr val="lt1"/>
              </a:buClr>
              <a:buFont typeface="Calibri"/>
              <a:buChar char="▪"/>
              <a:defRPr sz="2000" b="0" i="0" u="none" strike="noStrike" cap="none" baseline="0">
                <a:solidFill>
                  <a:schemeClr val="lt1"/>
                </a:solidFill>
                <a:latin typeface="Calibri"/>
                <a:ea typeface="Calibri"/>
                <a:cs typeface="Calibri"/>
                <a:sym typeface="Calibri"/>
              </a:defRPr>
            </a:lvl4pPr>
            <a:lvl5pPr marL="2057400" marR="0" indent="-101600" algn="l" rtl="0">
              <a:spcBef>
                <a:spcPts val="400"/>
              </a:spcBef>
              <a:buClr>
                <a:srgbClr val="D8D8D8"/>
              </a:buClr>
              <a:buFont typeface="Calibri"/>
              <a:buChar char="•"/>
              <a:defRPr sz="2000" b="0" i="0" u="none" strike="noStrike" cap="none" baseline="0">
                <a:solidFill>
                  <a:srgbClr val="D8D8D8"/>
                </a:solidFill>
                <a:latin typeface="Calibri"/>
                <a:ea typeface="Calibri"/>
                <a:cs typeface="Calibri"/>
                <a:sym typeface="Calibri"/>
              </a:defRPr>
            </a:lvl5pPr>
            <a:lvl6pPr marL="2514600" marR="0" indent="-101600" algn="l" rtl="0">
              <a:spcBef>
                <a:spcPts val="400"/>
              </a:spcBef>
              <a:buClr>
                <a:srgbClr val="888888"/>
              </a:buClr>
              <a:buFont typeface="Calibri"/>
              <a:buChar char="•"/>
              <a:defRPr sz="2000" b="0" i="0" u="none" strike="noStrike" cap="none" baseline="0">
                <a:solidFill>
                  <a:srgbClr val="888888"/>
                </a:solidFill>
                <a:latin typeface="Calibri"/>
                <a:ea typeface="Calibri"/>
                <a:cs typeface="Calibri"/>
                <a:sym typeface="Calibri"/>
              </a:defRPr>
            </a:lvl6pPr>
            <a:lvl7pPr marL="2971800" marR="0" indent="-101600" algn="l" rtl="0">
              <a:spcBef>
                <a:spcPts val="400"/>
              </a:spcBef>
              <a:buClr>
                <a:srgbClr val="888888"/>
              </a:buClr>
              <a:buFont typeface="Calibri"/>
              <a:buChar char="•"/>
              <a:defRPr sz="2000" b="0" i="0" u="none" strike="noStrike" cap="none" baseline="0">
                <a:solidFill>
                  <a:srgbClr val="888888"/>
                </a:solidFill>
                <a:latin typeface="Calibri"/>
                <a:ea typeface="Calibri"/>
                <a:cs typeface="Calibri"/>
                <a:sym typeface="Calibri"/>
              </a:defRPr>
            </a:lvl7pPr>
            <a:lvl8pPr marL="3429000" marR="0" indent="-101600" algn="l" rtl="0">
              <a:spcBef>
                <a:spcPts val="400"/>
              </a:spcBef>
              <a:buClr>
                <a:srgbClr val="888888"/>
              </a:buClr>
              <a:buFont typeface="Calibri"/>
              <a:buChar char="•"/>
              <a:defRPr sz="2000" b="0" i="0" u="none" strike="noStrike" cap="none" baseline="0">
                <a:solidFill>
                  <a:srgbClr val="888888"/>
                </a:solidFill>
                <a:latin typeface="Calibri"/>
                <a:ea typeface="Calibri"/>
                <a:cs typeface="Calibri"/>
                <a:sym typeface="Calibri"/>
              </a:defRPr>
            </a:lvl8pPr>
            <a:lvl9pPr marL="3886200" marR="0" indent="-101600" algn="l" rtl="0">
              <a:spcBef>
                <a:spcPts val="400"/>
              </a:spcBef>
              <a:buClr>
                <a:srgbClr val="888888"/>
              </a:buClr>
              <a:buFont typeface="Calibri"/>
              <a:buChar char="•"/>
              <a:defRPr sz="2000" b="0" i="0" u="none" strike="noStrike" cap="none" baseline="0">
                <a:solidFill>
                  <a:srgbClr val="888888"/>
                </a:solidFill>
                <a:latin typeface="Calibri"/>
                <a:ea typeface="Calibri"/>
                <a:cs typeface="Calibri"/>
                <a:sym typeface="Calibri"/>
              </a:defRPr>
            </a:lvl9pPr>
          </a:lstStyle>
          <a:p>
            <a:endParaRPr/>
          </a:p>
        </p:txBody>
      </p:sp>
      <p:sp>
        <p:nvSpPr>
          <p:cNvPr id="12" name="Shape 12"/>
          <p:cNvSpPr txBox="1"/>
          <p:nvPr/>
        </p:nvSpPr>
        <p:spPr>
          <a:xfrm>
            <a:off x="7763217" y="6201621"/>
            <a:ext cx="923583" cy="33855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a:t> </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
        <p:cNvGrpSpPr/>
        <p:nvPr/>
      </p:nvGrpSpPr>
      <p:grpSpPr>
        <a:xfrm>
          <a:off x="0" y="0"/>
          <a:ext cx="0" cy="0"/>
          <a:chOff x="0" y="0"/>
          <a:chExt cx="0" cy="0"/>
        </a:xfrm>
      </p:grpSpPr>
      <p:pic>
        <p:nvPicPr>
          <p:cNvPr id="40" name="Shape 40"/>
          <p:cNvPicPr preferRelativeResize="0"/>
          <p:nvPr/>
        </p:nvPicPr>
        <p:blipFill>
          <a:blip r:embed="rId8">
            <a:alphaModFix/>
          </a:blip>
          <a:stretch>
            <a:fillRect/>
          </a:stretch>
        </p:blipFill>
        <p:spPr>
          <a:xfrm>
            <a:off x="-12" y="0"/>
            <a:ext cx="9143998" cy="6857998"/>
          </a:xfrm>
          <a:prstGeom prst="rect">
            <a:avLst/>
          </a:prstGeom>
          <a:noFill/>
          <a:ln>
            <a:noFill/>
          </a:ln>
        </p:spPr>
      </p:pic>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buClr>
                <a:srgbClr val="F2F2F2"/>
              </a:buClr>
              <a:buFont typeface="Cambria"/>
              <a:buNone/>
              <a:defRPr sz="3200" b="0" i="0" u="none" strike="noStrike" cap="none" baseline="0">
                <a:solidFill>
                  <a:srgbClr val="F2F2F2"/>
                </a:solidFill>
                <a:latin typeface="Cambria"/>
                <a:ea typeface="Cambria"/>
                <a:cs typeface="Cambria"/>
                <a:sym typeface="Cambria"/>
              </a:defRPr>
            </a:lvl1pPr>
            <a:lvl2pPr marL="0" marR="0" indent="0" algn="l" rtl="0">
              <a:spcBef>
                <a:spcPts val="0"/>
              </a:spcBef>
              <a:buFont typeface="Cambria"/>
              <a:defRPr>
                <a:latin typeface="Cambria"/>
                <a:ea typeface="Cambria"/>
                <a:cs typeface="Cambria"/>
                <a:sym typeface="Cambria"/>
              </a:defRPr>
            </a:lvl2pPr>
            <a:lvl3pPr marL="0" marR="0" indent="0" algn="l" rtl="0">
              <a:spcBef>
                <a:spcPts val="0"/>
              </a:spcBef>
              <a:buFont typeface="Cambria"/>
              <a:defRPr>
                <a:latin typeface="Cambria"/>
                <a:ea typeface="Cambria"/>
                <a:cs typeface="Cambria"/>
                <a:sym typeface="Cambria"/>
              </a:defRPr>
            </a:lvl3pPr>
            <a:lvl4pPr marL="0" marR="0" indent="0" algn="l" rtl="0">
              <a:spcBef>
                <a:spcPts val="0"/>
              </a:spcBef>
              <a:buFont typeface="Cambria"/>
              <a:defRPr>
                <a:latin typeface="Cambria"/>
                <a:ea typeface="Cambria"/>
                <a:cs typeface="Cambria"/>
                <a:sym typeface="Cambria"/>
              </a:defRPr>
            </a:lvl4pPr>
            <a:lvl5pPr marL="0" marR="0" indent="0" algn="l" rtl="0">
              <a:spcBef>
                <a:spcPts val="0"/>
              </a:spcBef>
              <a:buFont typeface="Cambria"/>
              <a:defRPr>
                <a:latin typeface="Cambria"/>
                <a:ea typeface="Cambria"/>
                <a:cs typeface="Cambria"/>
                <a:sym typeface="Cambria"/>
              </a:defRPr>
            </a:lvl5pPr>
            <a:lvl6pPr marL="0" marR="0" indent="0" algn="l" rtl="0">
              <a:spcBef>
                <a:spcPts val="0"/>
              </a:spcBef>
              <a:buFont typeface="Cambria"/>
              <a:defRPr>
                <a:latin typeface="Cambria"/>
                <a:ea typeface="Cambria"/>
                <a:cs typeface="Cambria"/>
                <a:sym typeface="Cambria"/>
              </a:defRPr>
            </a:lvl6pPr>
            <a:lvl7pPr marL="0" marR="0" indent="0" algn="l" rtl="0">
              <a:spcBef>
                <a:spcPts val="0"/>
              </a:spcBef>
              <a:buFont typeface="Cambria"/>
              <a:defRPr>
                <a:latin typeface="Cambria"/>
                <a:ea typeface="Cambria"/>
                <a:cs typeface="Cambria"/>
                <a:sym typeface="Cambria"/>
              </a:defRPr>
            </a:lvl7pPr>
            <a:lvl8pPr marL="0" marR="0" indent="0" algn="l" rtl="0">
              <a:spcBef>
                <a:spcPts val="0"/>
              </a:spcBef>
              <a:buFont typeface="Cambria"/>
              <a:defRPr>
                <a:latin typeface="Cambria"/>
                <a:ea typeface="Cambria"/>
                <a:cs typeface="Cambria"/>
                <a:sym typeface="Cambria"/>
              </a:defRPr>
            </a:lvl8pPr>
            <a:lvl9pPr marL="0" marR="0" indent="0" algn="l" rtl="0">
              <a:spcBef>
                <a:spcPts val="0"/>
              </a:spcBef>
              <a:buFont typeface="Cambria"/>
              <a:defRPr>
                <a:latin typeface="Cambria"/>
                <a:ea typeface="Cambria"/>
                <a:cs typeface="Cambria"/>
                <a:sym typeface="Cambria"/>
              </a:defRPr>
            </a:lvl9pPr>
          </a:lstStyle>
          <a:p>
            <a:endParaRPr/>
          </a:p>
        </p:txBody>
      </p:sp>
      <p:sp>
        <p:nvSpPr>
          <p:cNvPr id="42" name="Shape 42"/>
          <p:cNvSpPr txBox="1">
            <a:spLocks noGrp="1"/>
          </p:cNvSpPr>
          <p:nvPr>
            <p:ph type="body" idx="1"/>
          </p:nvPr>
        </p:nvSpPr>
        <p:spPr>
          <a:xfrm>
            <a:off x="457200" y="1600200"/>
            <a:ext cx="8229600" cy="3745199"/>
          </a:xfrm>
          <a:prstGeom prst="rect">
            <a:avLst/>
          </a:prstGeom>
          <a:noFill/>
          <a:ln>
            <a:noFill/>
          </a:ln>
        </p:spPr>
        <p:txBody>
          <a:bodyPr lIns="91425" tIns="91425" rIns="91425" bIns="91425" anchor="t" anchorCtr="0"/>
          <a:lstStyle>
            <a:lvl1pPr marL="0" marR="0" indent="0" algn="l" rtl="0">
              <a:spcBef>
                <a:spcPts val="560"/>
              </a:spcBef>
              <a:buClr>
                <a:schemeClr val="lt1"/>
              </a:buClr>
              <a:buFont typeface="Calibri"/>
              <a:buNone/>
              <a:defRPr sz="2800" b="0" i="0" u="none" strike="noStrike" cap="none" baseline="0">
                <a:solidFill>
                  <a:schemeClr val="lt1"/>
                </a:solidFill>
                <a:latin typeface="Calibri"/>
                <a:ea typeface="Calibri"/>
                <a:cs typeface="Calibri"/>
                <a:sym typeface="Calibri"/>
              </a:defRPr>
            </a:lvl1pPr>
            <a:lvl2pPr marL="742950" marR="0" indent="-133350" algn="l" rtl="0">
              <a:spcBef>
                <a:spcPts val="480"/>
              </a:spcBef>
              <a:buClr>
                <a:schemeClr val="lt1"/>
              </a:buClr>
              <a:buFont typeface="Calibri"/>
              <a:buChar char="▪"/>
              <a:defRPr sz="2400" b="0" i="0" u="none" strike="noStrike" cap="none" baseline="0">
                <a:solidFill>
                  <a:schemeClr val="lt1"/>
                </a:solidFill>
                <a:latin typeface="Calibri"/>
                <a:ea typeface="Calibri"/>
                <a:cs typeface="Calibri"/>
                <a:sym typeface="Calibri"/>
              </a:defRPr>
            </a:lvl2pPr>
            <a:lvl3pPr marL="1143000" marR="0" indent="-88900" algn="l" rtl="0">
              <a:spcBef>
                <a:spcPts val="440"/>
              </a:spcBef>
              <a:buClr>
                <a:schemeClr val="lt1"/>
              </a:buClr>
              <a:buFont typeface="Calibri"/>
              <a:buChar char="•"/>
              <a:defRPr sz="2200" b="0" i="0" u="none" strike="noStrike" cap="none" baseline="0">
                <a:solidFill>
                  <a:schemeClr val="lt1"/>
                </a:solidFill>
                <a:latin typeface="Calibri"/>
                <a:ea typeface="Calibri"/>
                <a:cs typeface="Calibri"/>
                <a:sym typeface="Calibri"/>
              </a:defRPr>
            </a:lvl3pPr>
            <a:lvl4pPr marL="1600200" marR="0" indent="-101600" algn="l" rtl="0">
              <a:spcBef>
                <a:spcPts val="400"/>
              </a:spcBef>
              <a:buClr>
                <a:schemeClr val="lt1"/>
              </a:buClr>
              <a:buFont typeface="Calibri"/>
              <a:buChar char="▪"/>
              <a:defRPr sz="2000" b="0" i="0" u="none" strike="noStrike" cap="none" baseline="0">
                <a:solidFill>
                  <a:schemeClr val="lt1"/>
                </a:solidFill>
                <a:latin typeface="Calibri"/>
                <a:ea typeface="Calibri"/>
                <a:cs typeface="Calibri"/>
                <a:sym typeface="Calibri"/>
              </a:defRPr>
            </a:lvl4pPr>
            <a:lvl5pPr marL="2057400" marR="0" indent="-101600" algn="l" rtl="0">
              <a:spcBef>
                <a:spcPts val="400"/>
              </a:spcBef>
              <a:buClr>
                <a:srgbClr val="D8D8D8"/>
              </a:buClr>
              <a:buFont typeface="Calibri"/>
              <a:buChar char="•"/>
              <a:defRPr sz="2000" b="0" i="0" u="none" strike="noStrike" cap="none" baseline="0">
                <a:solidFill>
                  <a:srgbClr val="D8D8D8"/>
                </a:solidFill>
                <a:latin typeface="Calibri"/>
                <a:ea typeface="Calibri"/>
                <a:cs typeface="Calibri"/>
                <a:sym typeface="Calibri"/>
              </a:defRPr>
            </a:lvl5pPr>
            <a:lvl6pPr marL="2514600" marR="0" indent="-101600" algn="l" rtl="0">
              <a:spcBef>
                <a:spcPts val="400"/>
              </a:spcBef>
              <a:buClr>
                <a:srgbClr val="888888"/>
              </a:buClr>
              <a:buFont typeface="Calibri"/>
              <a:buChar char="•"/>
              <a:defRPr sz="2000" b="0" i="0" u="none" strike="noStrike" cap="none" baseline="0">
                <a:solidFill>
                  <a:srgbClr val="888888"/>
                </a:solidFill>
                <a:latin typeface="Calibri"/>
                <a:ea typeface="Calibri"/>
                <a:cs typeface="Calibri"/>
                <a:sym typeface="Calibri"/>
              </a:defRPr>
            </a:lvl6pPr>
            <a:lvl7pPr marL="2971800" marR="0" indent="-101600" algn="l" rtl="0">
              <a:spcBef>
                <a:spcPts val="400"/>
              </a:spcBef>
              <a:buClr>
                <a:srgbClr val="888888"/>
              </a:buClr>
              <a:buFont typeface="Calibri"/>
              <a:buChar char="•"/>
              <a:defRPr sz="2000" b="0" i="0" u="none" strike="noStrike" cap="none" baseline="0">
                <a:solidFill>
                  <a:srgbClr val="888888"/>
                </a:solidFill>
                <a:latin typeface="Calibri"/>
                <a:ea typeface="Calibri"/>
                <a:cs typeface="Calibri"/>
                <a:sym typeface="Calibri"/>
              </a:defRPr>
            </a:lvl7pPr>
            <a:lvl8pPr marL="3429000" marR="0" indent="-101600" algn="l" rtl="0">
              <a:spcBef>
                <a:spcPts val="400"/>
              </a:spcBef>
              <a:buClr>
                <a:srgbClr val="888888"/>
              </a:buClr>
              <a:buFont typeface="Calibri"/>
              <a:buChar char="•"/>
              <a:defRPr sz="2000" b="0" i="0" u="none" strike="noStrike" cap="none" baseline="0">
                <a:solidFill>
                  <a:srgbClr val="888888"/>
                </a:solidFill>
                <a:latin typeface="Calibri"/>
                <a:ea typeface="Calibri"/>
                <a:cs typeface="Calibri"/>
                <a:sym typeface="Calibri"/>
              </a:defRPr>
            </a:lvl8pPr>
            <a:lvl9pPr marL="3886200" marR="0" indent="-101600" algn="l" rtl="0">
              <a:spcBef>
                <a:spcPts val="400"/>
              </a:spcBef>
              <a:buClr>
                <a:srgbClr val="888888"/>
              </a:buClr>
              <a:buFont typeface="Calibri"/>
              <a:buChar char="•"/>
              <a:defRPr sz="2000" b="0" i="0" u="none" strike="noStrike" cap="none" baseline="0">
                <a:solidFill>
                  <a:srgbClr val="888888"/>
                </a:solidFill>
                <a:latin typeface="Calibri"/>
                <a:ea typeface="Calibri"/>
                <a:cs typeface="Calibri"/>
                <a:sym typeface="Calibri"/>
              </a:defRPr>
            </a:lvl9pPr>
          </a:lstStyle>
          <a:p>
            <a:endParaRPr/>
          </a:p>
        </p:txBody>
      </p:sp>
      <p:sp>
        <p:nvSpPr>
          <p:cNvPr id="43" name="Shape 43"/>
          <p:cNvSpPr txBox="1"/>
          <p:nvPr/>
        </p:nvSpPr>
        <p:spPr>
          <a:xfrm>
            <a:off x="7763217" y="6201621"/>
            <a:ext cx="923700" cy="3386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a:t> </a:t>
            </a: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hpcwire.com/2014/06/09/us-researcher-caught-mining-bitcoins-nsf-iron/" TargetMode="External"/><Relationship Id="rId5" Type="http://schemas.openxmlformats.org/officeDocument/2006/relationships/hyperlink" Target="http://www.nsf.gov/pubs/2014/oig14002/oig14002.pdf" TargetMode="External"/><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jpg"/><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subTitle" idx="1"/>
          </p:nvPr>
        </p:nvSpPr>
        <p:spPr>
          <a:xfrm>
            <a:off x="1371600" y="4156571"/>
            <a:ext cx="6400799" cy="1752600"/>
          </a:xfrm>
          <a:prstGeom prst="rect">
            <a:avLst/>
          </a:prstGeom>
          <a:noFill/>
          <a:ln>
            <a:noFill/>
          </a:ln>
        </p:spPr>
        <p:txBody>
          <a:bodyPr lIns="91425" tIns="45700" rIns="91425" bIns="45700" anchor="t" anchorCtr="0">
            <a:noAutofit/>
          </a:bodyPr>
          <a:lstStyle/>
          <a:p>
            <a:pPr marL="0" marR="0" lvl="0" indent="0" algn="ctr" rtl="0">
              <a:spcBef>
                <a:spcPts val="0"/>
              </a:spcBef>
              <a:buClr>
                <a:srgbClr val="D8D8D8"/>
              </a:buClr>
              <a:buSzPct val="25000"/>
              <a:buFont typeface="Arial"/>
              <a:buNone/>
            </a:pPr>
            <a:r>
              <a:rPr lang="en-US" sz="1800" i="1">
                <a:solidFill>
                  <a:srgbClr val="A4C2F4"/>
                </a:solidFill>
              </a:rPr>
              <a:t>Von Welch (PI)</a:t>
            </a:r>
          </a:p>
          <a:p>
            <a:pPr marL="0" marR="0" lvl="0" indent="0" algn="ctr" rtl="0">
              <a:spcBef>
                <a:spcPts val="0"/>
              </a:spcBef>
              <a:buClr>
                <a:srgbClr val="D8D8D8"/>
              </a:buClr>
              <a:buSzPct val="25000"/>
              <a:buFont typeface="Arial"/>
              <a:buNone/>
            </a:pPr>
            <a:r>
              <a:rPr lang="en-US" sz="1800" i="1">
                <a:solidFill>
                  <a:srgbClr val="A4C2F4"/>
                </a:solidFill>
              </a:rPr>
              <a:t>Susan Sons (HUBzero Engagement Lead)</a:t>
            </a:r>
          </a:p>
          <a:p>
            <a:pPr marL="0" marR="0" lvl="0" indent="0" algn="ctr" rtl="0">
              <a:spcBef>
                <a:spcPts val="0"/>
              </a:spcBef>
              <a:buClr>
                <a:srgbClr val="D8D8D8"/>
              </a:buClr>
              <a:buFont typeface="Arial"/>
              <a:buNone/>
            </a:pPr>
            <a:endParaRPr sz="1800" i="1">
              <a:solidFill>
                <a:srgbClr val="A4C2F4"/>
              </a:solidFill>
              <a:latin typeface="Calibri"/>
              <a:ea typeface="Calibri"/>
              <a:cs typeface="Calibri"/>
              <a:sym typeface="Calibri"/>
            </a:endParaRPr>
          </a:p>
          <a:p>
            <a:pPr marL="0" marR="0" lvl="0" indent="0" algn="ctr" rtl="0">
              <a:spcBef>
                <a:spcPts val="0"/>
              </a:spcBef>
              <a:buClr>
                <a:srgbClr val="D8D8D8"/>
              </a:buClr>
              <a:buSzPct val="25000"/>
              <a:buFont typeface="Arial"/>
              <a:buNone/>
            </a:pPr>
            <a:r>
              <a:rPr lang="en-US" sz="1800" i="1">
                <a:solidFill>
                  <a:srgbClr val="A4C2F4"/>
                </a:solidFill>
              </a:rPr>
              <a:t>Hubbub 2014</a:t>
            </a:r>
          </a:p>
          <a:p>
            <a:pPr marL="0" marR="0" lvl="0" indent="0" algn="ctr" rtl="0">
              <a:spcBef>
                <a:spcPts val="0"/>
              </a:spcBef>
              <a:buClr>
                <a:srgbClr val="D8D8D8"/>
              </a:buClr>
              <a:buSzPct val="25000"/>
              <a:buFont typeface="Arial"/>
              <a:buNone/>
            </a:pPr>
            <a:r>
              <a:rPr lang="en-US" sz="1800" i="1">
                <a:solidFill>
                  <a:srgbClr val="A4C2F4"/>
                </a:solidFill>
              </a:rPr>
              <a:t>30 September 2014</a:t>
            </a:r>
          </a:p>
          <a:p>
            <a:pPr marL="0" marR="0" lvl="0" indent="0" algn="ctr" rtl="0">
              <a:spcBef>
                <a:spcPts val="0"/>
              </a:spcBef>
              <a:buClr>
                <a:srgbClr val="D8D8D8"/>
              </a:buClr>
              <a:buSzPct val="25000"/>
              <a:buFont typeface="Arial"/>
              <a:buNone/>
            </a:pPr>
            <a:r>
              <a:rPr lang="en-US" sz="1800" b="0" i="1" u="none" strike="noStrike" cap="none" baseline="0">
                <a:solidFill>
                  <a:srgbClr val="D8D8D8"/>
                </a:solidFill>
                <a:latin typeface="Calibri"/>
                <a:ea typeface="Calibri"/>
                <a:cs typeface="Calibri"/>
                <a:sym typeface="Calibri"/>
              </a:rPr>
              <a:t>trustedci.org</a:t>
            </a:r>
          </a:p>
        </p:txBody>
      </p:sp>
      <p:cxnSp>
        <p:nvCxnSpPr>
          <p:cNvPr id="72" name="Shape 72"/>
          <p:cNvCxnSpPr/>
          <p:nvPr/>
        </p:nvCxnSpPr>
        <p:spPr>
          <a:xfrm>
            <a:off x="3639035" y="5909166"/>
            <a:ext cx="1865999" cy="0"/>
          </a:xfrm>
          <a:prstGeom prst="straightConnector1">
            <a:avLst/>
          </a:prstGeom>
          <a:noFill/>
          <a:ln w="9525" cap="flat">
            <a:solidFill>
              <a:schemeClr val="lt1"/>
            </a:solidFill>
            <a:prstDash val="solid"/>
            <a:round/>
            <a:headEnd type="none" w="med" len="med"/>
            <a:tailEnd type="none" w="med" len="med"/>
          </a:ln>
        </p:spPr>
      </p:cxnSp>
      <p:sp>
        <p:nvSpPr>
          <p:cNvPr id="73" name="Shape 73"/>
          <p:cNvSpPr txBox="1">
            <a:spLocks noGrp="1"/>
          </p:cNvSpPr>
          <p:nvPr>
            <p:ph type="ctrTitle"/>
          </p:nvPr>
        </p:nvSpPr>
        <p:spPr>
          <a:xfrm>
            <a:off x="334525" y="2335550"/>
            <a:ext cx="8433000" cy="1470000"/>
          </a:xfrm>
          <a:prstGeom prst="rect">
            <a:avLst/>
          </a:prstGeom>
          <a:noFill/>
          <a:ln>
            <a:noFill/>
          </a:ln>
        </p:spPr>
        <p:txBody>
          <a:bodyPr lIns="91425" tIns="45700" rIns="91425" bIns="45700" anchor="ctr" anchorCtr="0">
            <a:noAutofit/>
          </a:bodyPr>
          <a:lstStyle/>
          <a:p>
            <a:pPr marL="0" marR="0" lvl="0" indent="0" algn="ctr" rtl="0">
              <a:spcBef>
                <a:spcPts val="0"/>
              </a:spcBef>
              <a:buClr>
                <a:srgbClr val="F2F2F2"/>
              </a:buClr>
              <a:buSzPct val="25000"/>
              <a:buFont typeface="Arial Black"/>
              <a:buNone/>
            </a:pPr>
            <a:r>
              <a:rPr lang="en-US" sz="3600">
                <a:latin typeface="Cambria"/>
                <a:ea typeface="Cambria"/>
                <a:cs typeface="Cambria"/>
                <a:sym typeface="Cambria"/>
              </a:rPr>
              <a:t>Cybersecurity for Cyberinfrastructure…</a:t>
            </a:r>
          </a:p>
          <a:p>
            <a:pPr marL="0" marR="0" lvl="0" indent="0" algn="ctr" rtl="0">
              <a:spcBef>
                <a:spcPts val="0"/>
              </a:spcBef>
              <a:buClr>
                <a:srgbClr val="F2F2F2"/>
              </a:buClr>
              <a:buFont typeface="Arial Black"/>
              <a:buNone/>
            </a:pPr>
            <a:endParaRPr sz="3600">
              <a:latin typeface="Cambria"/>
              <a:ea typeface="Cambria"/>
              <a:cs typeface="Cambria"/>
              <a:sym typeface="Cambria"/>
            </a:endParaRPr>
          </a:p>
          <a:p>
            <a:pPr marL="0" marR="0" lvl="0" indent="0" algn="ctr" rtl="0">
              <a:spcBef>
                <a:spcPts val="0"/>
              </a:spcBef>
              <a:buClr>
                <a:srgbClr val="F2F2F2"/>
              </a:buClr>
              <a:buSzPct val="25000"/>
              <a:buFont typeface="Arial Black"/>
              <a:buNone/>
            </a:pPr>
            <a:r>
              <a:rPr lang="en-US" sz="3600">
                <a:latin typeface="Cambria"/>
                <a:ea typeface="Cambria"/>
                <a:cs typeface="Cambria"/>
                <a:sym typeface="Cambria"/>
              </a:rPr>
              <a:t>and Science!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Shape 163"/>
          <p:cNvPicPr preferRelativeResize="0"/>
          <p:nvPr/>
        </p:nvPicPr>
        <p:blipFill rotWithShape="1">
          <a:blip r:embed="rId3">
            <a:alphaModFix/>
          </a:blip>
          <a:srcRect b="46997"/>
          <a:stretch/>
        </p:blipFill>
        <p:spPr>
          <a:xfrm>
            <a:off x="1297825" y="204250"/>
            <a:ext cx="3965175" cy="2601700"/>
          </a:xfrm>
          <a:prstGeom prst="rect">
            <a:avLst/>
          </a:prstGeom>
          <a:noFill/>
          <a:ln>
            <a:noFill/>
          </a:ln>
        </p:spPr>
      </p:pic>
      <p:sp>
        <p:nvSpPr>
          <p:cNvPr id="164" name="Shape 164"/>
          <p:cNvSpPr txBox="1"/>
          <p:nvPr/>
        </p:nvSpPr>
        <p:spPr>
          <a:xfrm>
            <a:off x="707700" y="6128950"/>
            <a:ext cx="7728600" cy="533399"/>
          </a:xfrm>
          <a:prstGeom prst="rect">
            <a:avLst/>
          </a:prstGeom>
          <a:noFill/>
          <a:ln>
            <a:noFill/>
          </a:ln>
        </p:spPr>
        <p:txBody>
          <a:bodyPr lIns="91425" tIns="91425" rIns="91425" bIns="91425" anchor="t" anchorCtr="0">
            <a:noAutofit/>
          </a:bodyPr>
          <a:lstStyle/>
          <a:p>
            <a:pPr rtl="0">
              <a:spcBef>
                <a:spcPts val="0"/>
              </a:spcBef>
              <a:buNone/>
            </a:pPr>
            <a:r>
              <a:rPr lang="en-US" sz="1200" u="sng">
                <a:solidFill>
                  <a:srgbClr val="B7B7B7"/>
                </a:solidFill>
                <a:latin typeface="Calibri"/>
                <a:ea typeface="Calibri"/>
                <a:cs typeface="Calibri"/>
                <a:sym typeface="Calibri"/>
                <a:hlinkClick r:id="rId4"/>
              </a:rPr>
              <a:t>http://www.hpcwire.com/2014/06/09/us-researcher-caught-mining-bitcoins-nsf-iron/</a:t>
            </a:r>
          </a:p>
          <a:p>
            <a:pPr rtl="0">
              <a:spcBef>
                <a:spcPts val="0"/>
              </a:spcBef>
              <a:buNone/>
            </a:pPr>
            <a:r>
              <a:rPr lang="en-US" sz="1200" u="sng">
                <a:solidFill>
                  <a:srgbClr val="B7B7B7"/>
                </a:solidFill>
                <a:latin typeface="Calibri"/>
                <a:ea typeface="Calibri"/>
                <a:cs typeface="Calibri"/>
                <a:sym typeface="Calibri"/>
                <a:hlinkClick r:id="rId5"/>
              </a:rPr>
              <a:t>http://www.nsf.gov/pubs/2014/oig14002/oig14002.pdf</a:t>
            </a:r>
          </a:p>
          <a:p>
            <a:pPr lvl="0" algn="l" rtl="0">
              <a:spcBef>
                <a:spcPts val="0"/>
              </a:spcBef>
              <a:buClr>
                <a:schemeClr val="dk1"/>
              </a:buClr>
              <a:buSzPct val="91666"/>
              <a:buFont typeface="Arial"/>
              <a:buNone/>
            </a:pPr>
            <a:r>
              <a:rPr lang="en-US" sz="1200">
                <a:solidFill>
                  <a:srgbClr val="B7B7B7"/>
                </a:solidFill>
                <a:latin typeface="Calibri"/>
                <a:ea typeface="Calibri"/>
                <a:cs typeface="Calibri"/>
                <a:sym typeface="Calibri"/>
              </a:rPr>
              <a:t>http://www.isgtw.org/spotlight/federated-trust-expands-internationally-edugain-declaration</a:t>
            </a:r>
          </a:p>
          <a:p>
            <a:pPr>
              <a:spcBef>
                <a:spcPts val="0"/>
              </a:spcBef>
              <a:buNone/>
            </a:pPr>
            <a:endParaRPr sz="1200">
              <a:solidFill>
                <a:srgbClr val="B7B7B7"/>
              </a:solidFill>
              <a:latin typeface="Calibri"/>
              <a:ea typeface="Calibri"/>
              <a:cs typeface="Calibri"/>
              <a:sym typeface="Calibri"/>
            </a:endParaRPr>
          </a:p>
        </p:txBody>
      </p:sp>
      <p:pic>
        <p:nvPicPr>
          <p:cNvPr id="165" name="Shape 165"/>
          <p:cNvPicPr preferRelativeResize="0"/>
          <p:nvPr/>
        </p:nvPicPr>
        <p:blipFill>
          <a:blip r:embed="rId6">
            <a:alphaModFix/>
          </a:blip>
          <a:stretch>
            <a:fillRect/>
          </a:stretch>
        </p:blipFill>
        <p:spPr>
          <a:xfrm>
            <a:off x="0" y="3540525"/>
            <a:ext cx="4390000" cy="2062949"/>
          </a:xfrm>
          <a:prstGeom prst="rect">
            <a:avLst/>
          </a:prstGeom>
          <a:noFill/>
          <a:ln>
            <a:noFill/>
          </a:ln>
        </p:spPr>
      </p:pic>
      <p:pic>
        <p:nvPicPr>
          <p:cNvPr id="166" name="Shape 166"/>
          <p:cNvPicPr preferRelativeResize="0"/>
          <p:nvPr/>
        </p:nvPicPr>
        <p:blipFill rotWithShape="1">
          <a:blip r:embed="rId7">
            <a:alphaModFix/>
          </a:blip>
          <a:srcRect l="10029" t="10394" r="9344"/>
          <a:stretch/>
        </p:blipFill>
        <p:spPr>
          <a:xfrm>
            <a:off x="4587025" y="2910487"/>
            <a:ext cx="4495650" cy="3323023"/>
          </a:xfrm>
          <a:prstGeom prst="rect">
            <a:avLst/>
          </a:prstGeom>
          <a:noFill/>
          <a:ln>
            <a:noFill/>
          </a:ln>
        </p:spPr>
      </p:pic>
      <p:sp>
        <p:nvSpPr>
          <p:cNvPr id="167" name="Shape 167"/>
          <p:cNvSpPr txBox="1"/>
          <p:nvPr/>
        </p:nvSpPr>
        <p:spPr>
          <a:xfrm>
            <a:off x="4815475" y="989650"/>
            <a:ext cx="4267199" cy="533399"/>
          </a:xfrm>
          <a:prstGeom prst="rect">
            <a:avLst/>
          </a:prstGeom>
          <a:noFill/>
          <a:ln>
            <a:noFill/>
          </a:ln>
        </p:spPr>
        <p:txBody>
          <a:bodyPr lIns="91425" tIns="91425" rIns="91425" bIns="91425" anchor="t" anchorCtr="0">
            <a:noAutofit/>
          </a:bodyPr>
          <a:lstStyle/>
          <a:p>
            <a:pPr lvl="0" algn="ctr" rtl="0">
              <a:spcBef>
                <a:spcPts val="0"/>
              </a:spcBef>
              <a:buNone/>
            </a:pPr>
            <a:r>
              <a:rPr lang="en-US" sz="3000">
                <a:solidFill>
                  <a:schemeClr val="lt1"/>
                </a:solidFill>
                <a:latin typeface="Calibri"/>
                <a:ea typeface="Calibri"/>
                <a:cs typeface="Calibri"/>
                <a:sym typeface="Calibri"/>
              </a:rPr>
              <a:t>Risks...</a:t>
            </a:r>
          </a:p>
        </p:txBody>
      </p:sp>
    </p:spTree>
  </p:cSld>
  <p:clrMapOvr>
    <a:masterClrMapping/>
  </p:clrMapOvr>
  <p:transition xmlns:p14="http://schemas.microsoft.com/office/powerpoint/2010/mai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p:nvPr/>
        </p:nvSpPr>
        <p:spPr>
          <a:xfrm>
            <a:off x="-13475" y="4351925"/>
            <a:ext cx="9157500" cy="1791899"/>
          </a:xfrm>
          <a:prstGeom prst="rect">
            <a:avLst/>
          </a:prstGeom>
          <a:solidFill>
            <a:schemeClr val="lt1"/>
          </a:solidFill>
          <a:ln w="19050" cap="flat">
            <a:solidFill>
              <a:schemeClr val="lt1"/>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73" name="Shape 173"/>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Center for Trustworthy Cyberinfrastructure</a:t>
            </a:r>
          </a:p>
        </p:txBody>
      </p:sp>
      <p:sp>
        <p:nvSpPr>
          <p:cNvPr id="174" name="Shape 174"/>
          <p:cNvSpPr txBox="1">
            <a:spLocks noGrp="1"/>
          </p:cNvSpPr>
          <p:nvPr>
            <p:ph type="body" idx="1"/>
          </p:nvPr>
        </p:nvSpPr>
        <p:spPr>
          <a:xfrm>
            <a:off x="457200" y="1600200"/>
            <a:ext cx="8229600" cy="3745199"/>
          </a:xfrm>
          <a:prstGeom prst="rect">
            <a:avLst/>
          </a:prstGeom>
        </p:spPr>
        <p:txBody>
          <a:bodyPr lIns="91425" tIns="91425" rIns="91425" bIns="91425" anchor="t" anchorCtr="0">
            <a:noAutofit/>
          </a:bodyPr>
          <a:lstStyle/>
          <a:p>
            <a:pPr lvl="0" rtl="0">
              <a:spcBef>
                <a:spcPts val="0"/>
              </a:spcBef>
              <a:buNone/>
            </a:pPr>
            <a:r>
              <a:rPr lang="en-US" sz="3000"/>
              <a:t>The goal of CTSC is to provide the NSF community with a coherent understanding of cybersecurity, it’s importance to computational science, and the resources to achieve and maintain an appropriate cybersecurity program.</a:t>
            </a:r>
          </a:p>
        </p:txBody>
      </p:sp>
      <p:pic>
        <p:nvPicPr>
          <p:cNvPr id="175" name="Shape 175"/>
          <p:cNvPicPr preferRelativeResize="0"/>
          <p:nvPr/>
        </p:nvPicPr>
        <p:blipFill rotWithShape="1">
          <a:blip r:embed="rId3">
            <a:alphaModFix/>
          </a:blip>
          <a:srcRect/>
          <a:stretch/>
        </p:blipFill>
        <p:spPr>
          <a:xfrm>
            <a:off x="2154025" y="5193176"/>
            <a:ext cx="996599" cy="719400"/>
          </a:xfrm>
          <a:prstGeom prst="rect">
            <a:avLst/>
          </a:prstGeom>
          <a:noFill/>
          <a:ln>
            <a:noFill/>
          </a:ln>
        </p:spPr>
      </p:pic>
      <p:pic>
        <p:nvPicPr>
          <p:cNvPr id="176" name="Shape 176"/>
          <p:cNvPicPr preferRelativeResize="0"/>
          <p:nvPr/>
        </p:nvPicPr>
        <p:blipFill rotWithShape="1">
          <a:blip r:embed="rId4">
            <a:alphaModFix/>
          </a:blip>
          <a:srcRect/>
          <a:stretch/>
        </p:blipFill>
        <p:spPr>
          <a:xfrm>
            <a:off x="6312401" y="4611248"/>
            <a:ext cx="1232699" cy="1199699"/>
          </a:xfrm>
          <a:prstGeom prst="rect">
            <a:avLst/>
          </a:prstGeom>
          <a:noFill/>
          <a:ln>
            <a:noFill/>
          </a:ln>
        </p:spPr>
      </p:pic>
      <p:pic>
        <p:nvPicPr>
          <p:cNvPr id="177" name="Shape 177"/>
          <p:cNvPicPr preferRelativeResize="0"/>
          <p:nvPr/>
        </p:nvPicPr>
        <p:blipFill rotWithShape="1">
          <a:blip r:embed="rId5">
            <a:alphaModFix/>
          </a:blip>
          <a:srcRect/>
          <a:stretch/>
        </p:blipFill>
        <p:spPr>
          <a:xfrm>
            <a:off x="4093407" y="5309450"/>
            <a:ext cx="1930499" cy="559799"/>
          </a:xfrm>
          <a:prstGeom prst="rect">
            <a:avLst/>
          </a:prstGeom>
          <a:noFill/>
          <a:ln>
            <a:noFill/>
          </a:ln>
        </p:spPr>
      </p:pic>
      <p:pic>
        <p:nvPicPr>
          <p:cNvPr id="178" name="Shape 178"/>
          <p:cNvPicPr preferRelativeResize="0"/>
          <p:nvPr/>
        </p:nvPicPr>
        <p:blipFill rotWithShape="1">
          <a:blip r:embed="rId6">
            <a:alphaModFix/>
          </a:blip>
          <a:srcRect/>
          <a:stretch/>
        </p:blipFill>
        <p:spPr>
          <a:xfrm>
            <a:off x="2937349" y="4696674"/>
            <a:ext cx="1985400" cy="496500"/>
          </a:xfrm>
          <a:prstGeom prst="rect">
            <a:avLst/>
          </a:prstGeom>
          <a:noFill/>
          <a:ln>
            <a:noFill/>
          </a:ln>
        </p:spPr>
      </p:pic>
      <p:pic>
        <p:nvPicPr>
          <p:cNvPr id="179" name="Shape 179"/>
          <p:cNvPicPr preferRelativeResize="0"/>
          <p:nvPr/>
        </p:nvPicPr>
        <p:blipFill rotWithShape="1">
          <a:blip r:embed="rId7">
            <a:alphaModFix/>
          </a:blip>
          <a:srcRect l="8142" r="8084" b="22666"/>
          <a:stretch/>
        </p:blipFill>
        <p:spPr>
          <a:xfrm>
            <a:off x="135050" y="4446625"/>
            <a:ext cx="2128774" cy="996600"/>
          </a:xfrm>
          <a:prstGeom prst="rect">
            <a:avLst/>
          </a:prstGeom>
          <a:noFill/>
          <a:ln>
            <a:noFill/>
          </a:ln>
        </p:spPr>
      </p:pic>
      <p:pic>
        <p:nvPicPr>
          <p:cNvPr id="180" name="Shape 180"/>
          <p:cNvPicPr preferRelativeResize="0"/>
          <p:nvPr/>
        </p:nvPicPr>
        <p:blipFill>
          <a:blip r:embed="rId8">
            <a:alphaModFix/>
          </a:blip>
          <a:stretch>
            <a:fillRect/>
          </a:stretch>
        </p:blipFill>
        <p:spPr>
          <a:xfrm>
            <a:off x="8028817" y="4446617"/>
            <a:ext cx="996599" cy="996599"/>
          </a:xfrm>
          <a:prstGeom prst="rect">
            <a:avLst/>
          </a:prstGeom>
          <a:noFill/>
          <a:ln>
            <a:noFill/>
          </a:ln>
        </p:spPr>
      </p:pic>
    </p:spTree>
  </p:cSld>
  <p:clrMapOvr>
    <a:masterClrMapping/>
  </p:clrMapOvr>
  <p:transition xmlns:p14="http://schemas.microsoft.com/office/powerpoint/2010/mai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CTSC Activities</a:t>
            </a:r>
          </a:p>
        </p:txBody>
      </p:sp>
      <p:sp>
        <p:nvSpPr>
          <p:cNvPr id="186" name="Shape 186"/>
          <p:cNvSpPr/>
          <p:nvPr/>
        </p:nvSpPr>
        <p:spPr>
          <a:xfrm>
            <a:off x="430650" y="1697650"/>
            <a:ext cx="8282700" cy="1404599"/>
          </a:xfrm>
          <a:prstGeom prst="roundRect">
            <a:avLst>
              <a:gd name="adj" fmla="val 16667"/>
            </a:avLst>
          </a:prstGeom>
          <a:solidFill>
            <a:srgbClr val="134486"/>
          </a:solidFill>
          <a:ln w="38100" cap="flat">
            <a:solidFill>
              <a:srgbClr val="7EC24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400" b="1">
                <a:solidFill>
                  <a:srgbClr val="7EC242"/>
                </a:solidFill>
                <a:latin typeface="Cambria"/>
                <a:ea typeface="Cambria"/>
                <a:cs typeface="Cambria"/>
                <a:sym typeface="Cambria"/>
              </a:rPr>
              <a:t>Engagements</a:t>
            </a:r>
          </a:p>
          <a:p>
            <a:pPr lvl="0" rtl="0">
              <a:spcBef>
                <a:spcPts val="0"/>
              </a:spcBef>
              <a:buNone/>
            </a:pPr>
            <a:r>
              <a:rPr lang="en-US" sz="2400">
                <a:solidFill>
                  <a:schemeClr val="lt1"/>
                </a:solidFill>
                <a:latin typeface="Calibri"/>
                <a:ea typeface="Calibri"/>
                <a:cs typeface="Calibri"/>
                <a:sym typeface="Calibri"/>
              </a:rPr>
              <a:t>LIGO, SciGAP, IceCube, Pegasus, CC-NIE peer review, DKIST, LTERNO, DataONE, SEAD, CyberGIS, HUBzero, Globus….</a:t>
            </a:r>
          </a:p>
        </p:txBody>
      </p:sp>
      <p:sp>
        <p:nvSpPr>
          <p:cNvPr id="187" name="Shape 187"/>
          <p:cNvSpPr/>
          <p:nvPr/>
        </p:nvSpPr>
        <p:spPr>
          <a:xfrm>
            <a:off x="457200" y="3200000"/>
            <a:ext cx="8282700" cy="1997399"/>
          </a:xfrm>
          <a:prstGeom prst="roundRect">
            <a:avLst>
              <a:gd name="adj" fmla="val 16667"/>
            </a:avLst>
          </a:prstGeom>
          <a:solidFill>
            <a:srgbClr val="134486"/>
          </a:solidFill>
          <a:ln w="38100" cap="flat">
            <a:solidFill>
              <a:srgbClr val="7EC24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400" b="1">
                <a:solidFill>
                  <a:srgbClr val="7EC242"/>
                </a:solidFill>
                <a:latin typeface="Cambria"/>
                <a:ea typeface="Cambria"/>
                <a:cs typeface="Cambria"/>
                <a:sym typeface="Cambria"/>
              </a:rPr>
              <a:t>Education, Outreach and Training</a:t>
            </a:r>
          </a:p>
          <a:p>
            <a:pPr lvl="0" rtl="0">
              <a:spcBef>
                <a:spcPts val="560"/>
              </a:spcBef>
              <a:buNone/>
            </a:pPr>
            <a:r>
              <a:rPr lang="en-US" sz="2400">
                <a:solidFill>
                  <a:schemeClr val="lt1"/>
                </a:solidFill>
                <a:latin typeface="Calibri"/>
                <a:ea typeface="Calibri"/>
                <a:cs typeface="Calibri"/>
                <a:sym typeface="Calibri"/>
              </a:rPr>
              <a:t>Guide to Developing Cybersecurity Programs for NSF Science and Engineering Projects, Securing Commodity IT in Scientific CI Projects Baseline Controls and Best Practices, Training for CI professionals.</a:t>
            </a:r>
          </a:p>
        </p:txBody>
      </p:sp>
      <p:sp>
        <p:nvSpPr>
          <p:cNvPr id="188" name="Shape 188"/>
          <p:cNvSpPr/>
          <p:nvPr/>
        </p:nvSpPr>
        <p:spPr>
          <a:xfrm>
            <a:off x="457200" y="5295050"/>
            <a:ext cx="8282700" cy="1240799"/>
          </a:xfrm>
          <a:prstGeom prst="roundRect">
            <a:avLst>
              <a:gd name="adj" fmla="val 16667"/>
            </a:avLst>
          </a:prstGeom>
          <a:solidFill>
            <a:srgbClr val="134486"/>
          </a:solidFill>
          <a:ln w="38100" cap="flat">
            <a:solidFill>
              <a:srgbClr val="7EC24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2400" b="1">
                <a:solidFill>
                  <a:srgbClr val="7EC242"/>
                </a:solidFill>
                <a:latin typeface="Cambria"/>
                <a:ea typeface="Cambria"/>
                <a:cs typeface="Cambria"/>
                <a:sym typeface="Cambria"/>
              </a:rPr>
              <a:t>Leadership</a:t>
            </a:r>
          </a:p>
          <a:p>
            <a:pPr lvl="0" rtl="0">
              <a:spcBef>
                <a:spcPts val="560"/>
              </a:spcBef>
              <a:buNone/>
            </a:pPr>
            <a:r>
              <a:rPr lang="en-US" sz="2400">
                <a:solidFill>
                  <a:schemeClr val="lt1"/>
                </a:solidFill>
                <a:latin typeface="Calibri"/>
                <a:ea typeface="Calibri"/>
                <a:cs typeface="Calibri"/>
                <a:sym typeface="Calibri"/>
              </a:rPr>
              <a:t>Organized 2013, 2014 &amp; 2015 Cybersecurity Summits for Large Facilities and CI, Incident response, IdM Best Practices.</a:t>
            </a:r>
          </a:p>
        </p:txBody>
      </p:sp>
    </p:spTree>
  </p:cSld>
  <p:clrMapOvr>
    <a:masterClrMapping/>
  </p:clrMapOvr>
  <p:transition xmlns:p14="http://schemas.microsoft.com/office/powerpoint/2010/mai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457200" y="2327067"/>
            <a:ext cx="8229600" cy="1143000"/>
          </a:xfrm>
          <a:prstGeom prst="rect">
            <a:avLst/>
          </a:prstGeom>
        </p:spPr>
        <p:txBody>
          <a:bodyPr lIns="91425" tIns="91425" rIns="91425" bIns="91425" anchor="ctr" anchorCtr="0">
            <a:noAutofit/>
          </a:bodyPr>
          <a:lstStyle/>
          <a:p>
            <a:pPr>
              <a:spcBef>
                <a:spcPts val="0"/>
              </a:spcBef>
              <a:buNone/>
            </a:pPr>
            <a:r>
              <a:rPr lang="en-US"/>
              <a:t>CTSC and HUBzero Engagement</a:t>
            </a:r>
          </a:p>
        </p:txBody>
      </p:sp>
    </p:spTree>
  </p:cSld>
  <p:clrMapOvr>
    <a:masterClrMapping/>
  </p:clrMapOvr>
  <p:transition xmlns:p14="http://schemas.microsoft.com/office/powerpoint/2010/mai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a:t>HUBzero and cybersecurity</a:t>
            </a:r>
          </a:p>
        </p:txBody>
      </p:sp>
      <p:sp>
        <p:nvSpPr>
          <p:cNvPr id="199" name="Shape 199"/>
          <p:cNvSpPr txBox="1">
            <a:spLocks noGrp="1"/>
          </p:cNvSpPr>
          <p:nvPr>
            <p:ph type="body" idx="1"/>
          </p:nvPr>
        </p:nvSpPr>
        <p:spPr>
          <a:xfrm>
            <a:off x="457200" y="2102000"/>
            <a:ext cx="8229600" cy="3745199"/>
          </a:xfrm>
          <a:prstGeom prst="rect">
            <a:avLst/>
          </a:prstGeom>
        </p:spPr>
        <p:txBody>
          <a:bodyPr lIns="91425" tIns="91425" rIns="91425" bIns="91425" anchor="t" anchorCtr="0">
            <a:noAutofit/>
          </a:bodyPr>
          <a:lstStyle/>
          <a:p>
            <a:pPr rtl="0">
              <a:spcBef>
                <a:spcPts val="0"/>
              </a:spcBef>
              <a:buNone/>
            </a:pPr>
            <a:r>
              <a:rPr lang="en-US"/>
              <a:t>Used by 60+ communities, some with 10s or 100s of thousands of users.</a:t>
            </a:r>
          </a:p>
          <a:p>
            <a:pPr rtl="0">
              <a:spcBef>
                <a:spcPts val="0"/>
              </a:spcBef>
              <a:buNone/>
            </a:pPr>
            <a:endParaRPr/>
          </a:p>
          <a:p>
            <a:pPr rtl="0">
              <a:spcBef>
                <a:spcPts val="0"/>
              </a:spcBef>
              <a:buNone/>
            </a:pPr>
            <a:r>
              <a:rPr lang="en-US"/>
              <a:t>Export control (ITAR) and HIPAA compliance requirements.</a:t>
            </a:r>
          </a:p>
          <a:p>
            <a:pPr rtl="0">
              <a:spcBef>
                <a:spcPts val="0"/>
              </a:spcBef>
              <a:buNone/>
            </a:pPr>
            <a:endParaRPr/>
          </a:p>
          <a:p>
            <a:pPr rtl="0">
              <a:spcBef>
                <a:spcPts val="0"/>
              </a:spcBef>
              <a:buNone/>
            </a:pPr>
            <a:r>
              <a:rPr lang="en-US"/>
              <a:t>HUBzero approached CTSC to assess and improve their cybersecurity.</a:t>
            </a:r>
          </a:p>
          <a:p>
            <a:pPr>
              <a:spcBef>
                <a:spcPts val="0"/>
              </a:spcBef>
              <a:buNone/>
            </a:pPr>
            <a:endParaRPr/>
          </a:p>
        </p:txBody>
      </p:sp>
    </p:spTree>
  </p:cSld>
  <p:clrMapOvr>
    <a:masterClrMapping/>
  </p:clrMapOvr>
  <p:transition xmlns:p14="http://schemas.microsoft.com/office/powerpoint/2010/mai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a:t>HUBzero/CTSC “Cybercheckup”</a:t>
            </a:r>
          </a:p>
        </p:txBody>
      </p:sp>
      <p:sp>
        <p:nvSpPr>
          <p:cNvPr id="205" name="Shape 205"/>
          <p:cNvSpPr txBox="1">
            <a:spLocks noGrp="1"/>
          </p:cNvSpPr>
          <p:nvPr>
            <p:ph type="body" idx="1"/>
          </p:nvPr>
        </p:nvSpPr>
        <p:spPr>
          <a:xfrm>
            <a:off x="457200" y="1600200"/>
            <a:ext cx="8229600" cy="3745199"/>
          </a:xfrm>
          <a:prstGeom prst="rect">
            <a:avLst/>
          </a:prstGeom>
        </p:spPr>
        <p:txBody>
          <a:bodyPr lIns="91425" tIns="91425" rIns="91425" bIns="91425" anchor="t" anchorCtr="0">
            <a:noAutofit/>
          </a:bodyPr>
          <a:lstStyle/>
          <a:p>
            <a:pPr rtl="0">
              <a:spcBef>
                <a:spcPts val="0"/>
              </a:spcBef>
              <a:buNone/>
            </a:pPr>
            <a:r>
              <a:rPr lang="en-US"/>
              <a:t>Initial week-long “cybercheckup” of existing HUBzero cybersecurity program.</a:t>
            </a:r>
          </a:p>
          <a:p>
            <a:pPr rtl="0">
              <a:spcBef>
                <a:spcPts val="0"/>
              </a:spcBef>
              <a:buNone/>
            </a:pPr>
            <a:endParaRPr/>
          </a:p>
          <a:p>
            <a:pPr rtl="0">
              <a:spcBef>
                <a:spcPts val="0"/>
              </a:spcBef>
              <a:buNone/>
            </a:pPr>
            <a:r>
              <a:rPr lang="en-US"/>
              <a:t>Finding was a mature, robust cybersecurity program.</a:t>
            </a:r>
          </a:p>
          <a:p>
            <a:pPr rtl="0">
              <a:spcBef>
                <a:spcPts val="0"/>
              </a:spcBef>
              <a:buNone/>
            </a:pPr>
            <a:endParaRPr/>
          </a:p>
          <a:p>
            <a:pPr>
              <a:spcBef>
                <a:spcPts val="0"/>
              </a:spcBef>
              <a:buNone/>
            </a:pPr>
            <a:r>
              <a:rPr lang="en-US"/>
              <a:t>Identified places for improvement and further review: better documented physical security, use of two-factor authentication, access control, disaster/incident response plan, and vulnerability scan handling.</a:t>
            </a:r>
          </a:p>
        </p:txBody>
      </p:sp>
    </p:spTree>
  </p:cSld>
  <p:clrMapOvr>
    <a:masterClrMapping/>
  </p:clrMapOvr>
  <p:transition xmlns:p14="http://schemas.microsoft.com/office/powerpoint/2010/mai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a:t>In-depth Review</a:t>
            </a:r>
          </a:p>
        </p:txBody>
      </p:sp>
      <p:sp>
        <p:nvSpPr>
          <p:cNvPr id="211" name="Shape 211"/>
          <p:cNvSpPr txBox="1">
            <a:spLocks noGrp="1"/>
          </p:cNvSpPr>
          <p:nvPr>
            <p:ph type="body" idx="1"/>
          </p:nvPr>
        </p:nvSpPr>
        <p:spPr>
          <a:xfrm>
            <a:off x="457200" y="1713300"/>
            <a:ext cx="8229600" cy="4455600"/>
          </a:xfrm>
          <a:prstGeom prst="rect">
            <a:avLst/>
          </a:prstGeom>
        </p:spPr>
        <p:txBody>
          <a:bodyPr lIns="91425" tIns="91425" rIns="91425" bIns="91425" anchor="t" anchorCtr="0">
            <a:noAutofit/>
          </a:bodyPr>
          <a:lstStyle/>
          <a:p>
            <a:pPr marL="457200" lvl="0" indent="-406400" rtl="0">
              <a:spcBef>
                <a:spcPts val="0"/>
              </a:spcBef>
              <a:buClr>
                <a:schemeClr val="lt1"/>
              </a:buClr>
              <a:buSzPct val="100000"/>
              <a:buFont typeface="Calibri"/>
              <a:buChar char="●"/>
            </a:pPr>
            <a:r>
              <a:rPr lang="en-US" sz="2800"/>
              <a:t>Web Server Security Model</a:t>
            </a:r>
          </a:p>
          <a:p>
            <a:pPr marL="457200" lvl="0" indent="0" rtl="0">
              <a:spcBef>
                <a:spcPts val="0"/>
              </a:spcBef>
              <a:buNone/>
            </a:pPr>
            <a:r>
              <a:rPr lang="en-US" i="1">
                <a:solidFill>
                  <a:srgbClr val="B7B7B7"/>
                </a:solidFill>
              </a:rPr>
              <a:t>Covers security measures--both technological and procedural--implemented by the HUBzero operations team.</a:t>
            </a:r>
          </a:p>
          <a:p>
            <a:pPr lvl="0" rtl="0">
              <a:spcBef>
                <a:spcPts val="0"/>
              </a:spcBef>
              <a:buNone/>
            </a:pPr>
            <a:endParaRPr sz="2800"/>
          </a:p>
          <a:p>
            <a:pPr marL="457200" lvl="0" indent="-406400" rtl="0">
              <a:spcBef>
                <a:spcPts val="0"/>
              </a:spcBef>
              <a:buClr>
                <a:schemeClr val="lt1"/>
              </a:buClr>
              <a:buSzPct val="100000"/>
              <a:buFont typeface="Calibri"/>
              <a:buChar char="●"/>
            </a:pPr>
            <a:r>
              <a:rPr lang="en-US" sz="2800"/>
              <a:t>Disaster Recovery Plan</a:t>
            </a:r>
          </a:p>
          <a:p>
            <a:pPr marL="457200" lvl="0" indent="0">
              <a:spcBef>
                <a:spcPts val="0"/>
              </a:spcBef>
              <a:buNone/>
            </a:pPr>
            <a:r>
              <a:rPr lang="en-US" i="1">
                <a:solidFill>
                  <a:srgbClr val="CCCCCC"/>
                </a:solidFill>
              </a:rPr>
              <a:t>Covers operational safeguards that ensure resiliency in case of a major failure, such as a hub hardware failure, and procedures for doing recovery operations.</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New Initiatives: Formalizing Procedures</a:t>
            </a:r>
          </a:p>
        </p:txBody>
      </p:sp>
      <p:sp>
        <p:nvSpPr>
          <p:cNvPr id="217" name="Shape 217"/>
          <p:cNvSpPr txBox="1">
            <a:spLocks noGrp="1"/>
          </p:cNvSpPr>
          <p:nvPr>
            <p:ph type="body" idx="1"/>
          </p:nvPr>
        </p:nvSpPr>
        <p:spPr>
          <a:xfrm>
            <a:off x="457200" y="1713300"/>
            <a:ext cx="8229600" cy="4455600"/>
          </a:xfrm>
          <a:prstGeom prst="rect">
            <a:avLst/>
          </a:prstGeom>
        </p:spPr>
        <p:txBody>
          <a:bodyPr lIns="91425" tIns="91425" rIns="91425" bIns="91425" anchor="t" anchorCtr="0">
            <a:noAutofit/>
          </a:bodyPr>
          <a:lstStyle/>
          <a:p>
            <a:pPr marL="457200" lvl="0" indent="-406400" rtl="0">
              <a:spcBef>
                <a:spcPts val="0"/>
              </a:spcBef>
              <a:buClr>
                <a:schemeClr val="lt1"/>
              </a:buClr>
              <a:buSzPct val="100000"/>
              <a:buFont typeface="Calibri"/>
              <a:buChar char="●"/>
            </a:pPr>
            <a:r>
              <a:rPr lang="en-US" sz="2800"/>
              <a:t>CMS Security Model</a:t>
            </a:r>
          </a:p>
          <a:p>
            <a:pPr marL="457200" lvl="0" indent="0" rtl="0">
              <a:spcBef>
                <a:spcPts val="0"/>
              </a:spcBef>
              <a:buNone/>
            </a:pPr>
            <a:r>
              <a:rPr lang="en-US" i="1">
                <a:solidFill>
                  <a:srgbClr val="CCCCCC"/>
                </a:solidFill>
              </a:rPr>
              <a:t>Codifies the design of access control and other security features of HUBzero’s CMS software for program longevity and so that they can be reviewed and improved upon.</a:t>
            </a:r>
          </a:p>
          <a:p>
            <a:pPr lvl="0" rtl="0">
              <a:spcBef>
                <a:spcPts val="0"/>
              </a:spcBef>
              <a:buNone/>
            </a:pPr>
            <a:endParaRPr sz="2800"/>
          </a:p>
          <a:p>
            <a:pPr marL="457200" lvl="0" indent="-406400" rtl="0">
              <a:spcBef>
                <a:spcPts val="0"/>
              </a:spcBef>
              <a:buClr>
                <a:schemeClr val="lt1"/>
              </a:buClr>
              <a:buSzPct val="100000"/>
              <a:buFont typeface="Calibri"/>
              <a:buChar char="●"/>
            </a:pPr>
            <a:r>
              <a:rPr lang="en-US" sz="2800"/>
              <a:t>Vulnerability Management</a:t>
            </a:r>
          </a:p>
          <a:p>
            <a:pPr marL="457200" lvl="0" indent="0" rtl="0">
              <a:spcBef>
                <a:spcPts val="0"/>
              </a:spcBef>
              <a:buNone/>
            </a:pPr>
            <a:r>
              <a:rPr lang="en-US" i="1">
                <a:solidFill>
                  <a:srgbClr val="CCCCCC"/>
                </a:solidFill>
              </a:rPr>
              <a:t>Formalizing the procedures for managing vulnerabilities discovered both in the CMS software and in HUBzero’s operations environment.</a:t>
            </a: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a:t>Guide to Developing Cybersecurity Programs for NSF Science and Engineering Projects</a:t>
            </a:r>
          </a:p>
        </p:txBody>
      </p:sp>
      <p:sp>
        <p:nvSpPr>
          <p:cNvPr id="223" name="Shape 223"/>
          <p:cNvSpPr txBox="1">
            <a:spLocks noGrp="1"/>
          </p:cNvSpPr>
          <p:nvPr>
            <p:ph type="body" idx="1"/>
          </p:nvPr>
        </p:nvSpPr>
        <p:spPr>
          <a:xfrm>
            <a:off x="457200" y="1600200"/>
            <a:ext cx="8229600" cy="3745199"/>
          </a:xfrm>
          <a:prstGeom prst="rect">
            <a:avLst/>
          </a:prstGeom>
        </p:spPr>
        <p:txBody>
          <a:bodyPr lIns="91425" tIns="91425" rIns="91425" bIns="91425" anchor="t" anchorCtr="0">
            <a:noAutofit/>
          </a:bodyPr>
          <a:lstStyle/>
          <a:p>
            <a:pPr lvl="0" algn="ctr" rtl="0">
              <a:spcBef>
                <a:spcPts val="0"/>
              </a:spcBef>
              <a:buClr>
                <a:schemeClr val="dk1"/>
              </a:buClr>
              <a:buSzPct val="39285"/>
              <a:buFont typeface="Arial"/>
              <a:buNone/>
            </a:pPr>
            <a:r>
              <a:rPr lang="en-US">
                <a:solidFill>
                  <a:schemeClr val="accent6"/>
                </a:solidFill>
              </a:rPr>
              <a:t>http://trustedci.org/guide</a:t>
            </a:r>
          </a:p>
          <a:p>
            <a:pPr rtl="0">
              <a:spcBef>
                <a:spcPts val="0"/>
              </a:spcBef>
              <a:buNone/>
            </a:pPr>
            <a:endParaRPr/>
          </a:p>
          <a:p>
            <a:pPr rtl="0">
              <a:spcBef>
                <a:spcPts val="0"/>
              </a:spcBef>
              <a:buNone/>
            </a:pPr>
            <a:r>
              <a:rPr lang="en-US"/>
              <a:t>Basis for CTSC evaluation.</a:t>
            </a:r>
          </a:p>
          <a:p>
            <a:pPr rtl="0">
              <a:spcBef>
                <a:spcPts val="0"/>
              </a:spcBef>
              <a:buNone/>
            </a:pPr>
            <a:endParaRPr/>
          </a:p>
          <a:p>
            <a:pPr rtl="0">
              <a:spcBef>
                <a:spcPts val="0"/>
              </a:spcBef>
              <a:buNone/>
            </a:pPr>
            <a:r>
              <a:rPr lang="en-US"/>
              <a:t>Will be extended with vulnerability management as part of HUBzero engagement.</a:t>
            </a:r>
          </a:p>
          <a:p>
            <a:pPr rtl="0">
              <a:spcBef>
                <a:spcPts val="0"/>
              </a:spcBef>
              <a:buNone/>
            </a:pPr>
            <a:endParaRPr/>
          </a:p>
          <a:p>
            <a:pPr algn="ctr">
              <a:spcBef>
                <a:spcPts val="0"/>
              </a:spcBef>
              <a:buNone/>
            </a:pPr>
            <a:endParaRPr>
              <a:solidFill>
                <a:schemeClr val="accent6"/>
              </a:solidFill>
            </a:endParaRPr>
          </a:p>
        </p:txBody>
      </p:sp>
    </p:spTree>
  </p:cSld>
  <p:clrMapOvr>
    <a:masterClrMapping/>
  </p:clrMapOvr>
  <p:transition xmlns:p14="http://schemas.microsoft.com/office/powerpoint/2010/mai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457200" y="232706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1800"/>
              </a:spcAft>
              <a:buClr>
                <a:srgbClr val="134486"/>
              </a:buClr>
              <a:buSzPct val="25000"/>
              <a:buFont typeface="Arial Black"/>
              <a:buNone/>
            </a:pPr>
            <a:r>
              <a:rPr lang="en-US" sz="3600" b="1" i="0" u="none" strike="noStrike" cap="none" baseline="0">
                <a:solidFill>
                  <a:schemeClr val="lt1"/>
                </a:solidFill>
                <a:latin typeface="Calibri"/>
                <a:ea typeface="Calibri"/>
                <a:cs typeface="Calibri"/>
                <a:sym typeface="Calibri"/>
              </a:rPr>
              <a:t>Thank You</a:t>
            </a:r>
          </a:p>
        </p:txBody>
      </p:sp>
      <p:sp>
        <p:nvSpPr>
          <p:cNvPr id="229" name="Shape 229"/>
          <p:cNvSpPr txBox="1"/>
          <p:nvPr/>
        </p:nvSpPr>
        <p:spPr>
          <a:xfrm>
            <a:off x="578756" y="5879700"/>
            <a:ext cx="8108099" cy="8310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200" b="0" i="0" u="none" strike="noStrike" cap="none" baseline="0">
                <a:solidFill>
                  <a:srgbClr val="D8D8D8"/>
                </a:solidFill>
                <a:latin typeface="Arial"/>
                <a:ea typeface="Arial"/>
                <a:cs typeface="Arial"/>
                <a:sym typeface="Arial"/>
              </a:rPr>
              <a:t>We thank the National Science Foundation (grant</a:t>
            </a:r>
            <a:r>
              <a:rPr lang="en-US" sz="1200">
                <a:solidFill>
                  <a:srgbClr val="D8D8D8"/>
                </a:solidFill>
              </a:rPr>
              <a:t> </a:t>
            </a:r>
            <a:r>
              <a:rPr lang="en-US" sz="1200" b="0" i="0" u="none" strike="noStrike" cap="none" baseline="0">
                <a:solidFill>
                  <a:srgbClr val="D8D8D8"/>
                </a:solidFill>
                <a:latin typeface="Arial"/>
                <a:ea typeface="Arial"/>
                <a:cs typeface="Arial"/>
                <a:sym typeface="Arial"/>
              </a:rPr>
              <a:t>1234408) for supporting our work.</a:t>
            </a:r>
          </a:p>
          <a:p>
            <a:pPr marL="0" marR="0" lvl="0" indent="0" algn="ctr" rtl="0">
              <a:spcBef>
                <a:spcPts val="0"/>
              </a:spcBef>
              <a:buNone/>
            </a:pPr>
            <a:endParaRPr sz="1200" b="0" i="0" u="none" strike="noStrike" cap="none" baseline="0">
              <a:solidFill>
                <a:srgbClr val="D8D8D8"/>
              </a:solidFill>
              <a:latin typeface="Arial"/>
              <a:ea typeface="Arial"/>
              <a:cs typeface="Arial"/>
              <a:sym typeface="Arial"/>
            </a:endParaRPr>
          </a:p>
          <a:p>
            <a:pPr marL="0" marR="0" lvl="0" indent="0" algn="ctr" rtl="0">
              <a:spcBef>
                <a:spcPts val="0"/>
              </a:spcBef>
              <a:buSzPct val="25000"/>
              <a:buNone/>
            </a:pPr>
            <a:r>
              <a:rPr lang="en-US" sz="1200" b="0" i="0" u="none" strike="noStrike" cap="none" baseline="0">
                <a:solidFill>
                  <a:srgbClr val="D8D8D8"/>
                </a:solidFill>
                <a:latin typeface="Arial"/>
                <a:ea typeface="Arial"/>
                <a:cs typeface="Arial"/>
                <a:sym typeface="Arial"/>
              </a:rPr>
              <a:t>The views and conclusions contained herein are those of the author and should not be interpreted as necessarily representing the official policies or endorsements, either expressed or implied, of the NSF. </a:t>
            </a:r>
          </a:p>
        </p:txBody>
      </p:sp>
      <p:grpSp>
        <p:nvGrpSpPr>
          <p:cNvPr id="230" name="Shape 230"/>
          <p:cNvGrpSpPr/>
          <p:nvPr/>
        </p:nvGrpSpPr>
        <p:grpSpPr>
          <a:xfrm>
            <a:off x="3338387" y="3802050"/>
            <a:ext cx="2467199" cy="1544575"/>
            <a:chOff x="3338387" y="3802050"/>
            <a:chExt cx="2467199" cy="1544575"/>
          </a:xfrm>
        </p:grpSpPr>
        <p:sp>
          <p:nvSpPr>
            <p:cNvPr id="231" name="Shape 231"/>
            <p:cNvSpPr txBox="1"/>
            <p:nvPr/>
          </p:nvSpPr>
          <p:spPr>
            <a:xfrm>
              <a:off x="3338387" y="3802050"/>
              <a:ext cx="2467199" cy="896399"/>
            </a:xfrm>
            <a:prstGeom prst="rect">
              <a:avLst/>
            </a:prstGeom>
            <a:noFill/>
            <a:ln>
              <a:noFill/>
            </a:ln>
          </p:spPr>
          <p:txBody>
            <a:bodyPr lIns="91425" tIns="91425" rIns="91425" bIns="91425" anchor="t" anchorCtr="0">
              <a:noAutofit/>
            </a:bodyPr>
            <a:lstStyle/>
            <a:p>
              <a:pPr lvl="0" algn="ctr" rtl="0">
                <a:spcBef>
                  <a:spcPts val="0"/>
                </a:spcBef>
                <a:spcAft>
                  <a:spcPts val="1800"/>
                </a:spcAft>
                <a:buNone/>
              </a:pPr>
              <a:r>
                <a:rPr lang="en-US" sz="3000">
                  <a:solidFill>
                    <a:schemeClr val="lt1"/>
                  </a:solidFill>
                  <a:latin typeface="Calibri"/>
                  <a:ea typeface="Calibri"/>
                  <a:cs typeface="Calibri"/>
                  <a:sym typeface="Calibri"/>
                </a:rPr>
                <a:t>trustedci.org</a:t>
              </a:r>
            </a:p>
            <a:p>
              <a:pPr lvl="0" algn="ctr" rtl="0">
                <a:spcBef>
                  <a:spcPts val="0"/>
                </a:spcBef>
                <a:spcAft>
                  <a:spcPts val="1800"/>
                </a:spcAft>
                <a:buNone/>
              </a:pPr>
              <a:r>
                <a:rPr lang="en-US" sz="2000">
                  <a:solidFill>
                    <a:schemeClr val="lt1"/>
                  </a:solidFill>
                  <a:latin typeface="Calibri"/>
                  <a:ea typeface="Calibri"/>
                  <a:cs typeface="Calibri"/>
                  <a:sym typeface="Calibri"/>
                </a:rPr>
                <a:t/>
              </a:r>
              <a:br>
                <a:rPr lang="en-US" sz="2000">
                  <a:solidFill>
                    <a:schemeClr val="lt1"/>
                  </a:solidFill>
                  <a:latin typeface="Calibri"/>
                  <a:ea typeface="Calibri"/>
                  <a:cs typeface="Calibri"/>
                  <a:sym typeface="Calibri"/>
                </a:rPr>
              </a:br>
              <a:r>
                <a:rPr lang="en-US" sz="2000">
                  <a:solidFill>
                    <a:schemeClr val="lt1"/>
                  </a:solidFill>
                  <a:latin typeface="Calibri"/>
                  <a:ea typeface="Calibri"/>
                  <a:cs typeface="Calibri"/>
                  <a:sym typeface="Calibri"/>
                </a:rPr>
                <a:t>@TrustedCI</a:t>
              </a:r>
            </a:p>
          </p:txBody>
        </p:sp>
        <p:pic>
          <p:nvPicPr>
            <p:cNvPr id="232" name="Shape 232"/>
            <p:cNvPicPr preferRelativeResize="0"/>
            <p:nvPr/>
          </p:nvPicPr>
          <p:blipFill>
            <a:blip r:embed="rId3">
              <a:alphaModFix/>
            </a:blip>
            <a:stretch>
              <a:fillRect/>
            </a:stretch>
          </p:blipFill>
          <p:spPr>
            <a:xfrm>
              <a:off x="3443257" y="4818869"/>
              <a:ext cx="527756" cy="527756"/>
            </a:xfrm>
            <a:prstGeom prst="rect">
              <a:avLst/>
            </a:prstGeom>
            <a:noFill/>
            <a:ln>
              <a:noFill/>
            </a:ln>
          </p:spPr>
        </p:pic>
      </p:grpSp>
      <p:pic>
        <p:nvPicPr>
          <p:cNvPr id="233" name="Shape 233"/>
          <p:cNvPicPr preferRelativeResize="0"/>
          <p:nvPr/>
        </p:nvPicPr>
        <p:blipFill>
          <a:blip r:embed="rId4">
            <a:alphaModFix/>
          </a:blip>
          <a:stretch>
            <a:fillRect/>
          </a:stretch>
        </p:blipFill>
        <p:spPr>
          <a:xfrm>
            <a:off x="3867150" y="347875"/>
            <a:ext cx="1409699" cy="896299"/>
          </a:xfrm>
          <a:prstGeom prst="rect">
            <a:avLst/>
          </a:prstGeom>
          <a:noFill/>
          <a:ln>
            <a:noFill/>
          </a:ln>
        </p:spPr>
      </p:pic>
      <p:pic>
        <p:nvPicPr>
          <p:cNvPr id="234" name="Shape 234"/>
          <p:cNvPicPr preferRelativeResize="0"/>
          <p:nvPr/>
        </p:nvPicPr>
        <p:blipFill>
          <a:blip r:embed="rId5">
            <a:alphaModFix/>
          </a:blip>
          <a:stretch>
            <a:fillRect/>
          </a:stretch>
        </p:blipFill>
        <p:spPr>
          <a:xfrm>
            <a:off x="1373962" y="1365228"/>
            <a:ext cx="6396049" cy="109230"/>
          </a:xfrm>
          <a:prstGeom prst="rect">
            <a:avLst/>
          </a:prstGeom>
          <a:noFill/>
          <a:ln>
            <a:noFill/>
          </a:ln>
        </p:spPr>
      </p:pic>
      <p:cxnSp>
        <p:nvCxnSpPr>
          <p:cNvPr id="235" name="Shape 235"/>
          <p:cNvCxnSpPr/>
          <p:nvPr/>
        </p:nvCxnSpPr>
        <p:spPr>
          <a:xfrm>
            <a:off x="60800" y="5639921"/>
            <a:ext cx="9144000" cy="0"/>
          </a:xfrm>
          <a:prstGeom prst="straightConnector1">
            <a:avLst/>
          </a:prstGeom>
          <a:noFill/>
          <a:ln w="28575" cap="flat">
            <a:solidFill>
              <a:srgbClr val="7EC242"/>
            </a:solidFill>
            <a:prstDash val="dot"/>
            <a:round/>
            <a:headEnd type="none" w="med" len="med"/>
            <a:tailEnd type="none" w="med" len="med"/>
          </a:ln>
        </p:spPr>
      </p:cxn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a:t>NSF Cyberinfrastructure</a:t>
            </a:r>
          </a:p>
        </p:txBody>
      </p:sp>
      <p:pic>
        <p:nvPicPr>
          <p:cNvPr id="79" name="Shape 79"/>
          <p:cNvPicPr preferRelativeResize="0"/>
          <p:nvPr/>
        </p:nvPicPr>
        <p:blipFill rotWithShape="1">
          <a:blip r:embed="rId3">
            <a:alphaModFix/>
          </a:blip>
          <a:srcRect/>
          <a:stretch/>
        </p:blipFill>
        <p:spPr>
          <a:xfrm>
            <a:off x="0" y="35550"/>
            <a:ext cx="9144000" cy="6786900"/>
          </a:xfrm>
          <a:prstGeom prst="rect">
            <a:avLst/>
          </a:prstGeom>
          <a:noFill/>
          <a:ln>
            <a:noFill/>
          </a:ln>
        </p:spPr>
      </p:pic>
      <p:sp>
        <p:nvSpPr>
          <p:cNvPr id="80" name="Shape 80"/>
          <p:cNvSpPr txBox="1"/>
          <p:nvPr/>
        </p:nvSpPr>
        <p:spPr>
          <a:xfrm>
            <a:off x="5910150" y="6579225"/>
            <a:ext cx="3233700" cy="173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0" i="0" u="none" strike="noStrike" cap="none" baseline="0">
                <a:solidFill>
                  <a:srgbClr val="B7B7B7"/>
                </a:solidFill>
                <a:latin typeface="Arial"/>
                <a:ea typeface="Arial"/>
                <a:cs typeface="Arial"/>
                <a:sym typeface="Arial"/>
              </a:rPr>
              <a:t>Image credit: Alan Blatecky/NSF</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a:spcBef>
                <a:spcPts val="0"/>
              </a:spcBef>
              <a:buNone/>
            </a:pPr>
            <a:r>
              <a:rPr lang="en-US"/>
              <a:t>NSF Cyberinfrastructure</a:t>
            </a:r>
          </a:p>
        </p:txBody>
      </p:sp>
      <p:sp>
        <p:nvSpPr>
          <p:cNvPr id="86" name="Shape 86"/>
          <p:cNvSpPr/>
          <p:nvPr/>
        </p:nvSpPr>
        <p:spPr>
          <a:xfrm>
            <a:off x="562662" y="2162260"/>
            <a:ext cx="7764000" cy="3983999"/>
          </a:xfrm>
          <a:prstGeom prst="rect">
            <a:avLst/>
          </a:prstGeom>
          <a:solidFill>
            <a:srgbClr val="666666"/>
          </a:solidFill>
          <a:ln w="9525" cap="flat">
            <a:solidFill>
              <a:srgbClr val="4A7DBB"/>
            </a:solidFill>
            <a:prstDash val="solid"/>
            <a:round/>
            <a:headEnd type="none" w="med" len="med"/>
            <a:tailEnd type="none" w="med" len="med"/>
          </a:ln>
        </p:spPr>
        <p:txBody>
          <a:bodyPr lIns="91425" tIns="0" rIns="91425" bIns="45700" anchor="t" anchorCtr="0">
            <a:noAutofit/>
          </a:bodyPr>
          <a:lstStyle/>
          <a:p>
            <a:pPr marL="0" marR="0" lvl="0" indent="0" algn="ctr" rtl="0">
              <a:spcBef>
                <a:spcPts val="0"/>
              </a:spcBef>
              <a:buSzPct val="25000"/>
              <a:buNone/>
            </a:pPr>
            <a:r>
              <a:rPr lang="en-US" sz="2400" b="0" i="0" u="none" strike="noStrike" cap="none" baseline="0">
                <a:solidFill>
                  <a:schemeClr val="lt1"/>
                </a:solidFill>
                <a:latin typeface="Calibri"/>
                <a:ea typeface="Calibri"/>
                <a:cs typeface="Calibri"/>
                <a:sym typeface="Calibri"/>
              </a:rPr>
              <a:t>NSF CI Project</a:t>
            </a:r>
          </a:p>
        </p:txBody>
      </p:sp>
      <p:sp>
        <p:nvSpPr>
          <p:cNvPr id="87" name="Shape 87"/>
          <p:cNvSpPr txBox="1"/>
          <p:nvPr/>
        </p:nvSpPr>
        <p:spPr>
          <a:xfrm>
            <a:off x="794536" y="4255991"/>
            <a:ext cx="1354799" cy="369299"/>
          </a:xfrm>
          <a:prstGeom prst="rect">
            <a:avLst/>
          </a:prstGeom>
          <a:solidFill>
            <a:srgbClr val="538CD5"/>
          </a:solid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PCs/Mobile</a:t>
            </a:r>
          </a:p>
        </p:txBody>
      </p:sp>
      <p:sp>
        <p:nvSpPr>
          <p:cNvPr id="88" name="Shape 88"/>
          <p:cNvSpPr txBox="1"/>
          <p:nvPr/>
        </p:nvSpPr>
        <p:spPr>
          <a:xfrm>
            <a:off x="3660910" y="3579435"/>
            <a:ext cx="1354799" cy="369299"/>
          </a:xfrm>
          <a:prstGeom prst="rect">
            <a:avLst/>
          </a:prstGeom>
          <a:solidFill>
            <a:srgbClr val="538CD5"/>
          </a:solid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HPC</a:t>
            </a:r>
          </a:p>
        </p:txBody>
      </p:sp>
      <p:sp>
        <p:nvSpPr>
          <p:cNvPr id="89" name="Shape 89"/>
          <p:cNvSpPr txBox="1"/>
          <p:nvPr/>
        </p:nvSpPr>
        <p:spPr>
          <a:xfrm>
            <a:off x="3962362" y="3015666"/>
            <a:ext cx="1354799" cy="369299"/>
          </a:xfrm>
          <a:prstGeom prst="rect">
            <a:avLst/>
          </a:prstGeom>
          <a:solidFill>
            <a:srgbClr val="538CD5"/>
          </a:solid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HTC</a:t>
            </a:r>
          </a:p>
        </p:txBody>
      </p:sp>
      <p:sp>
        <p:nvSpPr>
          <p:cNvPr id="90" name="Shape 90"/>
          <p:cNvSpPr txBox="1"/>
          <p:nvPr/>
        </p:nvSpPr>
        <p:spPr>
          <a:xfrm>
            <a:off x="3894596" y="4809983"/>
            <a:ext cx="1354799" cy="369299"/>
          </a:xfrm>
          <a:prstGeom prst="rect">
            <a:avLst/>
          </a:prstGeom>
          <a:solidFill>
            <a:srgbClr val="538CD5"/>
          </a:solid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HPSS</a:t>
            </a:r>
          </a:p>
        </p:txBody>
      </p:sp>
      <p:sp>
        <p:nvSpPr>
          <p:cNvPr id="91" name="Shape 91"/>
          <p:cNvSpPr txBox="1"/>
          <p:nvPr/>
        </p:nvSpPr>
        <p:spPr>
          <a:xfrm>
            <a:off x="6238155" y="3702021"/>
            <a:ext cx="1586700" cy="369299"/>
          </a:xfrm>
          <a:prstGeom prst="rect">
            <a:avLst/>
          </a:prstGeom>
          <a:solidFill>
            <a:srgbClr val="538CD5"/>
          </a:solid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Instruments</a:t>
            </a:r>
          </a:p>
        </p:txBody>
      </p:sp>
      <p:sp>
        <p:nvSpPr>
          <p:cNvPr id="92" name="Shape 92"/>
          <p:cNvSpPr txBox="1"/>
          <p:nvPr/>
        </p:nvSpPr>
        <p:spPr>
          <a:xfrm>
            <a:off x="5797771" y="4671519"/>
            <a:ext cx="1354799" cy="646199"/>
          </a:xfrm>
          <a:prstGeom prst="rect">
            <a:avLst/>
          </a:prstGeom>
          <a:solidFill>
            <a:srgbClr val="538CD5"/>
          </a:solid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Science Data</a:t>
            </a:r>
          </a:p>
        </p:txBody>
      </p:sp>
      <p:sp>
        <p:nvSpPr>
          <p:cNvPr id="93" name="Shape 93"/>
          <p:cNvSpPr txBox="1"/>
          <p:nvPr/>
        </p:nvSpPr>
        <p:spPr>
          <a:xfrm>
            <a:off x="1730468" y="4809967"/>
            <a:ext cx="1354799" cy="369299"/>
          </a:xfrm>
          <a:prstGeom prst="rect">
            <a:avLst/>
          </a:prstGeom>
          <a:solidFill>
            <a:srgbClr val="538CD5"/>
          </a:solid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Servers</a:t>
            </a:r>
          </a:p>
        </p:txBody>
      </p:sp>
      <p:sp>
        <p:nvSpPr>
          <p:cNvPr id="94" name="Shape 94"/>
          <p:cNvSpPr txBox="1"/>
          <p:nvPr/>
        </p:nvSpPr>
        <p:spPr>
          <a:xfrm>
            <a:off x="2057938" y="3702020"/>
            <a:ext cx="1354799" cy="369299"/>
          </a:xfrm>
          <a:prstGeom prst="rect">
            <a:avLst/>
          </a:prstGeom>
          <a:solidFill>
            <a:srgbClr val="538CD5"/>
          </a:solid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Portals</a:t>
            </a:r>
          </a:p>
        </p:txBody>
      </p:sp>
      <p:sp>
        <p:nvSpPr>
          <p:cNvPr id="95" name="Shape 95"/>
          <p:cNvSpPr/>
          <p:nvPr/>
        </p:nvSpPr>
        <p:spPr>
          <a:xfrm>
            <a:off x="794525" y="5359275"/>
            <a:ext cx="7317900" cy="646199"/>
          </a:xfrm>
          <a:prstGeom prst="leftRightArrow">
            <a:avLst>
              <a:gd name="adj1" fmla="val 50000"/>
              <a:gd name="adj2" fmla="val 50000"/>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0" rIns="91425" bIns="274300" anchor="t" anchorCtr="0">
            <a:noAutofit/>
          </a:bodyPr>
          <a:lstStyle/>
          <a:p>
            <a:pPr marL="0" marR="0" lvl="0" indent="0" algn="l" rtl="0">
              <a:spcBef>
                <a:spcPts val="0"/>
              </a:spcBef>
              <a:buSzPct val="25000"/>
              <a:buNone/>
            </a:pPr>
            <a:r>
              <a:rPr lang="en-US" sz="1800" b="0" i="0" u="none" strike="noStrike" cap="none" baseline="0">
                <a:solidFill>
                  <a:schemeClr val="lt1"/>
                </a:solidFill>
                <a:latin typeface="Calibri"/>
                <a:ea typeface="Calibri"/>
                <a:cs typeface="Calibri"/>
                <a:sym typeface="Calibri"/>
              </a:rPr>
              <a:t>Commodity											Unique</a:t>
            </a:r>
          </a:p>
        </p:txBody>
      </p:sp>
      <p:sp>
        <p:nvSpPr>
          <p:cNvPr id="96" name="Shape 96"/>
          <p:cNvSpPr txBox="1"/>
          <p:nvPr/>
        </p:nvSpPr>
        <p:spPr>
          <a:xfrm>
            <a:off x="4651448" y="4143175"/>
            <a:ext cx="1586700" cy="369299"/>
          </a:xfrm>
          <a:prstGeom prst="rect">
            <a:avLst/>
          </a:prstGeom>
          <a:solidFill>
            <a:srgbClr val="538CD5"/>
          </a:solidFill>
          <a:ln>
            <a:noFill/>
          </a:ln>
        </p:spPr>
        <p:txBody>
          <a:bodyPr lIns="91425" tIns="45700" rIns="91425" bIns="45700" anchor="t" anchorCtr="0">
            <a:noAutofit/>
          </a:bodyPr>
          <a:lstStyle/>
          <a:p>
            <a:pPr marL="0" marR="0" lvl="0" indent="0" algn="ctr" rtl="0">
              <a:spcBef>
                <a:spcPts val="0"/>
              </a:spcBef>
              <a:buSzPct val="25000"/>
              <a:buNone/>
            </a:pPr>
            <a:r>
              <a:rPr lang="en-US" sz="1800">
                <a:solidFill>
                  <a:schemeClr val="lt1"/>
                </a:solidFill>
                <a:latin typeface="Calibri"/>
                <a:ea typeface="Calibri"/>
                <a:cs typeface="Calibri"/>
                <a:sym typeface="Calibri"/>
              </a:rPr>
              <a:t>Satellite Links</a:t>
            </a:r>
          </a:p>
        </p:txBody>
      </p:sp>
      <p:sp>
        <p:nvSpPr>
          <p:cNvPr id="97" name="Shape 97"/>
          <p:cNvSpPr txBox="1"/>
          <p:nvPr/>
        </p:nvSpPr>
        <p:spPr>
          <a:xfrm>
            <a:off x="2781810" y="4221673"/>
            <a:ext cx="1354799" cy="369299"/>
          </a:xfrm>
          <a:prstGeom prst="rect">
            <a:avLst/>
          </a:prstGeom>
          <a:solidFill>
            <a:srgbClr val="538CD5"/>
          </a:solid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HP</a:t>
            </a:r>
            <a:r>
              <a:rPr lang="en-US" sz="1800">
                <a:solidFill>
                  <a:schemeClr val="lt1"/>
                </a:solidFill>
                <a:latin typeface="Calibri"/>
                <a:ea typeface="Calibri"/>
                <a:cs typeface="Calibri"/>
                <a:sym typeface="Calibri"/>
              </a:rPr>
              <a:t>N</a:t>
            </a:r>
          </a:p>
        </p:txBody>
      </p:sp>
      <p:sp>
        <p:nvSpPr>
          <p:cNvPr id="98" name="Shape 98"/>
          <p:cNvSpPr txBox="1"/>
          <p:nvPr/>
        </p:nvSpPr>
        <p:spPr>
          <a:xfrm>
            <a:off x="5631873" y="3086462"/>
            <a:ext cx="1520700" cy="369299"/>
          </a:xfrm>
          <a:prstGeom prst="rect">
            <a:avLst/>
          </a:prstGeom>
          <a:solidFill>
            <a:srgbClr val="538CD5"/>
          </a:solidFill>
          <a:ln>
            <a:noFill/>
          </a:ln>
        </p:spPr>
        <p:txBody>
          <a:bodyPr lIns="91425" tIns="45700" rIns="91425" bIns="45700" anchor="t" anchorCtr="0">
            <a:noAutofit/>
          </a:bodyPr>
          <a:lstStyle/>
          <a:p>
            <a:pPr marL="0" marR="0" lvl="0" indent="0" algn="ctr" rtl="0">
              <a:spcBef>
                <a:spcPts val="0"/>
              </a:spcBef>
              <a:buSzPct val="25000"/>
              <a:buNone/>
            </a:pPr>
            <a:r>
              <a:rPr lang="en-US" sz="1800">
                <a:solidFill>
                  <a:schemeClr val="lt1"/>
                </a:solidFill>
                <a:latin typeface="Calibri"/>
                <a:ea typeface="Calibri"/>
                <a:cs typeface="Calibri"/>
                <a:sym typeface="Calibri"/>
              </a:rPr>
              <a:t>Science DMZ</a:t>
            </a:r>
          </a:p>
        </p:txBody>
      </p:sp>
      <p:sp>
        <p:nvSpPr>
          <p:cNvPr id="99" name="Shape 99"/>
          <p:cNvSpPr/>
          <p:nvPr/>
        </p:nvSpPr>
        <p:spPr>
          <a:xfrm>
            <a:off x="1730475" y="2905500"/>
            <a:ext cx="1695492" cy="646163"/>
          </a:xfrm>
          <a:prstGeom prst="cloud">
            <a:avLst/>
          </a:prstGeom>
          <a:solidFill>
            <a:schemeClr val="accent1"/>
          </a:solidFill>
          <a:ln>
            <a:noFill/>
          </a:ln>
        </p:spPr>
        <p:txBody>
          <a:bodyPr lIns="91425" tIns="91425" rIns="91425" bIns="91425" anchor="ctr" anchorCtr="0">
            <a:noAutofit/>
          </a:bodyPr>
          <a:lstStyle/>
          <a:p>
            <a:pPr algn="ctr">
              <a:spcBef>
                <a:spcPts val="0"/>
              </a:spcBef>
              <a:buNone/>
            </a:pPr>
            <a:r>
              <a:rPr lang="en-US" sz="1800">
                <a:solidFill>
                  <a:srgbClr val="FFFFFF"/>
                </a:solidFill>
                <a:latin typeface="Calibri"/>
                <a:ea typeface="Calibri"/>
                <a:cs typeface="Calibri"/>
                <a:sym typeface="Calibri"/>
              </a:rPr>
              <a:t>Cloud</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NSF Cyberinfrastructure</a:t>
            </a:r>
          </a:p>
        </p:txBody>
      </p:sp>
      <p:sp>
        <p:nvSpPr>
          <p:cNvPr id="105" name="Shape 105"/>
          <p:cNvSpPr/>
          <p:nvPr/>
        </p:nvSpPr>
        <p:spPr>
          <a:xfrm>
            <a:off x="562662" y="2162260"/>
            <a:ext cx="7764000" cy="3983999"/>
          </a:xfrm>
          <a:prstGeom prst="rect">
            <a:avLst/>
          </a:prstGeom>
          <a:solidFill>
            <a:srgbClr val="666666"/>
          </a:solidFill>
          <a:ln w="9525" cap="flat">
            <a:solidFill>
              <a:srgbClr val="4A7DBB"/>
            </a:solidFill>
            <a:prstDash val="solid"/>
            <a:round/>
            <a:headEnd type="none" w="med" len="med"/>
            <a:tailEnd type="none" w="med" len="med"/>
          </a:ln>
        </p:spPr>
        <p:txBody>
          <a:bodyPr lIns="91425" tIns="0" rIns="91425" bIns="45700" anchor="t" anchorCtr="0">
            <a:noAutofit/>
          </a:bodyPr>
          <a:lstStyle/>
          <a:p>
            <a:pPr marL="0" marR="0" lvl="0" indent="0" algn="ctr" rtl="0">
              <a:spcBef>
                <a:spcPts val="0"/>
              </a:spcBef>
              <a:buSzPct val="25000"/>
              <a:buNone/>
            </a:pPr>
            <a:r>
              <a:rPr lang="en-US" sz="2400" b="0" i="0" u="none" strike="noStrike" cap="none" baseline="0">
                <a:solidFill>
                  <a:schemeClr val="lt1"/>
                </a:solidFill>
                <a:latin typeface="Calibri"/>
                <a:ea typeface="Calibri"/>
                <a:cs typeface="Calibri"/>
                <a:sym typeface="Calibri"/>
              </a:rPr>
              <a:t>NSF CI Project</a:t>
            </a:r>
          </a:p>
        </p:txBody>
      </p:sp>
      <p:sp>
        <p:nvSpPr>
          <p:cNvPr id="106" name="Shape 106"/>
          <p:cNvSpPr txBox="1"/>
          <p:nvPr/>
        </p:nvSpPr>
        <p:spPr>
          <a:xfrm>
            <a:off x="794536" y="4255991"/>
            <a:ext cx="1354799" cy="369299"/>
          </a:xfrm>
          <a:prstGeom prst="rect">
            <a:avLst/>
          </a:prstGeom>
          <a:solidFill>
            <a:srgbClr val="538CD5"/>
          </a:solid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PCs/Mobile</a:t>
            </a:r>
          </a:p>
        </p:txBody>
      </p:sp>
      <p:sp>
        <p:nvSpPr>
          <p:cNvPr id="107" name="Shape 107"/>
          <p:cNvSpPr txBox="1"/>
          <p:nvPr/>
        </p:nvSpPr>
        <p:spPr>
          <a:xfrm>
            <a:off x="3660910" y="3579435"/>
            <a:ext cx="1354799" cy="369299"/>
          </a:xfrm>
          <a:prstGeom prst="rect">
            <a:avLst/>
          </a:prstGeom>
          <a:solidFill>
            <a:srgbClr val="538CD5"/>
          </a:solid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HPC</a:t>
            </a:r>
          </a:p>
        </p:txBody>
      </p:sp>
      <p:sp>
        <p:nvSpPr>
          <p:cNvPr id="108" name="Shape 108"/>
          <p:cNvSpPr txBox="1"/>
          <p:nvPr/>
        </p:nvSpPr>
        <p:spPr>
          <a:xfrm>
            <a:off x="3962362" y="3015666"/>
            <a:ext cx="1354799" cy="369299"/>
          </a:xfrm>
          <a:prstGeom prst="rect">
            <a:avLst/>
          </a:prstGeom>
          <a:solidFill>
            <a:srgbClr val="538CD5"/>
          </a:solid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HTC</a:t>
            </a:r>
          </a:p>
        </p:txBody>
      </p:sp>
      <p:sp>
        <p:nvSpPr>
          <p:cNvPr id="109" name="Shape 109"/>
          <p:cNvSpPr txBox="1"/>
          <p:nvPr/>
        </p:nvSpPr>
        <p:spPr>
          <a:xfrm>
            <a:off x="3894596" y="4809983"/>
            <a:ext cx="1354799" cy="369299"/>
          </a:xfrm>
          <a:prstGeom prst="rect">
            <a:avLst/>
          </a:prstGeom>
          <a:solidFill>
            <a:srgbClr val="538CD5"/>
          </a:solid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HPSS</a:t>
            </a:r>
          </a:p>
        </p:txBody>
      </p:sp>
      <p:sp>
        <p:nvSpPr>
          <p:cNvPr id="110" name="Shape 110"/>
          <p:cNvSpPr txBox="1"/>
          <p:nvPr/>
        </p:nvSpPr>
        <p:spPr>
          <a:xfrm>
            <a:off x="6238155" y="3702021"/>
            <a:ext cx="1586700" cy="369299"/>
          </a:xfrm>
          <a:prstGeom prst="rect">
            <a:avLst/>
          </a:prstGeom>
          <a:solidFill>
            <a:srgbClr val="538CD5"/>
          </a:solid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Instruments</a:t>
            </a:r>
          </a:p>
        </p:txBody>
      </p:sp>
      <p:sp>
        <p:nvSpPr>
          <p:cNvPr id="111" name="Shape 111"/>
          <p:cNvSpPr txBox="1"/>
          <p:nvPr/>
        </p:nvSpPr>
        <p:spPr>
          <a:xfrm>
            <a:off x="5797771" y="4671519"/>
            <a:ext cx="1354799" cy="646199"/>
          </a:xfrm>
          <a:prstGeom prst="rect">
            <a:avLst/>
          </a:prstGeom>
          <a:solidFill>
            <a:srgbClr val="538CD5"/>
          </a:solid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Science Data</a:t>
            </a:r>
          </a:p>
        </p:txBody>
      </p:sp>
      <p:sp>
        <p:nvSpPr>
          <p:cNvPr id="112" name="Shape 112"/>
          <p:cNvSpPr txBox="1"/>
          <p:nvPr/>
        </p:nvSpPr>
        <p:spPr>
          <a:xfrm>
            <a:off x="1730468" y="4809967"/>
            <a:ext cx="1354799" cy="369299"/>
          </a:xfrm>
          <a:prstGeom prst="rect">
            <a:avLst/>
          </a:prstGeom>
          <a:solidFill>
            <a:srgbClr val="538CD5"/>
          </a:solid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Servers</a:t>
            </a:r>
          </a:p>
        </p:txBody>
      </p:sp>
      <p:sp>
        <p:nvSpPr>
          <p:cNvPr id="113" name="Shape 113"/>
          <p:cNvSpPr txBox="1"/>
          <p:nvPr/>
        </p:nvSpPr>
        <p:spPr>
          <a:xfrm>
            <a:off x="2057938" y="3702020"/>
            <a:ext cx="1354799" cy="369299"/>
          </a:xfrm>
          <a:prstGeom prst="rect">
            <a:avLst/>
          </a:prstGeom>
          <a:solidFill>
            <a:srgbClr val="538CD5"/>
          </a:solid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Portals</a:t>
            </a:r>
          </a:p>
        </p:txBody>
      </p:sp>
      <p:sp>
        <p:nvSpPr>
          <p:cNvPr id="114" name="Shape 114"/>
          <p:cNvSpPr/>
          <p:nvPr/>
        </p:nvSpPr>
        <p:spPr>
          <a:xfrm>
            <a:off x="794525" y="5359275"/>
            <a:ext cx="7317900" cy="646199"/>
          </a:xfrm>
          <a:prstGeom prst="leftRightArrow">
            <a:avLst>
              <a:gd name="adj1" fmla="val 50000"/>
              <a:gd name="adj2" fmla="val 50000"/>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0" rIns="91425" bIns="274300" anchor="t" anchorCtr="0">
            <a:noAutofit/>
          </a:bodyPr>
          <a:lstStyle/>
          <a:p>
            <a:pPr marL="0" marR="0" lvl="0" indent="0" algn="l" rtl="0">
              <a:spcBef>
                <a:spcPts val="0"/>
              </a:spcBef>
              <a:buSzPct val="25000"/>
              <a:buNone/>
            </a:pPr>
            <a:r>
              <a:rPr lang="en-US" sz="1800" b="0" i="0" u="none" strike="noStrike" cap="none" baseline="0">
                <a:solidFill>
                  <a:schemeClr val="lt1"/>
                </a:solidFill>
                <a:latin typeface="Calibri"/>
                <a:ea typeface="Calibri"/>
                <a:cs typeface="Calibri"/>
                <a:sym typeface="Calibri"/>
              </a:rPr>
              <a:t>Commodity											Unique</a:t>
            </a:r>
          </a:p>
        </p:txBody>
      </p:sp>
      <p:sp>
        <p:nvSpPr>
          <p:cNvPr id="115" name="Shape 115"/>
          <p:cNvSpPr txBox="1"/>
          <p:nvPr/>
        </p:nvSpPr>
        <p:spPr>
          <a:xfrm>
            <a:off x="4651448" y="4143175"/>
            <a:ext cx="1586700" cy="369299"/>
          </a:xfrm>
          <a:prstGeom prst="rect">
            <a:avLst/>
          </a:prstGeom>
          <a:solidFill>
            <a:srgbClr val="538CD5"/>
          </a:solidFill>
          <a:ln>
            <a:noFill/>
          </a:ln>
        </p:spPr>
        <p:txBody>
          <a:bodyPr lIns="91425" tIns="45700" rIns="91425" bIns="45700" anchor="t" anchorCtr="0">
            <a:noAutofit/>
          </a:bodyPr>
          <a:lstStyle/>
          <a:p>
            <a:pPr marL="0" marR="0" lvl="0" indent="0" algn="ctr" rtl="0">
              <a:spcBef>
                <a:spcPts val="0"/>
              </a:spcBef>
              <a:buSzPct val="25000"/>
              <a:buNone/>
            </a:pPr>
            <a:r>
              <a:rPr lang="en-US" sz="1800">
                <a:solidFill>
                  <a:schemeClr val="lt1"/>
                </a:solidFill>
                <a:latin typeface="Calibri"/>
                <a:ea typeface="Calibri"/>
                <a:cs typeface="Calibri"/>
                <a:sym typeface="Calibri"/>
              </a:rPr>
              <a:t>Satellite Links</a:t>
            </a:r>
          </a:p>
        </p:txBody>
      </p:sp>
      <p:sp>
        <p:nvSpPr>
          <p:cNvPr id="116" name="Shape 116"/>
          <p:cNvSpPr txBox="1"/>
          <p:nvPr/>
        </p:nvSpPr>
        <p:spPr>
          <a:xfrm>
            <a:off x="2781810" y="4221673"/>
            <a:ext cx="1354799" cy="369299"/>
          </a:xfrm>
          <a:prstGeom prst="rect">
            <a:avLst/>
          </a:prstGeom>
          <a:solidFill>
            <a:srgbClr val="538CD5"/>
          </a:solid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HP</a:t>
            </a:r>
            <a:r>
              <a:rPr lang="en-US" sz="1800">
                <a:solidFill>
                  <a:schemeClr val="lt1"/>
                </a:solidFill>
                <a:latin typeface="Calibri"/>
                <a:ea typeface="Calibri"/>
                <a:cs typeface="Calibri"/>
                <a:sym typeface="Calibri"/>
              </a:rPr>
              <a:t>N</a:t>
            </a:r>
          </a:p>
        </p:txBody>
      </p:sp>
      <p:sp>
        <p:nvSpPr>
          <p:cNvPr id="117" name="Shape 117"/>
          <p:cNvSpPr txBox="1"/>
          <p:nvPr/>
        </p:nvSpPr>
        <p:spPr>
          <a:xfrm>
            <a:off x="5631873" y="3086462"/>
            <a:ext cx="1520700" cy="369299"/>
          </a:xfrm>
          <a:prstGeom prst="rect">
            <a:avLst/>
          </a:prstGeom>
          <a:solidFill>
            <a:srgbClr val="538CD5"/>
          </a:solidFill>
          <a:ln>
            <a:noFill/>
          </a:ln>
        </p:spPr>
        <p:txBody>
          <a:bodyPr lIns="91425" tIns="45700" rIns="91425" bIns="45700" anchor="t" anchorCtr="0">
            <a:noAutofit/>
          </a:bodyPr>
          <a:lstStyle/>
          <a:p>
            <a:pPr marL="0" marR="0" lvl="0" indent="0" algn="ctr" rtl="0">
              <a:spcBef>
                <a:spcPts val="0"/>
              </a:spcBef>
              <a:buSzPct val="25000"/>
              <a:buNone/>
            </a:pPr>
            <a:r>
              <a:rPr lang="en-US" sz="1800">
                <a:solidFill>
                  <a:schemeClr val="lt1"/>
                </a:solidFill>
                <a:latin typeface="Calibri"/>
                <a:ea typeface="Calibri"/>
                <a:cs typeface="Calibri"/>
                <a:sym typeface="Calibri"/>
              </a:rPr>
              <a:t>Science DMZ</a:t>
            </a:r>
          </a:p>
        </p:txBody>
      </p:sp>
      <p:sp>
        <p:nvSpPr>
          <p:cNvPr id="118" name="Shape 118"/>
          <p:cNvSpPr/>
          <p:nvPr/>
        </p:nvSpPr>
        <p:spPr>
          <a:xfrm>
            <a:off x="1730475" y="2905500"/>
            <a:ext cx="1695492" cy="646163"/>
          </a:xfrm>
          <a:prstGeom prst="cloud">
            <a:avLst/>
          </a:prstGeom>
          <a:solidFill>
            <a:schemeClr val="accent1"/>
          </a:solidFill>
          <a:ln>
            <a:noFill/>
          </a:ln>
        </p:spPr>
        <p:txBody>
          <a:bodyPr lIns="91425" tIns="91425" rIns="91425" bIns="91425" anchor="ctr" anchorCtr="0">
            <a:noAutofit/>
          </a:bodyPr>
          <a:lstStyle/>
          <a:p>
            <a:pPr lvl="0" algn="ctr" rtl="0">
              <a:spcBef>
                <a:spcPts val="0"/>
              </a:spcBef>
              <a:buNone/>
            </a:pPr>
            <a:r>
              <a:rPr lang="en-US" sz="1800">
                <a:solidFill>
                  <a:srgbClr val="FFFFFF"/>
                </a:solidFill>
                <a:latin typeface="Calibri"/>
                <a:ea typeface="Calibri"/>
                <a:cs typeface="Calibri"/>
                <a:sym typeface="Calibri"/>
              </a:rPr>
              <a:t>Cloud</a:t>
            </a:r>
          </a:p>
        </p:txBody>
      </p:sp>
      <p:pic>
        <p:nvPicPr>
          <p:cNvPr id="119" name="Shape 119"/>
          <p:cNvPicPr preferRelativeResize="0"/>
          <p:nvPr/>
        </p:nvPicPr>
        <p:blipFill>
          <a:blip r:embed="rId3">
            <a:alphaModFix/>
          </a:blip>
          <a:stretch>
            <a:fillRect/>
          </a:stretch>
        </p:blipFill>
        <p:spPr>
          <a:xfrm>
            <a:off x="7448500" y="4300605"/>
            <a:ext cx="1695499" cy="567244"/>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p:nvPr/>
        </p:nvSpPr>
        <p:spPr>
          <a:xfrm>
            <a:off x="1291831" y="2994422"/>
            <a:ext cx="6138299" cy="818399"/>
          </a:xfrm>
          <a:prstGeom prst="rect">
            <a:avLst/>
          </a:prstGeom>
          <a:solidFill>
            <a:srgbClr val="666666"/>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000" b="0" i="0" u="none" strike="noStrike" cap="none" baseline="0">
                <a:solidFill>
                  <a:schemeClr val="lt1"/>
                </a:solidFill>
                <a:latin typeface="Calibri"/>
                <a:ea typeface="Calibri"/>
                <a:cs typeface="Calibri"/>
                <a:sym typeface="Calibri"/>
              </a:rPr>
              <a:t>NSF CI Project</a:t>
            </a:r>
          </a:p>
        </p:txBody>
      </p:sp>
      <p:sp>
        <p:nvSpPr>
          <p:cNvPr id="125" name="Shape 125"/>
          <p:cNvSpPr/>
          <p:nvPr/>
        </p:nvSpPr>
        <p:spPr>
          <a:xfrm>
            <a:off x="1291832" y="2003821"/>
            <a:ext cx="6138299" cy="818399"/>
          </a:xfrm>
          <a:prstGeom prst="rect">
            <a:avLst/>
          </a:prstGeom>
          <a:solidFill>
            <a:srgbClr val="434343"/>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000" b="0" i="0" u="none" strike="noStrike" cap="none" baseline="0">
                <a:solidFill>
                  <a:schemeClr val="lt1"/>
                </a:solidFill>
                <a:latin typeface="Calibri"/>
                <a:ea typeface="Calibri"/>
                <a:cs typeface="Calibri"/>
                <a:sym typeface="Calibri"/>
              </a:rPr>
              <a:t>Distributed </a:t>
            </a:r>
            <a:r>
              <a:rPr lang="en-US" sz="3000">
                <a:solidFill>
                  <a:schemeClr val="lt1"/>
                </a:solidFill>
                <a:latin typeface="Calibri"/>
                <a:ea typeface="Calibri"/>
                <a:cs typeface="Calibri"/>
                <a:sym typeface="Calibri"/>
              </a:rPr>
              <a:t>Scientific</a:t>
            </a:r>
            <a:r>
              <a:rPr lang="en-US" sz="3000" b="0" i="0" u="none" strike="noStrike" cap="none" baseline="0">
                <a:solidFill>
                  <a:schemeClr val="lt1"/>
                </a:solidFill>
                <a:latin typeface="Calibri"/>
                <a:ea typeface="Calibri"/>
                <a:cs typeface="Calibri"/>
                <a:sym typeface="Calibri"/>
              </a:rPr>
              <a:t> Community</a:t>
            </a:r>
          </a:p>
        </p:txBody>
      </p:sp>
      <p:sp>
        <p:nvSpPr>
          <p:cNvPr id="126" name="Shape 126"/>
          <p:cNvSpPr/>
          <p:nvPr/>
        </p:nvSpPr>
        <p:spPr>
          <a:xfrm>
            <a:off x="1291831" y="3965267"/>
            <a:ext cx="1354799" cy="1879500"/>
          </a:xfrm>
          <a:prstGeom prst="rect">
            <a:avLst/>
          </a:prstGeom>
          <a:solidFill>
            <a:srgbClr val="434343"/>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0" i="0" u="none" strike="noStrike" cap="none" baseline="0">
                <a:solidFill>
                  <a:schemeClr val="lt1"/>
                </a:solidFill>
                <a:latin typeface="Calibri"/>
                <a:ea typeface="Calibri"/>
                <a:cs typeface="Calibri"/>
                <a:sym typeface="Calibri"/>
              </a:rPr>
              <a:t>Multiple Universities and/or Research Orgs</a:t>
            </a:r>
          </a:p>
          <a:p>
            <a:pPr marL="0" marR="0" lvl="0" indent="0" algn="ctr" rtl="0">
              <a:spcBef>
                <a:spcPts val="0"/>
              </a:spcBef>
              <a:buSzPct val="25000"/>
              <a:buNone/>
            </a:pPr>
            <a:r>
              <a:rPr lang="en-US" sz="1600" b="0" i="0" u="none" strike="noStrike" cap="none" baseline="0">
                <a:solidFill>
                  <a:schemeClr val="lt1"/>
                </a:solidFill>
                <a:latin typeface="Calibri"/>
                <a:ea typeface="Calibri"/>
                <a:cs typeface="Calibri"/>
                <a:sym typeface="Calibri"/>
              </a:rPr>
              <a:t>(IT and policies)</a:t>
            </a:r>
          </a:p>
        </p:txBody>
      </p:sp>
      <p:sp>
        <p:nvSpPr>
          <p:cNvPr id="127" name="Shape 127"/>
          <p:cNvSpPr/>
          <p:nvPr/>
        </p:nvSpPr>
        <p:spPr>
          <a:xfrm>
            <a:off x="2798898" y="3965267"/>
            <a:ext cx="1354799" cy="1879500"/>
          </a:xfrm>
          <a:prstGeom prst="rect">
            <a:avLst/>
          </a:prstGeom>
          <a:solidFill>
            <a:srgbClr val="434343"/>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0" i="0" u="none" strike="noStrike" cap="none" baseline="0">
                <a:solidFill>
                  <a:schemeClr val="lt1"/>
                </a:solidFill>
                <a:latin typeface="Calibri"/>
                <a:ea typeface="Calibri"/>
                <a:cs typeface="Calibri"/>
                <a:sym typeface="Calibri"/>
              </a:rPr>
              <a:t>CI, R&amp;E, and Commercial Services</a:t>
            </a:r>
          </a:p>
        </p:txBody>
      </p:sp>
      <p:sp>
        <p:nvSpPr>
          <p:cNvPr id="128" name="Shape 128"/>
          <p:cNvSpPr/>
          <p:nvPr/>
        </p:nvSpPr>
        <p:spPr>
          <a:xfrm>
            <a:off x="4305965" y="3965267"/>
            <a:ext cx="1354799" cy="1879500"/>
          </a:xfrm>
          <a:prstGeom prst="rect">
            <a:avLst/>
          </a:prstGeom>
          <a:solidFill>
            <a:srgbClr val="434343"/>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0" i="0" u="none" strike="noStrike" cap="none" baseline="0">
                <a:solidFill>
                  <a:schemeClr val="lt1"/>
                </a:solidFill>
                <a:latin typeface="Calibri"/>
                <a:ea typeface="Calibri"/>
                <a:cs typeface="Calibri"/>
                <a:sym typeface="Calibri"/>
              </a:rPr>
              <a:t>CI and Open Source Software</a:t>
            </a:r>
          </a:p>
        </p:txBody>
      </p:sp>
      <p:sp>
        <p:nvSpPr>
          <p:cNvPr id="129" name="Shape 129"/>
          <p:cNvSpPr/>
          <p:nvPr/>
        </p:nvSpPr>
        <p:spPr>
          <a:xfrm>
            <a:off x="5804566" y="3965267"/>
            <a:ext cx="1354799" cy="1879500"/>
          </a:xfrm>
          <a:prstGeom prst="rect">
            <a:avLst/>
          </a:prstGeom>
          <a:solidFill>
            <a:srgbClr val="434343"/>
          </a:soli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600" b="0" i="0" u="none" strike="noStrike" cap="none" baseline="0">
                <a:solidFill>
                  <a:schemeClr val="lt1"/>
                </a:solidFill>
                <a:latin typeface="Calibri"/>
                <a:ea typeface="Calibri"/>
                <a:cs typeface="Calibri"/>
                <a:sym typeface="Calibri"/>
              </a:rPr>
              <a:t>R&amp;E Networks</a:t>
            </a:r>
          </a:p>
        </p:txBody>
      </p:sp>
      <p:sp>
        <p:nvSpPr>
          <p:cNvPr id="130" name="Shape 130"/>
          <p:cNvSpPr txBox="1"/>
          <p:nvPr/>
        </p:nvSpPr>
        <p:spPr>
          <a:xfrm>
            <a:off x="7254498" y="4654478"/>
            <a:ext cx="492300" cy="4616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b="1" i="0" u="none" strike="noStrike" cap="none" baseline="0">
                <a:solidFill>
                  <a:schemeClr val="lt1"/>
                </a:solidFill>
                <a:latin typeface="Arial"/>
                <a:ea typeface="Arial"/>
                <a:cs typeface="Arial"/>
                <a:sym typeface="Arial"/>
              </a:rPr>
              <a:t>…</a:t>
            </a:r>
          </a:p>
        </p:txBody>
      </p:sp>
      <p:sp>
        <p:nvSpPr>
          <p:cNvPr id="131" name="Shape 131"/>
          <p:cNvSpPr/>
          <p:nvPr/>
        </p:nvSpPr>
        <p:spPr>
          <a:xfrm>
            <a:off x="295600" y="2822237"/>
            <a:ext cx="685799" cy="1787100"/>
          </a:xfrm>
          <a:prstGeom prst="upArrow">
            <a:avLst>
              <a:gd name="adj1" fmla="val 50000"/>
              <a:gd name="adj2" fmla="val 50000"/>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32" name="Shape 132"/>
          <p:cNvSpPr txBox="1"/>
          <p:nvPr/>
        </p:nvSpPr>
        <p:spPr>
          <a:xfrm>
            <a:off x="120609" y="4772421"/>
            <a:ext cx="1157099" cy="9233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Services, Risks, Policies</a:t>
            </a:r>
          </a:p>
        </p:txBody>
      </p:sp>
      <p:sp>
        <p:nvSpPr>
          <p:cNvPr id="133" name="Shape 133"/>
          <p:cNvSpPr/>
          <p:nvPr/>
        </p:nvSpPr>
        <p:spPr>
          <a:xfrm rot="10800000" flipH="1">
            <a:off x="7908450" y="2190128"/>
            <a:ext cx="685799" cy="1879500"/>
          </a:xfrm>
          <a:prstGeom prst="upArrow">
            <a:avLst>
              <a:gd name="adj1" fmla="val 50000"/>
              <a:gd name="adj2" fmla="val 50000"/>
            </a:avLst>
          </a:prstGeom>
          <a:gradFill>
            <a:gsLst>
              <a:gs pos="0">
                <a:srgbClr val="3E7FCE"/>
              </a:gs>
              <a:gs pos="100000">
                <a:srgbClr val="BFDCFF"/>
              </a:gs>
            </a:gsLst>
            <a:lin ang="16200037" scaled="0"/>
          </a:gradFill>
          <a:ln w="9525" cap="flat">
            <a:solidFill>
              <a:srgbClr val="4A7DBB"/>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Arial"/>
              <a:ea typeface="Arial"/>
              <a:cs typeface="Arial"/>
              <a:sym typeface="Arial"/>
            </a:endParaRPr>
          </a:p>
        </p:txBody>
      </p:sp>
      <p:sp>
        <p:nvSpPr>
          <p:cNvPr id="134" name="Shape 134"/>
          <p:cNvSpPr txBox="1"/>
          <p:nvPr/>
        </p:nvSpPr>
        <p:spPr>
          <a:xfrm>
            <a:off x="7415999" y="1520671"/>
            <a:ext cx="1727999" cy="6461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Requirements, Risks</a:t>
            </a:r>
          </a:p>
        </p:txBody>
      </p:sp>
      <p:sp>
        <p:nvSpPr>
          <p:cNvPr id="135" name="Shape 135"/>
          <p:cNvSpPr/>
          <p:nvPr/>
        </p:nvSpPr>
        <p:spPr>
          <a:xfrm>
            <a:off x="1277707" y="1013221"/>
            <a:ext cx="6138299" cy="818399"/>
          </a:xfrm>
          <a:prstGeom prst="rect">
            <a:avLst/>
          </a:prstGeom>
          <a:solidFill>
            <a:srgbClr val="1C4587"/>
          </a:solidFill>
          <a:ln w="9525" cap="flat">
            <a:solidFill>
              <a:srgbClr val="A4C2F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000">
                <a:solidFill>
                  <a:schemeClr val="lt1"/>
                </a:solidFill>
                <a:latin typeface="Calibri"/>
                <a:ea typeface="Calibri"/>
                <a:cs typeface="Calibri"/>
                <a:sym typeface="Calibri"/>
              </a:rPr>
              <a:t>Science!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457200" y="2327067"/>
            <a:ext cx="8229600" cy="1143000"/>
          </a:xfrm>
          <a:prstGeom prst="rect">
            <a:avLst/>
          </a:prstGeom>
        </p:spPr>
        <p:txBody>
          <a:bodyPr lIns="91425" tIns="91425" rIns="91425" bIns="91425" anchor="ctr" anchorCtr="0">
            <a:noAutofit/>
          </a:bodyPr>
          <a:lstStyle/>
          <a:p>
            <a:pPr lvl="0" rtl="0">
              <a:spcBef>
                <a:spcPts val="0"/>
              </a:spcBef>
              <a:buNone/>
            </a:pPr>
            <a:r>
              <a:rPr lang="en-US"/>
              <a:t>So, what is cybersecurity for NSF science?</a:t>
            </a:r>
          </a:p>
        </p:txBody>
      </p:sp>
    </p:spTree>
  </p:cSld>
  <p:clrMapOvr>
    <a:masterClrMapping/>
  </p:clrMapOvr>
  <p:transition xmlns:p14="http://schemas.microsoft.com/office/powerpoint/2010/mai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Cybersecurity Historically: Technology</a:t>
            </a:r>
          </a:p>
        </p:txBody>
      </p:sp>
      <p:sp>
        <p:nvSpPr>
          <p:cNvPr id="146" name="Shape 146"/>
          <p:cNvSpPr txBox="1">
            <a:spLocks noGrp="1"/>
          </p:cNvSpPr>
          <p:nvPr>
            <p:ph type="body" idx="1"/>
          </p:nvPr>
        </p:nvSpPr>
        <p:spPr>
          <a:xfrm>
            <a:off x="244925" y="1600200"/>
            <a:ext cx="8659199" cy="3745199"/>
          </a:xfrm>
          <a:prstGeom prst="rect">
            <a:avLst/>
          </a:prstGeom>
        </p:spPr>
        <p:txBody>
          <a:bodyPr lIns="91425" tIns="91425" rIns="91425" bIns="91425" anchor="t" anchorCtr="0">
            <a:noAutofit/>
          </a:bodyPr>
          <a:lstStyle/>
          <a:p>
            <a:pPr lvl="0" rtl="0">
              <a:spcBef>
                <a:spcPts val="0"/>
              </a:spcBef>
              <a:buNone/>
            </a:pPr>
            <a:endParaRPr/>
          </a:p>
          <a:p>
            <a:pPr marL="0" lvl="0" indent="0" rtl="0">
              <a:spcBef>
                <a:spcPts val="0"/>
              </a:spcBef>
              <a:buNone/>
            </a:pPr>
            <a:endParaRPr/>
          </a:p>
          <a:p>
            <a:pPr marL="0" lvl="0" indent="0" algn="ctr" rtl="0">
              <a:spcBef>
                <a:spcPts val="0"/>
              </a:spcBef>
              <a:buNone/>
            </a:pPr>
            <a:r>
              <a:rPr lang="en-US"/>
              <a:t>Firewalls, IDS, encryption, logs, passwords, etc.</a:t>
            </a:r>
          </a:p>
          <a:p>
            <a:pPr lvl="0" rtl="0">
              <a:spcBef>
                <a:spcPts val="0"/>
              </a:spcBef>
              <a:buNone/>
            </a:pPr>
            <a:endParaRPr/>
          </a:p>
          <a:p>
            <a:pPr lvl="0" rtl="0">
              <a:spcBef>
                <a:spcPts val="0"/>
              </a:spcBef>
              <a:buNone/>
            </a:pPr>
            <a:endParaRPr/>
          </a:p>
        </p:txBody>
      </p:sp>
    </p:spTree>
  </p:cSld>
  <p:clrMapOvr>
    <a:masterClrMapping/>
  </p:clrMapOvr>
  <p:transition xmlns:p14="http://schemas.microsoft.com/office/powerpoint/2010/mai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Cybersecurity Contemporarily </a:t>
            </a:r>
          </a:p>
        </p:txBody>
      </p:sp>
      <p:sp>
        <p:nvSpPr>
          <p:cNvPr id="152" name="Shape 152"/>
          <p:cNvSpPr txBox="1">
            <a:spLocks noGrp="1"/>
          </p:cNvSpPr>
          <p:nvPr>
            <p:ph type="body" idx="1"/>
          </p:nvPr>
        </p:nvSpPr>
        <p:spPr>
          <a:xfrm>
            <a:off x="244925" y="1600200"/>
            <a:ext cx="8659199" cy="3745199"/>
          </a:xfrm>
          <a:prstGeom prst="rect">
            <a:avLst/>
          </a:prstGeom>
        </p:spPr>
        <p:txBody>
          <a:bodyPr lIns="91425" tIns="91425" rIns="91425" bIns="91425" anchor="t" anchorCtr="0">
            <a:noAutofit/>
          </a:bodyPr>
          <a:lstStyle/>
          <a:p>
            <a:pPr lvl="0" rtl="0">
              <a:spcBef>
                <a:spcPts val="0"/>
              </a:spcBef>
              <a:buClr>
                <a:schemeClr val="dk1"/>
              </a:buClr>
              <a:buFont typeface="Arial"/>
              <a:buNone/>
            </a:pPr>
            <a:endParaRPr sz="3600"/>
          </a:p>
          <a:p>
            <a:pPr lvl="0" rtl="0">
              <a:spcBef>
                <a:spcPts val="0"/>
              </a:spcBef>
              <a:buClr>
                <a:schemeClr val="dk1"/>
              </a:buClr>
              <a:buFont typeface="Arial"/>
              <a:buNone/>
            </a:pPr>
            <a:endParaRPr sz="3600"/>
          </a:p>
          <a:p>
            <a:pPr lvl="0" algn="ctr" rtl="0">
              <a:spcBef>
                <a:spcPts val="0"/>
              </a:spcBef>
              <a:buNone/>
            </a:pPr>
            <a:r>
              <a:rPr lang="en-US" sz="3600"/>
              <a:t>Cybersecurity supports an organization’s mission by managing risks to information assets.</a:t>
            </a:r>
          </a:p>
          <a:p>
            <a:pPr lvl="0" rtl="0">
              <a:spcBef>
                <a:spcPts val="0"/>
              </a:spcBef>
              <a:buNone/>
            </a:pPr>
            <a:endParaRPr sz="3600"/>
          </a:p>
          <a:p>
            <a:pPr lvl="0" rtl="0">
              <a:spcBef>
                <a:spcPts val="0"/>
              </a:spcBef>
              <a:buNone/>
            </a:pPr>
            <a:endParaRPr sz="3600"/>
          </a:p>
          <a:p>
            <a:pPr lvl="0" rtl="0">
              <a:spcBef>
                <a:spcPts val="0"/>
              </a:spcBef>
              <a:buNone/>
            </a:pPr>
            <a:endParaRPr sz="3600"/>
          </a:p>
        </p:txBody>
      </p:sp>
    </p:spTree>
  </p:cSld>
  <p:clrMapOvr>
    <a:masterClrMapping/>
  </p:clrMapOvr>
  <p:transition xmlns:p14="http://schemas.microsoft.com/office/powerpoint/2010/mai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a:t>Translating to NSF projects...</a:t>
            </a:r>
          </a:p>
        </p:txBody>
      </p:sp>
      <p:sp>
        <p:nvSpPr>
          <p:cNvPr id="158" name="Shape 158"/>
          <p:cNvSpPr txBox="1">
            <a:spLocks noGrp="1"/>
          </p:cNvSpPr>
          <p:nvPr>
            <p:ph type="body" idx="1"/>
          </p:nvPr>
        </p:nvSpPr>
        <p:spPr>
          <a:xfrm>
            <a:off x="457200" y="1600200"/>
            <a:ext cx="8229600" cy="3745199"/>
          </a:xfrm>
          <a:prstGeom prst="rect">
            <a:avLst/>
          </a:prstGeom>
        </p:spPr>
        <p:txBody>
          <a:bodyPr lIns="91425" tIns="91425" rIns="91425" bIns="91425" anchor="t" anchorCtr="0">
            <a:noAutofit/>
          </a:bodyPr>
          <a:lstStyle/>
          <a:p>
            <a:pPr lvl="0" rtl="0">
              <a:spcBef>
                <a:spcPts val="0"/>
              </a:spcBef>
              <a:buNone/>
            </a:pPr>
            <a:endParaRPr sz="3600"/>
          </a:p>
          <a:p>
            <a:pPr lvl="0" algn="ctr" rtl="0">
              <a:spcBef>
                <a:spcPts val="0"/>
              </a:spcBef>
              <a:buNone/>
            </a:pPr>
            <a:r>
              <a:rPr lang="en-US" sz="3600"/>
              <a:t>Cybersecurity manages risks to the performance and integrity of computational science.</a:t>
            </a:r>
          </a:p>
          <a:p>
            <a:pPr lvl="0" rtl="0">
              <a:spcBef>
                <a:spcPts val="0"/>
              </a:spcBef>
              <a:buNone/>
            </a:pPr>
            <a:endParaRPr sz="3600"/>
          </a:p>
        </p:txBody>
      </p:sp>
    </p:spTree>
  </p:cSld>
  <p:clrMapOvr>
    <a:masterClrMapping/>
  </p:clrMapOvr>
  <p:transition xmlns:p14="http://schemas.microsoft.com/office/powerpoint/2010/main" spd="slow">
    <p:cut/>
  </p:transition>
</p:sld>
</file>

<file path=ppt/theme/theme1.xml><?xml version="1.0" encoding="utf-8"?>
<a:theme xmlns:a="http://schemas.openxmlformats.org/drawingml/2006/main" name="CTSC PowerPoint Template_FIN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TSC PowerPoint Template_FIN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681</Words>
  <Application>Microsoft Macintosh PowerPoint</Application>
  <PresentationFormat>On-screen Show (4:3)</PresentationFormat>
  <Paragraphs>115</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CTSC PowerPoint Template_FINAL</vt:lpstr>
      <vt:lpstr>CTSC PowerPoint Template_FINAL</vt:lpstr>
      <vt:lpstr>Cybersecurity for Cyberinfrastructure…  and Science!</vt:lpstr>
      <vt:lpstr>NSF Cyberinfrastructure</vt:lpstr>
      <vt:lpstr>NSF Cyberinfrastructure</vt:lpstr>
      <vt:lpstr>NSF Cyberinfrastructure</vt:lpstr>
      <vt:lpstr>PowerPoint Presentation</vt:lpstr>
      <vt:lpstr>So, what is cybersecurity for NSF science?</vt:lpstr>
      <vt:lpstr>Cybersecurity Historically: Technology</vt:lpstr>
      <vt:lpstr>Cybersecurity Contemporarily </vt:lpstr>
      <vt:lpstr>Translating to NSF projects...</vt:lpstr>
      <vt:lpstr>PowerPoint Presentation</vt:lpstr>
      <vt:lpstr>Center for Trustworthy Cyberinfrastructure</vt:lpstr>
      <vt:lpstr>CTSC Activities</vt:lpstr>
      <vt:lpstr>CTSC and HUBzero Engagement</vt:lpstr>
      <vt:lpstr>HUBzero and cybersecurity</vt:lpstr>
      <vt:lpstr>HUBzero/CTSC “Cybercheckup”</vt:lpstr>
      <vt:lpstr>In-depth Review</vt:lpstr>
      <vt:lpstr>New Initiatives: Formalizing Procedures</vt:lpstr>
      <vt:lpstr>Guide to Developing Cybersecurity Programs for NSF Science and Engineering Projects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Cybersecurity for Cyberinfrastructure…  and Science!</dc:title>
  <cp:lastModifiedBy>Von Welch</cp:lastModifiedBy>
  <cp:revision>1</cp:revision>
  <dcterms:modified xsi:type="dcterms:W3CDTF">2014-09-30T13:32:52Z</dcterms:modified>
</cp:coreProperties>
</file>