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b="0"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054100" indent="-404812">
              <a:spcBef>
                <a:spcPts val="900"/>
              </a:spcBef>
              <a:buFont typeface="Courier New"/>
              <a:buChar char="o"/>
              <a:defRPr sz="4000"/>
            </a:lvl2pPr>
            <a:lvl3pPr marL="1624012" indent="-322262">
              <a:spcBef>
                <a:spcPts val="800"/>
              </a:spcBef>
              <a:buFontTx/>
              <a:buChar char="•"/>
              <a:defRPr sz="3400"/>
            </a:lvl3pPr>
            <a:lvl4pPr marL="2273300" indent="-322263">
              <a:spcBef>
                <a:spcPts val="600"/>
              </a:spcBef>
              <a:buFontTx/>
              <a:buChar char="–"/>
              <a:defRPr sz="2800"/>
            </a:lvl4pPr>
            <a:lvl5pPr marL="2924175" indent="-322263">
              <a:spcBef>
                <a:spcPts val="600"/>
              </a:spcBef>
              <a:buChar char="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One</a:t>
            </a:r>
            <a:endParaRPr sz="46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Two</a:t>
            </a:r>
            <a:endParaRPr sz="40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  <a:endParaRPr sz="3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b="0"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>
            <a:lvl1pPr defTabSz="584200">
              <a:defRPr b="0"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normAutofit fontScale="100000" lnSpcReduction="0"/>
          </a:bodyPr>
          <a:lstStyle>
            <a:lvl1pPr defTabSz="584200">
              <a:defRPr b="0" sz="6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>
            <a:lvl1pPr defTabSz="584200">
              <a:defRPr b="0"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>
            <a:lvl1pPr defTabSz="584200">
              <a:defRPr b="0"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>
            <a:lvl1pPr defTabSz="584200">
              <a:defRPr b="0" sz="80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>
            <a:lvl1pPr marL="3429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uFillTx/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51511" y="0"/>
            <a:ext cx="11712902" cy="2165350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ctr"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1511" y="2327919"/>
            <a:ext cx="11712902" cy="7425681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/>
          <a:lstStyle>
            <a:lvl2pPr marL="1054100" indent="-404812">
              <a:spcBef>
                <a:spcPts val="900"/>
              </a:spcBef>
              <a:buFont typeface="Courier New"/>
              <a:buChar char="o"/>
              <a:defRPr sz="4000"/>
            </a:lvl2pPr>
            <a:lvl3pPr marL="1624012" indent="-322262">
              <a:spcBef>
                <a:spcPts val="800"/>
              </a:spcBef>
              <a:buFontTx/>
              <a:buChar char="•"/>
              <a:defRPr sz="3400"/>
            </a:lvl3pPr>
            <a:lvl4pPr marL="2273300" indent="-322263">
              <a:spcBef>
                <a:spcPts val="600"/>
              </a:spcBef>
              <a:buFontTx/>
              <a:buChar char="–"/>
              <a:defRPr sz="2800"/>
            </a:lvl4pPr>
            <a:lvl5pPr marL="2924175" indent="-322263">
              <a:spcBef>
                <a:spcPts val="600"/>
              </a:spcBef>
              <a:buChar char=""/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Body Level One</a:t>
            </a:r>
            <a:endParaRPr sz="46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4000">
                <a:uFill>
                  <a:solidFill/>
                </a:uFill>
              </a:rPr>
              <a:t>Body Level Two</a:t>
            </a:r>
            <a:endParaRPr sz="40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Three</a:t>
            </a:r>
            <a:endParaRPr sz="3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  <a:endParaRPr sz="28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spd="med" advClick="1"/>
  <p:txStyles>
    <p:titleStyle>
      <a:lvl1pPr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1pPr>
      <a:lvl2pPr indent="228600"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2pPr>
      <a:lvl3pPr indent="457200"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3pPr>
      <a:lvl4pPr indent="685800"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4pPr>
      <a:lvl5pPr indent="914400"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5pPr>
      <a:lvl6pPr indent="1143000"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6pPr>
      <a:lvl7pPr indent="1371600"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7pPr>
      <a:lvl8pPr indent="1600200"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8pPr>
      <a:lvl9pPr indent="1828800" algn="ctr">
        <a:defRPr b="1" sz="5600">
          <a:solidFill>
            <a:srgbClr val="FFFFFF"/>
          </a:solidFill>
          <a:effectLst>
            <a:outerShdw sx="100000" sy="100000" kx="0" ky="0" algn="b" rotWithShape="0" blurRad="38100" dist="38100" dir="2700000">
              <a:srgbClr val="000000">
                <a:alpha val="43137"/>
              </a:srgbClr>
            </a:outerShdw>
          </a:effectLst>
          <a:uFill>
            <a:solidFill>
              <a:srgbClr val="FFFFFF"/>
            </a:solidFill>
          </a:uFill>
          <a:latin typeface="Lucida Grande"/>
          <a:ea typeface="Lucida Grande"/>
          <a:cs typeface="Lucida Grande"/>
          <a:sym typeface="Lucida Grande"/>
        </a:defRPr>
      </a:lvl9pPr>
    </p:titleStyle>
    <p:bodyStyle>
      <a:lvl1pPr marL="485775" indent="-485775">
        <a:spcBef>
          <a:spcPts val="1100"/>
        </a:spcBef>
        <a:buClr>
          <a:srgbClr val="000000"/>
        </a:buClr>
        <a:buSzPct val="100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1pPr>
      <a:lvl2pPr marL="1114821" indent="-465534">
        <a:spcBef>
          <a:spcPts val="1100"/>
        </a:spcBef>
        <a:buClr>
          <a:srgbClr val="000000"/>
        </a:buClr>
        <a:buSzPct val="100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2pPr>
      <a:lvl3pPr marL="1737752" indent="-436002">
        <a:spcBef>
          <a:spcPts val="1100"/>
        </a:spcBef>
        <a:buClr>
          <a:srgbClr val="000000"/>
        </a:buClr>
        <a:buSzPct val="100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3pPr>
      <a:lvl4pPr marL="2480469" indent="-529432">
        <a:spcBef>
          <a:spcPts val="1100"/>
        </a:spcBef>
        <a:buClr>
          <a:srgbClr val="000000"/>
        </a:buClr>
        <a:buSzPct val="100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4pPr>
      <a:lvl5pPr marL="3131344" indent="-529432">
        <a:spcBef>
          <a:spcPts val="1100"/>
        </a:spcBef>
        <a:buClr>
          <a:srgbClr val="000000"/>
        </a:buClr>
        <a:buSzPct val="100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5pPr>
      <a:lvl6pPr marL="3389992" indent="-938892">
        <a:spcBef>
          <a:spcPts val="1100"/>
        </a:spcBef>
        <a:buClr>
          <a:srgbClr val="000000"/>
        </a:buClr>
        <a:buSzPct val="171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6pPr>
      <a:lvl7pPr marL="3745592" indent="-938892">
        <a:spcBef>
          <a:spcPts val="1100"/>
        </a:spcBef>
        <a:buClr>
          <a:srgbClr val="000000"/>
        </a:buClr>
        <a:buSzPct val="171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7pPr>
      <a:lvl8pPr marL="4101192" indent="-938892">
        <a:spcBef>
          <a:spcPts val="1100"/>
        </a:spcBef>
        <a:buClr>
          <a:srgbClr val="000000"/>
        </a:buClr>
        <a:buSzPct val="171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8pPr>
      <a:lvl9pPr marL="4456792" indent="-938892">
        <a:spcBef>
          <a:spcPts val="1100"/>
        </a:spcBef>
        <a:buClr>
          <a:srgbClr val="000000"/>
        </a:buClr>
        <a:buSzPct val="171000"/>
        <a:buFont typeface="Wingdings"/>
        <a:buChar char=""/>
        <a:defRPr sz="4600">
          <a:uFill>
            <a:solidFill/>
          </a:uFill>
          <a:latin typeface="Lucida Grande"/>
          <a:ea typeface="Lucida Grande"/>
          <a:cs typeface="Lucida Grande"/>
          <a:sym typeface="Lucida Grande"/>
        </a:defRPr>
      </a:lvl9pPr>
    </p:bodyStyle>
    <p:otherStyle>
      <a:lvl1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n3applications.com" TargetMode="External"/><Relationship Id="rId3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dmHub.org" TargetMode="External"/><Relationship Id="rId3" Type="http://schemas.openxmlformats.org/officeDocument/2006/relationships/image" Target="../media/image1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3"/>
          <p:cNvGrpSpPr/>
          <p:nvPr/>
        </p:nvGrpSpPr>
        <p:grpSpPr>
          <a:xfrm>
            <a:off x="4196214" y="3381248"/>
            <a:ext cx="4664389" cy="6901214"/>
            <a:chOff x="0" y="0"/>
            <a:chExt cx="4664388" cy="6901212"/>
          </a:xfrm>
        </p:grpSpPr>
        <p:pic>
          <p:nvPicPr>
            <p:cNvPr id="35" name="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16041" y="3988137"/>
              <a:ext cx="780289" cy="2913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" name="Group 42"/>
            <p:cNvGrpSpPr/>
            <p:nvPr/>
          </p:nvGrpSpPr>
          <p:grpSpPr>
            <a:xfrm>
              <a:off x="0" y="0"/>
              <a:ext cx="4664389" cy="4690398"/>
              <a:chOff x="0" y="0"/>
              <a:chExt cx="4664388" cy="4690397"/>
            </a:xfrm>
          </p:grpSpPr>
          <p:sp>
            <p:nvSpPr>
              <p:cNvPr id="36" name="Shape 36"/>
              <p:cNvSpPr/>
              <p:nvPr/>
            </p:nvSpPr>
            <p:spPr>
              <a:xfrm>
                <a:off x="4510894" y="2147729"/>
                <a:ext cx="1" cy="12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37" name="imag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8670" y="0"/>
                <a:ext cx="4647049" cy="46903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8" name="image.pn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8669"/>
                <a:ext cx="4664389" cy="466439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" name="Shape 39"/>
              <p:cNvSpPr/>
              <p:nvPr/>
            </p:nvSpPr>
            <p:spPr>
              <a:xfrm>
                <a:off x="141281" y="145280"/>
                <a:ext cx="4328093" cy="4329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796"/>
                    </a:moveTo>
                    <a:lnTo>
                      <a:pt x="60" y="11910"/>
                    </a:lnTo>
                    <a:lnTo>
                      <a:pt x="231" y="12972"/>
                    </a:lnTo>
                    <a:lnTo>
                      <a:pt x="488" y="14009"/>
                    </a:lnTo>
                    <a:lnTo>
                      <a:pt x="848" y="15003"/>
                    </a:lnTo>
                    <a:lnTo>
                      <a:pt x="1302" y="15945"/>
                    </a:lnTo>
                    <a:lnTo>
                      <a:pt x="1851" y="16845"/>
                    </a:lnTo>
                    <a:lnTo>
                      <a:pt x="2468" y="17676"/>
                    </a:lnTo>
                    <a:lnTo>
                      <a:pt x="3162" y="18438"/>
                    </a:lnTo>
                    <a:lnTo>
                      <a:pt x="3933" y="19132"/>
                    </a:lnTo>
                    <a:lnTo>
                      <a:pt x="4764" y="19758"/>
                    </a:lnTo>
                    <a:lnTo>
                      <a:pt x="5655" y="20298"/>
                    </a:lnTo>
                    <a:lnTo>
                      <a:pt x="6597" y="20752"/>
                    </a:lnTo>
                    <a:lnTo>
                      <a:pt x="7600" y="21112"/>
                    </a:lnTo>
                    <a:lnTo>
                      <a:pt x="8628" y="21386"/>
                    </a:lnTo>
                    <a:lnTo>
                      <a:pt x="9708" y="21549"/>
                    </a:lnTo>
                    <a:lnTo>
                      <a:pt x="10804" y="21600"/>
                    </a:lnTo>
                    <a:lnTo>
                      <a:pt x="11918" y="21549"/>
                    </a:lnTo>
                    <a:lnTo>
                      <a:pt x="12981" y="21386"/>
                    </a:lnTo>
                    <a:lnTo>
                      <a:pt x="14009" y="21112"/>
                    </a:lnTo>
                    <a:lnTo>
                      <a:pt x="15011" y="20752"/>
                    </a:lnTo>
                    <a:lnTo>
                      <a:pt x="15954" y="20298"/>
                    </a:lnTo>
                    <a:lnTo>
                      <a:pt x="16845" y="19758"/>
                    </a:lnTo>
                    <a:lnTo>
                      <a:pt x="17676" y="19132"/>
                    </a:lnTo>
                    <a:lnTo>
                      <a:pt x="18430" y="18438"/>
                    </a:lnTo>
                    <a:lnTo>
                      <a:pt x="19141" y="17676"/>
                    </a:lnTo>
                    <a:lnTo>
                      <a:pt x="19758" y="16845"/>
                    </a:lnTo>
                    <a:lnTo>
                      <a:pt x="20289" y="15945"/>
                    </a:lnTo>
                    <a:lnTo>
                      <a:pt x="20743" y="15003"/>
                    </a:lnTo>
                    <a:lnTo>
                      <a:pt x="21120" y="14009"/>
                    </a:lnTo>
                    <a:lnTo>
                      <a:pt x="21377" y="12972"/>
                    </a:lnTo>
                    <a:lnTo>
                      <a:pt x="21540" y="11910"/>
                    </a:lnTo>
                    <a:lnTo>
                      <a:pt x="21600" y="10796"/>
                    </a:lnTo>
                    <a:lnTo>
                      <a:pt x="21540" y="9699"/>
                    </a:lnTo>
                    <a:lnTo>
                      <a:pt x="21377" y="8619"/>
                    </a:lnTo>
                    <a:lnTo>
                      <a:pt x="21120" y="7591"/>
                    </a:lnTo>
                    <a:lnTo>
                      <a:pt x="20743" y="6589"/>
                    </a:lnTo>
                    <a:lnTo>
                      <a:pt x="20289" y="5663"/>
                    </a:lnTo>
                    <a:lnTo>
                      <a:pt x="19758" y="4764"/>
                    </a:lnTo>
                    <a:lnTo>
                      <a:pt x="19141" y="3941"/>
                    </a:lnTo>
                    <a:lnTo>
                      <a:pt x="18430" y="3170"/>
                    </a:lnTo>
                    <a:lnTo>
                      <a:pt x="17676" y="2476"/>
                    </a:lnTo>
                    <a:lnTo>
                      <a:pt x="16845" y="1851"/>
                    </a:lnTo>
                    <a:lnTo>
                      <a:pt x="15954" y="1311"/>
                    </a:lnTo>
                    <a:lnTo>
                      <a:pt x="15011" y="857"/>
                    </a:lnTo>
                    <a:lnTo>
                      <a:pt x="14009" y="488"/>
                    </a:lnTo>
                    <a:lnTo>
                      <a:pt x="12981" y="231"/>
                    </a:lnTo>
                    <a:lnTo>
                      <a:pt x="11918" y="60"/>
                    </a:lnTo>
                    <a:lnTo>
                      <a:pt x="10804" y="0"/>
                    </a:lnTo>
                    <a:lnTo>
                      <a:pt x="9708" y="60"/>
                    </a:lnTo>
                    <a:lnTo>
                      <a:pt x="8628" y="231"/>
                    </a:lnTo>
                    <a:lnTo>
                      <a:pt x="7600" y="488"/>
                    </a:lnTo>
                    <a:lnTo>
                      <a:pt x="6597" y="857"/>
                    </a:lnTo>
                    <a:lnTo>
                      <a:pt x="5655" y="1311"/>
                    </a:lnTo>
                    <a:lnTo>
                      <a:pt x="4764" y="1851"/>
                    </a:lnTo>
                    <a:lnTo>
                      <a:pt x="3933" y="2476"/>
                    </a:lnTo>
                    <a:lnTo>
                      <a:pt x="3162" y="3170"/>
                    </a:lnTo>
                    <a:lnTo>
                      <a:pt x="2468" y="3941"/>
                    </a:lnTo>
                    <a:lnTo>
                      <a:pt x="1851" y="4764"/>
                    </a:lnTo>
                    <a:lnTo>
                      <a:pt x="1302" y="5663"/>
                    </a:lnTo>
                    <a:lnTo>
                      <a:pt x="848" y="6589"/>
                    </a:lnTo>
                    <a:lnTo>
                      <a:pt x="488" y="7591"/>
                    </a:lnTo>
                    <a:lnTo>
                      <a:pt x="231" y="8619"/>
                    </a:lnTo>
                    <a:lnTo>
                      <a:pt x="60" y="9699"/>
                    </a:lnTo>
                    <a:lnTo>
                      <a:pt x="0" y="1079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pic>
            <p:nvPicPr>
              <p:cNvPr id="40" name="image.pn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130048" y="147387"/>
                <a:ext cx="4395623" cy="439562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1" name="Shape 41"/>
              <p:cNvSpPr/>
              <p:nvPr/>
            </p:nvSpPr>
            <p:spPr>
              <a:xfrm>
                <a:off x="513509" y="1459426"/>
                <a:ext cx="3535680" cy="2440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435" y="1003"/>
                    </a:moveTo>
                    <a:lnTo>
                      <a:pt x="16229" y="441"/>
                    </a:lnTo>
                    <a:lnTo>
                      <a:pt x="15022" y="0"/>
                    </a:lnTo>
                    <a:lnTo>
                      <a:pt x="14613" y="46"/>
                    </a:lnTo>
                    <a:lnTo>
                      <a:pt x="14466" y="182"/>
                    </a:lnTo>
                    <a:lnTo>
                      <a:pt x="14393" y="425"/>
                    </a:lnTo>
                    <a:lnTo>
                      <a:pt x="14403" y="911"/>
                    </a:lnTo>
                    <a:lnTo>
                      <a:pt x="14571" y="1337"/>
                    </a:lnTo>
                    <a:lnTo>
                      <a:pt x="15043" y="2051"/>
                    </a:lnTo>
                    <a:lnTo>
                      <a:pt x="15337" y="2658"/>
                    </a:lnTo>
                    <a:lnTo>
                      <a:pt x="15736" y="3175"/>
                    </a:lnTo>
                    <a:lnTo>
                      <a:pt x="15925" y="3554"/>
                    </a:lnTo>
                    <a:lnTo>
                      <a:pt x="16009" y="3965"/>
                    </a:lnTo>
                    <a:lnTo>
                      <a:pt x="15883" y="4192"/>
                    </a:lnTo>
                    <a:lnTo>
                      <a:pt x="15715" y="4238"/>
                    </a:lnTo>
                    <a:lnTo>
                      <a:pt x="14529" y="4527"/>
                    </a:lnTo>
                    <a:lnTo>
                      <a:pt x="13396" y="5028"/>
                    </a:lnTo>
                    <a:lnTo>
                      <a:pt x="12956" y="5332"/>
                    </a:lnTo>
                    <a:lnTo>
                      <a:pt x="12526" y="5727"/>
                    </a:lnTo>
                    <a:lnTo>
                      <a:pt x="11823" y="6471"/>
                    </a:lnTo>
                    <a:lnTo>
                      <a:pt x="11267" y="7428"/>
                    </a:lnTo>
                    <a:lnTo>
                      <a:pt x="11109" y="7565"/>
                    </a:lnTo>
                    <a:lnTo>
                      <a:pt x="10910" y="7519"/>
                    </a:lnTo>
                    <a:lnTo>
                      <a:pt x="10774" y="7397"/>
                    </a:lnTo>
                    <a:lnTo>
                      <a:pt x="10679" y="7200"/>
                    </a:lnTo>
                    <a:lnTo>
                      <a:pt x="10438" y="6775"/>
                    </a:lnTo>
                    <a:lnTo>
                      <a:pt x="10176" y="6532"/>
                    </a:lnTo>
                    <a:lnTo>
                      <a:pt x="9956" y="6197"/>
                    </a:lnTo>
                    <a:lnTo>
                      <a:pt x="9284" y="5499"/>
                    </a:lnTo>
                    <a:lnTo>
                      <a:pt x="8518" y="5028"/>
                    </a:lnTo>
                    <a:lnTo>
                      <a:pt x="8162" y="4815"/>
                    </a:lnTo>
                    <a:lnTo>
                      <a:pt x="7805" y="4663"/>
                    </a:lnTo>
                    <a:lnTo>
                      <a:pt x="5969" y="4451"/>
                    </a:lnTo>
                    <a:lnTo>
                      <a:pt x="5812" y="4359"/>
                    </a:lnTo>
                    <a:lnTo>
                      <a:pt x="5749" y="4192"/>
                    </a:lnTo>
                    <a:lnTo>
                      <a:pt x="5770" y="3965"/>
                    </a:lnTo>
                    <a:lnTo>
                      <a:pt x="5885" y="3767"/>
                    </a:lnTo>
                    <a:lnTo>
                      <a:pt x="6441" y="3084"/>
                    </a:lnTo>
                    <a:lnTo>
                      <a:pt x="6997" y="2370"/>
                    </a:lnTo>
                    <a:lnTo>
                      <a:pt x="7259" y="1975"/>
                    </a:lnTo>
                    <a:lnTo>
                      <a:pt x="7427" y="1473"/>
                    </a:lnTo>
                    <a:lnTo>
                      <a:pt x="7417" y="1063"/>
                    </a:lnTo>
                    <a:lnTo>
                      <a:pt x="7270" y="729"/>
                    </a:lnTo>
                    <a:lnTo>
                      <a:pt x="7050" y="486"/>
                    </a:lnTo>
                    <a:lnTo>
                      <a:pt x="6798" y="425"/>
                    </a:lnTo>
                    <a:lnTo>
                      <a:pt x="5151" y="942"/>
                    </a:lnTo>
                    <a:lnTo>
                      <a:pt x="3514" y="1625"/>
                    </a:lnTo>
                    <a:lnTo>
                      <a:pt x="2665" y="1959"/>
                    </a:lnTo>
                    <a:lnTo>
                      <a:pt x="1332" y="2476"/>
                    </a:lnTo>
                    <a:lnTo>
                      <a:pt x="0" y="3084"/>
                    </a:lnTo>
                    <a:lnTo>
                      <a:pt x="31" y="3342"/>
                    </a:lnTo>
                    <a:lnTo>
                      <a:pt x="4868" y="10603"/>
                    </a:lnTo>
                    <a:lnTo>
                      <a:pt x="5203" y="10922"/>
                    </a:lnTo>
                    <a:lnTo>
                      <a:pt x="5403" y="10952"/>
                    </a:lnTo>
                    <a:lnTo>
                      <a:pt x="5591" y="10876"/>
                    </a:lnTo>
                    <a:lnTo>
                      <a:pt x="5801" y="10618"/>
                    </a:lnTo>
                    <a:lnTo>
                      <a:pt x="5896" y="10314"/>
                    </a:lnTo>
                    <a:lnTo>
                      <a:pt x="5875" y="9646"/>
                    </a:lnTo>
                    <a:lnTo>
                      <a:pt x="5487" y="8324"/>
                    </a:lnTo>
                    <a:lnTo>
                      <a:pt x="5445" y="7929"/>
                    </a:lnTo>
                    <a:lnTo>
                      <a:pt x="5487" y="7641"/>
                    </a:lnTo>
                    <a:lnTo>
                      <a:pt x="5854" y="7565"/>
                    </a:lnTo>
                    <a:lnTo>
                      <a:pt x="6263" y="7641"/>
                    </a:lnTo>
                    <a:lnTo>
                      <a:pt x="6703" y="7899"/>
                    </a:lnTo>
                    <a:lnTo>
                      <a:pt x="7375" y="8187"/>
                    </a:lnTo>
                    <a:lnTo>
                      <a:pt x="7994" y="8582"/>
                    </a:lnTo>
                    <a:lnTo>
                      <a:pt x="8581" y="9114"/>
                    </a:lnTo>
                    <a:lnTo>
                      <a:pt x="9074" y="9813"/>
                    </a:lnTo>
                    <a:lnTo>
                      <a:pt x="9578" y="10922"/>
                    </a:lnTo>
                    <a:lnTo>
                      <a:pt x="9819" y="12213"/>
                    </a:lnTo>
                    <a:lnTo>
                      <a:pt x="9956" y="14461"/>
                    </a:lnTo>
                    <a:lnTo>
                      <a:pt x="9997" y="16709"/>
                    </a:lnTo>
                    <a:lnTo>
                      <a:pt x="10039" y="21205"/>
                    </a:lnTo>
                    <a:lnTo>
                      <a:pt x="10092" y="21433"/>
                    </a:lnTo>
                    <a:lnTo>
                      <a:pt x="10176" y="21539"/>
                    </a:lnTo>
                    <a:lnTo>
                      <a:pt x="10837" y="21600"/>
                    </a:lnTo>
                    <a:lnTo>
                      <a:pt x="11172" y="21554"/>
                    </a:lnTo>
                    <a:lnTo>
                      <a:pt x="11498" y="21600"/>
                    </a:lnTo>
                    <a:lnTo>
                      <a:pt x="11644" y="21478"/>
                    </a:lnTo>
                    <a:lnTo>
                      <a:pt x="11949" y="21554"/>
                    </a:lnTo>
                    <a:lnTo>
                      <a:pt x="12064" y="21539"/>
                    </a:lnTo>
                    <a:lnTo>
                      <a:pt x="12117" y="21372"/>
                    </a:lnTo>
                    <a:lnTo>
                      <a:pt x="12232" y="19154"/>
                    </a:lnTo>
                    <a:lnTo>
                      <a:pt x="12200" y="16967"/>
                    </a:lnTo>
                    <a:lnTo>
                      <a:pt x="12159" y="14795"/>
                    </a:lnTo>
                    <a:lnTo>
                      <a:pt x="12190" y="12623"/>
                    </a:lnTo>
                    <a:lnTo>
                      <a:pt x="12337" y="11727"/>
                    </a:lnTo>
                    <a:lnTo>
                      <a:pt x="12673" y="10435"/>
                    </a:lnTo>
                    <a:lnTo>
                      <a:pt x="12788" y="10238"/>
                    </a:lnTo>
                    <a:lnTo>
                      <a:pt x="12924" y="10071"/>
                    </a:lnTo>
                    <a:lnTo>
                      <a:pt x="12998" y="9813"/>
                    </a:lnTo>
                    <a:lnTo>
                      <a:pt x="13312" y="9311"/>
                    </a:lnTo>
                    <a:lnTo>
                      <a:pt x="13659" y="8856"/>
                    </a:lnTo>
                    <a:lnTo>
                      <a:pt x="13952" y="8582"/>
                    </a:lnTo>
                    <a:lnTo>
                      <a:pt x="14645" y="8066"/>
                    </a:lnTo>
                    <a:lnTo>
                      <a:pt x="15379" y="7686"/>
                    </a:lnTo>
                    <a:lnTo>
                      <a:pt x="15599" y="7580"/>
                    </a:lnTo>
                    <a:lnTo>
                      <a:pt x="16134" y="7504"/>
                    </a:lnTo>
                    <a:lnTo>
                      <a:pt x="16659" y="7519"/>
                    </a:lnTo>
                    <a:lnTo>
                      <a:pt x="16722" y="7641"/>
                    </a:lnTo>
                    <a:lnTo>
                      <a:pt x="16743" y="7777"/>
                    </a:lnTo>
                    <a:lnTo>
                      <a:pt x="16523" y="8689"/>
                    </a:lnTo>
                    <a:lnTo>
                      <a:pt x="16250" y="9585"/>
                    </a:lnTo>
                    <a:lnTo>
                      <a:pt x="16113" y="10177"/>
                    </a:lnTo>
                    <a:lnTo>
                      <a:pt x="16208" y="10496"/>
                    </a:lnTo>
                    <a:lnTo>
                      <a:pt x="16407" y="10754"/>
                    </a:lnTo>
                    <a:lnTo>
                      <a:pt x="16638" y="10861"/>
                    </a:lnTo>
                    <a:lnTo>
                      <a:pt x="16879" y="10754"/>
                    </a:lnTo>
                    <a:lnTo>
                      <a:pt x="17236" y="10314"/>
                    </a:lnTo>
                    <a:lnTo>
                      <a:pt x="17572" y="9813"/>
                    </a:lnTo>
                    <a:lnTo>
                      <a:pt x="17813" y="9433"/>
                    </a:lnTo>
                    <a:lnTo>
                      <a:pt x="18012" y="9008"/>
                    </a:lnTo>
                    <a:lnTo>
                      <a:pt x="18138" y="8856"/>
                    </a:lnTo>
                    <a:lnTo>
                      <a:pt x="18264" y="8749"/>
                    </a:lnTo>
                    <a:lnTo>
                      <a:pt x="19890" y="6030"/>
                    </a:lnTo>
                    <a:lnTo>
                      <a:pt x="21569" y="3387"/>
                    </a:lnTo>
                    <a:lnTo>
                      <a:pt x="21600" y="3205"/>
                    </a:lnTo>
                    <a:lnTo>
                      <a:pt x="21527" y="3084"/>
                    </a:lnTo>
                    <a:lnTo>
                      <a:pt x="20656" y="2537"/>
                    </a:lnTo>
                    <a:lnTo>
                      <a:pt x="19785" y="2111"/>
                    </a:lnTo>
                    <a:lnTo>
                      <a:pt x="17435" y="100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lvl="0" algn="l" defTabSz="91440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pic>
        <p:nvPicPr>
          <p:cNvPr id="44" name="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110827" y="2488070"/>
            <a:ext cx="4508783" cy="994551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-1" y="4099509"/>
            <a:ext cx="3303131" cy="175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lvl="0" defTabSz="914400">
              <a:defRPr sz="1800"/>
            </a:pP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defRPr sz="1800"/>
            </a:pPr>
            <a:r>
              <a:rPr sz="5600">
                <a:latin typeface="Arial"/>
                <a:ea typeface="Arial"/>
                <a:cs typeface="Arial"/>
                <a:sym typeface="Arial"/>
              </a:rPr>
              <a:t>Windows</a:t>
            </a:r>
          </a:p>
        </p:txBody>
      </p:sp>
      <p:pic>
        <p:nvPicPr>
          <p:cNvPr id="46" name="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58773" y="2488070"/>
            <a:ext cx="4508783" cy="994551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9753600" y="4512259"/>
            <a:ext cx="3303130" cy="932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914400">
              <a:defRPr sz="5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5600"/>
              <a:t>Linux</a:t>
            </a:r>
          </a:p>
        </p:txBody>
      </p:sp>
      <p:pic>
        <p:nvPicPr>
          <p:cNvPr id="48" name="Windows_logo_-_201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6689" y="3009643"/>
            <a:ext cx="1333750" cy="146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tux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89748" y="3125349"/>
            <a:ext cx="1230834" cy="123083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05411" y="350065"/>
            <a:ext cx="12645907" cy="1415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700"/>
              <a:t>A Multi OS Hub Approach: </a:t>
            </a:r>
            <a:endParaRPr sz="3700"/>
          </a:p>
          <a:p>
            <a:pPr lvl="0">
              <a:defRPr sz="1800"/>
            </a:pPr>
            <a:r>
              <a:rPr sz="3700"/>
              <a:t>Integrating the Windows Operating System Into the Hub</a:t>
            </a:r>
          </a:p>
        </p:txBody>
      </p:sp>
      <p:sp>
        <p:nvSpPr>
          <p:cNvPr id="51" name="Shape 51"/>
          <p:cNvSpPr/>
          <p:nvPr/>
        </p:nvSpPr>
        <p:spPr>
          <a:xfrm>
            <a:off x="4326972" y="1981200"/>
            <a:ext cx="435085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By Christopher J. Nuland</a:t>
            </a:r>
            <a:endParaRPr sz="290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67972" indent="-567972">
              <a:buClrTx/>
              <a:buSzPct val="75000"/>
              <a:buFontTx/>
              <a:buChar char="•"/>
            </a:lvl1pPr>
          </a:lstStyle>
          <a:p>
            <a:pPr lvl="0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Live Demo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Future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Implement more cloud based technology into Pistachio 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Allow for local servers to create “MicroHubs”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Add virtual desktop features for more work collaboration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Release open source version of software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Conclusion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651511" y="6598542"/>
            <a:ext cx="11712902" cy="3155058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ClrTx/>
              <a:buSzTx/>
              <a:buFontTx/>
              <a:buNone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Christopher J Nuland</a:t>
            </a:r>
            <a:endParaRPr sz="4600">
              <a:uFill>
                <a:solidFill/>
              </a:uFill>
            </a:endParaRPr>
          </a:p>
          <a:p>
            <a:pPr lvl="0" marL="0" indent="0" algn="ctr">
              <a:buClrTx/>
              <a:buSzTx/>
              <a:buFontTx/>
              <a:buNone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cnuland@in3applications.com</a:t>
            </a:r>
            <a:endParaRPr sz="4600">
              <a:uFill>
                <a:solidFill/>
              </a:uFill>
            </a:endParaRPr>
          </a:p>
          <a:p>
            <a:pPr lvl="0" marL="0" indent="0" algn="ctr">
              <a:buClrTx/>
              <a:buSzTx/>
              <a:buFontTx/>
              <a:buNone/>
              <a:defRPr sz="1800">
                <a:uFillTx/>
              </a:defRPr>
            </a:pPr>
            <a:r>
              <a:rPr sz="4600" u="sng">
                <a:uFill>
                  <a:solidFill/>
                </a:uFill>
                <a:hlinkClick r:id="rId2" invalidUrl="" action="" tgtFrame="" tooltip="" history="1" highlightClick="0" endSnd="0"/>
              </a:rPr>
              <a:t>in3applications.com</a:t>
            </a:r>
          </a:p>
        </p:txBody>
      </p:sp>
      <p:pic>
        <p:nvPicPr>
          <p:cNvPr id="97" name="NUT-ONL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7566" y="3093776"/>
            <a:ext cx="2909668" cy="2576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About Me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4159886" y="2327919"/>
            <a:ext cx="8204527" cy="7425681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Graduated from Purdue University with a BS in Computer Science, 2012</a:t>
            </a:r>
            <a:endParaRPr sz="4600">
              <a:uFill>
                <a:solidFill/>
              </a:uFill>
            </a:endParaRPr>
          </a:p>
          <a:p>
            <a:pPr lvl="0"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Focused in information systems and virtualization</a:t>
            </a:r>
            <a:endParaRPr sz="4600">
              <a:uFill>
                <a:solidFill/>
              </a:uFill>
            </a:endParaRPr>
          </a:p>
          <a:p>
            <a:pPr lvl="0"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Development Manager of cdmHub (IN3) since 2013</a:t>
            </a:r>
            <a:endParaRPr sz="4600">
              <a:uFill>
                <a:solidFill/>
              </a:uFill>
            </a:endParaRPr>
          </a:p>
          <a:p>
            <a:pPr lvl="0"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Live in West Lafayette, IN, with my wife, Melissa</a:t>
            </a:r>
          </a:p>
        </p:txBody>
      </p:sp>
      <p:pic>
        <p:nvPicPr>
          <p:cNvPr id="55" name="m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1415" y="2705584"/>
            <a:ext cx="2727147" cy="3637714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365259" y="6286500"/>
            <a:ext cx="38994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Chris and Melissa</a:t>
            </a:r>
            <a:endParaRPr sz="3600"/>
          </a:p>
          <a:p>
            <a:pPr lvl="0">
              <a:defRPr sz="1800"/>
            </a:pPr>
            <a:r>
              <a:rPr sz="3600"/>
              <a:t>Nuland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b="0" sz="1800" u="none">
                <a:solidFill>
                  <a:srgbClr val="000000"/>
                </a:solidFill>
                <a:effectLst/>
                <a:uFillTx/>
              </a:defRPr>
            </a:pPr>
            <a:r>
              <a:rPr b="1" sz="5600" u="sng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hlinkClick r:id="rId2" invalidUrl="" action="" tgtFrame="" tooltip="" history="1" highlightClick="0" endSnd="0"/>
              </a:rPr>
              <a:t>cdmHub.org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0" name="Screen Shot 2014-09-28 at 2.36.30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94" y="2177804"/>
            <a:ext cx="12900412" cy="6215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Challenges for cdmHub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Drop Java integration for running tools 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Integrate HTML5 for running tools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Implement a backend system that is scalable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Address industry related security concerns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Implement a system that can run both Linux and </a:t>
            </a:r>
            <a:r>
              <a:rPr b="1" sz="4600" u="sng">
                <a:uFill>
                  <a:solidFill/>
                </a:uFill>
              </a:rPr>
              <a:t>Windows</a:t>
            </a:r>
            <a:r>
              <a:rPr sz="4600">
                <a:uFill>
                  <a:solidFill/>
                </a:uFill>
              </a:rPr>
              <a:t> tools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Technology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7" name="VMwareWorkstationLogo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0062" y="4415159"/>
            <a:ext cx="3251201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guacamole-stack-110x117-11765360a77c13886e87075700b3cf6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0063" y="4756749"/>
            <a:ext cx="2414379" cy="256802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6413867" y="8007350"/>
            <a:ext cx="586359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VMWare (Windows Support)</a:t>
            </a:r>
          </a:p>
        </p:txBody>
      </p:sp>
      <p:sp>
        <p:nvSpPr>
          <p:cNvPr id="70" name="Shape 70"/>
          <p:cNvSpPr/>
          <p:nvPr/>
        </p:nvSpPr>
        <p:spPr>
          <a:xfrm>
            <a:off x="715893" y="8007350"/>
            <a:ext cx="4382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Guacamole (HTML5)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Pistachio Library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4165393" y="2327919"/>
            <a:ext cx="8199020" cy="7425681"/>
          </a:xfrm>
          <a:prstGeom prst="rect">
            <a:avLst/>
          </a:prstGeom>
        </p:spPr>
        <p:txBody>
          <a:bodyPr/>
          <a:lstStyle/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Backend tool system built around VMWare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Uses Guacamole code for displaying tools (HTML5)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Removes the need for separate graphics server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Allows for future scaleability 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Addresses some security concerns</a:t>
            </a:r>
          </a:p>
        </p:txBody>
      </p:sp>
      <p:pic>
        <p:nvPicPr>
          <p:cNvPr id="74" name="NUT-ONL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91" y="2443757"/>
            <a:ext cx="2909667" cy="257634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31288" y="4686300"/>
            <a:ext cx="354467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Pistachio Alpha </a:t>
            </a:r>
            <a:endParaRPr sz="3600"/>
          </a:p>
          <a:p>
            <a:pPr lvl="0">
              <a:defRPr sz="1800"/>
            </a:pPr>
            <a:r>
              <a:rPr sz="3600"/>
              <a:t>Version 0.5</a:t>
            </a:r>
          </a:p>
        </p:txBody>
      </p:sp>
      <p:sp>
        <p:nvSpPr>
          <p:cNvPr id="76" name="Shape 76"/>
          <p:cNvSpPr/>
          <p:nvPr/>
        </p:nvSpPr>
        <p:spPr>
          <a:xfrm>
            <a:off x="103272" y="6216649"/>
            <a:ext cx="400070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Release Date</a:t>
            </a:r>
            <a:endParaRPr sz="3600"/>
          </a:p>
          <a:p>
            <a:pPr lvl="0">
              <a:defRPr sz="1800"/>
            </a:pPr>
            <a:r>
              <a:rPr sz="3600"/>
              <a:t> Late November 2014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Tool Upload Process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376" y="1899145"/>
            <a:ext cx="13004048" cy="785445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For the average user the upload process remains mostly the same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80" name="Screen Shot 2014-09-29 at 7.05.59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601" y="3069456"/>
            <a:ext cx="12113598" cy="5513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Pros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Allows cdmHub to run both Windows and Linux based tools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Can move tools between servers more easily (scalability)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Can more easily secure a single session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Faster graphic card response time</a:t>
            </a:r>
            <a:endParaRPr sz="4600">
              <a:uFill>
                <a:solidFill/>
              </a:uFill>
            </a:endParaRPr>
          </a:p>
          <a:p>
            <a:pPr lvl="0" marL="567972" indent="-567972">
              <a:buClrTx/>
              <a:buSzPct val="75000"/>
              <a:buFontTx/>
              <a:buChar char="•"/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More easily guarantee resources for a session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  <a:uFillTx/>
              </a:defRPr>
            </a:pPr>
            <a:r>
              <a:rPr b="1" sz="5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Cons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67972" indent="-567972">
              <a:buClrTx/>
              <a:buSzPct val="75000"/>
              <a:buFontTx/>
              <a:buChar char="•"/>
            </a:lvl1pPr>
          </a:lstStyle>
          <a:p>
            <a:pPr lvl="0">
              <a:defRPr sz="1800">
                <a:uFillTx/>
              </a:defRPr>
            </a:pPr>
            <a:r>
              <a:rPr sz="4600">
                <a:uFill>
                  <a:solidFill/>
                </a:uFill>
              </a:rPr>
              <a:t>More expensive compared to the open source HubZero system</a:t>
            </a:r>
          </a:p>
        </p:txBody>
      </p:sp>
      <p:graphicFrame>
        <p:nvGraphicFramePr>
          <p:cNvPr id="87" name="Table 87"/>
          <p:cNvGraphicFramePr/>
          <p:nvPr/>
        </p:nvGraphicFramePr>
        <p:xfrm>
          <a:off x="1079709" y="4439355"/>
          <a:ext cx="10858082" cy="491730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5607336"/>
                <a:gridCol w="5238044"/>
              </a:tblGrid>
              <a:tr h="952367"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HubZero running Pistachio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C1C1C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Open Source HubZero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C1C1C1"/>
                    </a:solidFill>
                  </a:tcPr>
                </a:tc>
              </a:tr>
              <a:tr h="790379"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20 Linux Sessions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100+ Linux Sessions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90465"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3 Linux Windows Sessions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26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90465"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Windows and VMware License Fees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No Licence Fees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90465"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1 Server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600">
                          <a:sym typeface="Helvetica Light"/>
                        </a:rPr>
                        <a:t>4 Servers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90465"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400">
                          <a:sym typeface="Helvetica Light"/>
                        </a:rPr>
                        <a:t>$1,000 per/month
(SingleHop)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>
                          <a:uFillTx/>
                        </a:defRPr>
                      </a:pPr>
                      <a:r>
                        <a:rPr sz="2400">
                          <a:sym typeface="Helvetica Light"/>
                        </a:rPr>
                        <a:t>$1,000 per/month
(SingleHop)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