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4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6024"/>
    <a:srgbClr val="D19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5F31-5469-4B24-943E-53556E68E832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6F31E-B8EA-4B48-973B-A9DE6A63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6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last bullet point also includes</a:t>
            </a:r>
            <a:r>
              <a:rPr lang="en-US" baseline="0" dirty="0" smtClean="0"/>
              <a:t> generating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6F31E-B8EA-4B48-973B-A9DE6A63E5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08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examples of some topics.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6F31E-B8EA-4B48-973B-A9DE6A63E5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8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1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5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0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9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4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0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3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7E1F-A8BE-9142-820C-B73AF694035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C8F5-D920-BB4B-933F-7F3EB43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5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nes_7404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06" b="61897"/>
          <a:stretch/>
        </p:blipFill>
        <p:spPr>
          <a:xfrm>
            <a:off x="0" y="1582260"/>
            <a:ext cx="774095" cy="1960372"/>
          </a:xfrm>
          <a:prstGeom prst="rect">
            <a:avLst/>
          </a:prstGeom>
        </p:spPr>
      </p:pic>
      <p:pic>
        <p:nvPicPr>
          <p:cNvPr id="5" name="Picture 4" descr="Lines_blk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5" t="6478" b="22982"/>
          <a:stretch/>
        </p:blipFill>
        <p:spPr>
          <a:xfrm>
            <a:off x="873677" y="1582260"/>
            <a:ext cx="8270323" cy="196037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371600" y="1530286"/>
            <a:ext cx="7086600" cy="2113311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5200" dirty="0" err="1" smtClean="0">
                <a:latin typeface="Impact"/>
                <a:cs typeface="Impact"/>
              </a:rPr>
              <a:t>INSuRE</a:t>
            </a:r>
            <a:r>
              <a:rPr lang="en-US" sz="5200" dirty="0" smtClean="0">
                <a:latin typeface="Impact"/>
                <a:cs typeface="Impact"/>
              </a:rPr>
              <a:t/>
            </a:r>
            <a:br>
              <a:rPr lang="en-US" sz="5200" dirty="0" smtClean="0">
                <a:latin typeface="Impact"/>
                <a:cs typeface="Impact"/>
              </a:rPr>
            </a:br>
            <a:r>
              <a:rPr lang="en-US" sz="5200" dirty="0" err="1" smtClean="0">
                <a:solidFill>
                  <a:srgbClr val="A3792C"/>
                </a:solidFill>
                <a:latin typeface="Impact"/>
                <a:cs typeface="Impact"/>
              </a:rPr>
              <a:t>HUBbub</a:t>
            </a:r>
            <a:r>
              <a:rPr lang="en-US" sz="5200" dirty="0" smtClean="0">
                <a:solidFill>
                  <a:srgbClr val="A3792C"/>
                </a:solidFill>
                <a:latin typeface="Impact"/>
                <a:cs typeface="Impact"/>
              </a:rPr>
              <a:t> 2014</a:t>
            </a:r>
            <a:endParaRPr lang="en-US" sz="5200" dirty="0">
              <a:solidFill>
                <a:srgbClr val="A3792C"/>
              </a:solidFill>
              <a:latin typeface="Impact"/>
              <a:cs typeface="Impact"/>
            </a:endParaRPr>
          </a:p>
        </p:txBody>
      </p:sp>
      <p:sp>
        <p:nvSpPr>
          <p:cNvPr id="13" name="Subtitle 5"/>
          <p:cNvSpPr txBox="1">
            <a:spLocks/>
          </p:cNvSpPr>
          <p:nvPr/>
        </p:nvSpPr>
        <p:spPr>
          <a:xfrm>
            <a:off x="1371600" y="3886200"/>
            <a:ext cx="6400800" cy="624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dirty="0">
              <a:latin typeface="Impact"/>
              <a:cs typeface="Impact"/>
            </a:endParaRPr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794164"/>
            <a:ext cx="2133600" cy="365125"/>
          </a:xfrm>
        </p:spPr>
        <p:txBody>
          <a:bodyPr/>
          <a:lstStyle/>
          <a:p>
            <a:r>
              <a:rPr lang="en-US" sz="1400" b="1" dirty="0" smtClean="0">
                <a:solidFill>
                  <a:srgbClr val="D19B23"/>
                </a:solidFill>
                <a:latin typeface="Arial"/>
                <a:cs typeface="Arial"/>
              </a:rPr>
              <a:t>September 29, 2014</a:t>
            </a:r>
            <a:endParaRPr lang="en-US" sz="1400" b="1" dirty="0">
              <a:solidFill>
                <a:srgbClr val="D19B23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6556" y="5050428"/>
            <a:ext cx="1538883" cy="4770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  <a:t>Courtney Falk</a:t>
            </a:r>
            <a:br>
              <a:rPr lang="en-US" sz="1800" b="1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</a:br>
            <a:r>
              <a:rPr lang="en-US" sz="1300" b="0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  <a:t>PhD Student</a:t>
            </a:r>
          </a:p>
        </p:txBody>
      </p:sp>
      <p:pic>
        <p:nvPicPr>
          <p:cNvPr id="19" name="Picture 18" descr="PU_sigtab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67133" y="5050428"/>
            <a:ext cx="1500411" cy="4770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  <a:t>Lauren Stuart</a:t>
            </a:r>
            <a:br>
              <a:rPr lang="en-US" sz="1800" b="1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</a:br>
            <a:r>
              <a:rPr lang="en-US" sz="1300" b="0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  <a:t>PhD Student</a:t>
            </a:r>
          </a:p>
        </p:txBody>
      </p:sp>
    </p:spTree>
    <p:extLst>
      <p:ext uri="{BB962C8B-B14F-4D97-AF65-F5344CB8AC3E}">
        <p14:creationId xmlns:p14="http://schemas.microsoft.com/office/powerpoint/2010/main" val="209647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>
                <a:solidFill>
                  <a:schemeClr val="bg1"/>
                </a:solidFill>
                <a:latin typeface="Impact"/>
                <a:cs typeface="Impact"/>
              </a:rPr>
              <a:t>INSuRE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2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Arial"/>
                <a:cs typeface="Arial"/>
              </a:rPr>
              <a:t>Information Security Research and Education (</a:t>
            </a:r>
            <a:r>
              <a:rPr lang="en-US" sz="2800" dirty="0" err="1" smtClean="0">
                <a:latin typeface="Arial"/>
                <a:cs typeface="Arial"/>
              </a:rPr>
              <a:t>INSuRE</a:t>
            </a:r>
            <a:r>
              <a:rPr lang="en-US" sz="2800" dirty="0" smtClean="0">
                <a:latin typeface="Arial"/>
                <a:cs typeface="Arial"/>
              </a:rPr>
              <a:t>)</a:t>
            </a:r>
          </a:p>
          <a:p>
            <a:r>
              <a:rPr lang="en-US" sz="2800" dirty="0" smtClean="0">
                <a:latin typeface="Arial"/>
                <a:cs typeface="Arial"/>
              </a:rPr>
              <a:t>Began as an National Science Foundation (NSF) Early Concept Grants for Exploratory Research (EAGER) grant</a:t>
            </a:r>
          </a:p>
          <a:p>
            <a:r>
              <a:rPr lang="en-US" sz="2800" dirty="0" smtClean="0">
                <a:latin typeface="Arial"/>
                <a:cs typeface="Arial"/>
              </a:rPr>
              <a:t>Collaborative, inter-disciplinary research into information security</a:t>
            </a:r>
          </a:p>
          <a:p>
            <a:r>
              <a:rPr lang="en-US" sz="2800" dirty="0" smtClean="0">
                <a:latin typeface="Arial"/>
                <a:cs typeface="Arial"/>
              </a:rPr>
              <a:t>Leverage expertise across institutions, and across time frames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762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CAE-R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3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latin typeface="Arial"/>
                <a:cs typeface="Arial"/>
              </a:rPr>
              <a:t>INSuRE</a:t>
            </a:r>
            <a:r>
              <a:rPr lang="en-US" sz="1600" dirty="0" smtClean="0">
                <a:latin typeface="Arial"/>
                <a:cs typeface="Arial"/>
              </a:rPr>
              <a:t> is a network between Centers for Academic </a:t>
            </a:r>
            <a:r>
              <a:rPr lang="en-US" sz="1600" dirty="0" smtClean="0">
                <a:latin typeface="Arial"/>
                <a:cs typeface="Arial"/>
              </a:rPr>
              <a:t>Excellence </a:t>
            </a:r>
            <a:r>
              <a:rPr lang="en-US" sz="1600" dirty="0" smtClean="0">
                <a:latin typeface="Arial"/>
                <a:cs typeface="Arial"/>
              </a:rPr>
              <a:t>in Information Assurance Research (CAE-Rs)</a:t>
            </a:r>
          </a:p>
          <a:p>
            <a:r>
              <a:rPr lang="en-US" sz="1600" dirty="0" smtClean="0">
                <a:latin typeface="Arial"/>
                <a:cs typeface="Arial"/>
              </a:rPr>
              <a:t>The CAE-R program is administered by the Department of Homeland Security (DHS) and the National Security Agency (NSA)</a:t>
            </a:r>
          </a:p>
          <a:p>
            <a:r>
              <a:rPr lang="en-US" sz="1600" dirty="0" smtClean="0">
                <a:latin typeface="Arial"/>
                <a:cs typeface="Arial"/>
              </a:rPr>
              <a:t>Currently there are 10 participating CAE-R institutions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29" y="3188990"/>
            <a:ext cx="7144747" cy="28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9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Courses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4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Arial"/>
                <a:cs typeface="Arial"/>
              </a:rPr>
              <a:t>Courses are one part of the larger project</a:t>
            </a:r>
          </a:p>
          <a:p>
            <a:r>
              <a:rPr lang="en-US" sz="2800" dirty="0" smtClean="0">
                <a:latin typeface="Arial"/>
                <a:cs typeface="Arial"/>
              </a:rPr>
              <a:t>Teach students both information security and research methodology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Students are given real-world research problems from the partner organizations (NSA, Sandia, PNNL)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Teams of 2-4 students select a topic, do basic scientific research, write a report</a:t>
            </a:r>
          </a:p>
          <a:p>
            <a:r>
              <a:rPr lang="en-US" sz="2800" dirty="0" smtClean="0">
                <a:latin typeface="Arial"/>
                <a:cs typeface="Arial"/>
              </a:rPr>
              <a:t>Research should continue across semesters (one such project now)</a:t>
            </a:r>
          </a:p>
          <a:p>
            <a:r>
              <a:rPr lang="en-US" sz="2800" dirty="0" smtClean="0">
                <a:latin typeface="Arial"/>
                <a:cs typeface="Arial"/>
              </a:rPr>
              <a:t>Research should be usable across institutions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041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Features Used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5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/>
                <a:cs typeface="Arial"/>
              </a:rPr>
              <a:t>File versioning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Every team from every university keeps their deliverables in the same directory structure</a:t>
            </a:r>
          </a:p>
          <a:p>
            <a:r>
              <a:rPr lang="en-US" dirty="0" smtClean="0">
                <a:latin typeface="Arial"/>
                <a:cs typeface="Arial"/>
              </a:rPr>
              <a:t>Wiki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Common research findings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Data/corpora sharing</a:t>
            </a:r>
          </a:p>
          <a:p>
            <a:r>
              <a:rPr lang="en-US" dirty="0" smtClean="0">
                <a:latin typeface="Arial"/>
                <a:cs typeface="Arial"/>
              </a:rPr>
              <a:t>Discussions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Clarification/collaboration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36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Wish List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6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/>
                <a:cs typeface="Arial"/>
              </a:rPr>
              <a:t>An </a:t>
            </a:r>
            <a:r>
              <a:rPr lang="en-US" dirty="0" err="1" smtClean="0">
                <a:latin typeface="Arial"/>
                <a:cs typeface="Arial"/>
              </a:rPr>
              <a:t>INSuRE</a:t>
            </a:r>
            <a:r>
              <a:rPr lang="en-US" dirty="0" smtClean="0">
                <a:latin typeface="Arial"/>
                <a:cs typeface="Arial"/>
              </a:rPr>
              <a:t> tool of our very own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Build a student project into a useful, interactive tool that is run on </a:t>
            </a:r>
            <a:r>
              <a:rPr lang="en-US" dirty="0" smtClean="0">
                <a:latin typeface="Arial"/>
                <a:cs typeface="Arial"/>
              </a:rPr>
              <a:t>the Purdue University </a:t>
            </a:r>
            <a:r>
              <a:rPr lang="en-US" smtClean="0">
                <a:latin typeface="Arial"/>
                <a:cs typeface="Arial"/>
              </a:rPr>
              <a:t>Research Repository (PURR)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Integrated/federated authentication</a:t>
            </a:r>
          </a:p>
          <a:p>
            <a:r>
              <a:rPr lang="en-US" dirty="0" smtClean="0">
                <a:latin typeface="Arial"/>
                <a:cs typeface="Arial"/>
              </a:rPr>
              <a:t>Chat/messaging </a:t>
            </a:r>
            <a:r>
              <a:rPr lang="en-US" dirty="0" smtClean="0">
                <a:latin typeface="Arial"/>
                <a:cs typeface="Arial"/>
              </a:rPr>
              <a:t>for future inter-institutional teams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892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Thanks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7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/>
                <a:cs typeface="Arial"/>
              </a:rPr>
              <a:t>Michael Witt, Purdue Libraries</a:t>
            </a:r>
          </a:p>
          <a:p>
            <a:r>
              <a:rPr lang="en-US" sz="3600" dirty="0" smtClean="0">
                <a:latin typeface="Arial"/>
                <a:cs typeface="Arial"/>
              </a:rPr>
              <a:t>Victor </a:t>
            </a:r>
            <a:r>
              <a:rPr lang="en-US" sz="3600" dirty="0" err="1" smtClean="0">
                <a:latin typeface="Arial"/>
                <a:cs typeface="Arial"/>
              </a:rPr>
              <a:t>Piotrowski</a:t>
            </a:r>
            <a:r>
              <a:rPr lang="en-US" sz="3600" dirty="0" smtClean="0">
                <a:latin typeface="Arial"/>
                <a:cs typeface="Arial"/>
              </a:rPr>
              <a:t>, </a:t>
            </a:r>
            <a:r>
              <a:rPr lang="en-US" sz="3600" dirty="0" smtClean="0">
                <a:latin typeface="Arial"/>
                <a:cs typeface="Arial"/>
              </a:rPr>
              <a:t>NSF</a:t>
            </a:r>
          </a:p>
          <a:p>
            <a:r>
              <a:rPr lang="en-US" sz="3600" dirty="0" smtClean="0">
                <a:latin typeface="Arial"/>
                <a:cs typeface="Arial"/>
              </a:rPr>
              <a:t>Lisa </a:t>
            </a:r>
            <a:r>
              <a:rPr lang="en-US" sz="3600" dirty="0" err="1" smtClean="0">
                <a:latin typeface="Arial"/>
                <a:cs typeface="Arial"/>
              </a:rPr>
              <a:t>Zilinski</a:t>
            </a:r>
            <a:r>
              <a:rPr lang="en-US" sz="3600" dirty="0" smtClean="0">
                <a:latin typeface="Arial"/>
                <a:cs typeface="Arial"/>
              </a:rPr>
              <a:t> and Line </a:t>
            </a:r>
            <a:r>
              <a:rPr lang="en-US" sz="3600" dirty="0" err="1" smtClean="0">
                <a:latin typeface="Arial"/>
                <a:cs typeface="Arial"/>
              </a:rPr>
              <a:t>Pouchard</a:t>
            </a:r>
            <a:r>
              <a:rPr lang="en-US" sz="3600" dirty="0" smtClean="0">
                <a:latin typeface="Arial"/>
                <a:cs typeface="Arial"/>
              </a:rPr>
              <a:t>, Purdue</a:t>
            </a:r>
          </a:p>
          <a:p>
            <a:r>
              <a:rPr lang="en-US" sz="3600" dirty="0" smtClean="0">
                <a:latin typeface="Arial"/>
                <a:cs typeface="Arial"/>
              </a:rPr>
              <a:t>Melissa Dark, Purdue PI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437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274</Words>
  <Application>Microsoft Office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Impact</vt:lpstr>
      <vt:lpstr>Office Theme</vt:lpstr>
      <vt:lpstr>INSuRE HUBbub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SECOND LINE AND THIRD LINE</dc:title>
  <dc:creator>Purdue Marketing Communications</dc:creator>
  <cp:lastModifiedBy>Court</cp:lastModifiedBy>
  <cp:revision>31</cp:revision>
  <dcterms:created xsi:type="dcterms:W3CDTF">2011-09-20T15:44:26Z</dcterms:created>
  <dcterms:modified xsi:type="dcterms:W3CDTF">2014-09-29T00:00:00Z</dcterms:modified>
</cp:coreProperties>
</file>