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93" r:id="rId1"/>
  </p:sldMasterIdLst>
  <p:notesMasterIdLst>
    <p:notesMasterId r:id="rId15"/>
  </p:notesMasterIdLst>
  <p:handoutMasterIdLst>
    <p:handoutMasterId r:id="rId16"/>
  </p:handoutMasterIdLst>
  <p:sldIdLst>
    <p:sldId id="296" r:id="rId2"/>
    <p:sldId id="305" r:id="rId3"/>
    <p:sldId id="309" r:id="rId4"/>
    <p:sldId id="321" r:id="rId5"/>
    <p:sldId id="307" r:id="rId6"/>
    <p:sldId id="319" r:id="rId7"/>
    <p:sldId id="310" r:id="rId8"/>
    <p:sldId id="311" r:id="rId9"/>
    <p:sldId id="313" r:id="rId10"/>
    <p:sldId id="312" r:id="rId11"/>
    <p:sldId id="320" r:id="rId12"/>
    <p:sldId id="322" r:id="rId13"/>
    <p:sldId id="318" r:id="rId1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C0C0C0"/>
    <a:srgbClr val="324664"/>
    <a:srgbClr val="415F8A"/>
    <a:srgbClr val="5781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336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0BC81C-5EE9-714D-98A7-926429027599}" type="datetimeFigureOut">
              <a:rPr lang="en-US" smtClean="0"/>
              <a:t>9/29/14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E721A4-9AD1-7446-82E4-DC49EFC2A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55061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EBA6533-5853-734D-ACD8-F719EBA6CF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9514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A86988D-835B-42C0-9A60-EC66167DB60F}" type="slidenum">
              <a:rPr lang="en-US" sz="1200"/>
              <a:pPr algn="r"/>
              <a:t>8</a:t>
            </a:fld>
            <a:endParaRPr lang="en-US" sz="120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NEMO5 development</a:t>
            </a:r>
            <a:r>
              <a:rPr lang="en-US" baseline="0" dirty="0" smtClean="0"/>
              <a:t> work from July 2012 until Feb 2013 for publication. </a:t>
            </a:r>
          </a:p>
          <a:p>
            <a:r>
              <a:rPr lang="en-US" baseline="0" dirty="0" smtClean="0"/>
              <a:t>Activation energy</a:t>
            </a:r>
          </a:p>
          <a:p>
            <a:r>
              <a:rPr lang="en-US" baseline="0" dirty="0" smtClean="0"/>
              <a:t>~2000 commits from n5 </a:t>
            </a:r>
            <a:r>
              <a:rPr lang="en-US" baseline="0" dirty="0" err="1" smtClean="0"/>
              <a:t>dev</a:t>
            </a:r>
            <a:r>
              <a:rPr lang="en-US" baseline="0" dirty="0" smtClean="0"/>
              <a:t> start to 3.0 publication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BA6533-5853-734D-ACD8-F719EBA6CF9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026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TI contact at </a:t>
            </a:r>
            <a:r>
              <a:rPr lang="en-US" dirty="0" err="1" smtClean="0"/>
              <a:t>intel</a:t>
            </a:r>
            <a:r>
              <a:rPr lang="en-US" dirty="0" smtClean="0"/>
              <a:t>     Ravi </a:t>
            </a:r>
            <a:r>
              <a:rPr lang="en-US" dirty="0" err="1" smtClean="0"/>
              <a:t>Pilarisetty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A30D3D4-63A4-BB44-93E5-BC26E1E49CF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00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7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74088" cy="520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914400"/>
            <a:ext cx="41910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914400"/>
            <a:ext cx="4191000" cy="5486400"/>
          </a:xfrm>
        </p:spPr>
        <p:txBody>
          <a:bodyPr/>
          <a:lstStyle/>
          <a:p>
            <a:pPr lvl="0"/>
            <a:r>
              <a:rPr lang="en-US" noProof="0" smtClean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702901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018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28600" y="914400"/>
            <a:ext cx="87630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940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4127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background-title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1200"/>
            <a:ext cx="91440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1"/>
          <p:cNvSpPr>
            <a:spLocks noChangeArrowheads="1"/>
          </p:cNvSpPr>
          <p:nvPr userDrawn="1"/>
        </p:nvSpPr>
        <p:spPr bwMode="auto">
          <a:xfrm>
            <a:off x="238125" y="685800"/>
            <a:ext cx="866616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800" b="1" i="1">
                <a:solidFill>
                  <a:schemeClr val="folHlink"/>
                </a:solidFill>
                <a:latin typeface="Trebuchet MS" charset="0"/>
              </a:rPr>
              <a:t>Network for Computational Nanotechnology (NCN)</a:t>
            </a:r>
          </a:p>
          <a:p>
            <a:pPr algn="ctr"/>
            <a:endParaRPr lang="en-US" sz="2800" b="1" i="1">
              <a:solidFill>
                <a:schemeClr val="folHlink"/>
              </a:solidFill>
              <a:latin typeface="Trebuchet MS" charset="0"/>
            </a:endParaRPr>
          </a:p>
        </p:txBody>
      </p:sp>
      <p:pic>
        <p:nvPicPr>
          <p:cNvPr id="6" name="Picture 20" descr="nsf4c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275" y="6424613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3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05400"/>
            <a:ext cx="3429000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2" descr="background.gif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3" descr="ncnnew_nanohub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1450"/>
            <a:ext cx="16002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4" descr="ncnnew_nanohub_white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16002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19300" y="1958975"/>
            <a:ext cx="5105400" cy="1470025"/>
          </a:xfrm>
        </p:spPr>
        <p:txBody>
          <a:bodyPr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276600" y="3733800"/>
            <a:ext cx="5410200" cy="2590800"/>
          </a:xfrm>
        </p:spPr>
        <p:txBody>
          <a:bodyPr/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123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674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.png"/><Relationship Id="rId1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png"/><Relationship Id="rId9" Type="http://schemas.openxmlformats.org/officeDocument/2006/relationships/image" Target="../media/image2.jpeg"/><Relationship Id="rId10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background-two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762000"/>
            <a:ext cx="91440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8574088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914400"/>
            <a:ext cx="8534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1030" name="Picture 13" descr="nsf4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275" y="6424613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2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8275"/>
            <a:ext cx="10207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2" descr="ncnnew_nanohub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1450"/>
            <a:ext cx="16002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3" descr="ncnnew_nanohub_white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16002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 userDrawn="1"/>
        </p:nvSpPr>
        <p:spPr>
          <a:xfrm>
            <a:off x="8077200" y="6488668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EA3C69EB-6AA9-C345-9DE3-6298151E19C1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7" r:id="rId5"/>
    <p:sldLayoutId id="2147483758" r:id="rId6"/>
  </p:sldLayoutIdLst>
  <p:hf hdr="0" ft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+mj-lt"/>
          <a:ea typeface="ＭＳ Ｐゴシック" charset="-128"/>
          <a:cs typeface="ＭＳ Ｐゴシック" charset="-128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  <a:ea typeface="ＭＳ Ｐゴシック" charset="-128"/>
          <a:cs typeface="ＭＳ Ｐゴシック" charset="-128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  <a:ea typeface="ＭＳ Ｐゴシック" charset="-128"/>
          <a:cs typeface="ＭＳ Ｐゴシック" charset="-128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  <a:ea typeface="ＭＳ Ｐゴシック" charset="-128"/>
          <a:cs typeface="ＭＳ Ｐゴシック" charset="-128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  <a:ea typeface="ＭＳ Ｐゴシック" charset="-128"/>
          <a:cs typeface="ＭＳ Ｐゴシック" charset="-128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</a:defRPr>
      </a:lvl9pPr>
    </p:titleStyle>
    <p:bodyStyle>
      <a:lvl1pPr marL="169863" indent="-169863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454025" indent="-16986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ea typeface="ＭＳ Ｐゴシック" charset="-128"/>
        </a:defRPr>
      </a:lvl2pPr>
      <a:lvl3pPr marL="804863" indent="-236538" algn="l" rtl="0" eaLnBrk="1" fontAlgn="base" hangingPunct="1">
        <a:spcBef>
          <a:spcPct val="20000"/>
        </a:spcBef>
        <a:spcAft>
          <a:spcPct val="0"/>
        </a:spcAft>
        <a:buFont typeface="Wingdings" charset="0"/>
        <a:buChar char="ü"/>
        <a:defRPr sz="1600">
          <a:solidFill>
            <a:schemeClr val="tx1"/>
          </a:solidFill>
          <a:latin typeface="+mn-lt"/>
          <a:ea typeface="ＭＳ Ｐゴシック" charset="-128"/>
        </a:defRPr>
      </a:lvl3pPr>
      <a:lvl4pPr marL="1089025" indent="-169863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1373188" indent="-169863" algn="l" rtl="0" eaLnBrk="1" fontAlgn="base" hangingPunct="1">
        <a:spcBef>
          <a:spcPct val="20000"/>
        </a:spcBef>
        <a:spcAft>
          <a:spcPct val="0"/>
        </a:spcAft>
        <a:buFont typeface="Wingdings 3" charset="0"/>
        <a:buChar char="´"/>
        <a:defRPr sz="1400">
          <a:solidFill>
            <a:schemeClr val="tx1"/>
          </a:solidFill>
          <a:latin typeface="+mn-lt"/>
          <a:ea typeface="ＭＳ Ｐゴシック" charset="-128"/>
        </a:defRPr>
      </a:lvl5pPr>
      <a:lvl6pPr marL="1830388" indent="-169863" algn="l" rtl="0" eaLnBrk="1" fontAlgn="base" hangingPunct="1">
        <a:spcBef>
          <a:spcPct val="20000"/>
        </a:spcBef>
        <a:spcAft>
          <a:spcPct val="0"/>
        </a:spcAft>
        <a:buFont typeface="Wingdings 3" charset="2"/>
        <a:buChar char="´"/>
        <a:defRPr sz="1400">
          <a:solidFill>
            <a:schemeClr val="tx1"/>
          </a:solidFill>
          <a:latin typeface="+mn-lt"/>
          <a:ea typeface="ＭＳ Ｐゴシック" charset="-128"/>
        </a:defRPr>
      </a:lvl6pPr>
      <a:lvl7pPr marL="2287588" indent="-169863" algn="l" rtl="0" eaLnBrk="1" fontAlgn="base" hangingPunct="1">
        <a:spcBef>
          <a:spcPct val="20000"/>
        </a:spcBef>
        <a:spcAft>
          <a:spcPct val="0"/>
        </a:spcAft>
        <a:buFont typeface="Wingdings 3" charset="2"/>
        <a:buChar char="´"/>
        <a:defRPr sz="1400">
          <a:solidFill>
            <a:schemeClr val="tx1"/>
          </a:solidFill>
          <a:latin typeface="+mn-lt"/>
          <a:ea typeface="ＭＳ Ｐゴシック" charset="-128"/>
        </a:defRPr>
      </a:lvl7pPr>
      <a:lvl8pPr marL="2744788" indent="-169863" algn="l" rtl="0" eaLnBrk="1" fontAlgn="base" hangingPunct="1">
        <a:spcBef>
          <a:spcPct val="20000"/>
        </a:spcBef>
        <a:spcAft>
          <a:spcPct val="0"/>
        </a:spcAft>
        <a:buFont typeface="Wingdings 3" charset="2"/>
        <a:buChar char="´"/>
        <a:defRPr sz="1400">
          <a:solidFill>
            <a:schemeClr val="tx1"/>
          </a:solidFill>
          <a:latin typeface="+mn-lt"/>
          <a:ea typeface="ＭＳ Ｐゴシック" charset="-128"/>
        </a:defRPr>
      </a:lvl8pPr>
      <a:lvl9pPr marL="3201988" indent="-169863" algn="l" rtl="0" eaLnBrk="1" fontAlgn="base" hangingPunct="1">
        <a:spcBef>
          <a:spcPct val="20000"/>
        </a:spcBef>
        <a:spcAft>
          <a:spcPct val="0"/>
        </a:spcAft>
        <a:buFont typeface="Wingdings 3" charset="2"/>
        <a:buChar char="´"/>
        <a:defRPr sz="1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6.png"/><Relationship Id="rId12" Type="http://schemas.openxmlformats.org/officeDocument/2006/relationships/image" Target="../media/image37.wmf"/><Relationship Id="rId13" Type="http://schemas.openxmlformats.org/officeDocument/2006/relationships/image" Target="../media/image38.png"/><Relationship Id="rId14" Type="http://schemas.openxmlformats.org/officeDocument/2006/relationships/image" Target="../media/image39.jpg"/><Relationship Id="rId15" Type="http://schemas.openxmlformats.org/officeDocument/2006/relationships/image" Target="../media/image40.png"/><Relationship Id="rId16" Type="http://schemas.openxmlformats.org/officeDocument/2006/relationships/image" Target="../media/image16.png"/><Relationship Id="rId17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8.jpeg"/><Relationship Id="rId4" Type="http://schemas.openxmlformats.org/officeDocument/2006/relationships/image" Target="../media/image29.jpg"/><Relationship Id="rId5" Type="http://schemas.openxmlformats.org/officeDocument/2006/relationships/image" Target="../media/image30.jpe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jpeg"/><Relationship Id="rId9" Type="http://schemas.openxmlformats.org/officeDocument/2006/relationships/image" Target="../media/image34.jpeg"/><Relationship Id="rId10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g"/><Relationship Id="rId5" Type="http://schemas.openxmlformats.org/officeDocument/2006/relationships/image" Target="../media/image44.jpg"/><Relationship Id="rId6" Type="http://schemas.openxmlformats.org/officeDocument/2006/relationships/image" Target="../media/image45.png"/><Relationship Id="rId7" Type="http://schemas.openxmlformats.org/officeDocument/2006/relationships/image" Target="../media/image46.gif"/><Relationship Id="rId8" Type="http://schemas.openxmlformats.org/officeDocument/2006/relationships/image" Target="../media/image47.gi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1676400"/>
            <a:ext cx="7772400" cy="1470025"/>
          </a:xfrm>
        </p:spPr>
        <p:txBody>
          <a:bodyPr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rPr>
              <a:t>NanoElectronic</a:t>
            </a:r>
            <a:r>
              <a:rPr lang="en-US" sz="3600" dirty="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rPr>
              <a:t> Modeling with the NEMO toolkit on </a:t>
            </a:r>
            <a:r>
              <a:rPr lang="en-US" sz="3600" dirty="0" err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rPr>
              <a:t>nanoHUB</a:t>
            </a:r>
            <a:endParaRPr lang="en-US" sz="3600" dirty="0">
              <a:solidFill>
                <a:schemeClr val="tx1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218" name="Rectangle 5"/>
          <p:cNvSpPr>
            <a:spLocks noGrp="1" noChangeArrowheads="1"/>
          </p:cNvSpPr>
          <p:nvPr>
            <p:ph type="subTitle" idx="4294967295"/>
          </p:nvPr>
        </p:nvSpPr>
        <p:spPr>
          <a:xfrm>
            <a:off x="3352800" y="3886200"/>
            <a:ext cx="5791200" cy="175260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 sz="2000" b="1" dirty="0" smtClean="0">
                <a:latin typeface="Helvetica" charset="0"/>
                <a:ea typeface="ＭＳ Ｐゴシック" charset="0"/>
                <a:cs typeface="ＭＳ Ｐゴシック" charset="0"/>
              </a:rPr>
              <a:t>Jim Fonseca</a:t>
            </a:r>
            <a:endParaRPr lang="en-US" sz="2000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pPr marL="0" indent="0" algn="ctr">
              <a:buFontTx/>
              <a:buNone/>
            </a:pPr>
            <a:r>
              <a:rPr lang="en-US" sz="1800" dirty="0">
                <a:latin typeface="Helvetica" charset="0"/>
                <a:ea typeface="ＭＳ Ｐゴシック" charset="0"/>
                <a:cs typeface="ＭＳ Ｐゴシック" charset="0"/>
              </a:rPr>
              <a:t>Network for Computational Nanotechnology (NCN)</a:t>
            </a:r>
          </a:p>
          <a:p>
            <a:pPr marL="0" indent="0" algn="ctr">
              <a:buFontTx/>
              <a:buNone/>
            </a:pPr>
            <a:r>
              <a:rPr lang="en-US" sz="1800" smtClean="0">
                <a:latin typeface="Helvetica" charset="0"/>
                <a:ea typeface="ＭＳ Ｐゴシック" charset="0"/>
                <a:cs typeface="ＭＳ Ｐゴシック" charset="0"/>
              </a:rPr>
              <a:t>Purdue University</a:t>
            </a:r>
            <a:endParaRPr lang="en-US" sz="1800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pPr marL="0" indent="0" algn="ctr">
              <a:buFontTx/>
              <a:buNone/>
            </a:pPr>
            <a:endParaRPr lang="en-US" sz="1800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pPr marL="0" indent="0" algn="ctr">
              <a:buFontTx/>
              <a:buNone/>
            </a:pPr>
            <a:r>
              <a:rPr lang="en-US" sz="1800" dirty="0" err="1" smtClean="0">
                <a:latin typeface="Helvetica" charset="0"/>
                <a:ea typeface="ＭＳ Ｐゴシック" charset="0"/>
                <a:cs typeface="ＭＳ Ｐゴシック" charset="0"/>
              </a:rPr>
              <a:t>jfonseca@</a:t>
            </a:r>
            <a:r>
              <a:rPr lang="en-US" sz="1800" dirty="0" err="1">
                <a:latin typeface="Helvetica" charset="0"/>
                <a:ea typeface="ＭＳ Ｐゴシック" charset="0"/>
                <a:cs typeface="ＭＳ Ｐゴシック" charset="0"/>
              </a:rPr>
              <a:t>purdue.edu</a:t>
            </a:r>
            <a:r>
              <a:rPr lang="en-US" sz="1800" dirty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379630"/>
            <a:ext cx="2788857" cy="649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Tool Development Timeline and Testing</a:t>
            </a:r>
            <a:endParaRPr lang="en-US" dirty="0"/>
          </a:p>
        </p:txBody>
      </p:sp>
      <p:pic>
        <p:nvPicPr>
          <p:cNvPr id="21" name="Picture 20" descr="time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29" y="7174992"/>
            <a:ext cx="8382000" cy="597408"/>
          </a:xfrm>
          <a:prstGeom prst="rect">
            <a:avLst/>
          </a:prstGeom>
        </p:spPr>
      </p:pic>
      <p:sp>
        <p:nvSpPr>
          <p:cNvPr id="3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28600" y="2057400"/>
            <a:ext cx="3962400" cy="3429000"/>
          </a:xfrm>
        </p:spPr>
        <p:txBody>
          <a:bodyPr/>
          <a:lstStyle/>
          <a:p>
            <a:pPr marL="284162" lvl="1" indent="0">
              <a:buNone/>
            </a:pPr>
            <a:endParaRPr lang="en-US" dirty="0" smtClean="0"/>
          </a:p>
          <a:p>
            <a:r>
              <a:rPr lang="en-US" dirty="0" smtClean="0"/>
              <a:t>~100 </a:t>
            </a:r>
            <a:r>
              <a:rPr lang="en-US" dirty="0" err="1" smtClean="0"/>
              <a:t>svn</a:t>
            </a:r>
            <a:r>
              <a:rPr lang="en-US" dirty="0" smtClean="0"/>
              <a:t> commits of Bandstructure Lab</a:t>
            </a:r>
          </a:p>
          <a:p>
            <a:r>
              <a:rPr lang="en-US" dirty="0" smtClean="0"/>
              <a:t>~9200 commits of NEMO5 during development</a:t>
            </a:r>
          </a:p>
          <a:p>
            <a:r>
              <a:rPr lang="en-US" dirty="0"/>
              <a:t>Jenkins </a:t>
            </a:r>
            <a:endParaRPr lang="en-US" dirty="0" smtClean="0"/>
          </a:p>
          <a:p>
            <a:pPr lvl="1"/>
            <a:r>
              <a:rPr lang="en-US" dirty="0"/>
              <a:t>http://</a:t>
            </a:r>
            <a:r>
              <a:rPr lang="en-US" dirty="0" err="1"/>
              <a:t>jenkins-ci.org</a:t>
            </a:r>
            <a:r>
              <a:rPr lang="en-US" dirty="0"/>
              <a:t>/</a:t>
            </a:r>
          </a:p>
          <a:p>
            <a:pPr lvl="1"/>
            <a:r>
              <a:rPr lang="en-US" dirty="0" smtClean="0"/>
              <a:t>Continuous </a:t>
            </a:r>
            <a:r>
              <a:rPr lang="en-US" dirty="0"/>
              <a:t>integration and testing </a:t>
            </a:r>
            <a:r>
              <a:rPr lang="en-US" dirty="0" smtClean="0"/>
              <a:t>system</a:t>
            </a:r>
          </a:p>
          <a:p>
            <a:pPr lvl="1"/>
            <a:r>
              <a:rPr lang="en-US" dirty="0" smtClean="0"/>
              <a:t>Alerts developers / owners</a:t>
            </a:r>
          </a:p>
          <a:p>
            <a:pPr lvl="2"/>
            <a:r>
              <a:rPr lang="en-US" dirty="0" smtClean="0"/>
              <a:t>Validity</a:t>
            </a:r>
          </a:p>
          <a:p>
            <a:pPr lvl="2"/>
            <a:r>
              <a:rPr lang="en-US" dirty="0" smtClean="0"/>
              <a:t>performance</a:t>
            </a:r>
          </a:p>
          <a:p>
            <a:r>
              <a:rPr lang="en-US" dirty="0" smtClean="0"/>
              <a:t>12 bandstructure lab               	regression tests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5880" y="2819400"/>
            <a:ext cx="5328120" cy="2971800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76200" y="1066800"/>
            <a:ext cx="9011912" cy="1219200"/>
            <a:chOff x="76200" y="4495800"/>
            <a:chExt cx="9011912" cy="1219200"/>
          </a:xfrm>
        </p:grpSpPr>
        <p:grpSp>
          <p:nvGrpSpPr>
            <p:cNvPr id="38" name="Group 37"/>
            <p:cNvGrpSpPr/>
            <p:nvPr/>
          </p:nvGrpSpPr>
          <p:grpSpPr>
            <a:xfrm>
              <a:off x="558284" y="4876800"/>
              <a:ext cx="8529828" cy="457200"/>
              <a:chOff x="685800" y="4876800"/>
              <a:chExt cx="8529828" cy="457200"/>
            </a:xfrm>
          </p:grpSpPr>
          <p:grpSp>
            <p:nvGrpSpPr>
              <p:cNvPr id="54" name="Group 53"/>
              <p:cNvGrpSpPr/>
              <p:nvPr/>
            </p:nvGrpSpPr>
            <p:grpSpPr>
              <a:xfrm>
                <a:off x="685800" y="4876800"/>
                <a:ext cx="8153400" cy="457200"/>
                <a:chOff x="685800" y="4876800"/>
                <a:chExt cx="8153400" cy="457200"/>
              </a:xfrm>
            </p:grpSpPr>
            <p:sp>
              <p:nvSpPr>
                <p:cNvPr id="56" name="Rectangle 55"/>
                <p:cNvSpPr/>
                <p:nvPr/>
              </p:nvSpPr>
              <p:spPr>
                <a:xfrm>
                  <a:off x="7010400" y="4876800"/>
                  <a:ext cx="1828800" cy="457200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 smtClean="0">
                      <a:solidFill>
                        <a:srgbClr val="000000"/>
                      </a:solidFill>
                    </a:rPr>
                    <a:t>NEMO5</a:t>
                  </a:r>
                  <a:endParaRPr lang="en-US" b="1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7" name="Rectangle 56"/>
                <p:cNvSpPr/>
                <p:nvPr/>
              </p:nvSpPr>
              <p:spPr>
                <a:xfrm>
                  <a:off x="2819400" y="4876800"/>
                  <a:ext cx="4191000" cy="457200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 smtClean="0">
                      <a:solidFill>
                        <a:srgbClr val="000000"/>
                      </a:solidFill>
                    </a:rPr>
                    <a:t>OMEN</a:t>
                  </a:r>
                  <a:endParaRPr lang="en-US" b="1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" name="Rectangle 57"/>
                <p:cNvSpPr/>
                <p:nvPr/>
              </p:nvSpPr>
              <p:spPr>
                <a:xfrm>
                  <a:off x="685800" y="4876800"/>
                  <a:ext cx="2157984" cy="457200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 smtClean="0">
                      <a:solidFill>
                        <a:srgbClr val="000000"/>
                      </a:solidFill>
                    </a:rPr>
                    <a:t>MATLAB</a:t>
                  </a:r>
                  <a:endParaRPr lang="en-US" b="1" dirty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55" name="Isosceles Triangle 54"/>
              <p:cNvSpPr/>
              <p:nvPr/>
            </p:nvSpPr>
            <p:spPr>
              <a:xfrm rot="5400000">
                <a:off x="8796528" y="4914900"/>
                <a:ext cx="457200" cy="381000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76200" y="5334000"/>
              <a:ext cx="8635484" cy="381000"/>
              <a:chOff x="203716" y="5562600"/>
              <a:chExt cx="8635484" cy="381000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7874258" y="5562600"/>
                <a:ext cx="964942" cy="38100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‘14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6909316" y="5562600"/>
                <a:ext cx="964942" cy="381000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‘13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5943600" y="5562600"/>
                <a:ext cx="964942" cy="38100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‘12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4978658" y="5562600"/>
                <a:ext cx="964942" cy="381000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‘11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4013716" y="5562600"/>
                <a:ext cx="964942" cy="38100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‘10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3048774" y="5562600"/>
                <a:ext cx="964942" cy="381000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‘09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2108716" y="5562600"/>
                <a:ext cx="964942" cy="38100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‘08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1143774" y="5562600"/>
                <a:ext cx="964942" cy="381000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‘07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203716" y="5562600"/>
                <a:ext cx="964942" cy="38100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‘06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6349484" y="4876800"/>
              <a:ext cx="533400" cy="457200"/>
            </a:xfrm>
            <a:prstGeom prst="rect">
              <a:avLst/>
            </a:prstGeom>
            <a:pattFill prst="ltUpDiag">
              <a:fgClr>
                <a:prstClr val="black"/>
              </a:fgClr>
              <a:bgClr>
                <a:schemeClr val="accent2">
                  <a:lumMod val="60000"/>
                  <a:lumOff val="40000"/>
                </a:schemeClr>
              </a:bgClr>
            </a:patt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 descr="timelin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124" y="5212080"/>
              <a:ext cx="8061960" cy="198120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381000" y="4572000"/>
              <a:ext cx="5055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1.0</a:t>
              </a:r>
              <a:endParaRPr lang="en-US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466245" y="4572000"/>
              <a:ext cx="5055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  <a:r>
                <a:rPr lang="en-US" dirty="0" smtClean="0"/>
                <a:t>.0</a:t>
              </a:r>
              <a:endParaRPr lang="en-US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629400" y="4495800"/>
              <a:ext cx="5055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</a:t>
              </a:r>
              <a:r>
                <a:rPr lang="en-US" dirty="0" smtClean="0"/>
                <a:t>.0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74180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Best Practices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Multiple, noncurrent developers</a:t>
            </a:r>
          </a:p>
          <a:p>
            <a:pPr lvl="1"/>
            <a:r>
              <a:rPr lang="en-US" dirty="0" smtClean="0"/>
              <a:t>Testing </a:t>
            </a:r>
          </a:p>
          <a:p>
            <a:pPr lvl="1"/>
            <a:r>
              <a:rPr lang="en-US" dirty="0" smtClean="0"/>
              <a:t>activation Energy</a:t>
            </a:r>
          </a:p>
          <a:p>
            <a:r>
              <a:rPr lang="en-US" dirty="0" smtClean="0"/>
              <a:t>Development Guide and Resources</a:t>
            </a:r>
          </a:p>
          <a:p>
            <a:pPr lvl="1"/>
            <a:r>
              <a:rPr lang="en-US" dirty="0" smtClean="0"/>
              <a:t>Linux</a:t>
            </a:r>
          </a:p>
          <a:p>
            <a:pPr lvl="1"/>
            <a:r>
              <a:rPr lang="en-US" dirty="0" smtClean="0"/>
              <a:t>SVN</a:t>
            </a:r>
          </a:p>
          <a:p>
            <a:pPr lvl="1"/>
            <a:r>
              <a:rPr lang="en-US" dirty="0" smtClean="0"/>
              <a:t>NEMO5</a:t>
            </a:r>
          </a:p>
          <a:p>
            <a:pPr lvl="1"/>
            <a:r>
              <a:rPr lang="en-US" dirty="0" err="1" smtClean="0"/>
              <a:t>nanoHUB</a:t>
            </a:r>
            <a:endParaRPr lang="en-US" dirty="0" smtClean="0"/>
          </a:p>
          <a:p>
            <a:pPr lvl="1"/>
            <a:r>
              <a:rPr lang="en-US" dirty="0" err="1" smtClean="0"/>
              <a:t>Rappture</a:t>
            </a:r>
            <a:endParaRPr lang="en-US" dirty="0" smtClean="0"/>
          </a:p>
          <a:p>
            <a:pPr lvl="1"/>
            <a:r>
              <a:rPr lang="en-US" dirty="0" smtClean="0"/>
              <a:t>Wrapper code</a:t>
            </a:r>
          </a:p>
          <a:p>
            <a:pPr lvl="2"/>
            <a:r>
              <a:rPr lang="en-US" dirty="0" err="1" smtClean="0"/>
              <a:t>Tcl</a:t>
            </a:r>
            <a:r>
              <a:rPr lang="en-US" dirty="0" smtClean="0"/>
              <a:t>, C</a:t>
            </a:r>
          </a:p>
          <a:p>
            <a:pPr lvl="1"/>
            <a:r>
              <a:rPr lang="en-US" dirty="0" smtClean="0"/>
              <a:t>HPC systems</a:t>
            </a:r>
          </a:p>
        </p:txBody>
      </p:sp>
    </p:spTree>
    <p:extLst>
      <p:ext uri="{BB962C8B-B14F-4D97-AF65-F5344CB8AC3E}">
        <p14:creationId xmlns:p14="http://schemas.microsoft.com/office/powerpoint/2010/main" val="31391558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1" descr="nsf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5200" y="4005064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18"/>
          <p:cNvSpPr/>
          <p:nvPr/>
        </p:nvSpPr>
        <p:spPr>
          <a:xfrm>
            <a:off x="3491880" y="2708920"/>
            <a:ext cx="1872208" cy="129614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TARnet-we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3886200"/>
            <a:ext cx="603325" cy="603325"/>
          </a:xfrm>
          <a:prstGeom prst="rect">
            <a:avLst/>
          </a:prstGeom>
        </p:spPr>
      </p:pic>
      <p:pic>
        <p:nvPicPr>
          <p:cNvPr id="5" name="Picture 4" descr="FAME_Logo_small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2971800"/>
            <a:ext cx="1137869" cy="315759"/>
          </a:xfrm>
          <a:prstGeom prst="rect">
            <a:avLst/>
          </a:prstGeom>
        </p:spPr>
      </p:pic>
      <p:pic>
        <p:nvPicPr>
          <p:cNvPr id="11" name="Picture 1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600" y="2743200"/>
            <a:ext cx="86614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0" y="5943600"/>
            <a:ext cx="91440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88900"/>
            <a:ext cx="8574088" cy="520700"/>
          </a:xfrm>
        </p:spPr>
        <p:txBody>
          <a:bodyPr/>
          <a:lstStyle/>
          <a:p>
            <a:r>
              <a:rPr lang="en-US" dirty="0" smtClean="0"/>
              <a:t>NEMO Agenda, Funding, and Leverage</a:t>
            </a:r>
            <a:endParaRPr lang="en-US" dirty="0"/>
          </a:p>
        </p:txBody>
      </p:sp>
      <p:pic>
        <p:nvPicPr>
          <p:cNvPr id="9" name="Picture 3" descr="NRI Slide TL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519" t="19770"/>
          <a:stretch/>
        </p:blipFill>
        <p:spPr bwMode="auto">
          <a:xfrm>
            <a:off x="2237792" y="1921297"/>
            <a:ext cx="103754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MIND.jpg                                                       00BE6353reborn                         BC4EB524: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567183">
            <a:off x="5117825" y="2066435"/>
            <a:ext cx="1828800" cy="512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2895600"/>
            <a:ext cx="1066800" cy="910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Grafik 8" descr="tripleQW.pn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1139" y="5220702"/>
            <a:ext cx="2022938" cy="1438355"/>
          </a:xfrm>
          <a:prstGeom prst="rect">
            <a:avLst/>
          </a:prstGeom>
        </p:spPr>
      </p:pic>
      <p:pic>
        <p:nvPicPr>
          <p:cNvPr id="4" name="Picture 3" descr="clip_nature.pn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0022" y="5111553"/>
            <a:ext cx="2337785" cy="147225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562348" y="4916016"/>
            <a:ext cx="1551089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NSF-NEB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19726076">
            <a:off x="2217357" y="4935903"/>
            <a:ext cx="1531454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NSF-OCI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19582590">
            <a:off x="6707049" y="848148"/>
            <a:ext cx="21336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Tunneling Transistors</a:t>
            </a:r>
          </a:p>
          <a:p>
            <a:pPr algn="ctr"/>
            <a:r>
              <a:rPr lang="en-US" sz="2400" dirty="0" err="1" smtClean="0"/>
              <a:t>GaN</a:t>
            </a:r>
            <a:r>
              <a:rPr lang="en-US" sz="2400" dirty="0" smtClean="0"/>
              <a:t>, MoS</a:t>
            </a:r>
            <a:r>
              <a:rPr lang="en-US" sz="2400" baseline="-25000" dirty="0" smtClean="0"/>
              <a:t>2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02039" y="3552920"/>
            <a:ext cx="2360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Contacts, HEMTs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771800" y="908720"/>
            <a:ext cx="2815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Industrial Use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13" name="Picture 15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487" t="18304" r="30806" b="24957"/>
          <a:stretch>
            <a:fillRect/>
          </a:stretch>
        </p:blipFill>
        <p:spPr bwMode="auto">
          <a:xfrm>
            <a:off x="5029200" y="3932670"/>
            <a:ext cx="1066800" cy="1066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251520" y="1916832"/>
            <a:ext cx="2095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Industrial 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Development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rot="19813107">
            <a:off x="525215" y="5418459"/>
            <a:ext cx="2095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Peta</a:t>
            </a:r>
            <a:r>
              <a:rPr lang="en-US" sz="2400" dirty="0" smtClean="0">
                <a:solidFill>
                  <a:schemeClr val="tx1"/>
                </a:solidFill>
              </a:rPr>
              <a:t>-Scale Computing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 rot="1738540">
            <a:off x="6636833" y="4899109"/>
            <a:ext cx="187978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Quantum Computing</a:t>
            </a:r>
            <a:endParaRPr lang="en-US" sz="2400" dirty="0"/>
          </a:p>
        </p:txBody>
      </p:sp>
      <p:sp>
        <p:nvSpPr>
          <p:cNvPr id="47" name="TextBox 46"/>
          <p:cNvSpPr txBox="1"/>
          <p:nvPr/>
        </p:nvSpPr>
        <p:spPr>
          <a:xfrm rot="20899797">
            <a:off x="2227863" y="4126247"/>
            <a:ext cx="15314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NSF-NCN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51520" y="4509120"/>
            <a:ext cx="2095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18,000 users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9" name="Picture 1" descr="omen_nemo_tools.png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3140968"/>
            <a:ext cx="2090942" cy="1200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LEAST_Logo_250.jp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699538">
            <a:off x="5525750" y="1381270"/>
            <a:ext cx="1359780" cy="571108"/>
          </a:xfrm>
          <a:prstGeom prst="rect">
            <a:avLst/>
          </a:prstGeom>
        </p:spPr>
      </p:pic>
      <p:pic>
        <p:nvPicPr>
          <p:cNvPr id="8" name="Picture 2" descr="NRI Slide TR"/>
          <p:cNvPicPr>
            <a:picLocks noChangeAspect="1" noChangeArrowheads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48400" y="2362200"/>
            <a:ext cx="685164" cy="651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131840" y="1340768"/>
            <a:ext cx="309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Intel	Samsung</a:t>
            </a:r>
          </a:p>
          <a:p>
            <a:r>
              <a:rPr lang="en-US" sz="2000" dirty="0" smtClean="0"/>
              <a:t>TSMC	Philips</a:t>
            </a:r>
            <a:endParaRPr lang="en-US" sz="2000" dirty="0"/>
          </a:p>
        </p:txBody>
      </p:sp>
      <p:pic>
        <p:nvPicPr>
          <p:cNvPr id="34" name="Picture 33" descr="NEMO5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563888" y="3140968"/>
            <a:ext cx="1691680" cy="3591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62200" y="5638800"/>
            <a:ext cx="10160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26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iNEMO Group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04801" y="962099"/>
            <a:ext cx="4116920" cy="5503053"/>
          </a:xfrm>
        </p:spPr>
        <p:txBody>
          <a:bodyPr>
            <a:normAutofit fontScale="92500" lnSpcReduction="10000"/>
          </a:bodyPr>
          <a:lstStyle/>
          <a:p>
            <a:r>
              <a:rPr lang="en-US" sz="1600" dirty="0" smtClean="0"/>
              <a:t>PI: Gerhard </a:t>
            </a:r>
            <a:r>
              <a:rPr lang="en-US" sz="1600" dirty="0" err="1" smtClean="0"/>
              <a:t>Klimeck</a:t>
            </a:r>
            <a:endParaRPr lang="en-US" sz="1600" dirty="0" smtClean="0"/>
          </a:p>
          <a:p>
            <a:r>
              <a:rPr lang="en-US" sz="1600" dirty="0" smtClean="0"/>
              <a:t>3 Research Faculty: </a:t>
            </a:r>
            <a:r>
              <a:rPr lang="en-US" sz="1600" dirty="0" err="1" smtClean="0"/>
              <a:t>Tillmann</a:t>
            </a:r>
            <a:r>
              <a:rPr lang="en-US" sz="1600" dirty="0" smtClean="0"/>
              <a:t> </a:t>
            </a:r>
            <a:r>
              <a:rPr lang="en-US" sz="1600" dirty="0" err="1" smtClean="0"/>
              <a:t>Kubis</a:t>
            </a:r>
            <a:r>
              <a:rPr lang="en-US" sz="1600" dirty="0" smtClean="0"/>
              <a:t>, Michael </a:t>
            </a:r>
            <a:r>
              <a:rPr lang="en-US" sz="1600" dirty="0" err="1" smtClean="0"/>
              <a:t>Povolotskyi</a:t>
            </a:r>
            <a:r>
              <a:rPr lang="en-US" sz="1600" dirty="0" smtClean="0"/>
              <a:t>, </a:t>
            </a:r>
            <a:r>
              <a:rPr lang="en-US" sz="1600" dirty="0" err="1" smtClean="0"/>
              <a:t>Rajib</a:t>
            </a:r>
            <a:r>
              <a:rPr lang="en-US" sz="1600" dirty="0" smtClean="0"/>
              <a:t> </a:t>
            </a:r>
            <a:r>
              <a:rPr lang="en-US" sz="1600" dirty="0" err="1" smtClean="0"/>
              <a:t>Rahman</a:t>
            </a:r>
            <a:endParaRPr lang="en-US" sz="1600" dirty="0" smtClean="0"/>
          </a:p>
          <a:p>
            <a:r>
              <a:rPr lang="en-US" sz="1600" dirty="0" smtClean="0"/>
              <a:t>Research Scientist: Jim Fonseca</a:t>
            </a:r>
          </a:p>
          <a:p>
            <a:r>
              <a:rPr lang="en-US" sz="1600" dirty="0" smtClean="0"/>
              <a:t>2 Postdocs: </a:t>
            </a:r>
            <a:r>
              <a:rPr lang="en-US" sz="1600" dirty="0" err="1" smtClean="0"/>
              <a:t>Bozidar</a:t>
            </a:r>
            <a:r>
              <a:rPr lang="en-US" sz="1600" dirty="0" smtClean="0"/>
              <a:t> </a:t>
            </a:r>
            <a:r>
              <a:rPr lang="en-US" sz="1600" dirty="0" err="1" smtClean="0"/>
              <a:t>Novakovic</a:t>
            </a:r>
            <a:r>
              <a:rPr lang="en-US" sz="1600" dirty="0" smtClean="0"/>
              <a:t>, Jun Huang</a:t>
            </a:r>
          </a:p>
          <a:p>
            <a:r>
              <a:rPr lang="en-US" sz="1600" dirty="0" smtClean="0">
                <a:latin typeface="Helvetica" charset="0"/>
                <a:ea typeface="ＭＳ Ｐゴシック" charset="0"/>
                <a:cs typeface="ＭＳ Ｐゴシック" charset="0"/>
              </a:rPr>
              <a:t>Students: Kyle </a:t>
            </a:r>
            <a:r>
              <a:rPr lang="en-US" sz="1600" dirty="0">
                <a:latin typeface="Helvetica" charset="0"/>
                <a:ea typeface="ＭＳ Ｐゴシック" charset="0"/>
                <a:cs typeface="ＭＳ Ｐゴシック" charset="0"/>
              </a:rPr>
              <a:t>Aitken, </a:t>
            </a:r>
            <a:r>
              <a:rPr lang="en-US" sz="1600" b="1" dirty="0" err="1">
                <a:latin typeface="Helvetica" charset="0"/>
                <a:ea typeface="ＭＳ Ｐゴシック" charset="0"/>
                <a:cs typeface="ＭＳ Ｐゴシック" charset="0"/>
              </a:rPr>
              <a:t>Tarek</a:t>
            </a:r>
            <a:r>
              <a:rPr lang="en-US" sz="1600" b="1" dirty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600" b="1" dirty="0" err="1">
                <a:latin typeface="Helvetica" charset="0"/>
                <a:ea typeface="ＭＳ Ｐゴシック" charset="0"/>
                <a:cs typeface="ＭＳ Ｐゴシック" charset="0"/>
              </a:rPr>
              <a:t>Ameen</a:t>
            </a:r>
            <a:r>
              <a:rPr lang="en-US" sz="1600" dirty="0">
                <a:latin typeface="Helvetica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600" dirty="0" err="1">
                <a:latin typeface="Helvetica" charset="0"/>
                <a:ea typeface="ＭＳ Ｐゴシック" charset="0"/>
                <a:cs typeface="ＭＳ Ｐゴシック" charset="0"/>
              </a:rPr>
              <a:t>Yamini</a:t>
            </a:r>
            <a:r>
              <a:rPr lang="en-US" sz="1600" dirty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600" dirty="0" err="1">
                <a:latin typeface="Helvetica" charset="0"/>
                <a:ea typeface="ＭＳ Ｐゴシック" charset="0"/>
                <a:cs typeface="ＭＳ Ｐゴシック" charset="0"/>
              </a:rPr>
              <a:t>Bansal</a:t>
            </a:r>
            <a:r>
              <a:rPr lang="en-US" sz="1600" dirty="0">
                <a:latin typeface="Helvetica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600" dirty="0" smtClean="0">
                <a:latin typeface="Helvetica" charset="0"/>
                <a:ea typeface="ＭＳ Ｐゴシック" charset="0"/>
                <a:cs typeface="ＭＳ Ｐゴシック" charset="0"/>
              </a:rPr>
              <a:t>James </a:t>
            </a:r>
            <a:r>
              <a:rPr lang="en-US" sz="1600" dirty="0">
                <a:latin typeface="Helvetica" charset="0"/>
                <a:ea typeface="ＭＳ Ｐゴシック" charset="0"/>
                <a:cs typeface="ＭＳ Ｐゴシック" charset="0"/>
              </a:rPr>
              <a:t>Charles, Chin-Yi Chen, </a:t>
            </a:r>
            <a:r>
              <a:rPr lang="en-US" sz="1600" b="1" dirty="0">
                <a:latin typeface="Helvetica" charset="0"/>
                <a:ea typeface="ＭＳ Ｐゴシック" charset="0"/>
                <a:cs typeface="ＭＳ Ｐゴシック" charset="0"/>
              </a:rPr>
              <a:t>Fan Chen</a:t>
            </a:r>
            <a:r>
              <a:rPr lang="en-US" sz="1600" dirty="0">
                <a:latin typeface="Helvetica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600" b="1" dirty="0" err="1" smtClean="0">
                <a:latin typeface="Helvetica" charset="0"/>
                <a:ea typeface="ＭＳ Ｐゴシック" charset="0"/>
                <a:cs typeface="ＭＳ Ｐゴシック" charset="0"/>
              </a:rPr>
              <a:t>Yuanchu</a:t>
            </a:r>
            <a:r>
              <a:rPr lang="en-US" sz="1600" b="1" dirty="0" smtClean="0">
                <a:latin typeface="Helvetica" charset="0"/>
                <a:ea typeface="ＭＳ Ｐゴシック" charset="0"/>
                <a:cs typeface="ＭＳ Ｐゴシック" charset="0"/>
              </a:rPr>
              <a:t> (Fabio) </a:t>
            </a:r>
            <a:r>
              <a:rPr lang="en-US" sz="1600" b="1" dirty="0">
                <a:latin typeface="Helvetica" charset="0"/>
                <a:ea typeface="ＭＳ Ｐゴシック" charset="0"/>
                <a:cs typeface="ＭＳ Ｐゴシック" charset="0"/>
              </a:rPr>
              <a:t>Chen</a:t>
            </a:r>
            <a:r>
              <a:rPr lang="en-US" sz="1600" dirty="0">
                <a:latin typeface="Helvetica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600" dirty="0" err="1">
                <a:latin typeface="Helvetica" charset="0"/>
                <a:ea typeface="ＭＳ Ｐゴシック" charset="0"/>
                <a:cs typeface="ＭＳ Ｐゴシック" charset="0"/>
              </a:rPr>
              <a:t>Rifat</a:t>
            </a:r>
            <a:r>
              <a:rPr lang="en-US" sz="1600" dirty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600" dirty="0" err="1">
                <a:latin typeface="Helvetica" charset="0"/>
                <a:ea typeface="ＭＳ Ｐゴシック" charset="0"/>
                <a:cs typeface="ＭＳ Ｐゴシック" charset="0"/>
              </a:rPr>
              <a:t>Ferdous</a:t>
            </a:r>
            <a:r>
              <a:rPr lang="en-US" sz="1600" dirty="0">
                <a:latin typeface="Helvetica" charset="0"/>
                <a:ea typeface="ＭＳ Ｐゴシック" charset="0"/>
                <a:cs typeface="ＭＳ Ｐゴシック" charset="0"/>
              </a:rPr>
              <a:t>, Jun </a:t>
            </a:r>
            <a:r>
              <a:rPr lang="en-US" sz="1600" dirty="0" err="1">
                <a:latin typeface="Helvetica" charset="0"/>
                <a:ea typeface="ＭＳ Ｐゴシック" charset="0"/>
                <a:cs typeface="ＭＳ Ｐゴシック" charset="0"/>
              </a:rPr>
              <a:t>Zhe</a:t>
            </a:r>
            <a:r>
              <a:rPr lang="en-US" sz="1600" dirty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600" dirty="0" err="1">
                <a:latin typeface="Helvetica" charset="0"/>
                <a:ea typeface="ＭＳ Ｐゴシック" charset="0"/>
                <a:cs typeface="ＭＳ Ｐゴシック" charset="0"/>
              </a:rPr>
              <a:t>Geng</a:t>
            </a:r>
            <a:r>
              <a:rPr lang="en-US" sz="1600" dirty="0">
                <a:latin typeface="Helvetica" charset="0"/>
                <a:ea typeface="ＭＳ Ｐゴシック" charset="0"/>
                <a:cs typeface="ＭＳ Ｐゴシック" charset="0"/>
              </a:rPr>
              <a:t>, Yu He, </a:t>
            </a:r>
            <a:r>
              <a:rPr lang="en-US" sz="1600" dirty="0" err="1">
                <a:latin typeface="Helvetica" charset="0"/>
                <a:ea typeface="ＭＳ Ｐゴシック" charset="0"/>
                <a:cs typeface="ＭＳ Ｐゴシック" charset="0"/>
              </a:rPr>
              <a:t>Yuling</a:t>
            </a:r>
            <a:r>
              <a:rPr lang="en-US" sz="1600" dirty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600" dirty="0" err="1">
                <a:latin typeface="Helvetica" charset="0"/>
                <a:ea typeface="ＭＳ Ｐゴシック" charset="0"/>
                <a:cs typeface="ＭＳ Ｐゴシック" charset="0"/>
              </a:rPr>
              <a:t>Hsueh</a:t>
            </a:r>
            <a:r>
              <a:rPr lang="en-US" sz="1600" dirty="0">
                <a:latin typeface="Helvetica" charset="0"/>
                <a:ea typeface="ＭＳ Ｐゴシック" charset="0"/>
                <a:cs typeface="ＭＳ Ｐゴシック" charset="0"/>
              </a:rPr>
              <a:t>, Jun Huang, </a:t>
            </a:r>
            <a:r>
              <a:rPr lang="en-US" sz="1600" dirty="0" err="1">
                <a:latin typeface="Helvetica" charset="0"/>
                <a:ea typeface="ＭＳ Ｐゴシック" charset="0"/>
                <a:cs typeface="ＭＳ Ｐゴシック" charset="0"/>
              </a:rPr>
              <a:t>Hesameddin</a:t>
            </a:r>
            <a:r>
              <a:rPr lang="en-US" sz="1600" dirty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600" dirty="0" err="1">
                <a:latin typeface="Helvetica" charset="0"/>
                <a:ea typeface="ＭＳ Ｐゴシック" charset="0"/>
                <a:cs typeface="ＭＳ Ｐゴシック" charset="0"/>
              </a:rPr>
              <a:t>Ilatikhameneh</a:t>
            </a:r>
            <a:r>
              <a:rPr lang="en-US" sz="1600" dirty="0">
                <a:latin typeface="Helvetica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600" b="1" dirty="0" err="1">
                <a:latin typeface="Helvetica" charset="0"/>
                <a:ea typeface="ＭＳ Ｐゴシック" charset="0"/>
                <a:cs typeface="ＭＳ Ｐゴシック" charset="0"/>
              </a:rPr>
              <a:t>Zhengping</a:t>
            </a:r>
            <a:r>
              <a:rPr lang="en-US" sz="1600" b="1" dirty="0">
                <a:latin typeface="Helvetica" charset="0"/>
                <a:ea typeface="ＭＳ Ｐゴシック" charset="0"/>
                <a:cs typeface="ＭＳ Ｐゴシック" charset="0"/>
              </a:rPr>
              <a:t> Jiang</a:t>
            </a:r>
            <a:r>
              <a:rPr lang="en-US" sz="1600" dirty="0">
                <a:latin typeface="Helvetica" charset="0"/>
                <a:ea typeface="ＭＳ Ｐゴシック" charset="0"/>
                <a:cs typeface="ＭＳ Ｐゴシック" charset="0"/>
              </a:rPr>
              <a:t>, Daniel Lemus, </a:t>
            </a:r>
            <a:r>
              <a:rPr lang="en-US" sz="1600" dirty="0" err="1">
                <a:latin typeface="Helvetica" charset="0"/>
                <a:ea typeface="ＭＳ Ｐゴシック" charset="0"/>
                <a:cs typeface="ＭＳ Ｐゴシック" charset="0"/>
              </a:rPr>
              <a:t>Pengyu</a:t>
            </a:r>
            <a:r>
              <a:rPr lang="en-US" sz="1600" dirty="0">
                <a:latin typeface="Helvetica" charset="0"/>
                <a:ea typeface="ＭＳ Ｐゴシック" charset="0"/>
                <a:cs typeface="ＭＳ Ｐゴシック" charset="0"/>
              </a:rPr>
              <a:t> Long, </a:t>
            </a:r>
            <a:r>
              <a:rPr lang="en-US" sz="1600" b="1" dirty="0" smtClean="0">
                <a:latin typeface="Helvetica" charset="0"/>
                <a:ea typeface="ＭＳ Ｐゴシック" charset="0"/>
                <a:cs typeface="ＭＳ Ｐゴシック" charset="0"/>
              </a:rPr>
              <a:t>Daniel </a:t>
            </a:r>
            <a:r>
              <a:rPr lang="en-US" sz="1600" b="1" dirty="0">
                <a:latin typeface="Helvetica" charset="0"/>
                <a:ea typeface="ＭＳ Ｐゴシック" charset="0"/>
                <a:cs typeface="ＭＳ Ｐゴシック" charset="0"/>
              </a:rPr>
              <a:t>Mejia Padilla</a:t>
            </a:r>
            <a:r>
              <a:rPr lang="en-US" sz="1600" dirty="0">
                <a:latin typeface="Helvetica" charset="0"/>
                <a:ea typeface="ＭＳ Ｐゴシック" charset="0"/>
                <a:cs typeface="ＭＳ Ｐゴシック" charset="0"/>
              </a:rPr>
              <a:t>, Kai Miao, </a:t>
            </a:r>
            <a:r>
              <a:rPr lang="en-US" sz="1600" b="1" dirty="0" err="1">
                <a:latin typeface="Helvetica" charset="0"/>
                <a:ea typeface="ＭＳ Ｐゴシック" charset="0"/>
                <a:cs typeface="ＭＳ Ｐゴシック" charset="0"/>
              </a:rPr>
              <a:t>Samik</a:t>
            </a:r>
            <a:r>
              <a:rPr lang="en-US" sz="1600" b="1" dirty="0">
                <a:latin typeface="Helvetica" charset="0"/>
                <a:ea typeface="ＭＳ Ｐゴシック" charset="0"/>
                <a:cs typeface="ＭＳ Ｐゴシック" charset="0"/>
              </a:rPr>
              <a:t> Mukherjee</a:t>
            </a:r>
            <a:r>
              <a:rPr lang="en-US" sz="1600" dirty="0">
                <a:latin typeface="Helvetica" charset="0"/>
                <a:ea typeface="ＭＳ Ｐゴシック" charset="0"/>
                <a:cs typeface="ＭＳ Ｐゴシック" charset="0"/>
              </a:rPr>
              <a:t>, Ahmed </a:t>
            </a:r>
            <a:r>
              <a:rPr lang="en-US" sz="1600" dirty="0" err="1">
                <a:latin typeface="Helvetica" charset="0"/>
                <a:ea typeface="ＭＳ Ｐゴシック" charset="0"/>
                <a:cs typeface="ＭＳ Ｐゴシック" charset="0"/>
              </a:rPr>
              <a:t>kamal</a:t>
            </a:r>
            <a:r>
              <a:rPr lang="en-US" sz="1600" dirty="0">
                <a:latin typeface="Helvetica" charset="0"/>
                <a:ea typeface="ＭＳ Ｐゴシック" charset="0"/>
                <a:cs typeface="ＭＳ Ｐゴシック" charset="0"/>
              </a:rPr>
              <a:t> Reza, </a:t>
            </a:r>
            <a:r>
              <a:rPr lang="en-US" sz="1600" b="1" dirty="0">
                <a:latin typeface="Helvetica" charset="0"/>
                <a:ea typeface="ＭＳ Ｐゴシック" charset="0"/>
                <a:cs typeface="ＭＳ Ｐゴシック" charset="0"/>
              </a:rPr>
              <a:t>Santiago </a:t>
            </a:r>
            <a:r>
              <a:rPr lang="en-US" sz="1600" b="1" dirty="0" err="1">
                <a:latin typeface="Helvetica" charset="0"/>
                <a:ea typeface="ＭＳ Ｐゴシック" charset="0"/>
                <a:cs typeface="ＭＳ Ｐゴシック" charset="0"/>
              </a:rPr>
              <a:t>Rubiano</a:t>
            </a:r>
            <a:r>
              <a:rPr lang="en-US" sz="1600" dirty="0">
                <a:latin typeface="Helvetica" charset="0"/>
                <a:ea typeface="ＭＳ Ｐゴシック" charset="0"/>
                <a:cs typeface="ＭＳ Ｐゴシック" charset="0"/>
              </a:rPr>
              <a:t>, Harshad Sahasrabudhe, </a:t>
            </a:r>
            <a:r>
              <a:rPr lang="en-US" sz="1600" b="1" dirty="0">
                <a:latin typeface="Helvetica" charset="0"/>
                <a:ea typeface="ＭＳ Ｐゴシック" charset="0"/>
                <a:cs typeface="ＭＳ Ｐゴシック" charset="0"/>
              </a:rPr>
              <a:t>Mehdi </a:t>
            </a:r>
            <a:r>
              <a:rPr lang="en-US" sz="1600" b="1" dirty="0" err="1">
                <a:latin typeface="Helvetica" charset="0"/>
                <a:ea typeface="ＭＳ Ｐゴシック" charset="0"/>
                <a:cs typeface="ＭＳ Ｐゴシック" charset="0"/>
              </a:rPr>
              <a:t>Salmani</a:t>
            </a:r>
            <a:r>
              <a:rPr lang="en-US" sz="1600" b="1" dirty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600" b="1" dirty="0" err="1">
                <a:latin typeface="Helvetica" charset="0"/>
                <a:ea typeface="ＭＳ Ｐゴシック" charset="0"/>
                <a:cs typeface="ＭＳ Ｐゴシック" charset="0"/>
              </a:rPr>
              <a:t>Jelodar</a:t>
            </a:r>
            <a:r>
              <a:rPr lang="en-US" sz="1600" dirty="0">
                <a:latin typeface="Helvetica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600" b="1" dirty="0">
                <a:latin typeface="Helvetica" charset="0"/>
                <a:ea typeface="ＭＳ Ｐゴシック" charset="0"/>
                <a:cs typeface="ＭＳ Ｐゴシック" charset="0"/>
              </a:rPr>
              <a:t>Prasad </a:t>
            </a:r>
            <a:r>
              <a:rPr lang="en-US" sz="1600" b="1" dirty="0" err="1">
                <a:latin typeface="Helvetica" charset="0"/>
                <a:ea typeface="ＭＳ Ｐゴシック" charset="0"/>
                <a:cs typeface="ＭＳ Ｐゴシック" charset="0"/>
              </a:rPr>
              <a:t>Sarangapani</a:t>
            </a:r>
            <a:r>
              <a:rPr lang="en-US" sz="1600" dirty="0">
                <a:latin typeface="Helvetica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600" dirty="0" err="1">
                <a:latin typeface="Helvetica" charset="0"/>
                <a:ea typeface="ＭＳ Ｐゴシック" charset="0"/>
                <a:cs typeface="ＭＳ Ｐゴシック" charset="0"/>
              </a:rPr>
              <a:t>Saima</a:t>
            </a:r>
            <a:r>
              <a:rPr lang="en-US" sz="1600" dirty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600" dirty="0" err="1">
                <a:latin typeface="Helvetica" charset="0"/>
                <a:ea typeface="ＭＳ Ｐゴシック" charset="0"/>
                <a:cs typeface="ＭＳ Ｐゴシック" charset="0"/>
              </a:rPr>
              <a:t>Sharmin</a:t>
            </a:r>
            <a:r>
              <a:rPr lang="en-US" sz="1600" dirty="0">
                <a:latin typeface="Helvetica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600" dirty="0" err="1">
                <a:latin typeface="Helvetica" charset="0"/>
                <a:ea typeface="ＭＳ Ｐゴシック" charset="0"/>
                <a:cs typeface="ＭＳ Ｐゴシック" charset="0"/>
              </a:rPr>
              <a:t>Yaohua</a:t>
            </a:r>
            <a:r>
              <a:rPr lang="en-US" sz="1600" dirty="0">
                <a:latin typeface="Helvetica" charset="0"/>
                <a:ea typeface="ＭＳ Ｐゴシック" charset="0"/>
                <a:cs typeface="ＭＳ Ｐゴシック" charset="0"/>
              </a:rPr>
              <a:t> Tan, </a:t>
            </a:r>
            <a:r>
              <a:rPr lang="en-US" sz="1600" dirty="0" err="1">
                <a:latin typeface="Helvetica" charset="0"/>
                <a:ea typeface="ＭＳ Ｐゴシック" charset="0"/>
                <a:cs typeface="ＭＳ Ｐゴシック" charset="0"/>
              </a:rPr>
              <a:t>Yui</a:t>
            </a:r>
            <a:r>
              <a:rPr lang="en-US" sz="1600" dirty="0">
                <a:latin typeface="Helvetica" charset="0"/>
                <a:ea typeface="ＭＳ Ｐゴシック" charset="0"/>
                <a:cs typeface="ＭＳ Ｐゴシック" charset="0"/>
              </a:rPr>
              <a:t> Hong Tan, </a:t>
            </a:r>
            <a:r>
              <a:rPr lang="en-US" sz="1600" b="1" dirty="0" err="1">
                <a:latin typeface="Helvetica" charset="0"/>
                <a:ea typeface="ＭＳ Ｐゴシック" charset="0"/>
                <a:cs typeface="ＭＳ Ｐゴシック" charset="0"/>
              </a:rPr>
              <a:t>Archana</a:t>
            </a:r>
            <a:r>
              <a:rPr lang="en-US" sz="1600" b="1" dirty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600" b="1" dirty="0" err="1">
                <a:latin typeface="Helvetica" charset="0"/>
                <a:ea typeface="ＭＳ Ｐゴシック" charset="0"/>
                <a:cs typeface="ＭＳ Ｐゴシック" charset="0"/>
              </a:rPr>
              <a:t>Tankasala</a:t>
            </a:r>
            <a:r>
              <a:rPr lang="en-US" sz="1600" dirty="0">
                <a:latin typeface="Helvetica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600" b="1" dirty="0">
                <a:latin typeface="Helvetica" charset="0"/>
                <a:ea typeface="ＭＳ Ｐゴシック" charset="0"/>
                <a:cs typeface="ＭＳ Ｐゴシック" charset="0"/>
              </a:rPr>
              <a:t>Daniel Valencia </a:t>
            </a:r>
            <a:r>
              <a:rPr lang="en-US" sz="1600" b="1" dirty="0" err="1">
                <a:latin typeface="Helvetica" charset="0"/>
                <a:ea typeface="ＭＳ Ｐゴシック" charset="0"/>
                <a:cs typeface="ＭＳ Ｐゴシック" charset="0"/>
              </a:rPr>
              <a:t>Hoyos</a:t>
            </a:r>
            <a:r>
              <a:rPr lang="en-US" sz="1600" dirty="0">
                <a:latin typeface="Helvetica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600" dirty="0" err="1" smtClean="0">
                <a:latin typeface="Helvetica" charset="0"/>
                <a:ea typeface="ＭＳ Ｐゴシック" charset="0"/>
                <a:cs typeface="ＭＳ Ｐゴシック" charset="0"/>
              </a:rPr>
              <a:t>KuangChung</a:t>
            </a:r>
            <a:r>
              <a:rPr lang="en-US" sz="1600" dirty="0" smtClean="0">
                <a:latin typeface="Helvetica" charset="0"/>
                <a:ea typeface="ＭＳ Ｐゴシック" charset="0"/>
                <a:cs typeface="ＭＳ Ｐゴシック" charset="0"/>
              </a:rPr>
              <a:t> Wang, Yu </a:t>
            </a:r>
            <a:r>
              <a:rPr lang="en-US" sz="1600" dirty="0">
                <a:latin typeface="Helvetica" charset="0"/>
                <a:ea typeface="ＭＳ Ｐゴシック" charset="0"/>
                <a:cs typeface="ＭＳ Ｐゴシック" charset="0"/>
              </a:rPr>
              <a:t>Wang, </a:t>
            </a:r>
            <a:r>
              <a:rPr lang="en-US" sz="1600" b="1" dirty="0">
                <a:latin typeface="Helvetica" charset="0"/>
                <a:ea typeface="ＭＳ Ｐゴシック" charset="0"/>
                <a:cs typeface="ＭＳ Ｐゴシック" charset="0"/>
              </a:rPr>
              <a:t>Evan </a:t>
            </a:r>
            <a:r>
              <a:rPr lang="en-US" sz="1600" b="1" dirty="0" smtClean="0">
                <a:latin typeface="Helvetica" charset="0"/>
                <a:ea typeface="ＭＳ Ｐゴシック" charset="0"/>
                <a:cs typeface="ＭＳ Ｐゴシック" charset="0"/>
              </a:rPr>
              <a:t>Wilson</a:t>
            </a:r>
            <a:endParaRPr lang="en-US" sz="1600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r>
              <a:rPr lang="en-US" sz="1600" dirty="0" smtClean="0">
                <a:latin typeface="Helvetica" charset="0"/>
                <a:ea typeface="ＭＳ Ｐゴシック" charset="0"/>
                <a:cs typeface="ＭＳ Ｐゴシック" charset="0"/>
              </a:rPr>
              <a:t>SURF Students: </a:t>
            </a:r>
            <a:r>
              <a:rPr lang="en-US" sz="1600" b="1" dirty="0">
                <a:latin typeface="Helvetica" charset="0"/>
                <a:ea typeface="ＭＳ Ｐゴシック" charset="0"/>
                <a:cs typeface="ＭＳ Ｐゴシック" charset="0"/>
              </a:rPr>
              <a:t>Josef </a:t>
            </a:r>
            <a:r>
              <a:rPr lang="en-US" sz="1600" b="1" dirty="0" err="1" smtClean="0">
                <a:latin typeface="Helvetica" charset="0"/>
                <a:ea typeface="ＭＳ Ｐゴシック" charset="0"/>
                <a:cs typeface="ＭＳ Ｐゴシック" charset="0"/>
              </a:rPr>
              <a:t>Borga</a:t>
            </a:r>
            <a:r>
              <a:rPr lang="en-US" sz="1600" b="1" dirty="0" smtClean="0">
                <a:latin typeface="Helvetica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600" b="1" dirty="0">
                <a:latin typeface="Helvetica" charset="0"/>
                <a:ea typeface="ＭＳ Ｐゴシック" charset="0"/>
                <a:cs typeface="ＭＳ Ｐゴシック" charset="0"/>
              </a:rPr>
              <a:t>Woody </a:t>
            </a:r>
            <a:r>
              <a:rPr lang="en-US" sz="1600" b="1" dirty="0" smtClean="0">
                <a:latin typeface="Helvetica" charset="0"/>
                <a:ea typeface="ＭＳ Ｐゴシック" charset="0"/>
                <a:cs typeface="ＭＳ Ｐゴシック" charset="0"/>
              </a:rPr>
              <a:t>Gilbertson, Kevin </a:t>
            </a:r>
            <a:r>
              <a:rPr lang="en-US" sz="1600" b="1" dirty="0" err="1" smtClean="0">
                <a:latin typeface="Helvetica" charset="0"/>
                <a:ea typeface="ＭＳ Ｐゴシック" charset="0"/>
                <a:cs typeface="ＭＳ Ｐゴシック" charset="0"/>
              </a:rPr>
              <a:t>Margatan</a:t>
            </a:r>
            <a:r>
              <a:rPr lang="en-US" sz="1600" dirty="0" smtClean="0">
                <a:latin typeface="Helvetica" charset="0"/>
                <a:ea typeface="ＭＳ Ｐゴシック" charset="0"/>
                <a:cs typeface="ＭＳ Ｐゴシック" charset="0"/>
              </a:rPr>
              <a:t>,</a:t>
            </a:r>
            <a:r>
              <a:rPr lang="en-US" sz="1600" b="1" dirty="0" smtClean="0">
                <a:latin typeface="Helvetica" charset="0"/>
                <a:ea typeface="ＭＳ Ｐゴシック" charset="0"/>
                <a:cs typeface="ＭＳ Ｐゴシック" charset="0"/>
              </a:rPr>
              <a:t> Vincent </a:t>
            </a:r>
            <a:r>
              <a:rPr lang="en-US" sz="1600" b="1" dirty="0" err="1">
                <a:latin typeface="Helvetica" charset="0"/>
                <a:ea typeface="ＭＳ Ｐゴシック" charset="0"/>
                <a:cs typeface="ＭＳ Ｐゴシック" charset="0"/>
              </a:rPr>
              <a:t>N</a:t>
            </a:r>
            <a:r>
              <a:rPr lang="en-US" sz="1600" b="1" dirty="0" err="1" smtClean="0">
                <a:latin typeface="Helvetica" charset="0"/>
                <a:ea typeface="ＭＳ Ｐゴシック" charset="0"/>
                <a:cs typeface="ＭＳ Ｐゴシック" charset="0"/>
              </a:rPr>
              <a:t>tarugera</a:t>
            </a:r>
            <a:r>
              <a:rPr lang="en-US" sz="1600" dirty="0">
                <a:latin typeface="Helvetica" charset="0"/>
                <a:ea typeface="ＭＳ Ｐゴシック" charset="0"/>
                <a:cs typeface="ＭＳ Ｐゴシック" charset="0"/>
              </a:rPr>
              <a:t>,</a:t>
            </a:r>
            <a:r>
              <a:rPr lang="en-US" sz="1600" b="1" dirty="0">
                <a:latin typeface="Helvetica" charset="0"/>
                <a:ea typeface="ＭＳ Ｐゴシック" charset="0"/>
                <a:cs typeface="ＭＳ Ｐゴシック" charset="0"/>
              </a:rPr>
              <a:t> Travis </a:t>
            </a:r>
            <a:r>
              <a:rPr lang="en-US" sz="1600" b="1" dirty="0" smtClean="0">
                <a:latin typeface="Helvetica" charset="0"/>
                <a:ea typeface="ＭＳ Ｐゴシック" charset="0"/>
                <a:cs typeface="ＭＳ Ｐゴシック" charset="0"/>
              </a:rPr>
              <a:t>Shepherd, Zach </a:t>
            </a:r>
            <a:r>
              <a:rPr lang="en-US" sz="1600" b="1" dirty="0" err="1" smtClean="0">
                <a:latin typeface="Helvetica" charset="0"/>
                <a:ea typeface="ＭＳ Ｐゴシック" charset="0"/>
                <a:cs typeface="ＭＳ Ｐゴシック" charset="0"/>
              </a:rPr>
              <a:t>Schaffter</a:t>
            </a:r>
            <a:r>
              <a:rPr lang="en-US" sz="1600" b="1" dirty="0" smtClean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endParaRPr lang="en-US" sz="1600" b="1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endParaRPr lang="en-US" sz="1600" dirty="0" smtClean="0"/>
          </a:p>
        </p:txBody>
      </p:sp>
      <p:pic>
        <p:nvPicPr>
          <p:cNvPr id="5" name="Picture 4" descr="NEMO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4048" y="6247063"/>
            <a:ext cx="2771800" cy="588400"/>
          </a:xfrm>
          <a:prstGeom prst="rect">
            <a:avLst/>
          </a:prstGeom>
        </p:spPr>
      </p:pic>
      <p:pic>
        <p:nvPicPr>
          <p:cNvPr id="6" name="Picture 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5157192"/>
            <a:ext cx="3140968" cy="1045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6"/>
          <p:cNvGrpSpPr/>
          <p:nvPr/>
        </p:nvGrpSpPr>
        <p:grpSpPr>
          <a:xfrm>
            <a:off x="4499992" y="836712"/>
            <a:ext cx="4478288" cy="4329012"/>
            <a:chOff x="1447800" y="944880"/>
            <a:chExt cx="5486400" cy="530352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31" t="14177" r="8794" b="4133"/>
            <a:stretch/>
          </p:blipFill>
          <p:spPr>
            <a:xfrm>
              <a:off x="1447800" y="944880"/>
              <a:ext cx="5486400" cy="530352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3429000"/>
              <a:ext cx="707104" cy="80314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4254782"/>
              <a:ext cx="651179" cy="84653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2335" y="5123949"/>
              <a:ext cx="654844" cy="8382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5804" y="5123949"/>
              <a:ext cx="654844" cy="838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2565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/>
              <a:t>nanoHUB</a:t>
            </a:r>
            <a:endParaRPr lang="en-US" dirty="0" smtClean="0"/>
          </a:p>
          <a:p>
            <a:r>
              <a:rPr lang="en-US" dirty="0" err="1" smtClean="0"/>
              <a:t>Nanoelectronics</a:t>
            </a:r>
            <a:r>
              <a:rPr lang="en-US" dirty="0" smtClean="0"/>
              <a:t> modeling</a:t>
            </a:r>
          </a:p>
          <a:p>
            <a:r>
              <a:rPr lang="en-US" dirty="0" smtClean="0"/>
              <a:t>NEMO5 engine</a:t>
            </a:r>
          </a:p>
          <a:p>
            <a:r>
              <a:rPr lang="en-US" dirty="0" smtClean="0"/>
              <a:t>NEMO-powered </a:t>
            </a:r>
            <a:r>
              <a:rPr lang="en-US" dirty="0" err="1" smtClean="0"/>
              <a:t>nanoHUB</a:t>
            </a:r>
            <a:r>
              <a:rPr lang="en-US" dirty="0" smtClean="0"/>
              <a:t> tools</a:t>
            </a:r>
          </a:p>
          <a:p>
            <a:r>
              <a:rPr lang="en-US" dirty="0"/>
              <a:t>Best practices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29425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nanoHUB.org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5496" y="764704"/>
            <a:ext cx="4320480" cy="5410200"/>
          </a:xfrm>
        </p:spPr>
        <p:txBody>
          <a:bodyPr/>
          <a:lstStyle/>
          <a:p>
            <a:r>
              <a:rPr lang="en-US" dirty="0" smtClean="0"/>
              <a:t>330,000 annual users</a:t>
            </a:r>
          </a:p>
          <a:p>
            <a:r>
              <a:rPr lang="en-US" dirty="0" smtClean="0"/>
              <a:t>330 simulation tools</a:t>
            </a:r>
          </a:p>
          <a:p>
            <a:pPr lvl="1"/>
            <a:r>
              <a:rPr lang="en-US" dirty="0" err="1" smtClean="0"/>
              <a:t>Nanoelectronics</a:t>
            </a:r>
            <a:r>
              <a:rPr lang="en-US" dirty="0" smtClean="0"/>
              <a:t>, </a:t>
            </a:r>
            <a:r>
              <a:rPr lang="en-US" dirty="0" err="1" smtClean="0"/>
              <a:t>nanophotonics</a:t>
            </a:r>
            <a:r>
              <a:rPr lang="en-US" dirty="0" smtClean="0"/>
              <a:t>, materials science, molecular electronics, carbon-based systems, </a:t>
            </a:r>
            <a:r>
              <a:rPr lang="en-US" dirty="0" err="1"/>
              <a:t>Microelectromechanical</a:t>
            </a:r>
            <a:r>
              <a:rPr lang="en-US" dirty="0"/>
              <a:t> </a:t>
            </a:r>
            <a:r>
              <a:rPr lang="en-US" dirty="0" smtClean="0"/>
              <a:t>systems</a:t>
            </a:r>
          </a:p>
          <a:p>
            <a:r>
              <a:rPr lang="en-US" dirty="0" smtClean="0"/>
              <a:t>4,200 resources (video lectures, presentations, tutorials, etc.)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1128936"/>
            <a:ext cx="4976550" cy="3290664"/>
          </a:xfrm>
          <a:prstGeom prst="rect">
            <a:avLst/>
          </a:prstGeom>
        </p:spPr>
      </p:pic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107504" y="4653136"/>
            <a:ext cx="8568952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69863" indent="-169863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4025" indent="-1698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804863" indent="-23653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089025" indent="-169863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373188" indent="-16986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 3" pitchFamily="18" charset="2"/>
              <a:buChar char="´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1830388" indent="-16986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 3" charset="2"/>
              <a:buChar char="´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287588" indent="-16986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 3" charset="2"/>
              <a:buChar char="´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744788" indent="-16986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 3" charset="2"/>
              <a:buChar char="´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201988" indent="-16986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 3" charset="2"/>
              <a:buChar char="´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dirty="0" err="1"/>
              <a:t>nanoHUB</a:t>
            </a:r>
            <a:r>
              <a:rPr lang="en-US" dirty="0"/>
              <a:t>-U (online courses)</a:t>
            </a:r>
          </a:p>
          <a:p>
            <a:pPr lvl="1"/>
            <a:r>
              <a:rPr lang="en-US" dirty="0"/>
              <a:t>Nanoscale transistors (Prof. Mark </a:t>
            </a:r>
            <a:r>
              <a:rPr lang="en-US" dirty="0" err="1"/>
              <a:t>Lundstrom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Fundamentals of </a:t>
            </a:r>
            <a:r>
              <a:rPr lang="en-US" dirty="0" err="1"/>
              <a:t>Nanoelectronics</a:t>
            </a:r>
            <a:r>
              <a:rPr lang="en-US" dirty="0"/>
              <a:t> (Prof. </a:t>
            </a:r>
            <a:r>
              <a:rPr lang="en-US" dirty="0" err="1"/>
              <a:t>Supriyo</a:t>
            </a:r>
            <a:r>
              <a:rPr lang="en-US" dirty="0"/>
              <a:t> </a:t>
            </a:r>
            <a:r>
              <a:rPr lang="en-US" dirty="0" err="1"/>
              <a:t>Datta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From Atoms to Materials: Predictive Theory and Simulations (Prof. Alejandro Strachan)</a:t>
            </a:r>
          </a:p>
          <a:p>
            <a:pPr lvl="1"/>
            <a:r>
              <a:rPr lang="en-US" dirty="0"/>
              <a:t>Principles of Electronic </a:t>
            </a:r>
            <a:r>
              <a:rPr lang="en-US" dirty="0" err="1"/>
              <a:t>Nanobiosensors</a:t>
            </a:r>
            <a:r>
              <a:rPr lang="en-US" dirty="0"/>
              <a:t> (Prof. Ashraf </a:t>
            </a:r>
            <a:r>
              <a:rPr lang="en-US" dirty="0" err="1"/>
              <a:t>Alam</a:t>
            </a:r>
            <a:r>
              <a:rPr lang="en-US" dirty="0"/>
              <a:t>)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888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24200" y="1143000"/>
            <a:ext cx="5638800" cy="258532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$300 billion semiconductor industry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International Technology Roadmap for Semiconductors (ITRS)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Moore’s Law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Countable number of atoms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Quantum effects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Devices (transistors)</a:t>
            </a:r>
            <a:endParaRPr lang="en-US" dirty="0"/>
          </a:p>
          <a:p>
            <a:pPr marL="742950" lvl="1" indent="-285750">
              <a:buFont typeface="Arial"/>
              <a:buChar char="•"/>
            </a:pPr>
            <a:r>
              <a:rPr lang="en-US" dirty="0"/>
              <a:t>Smaller, faster, more energy efficient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Designs, materials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00800" y="3657600"/>
            <a:ext cx="2532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Single atom transistors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497158" y="3657600"/>
            <a:ext cx="239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Topological insulators</a:t>
            </a:r>
            <a:endParaRPr lang="en-US" dirty="0"/>
          </a:p>
        </p:txBody>
      </p:sp>
      <p:pic>
        <p:nvPicPr>
          <p:cNvPr id="10" name="Picture 9" descr="nnano_2012_21-f1.jpg"/>
          <p:cNvPicPr>
            <a:picLocks noChangeAspect="1"/>
          </p:cNvPicPr>
          <p:nvPr/>
        </p:nvPicPr>
        <p:blipFill>
          <a:blip r:embed="rId2"/>
          <a:srcRect l="57675" b="55464"/>
          <a:stretch>
            <a:fillRect/>
          </a:stretch>
        </p:blipFill>
        <p:spPr>
          <a:xfrm>
            <a:off x="6629400" y="4114800"/>
            <a:ext cx="2068992" cy="2057400"/>
          </a:xfrm>
          <a:prstGeom prst="rect">
            <a:avLst/>
          </a:prstGeom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/>
          <a:srcRect t="3125"/>
          <a:stretch>
            <a:fillRect/>
          </a:stretch>
        </p:blipFill>
        <p:spPr bwMode="auto">
          <a:xfrm>
            <a:off x="4030558" y="3962400"/>
            <a:ext cx="1421864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BTBT_IV_cur_no_anim3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4325" t="1105" r="1351" b="50292"/>
          <a:stretch>
            <a:fillRect/>
          </a:stretch>
        </p:blipFill>
        <p:spPr bwMode="auto">
          <a:xfrm>
            <a:off x="296758" y="3505200"/>
            <a:ext cx="2286000" cy="279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81000" y="3581400"/>
            <a:ext cx="258275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Band-to-band tunneling</a:t>
            </a:r>
            <a:endParaRPr lang="en-US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Nanoelectronics</a:t>
            </a:r>
            <a:r>
              <a:rPr lang="en-US" dirty="0" smtClean="0">
                <a:solidFill>
                  <a:schemeClr val="bg1"/>
                </a:solidFill>
              </a:rPr>
              <a:t> Today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8" descr="finfet_sem_chipworks.ps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838200"/>
            <a:ext cx="28279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1035050" y="6553200"/>
            <a:ext cx="78803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</a:rPr>
              <a:t>http://</a:t>
            </a:r>
            <a:r>
              <a:rPr lang="en-US" sz="1100" dirty="0" err="1">
                <a:solidFill>
                  <a:schemeClr val="tx1"/>
                </a:solidFill>
              </a:rPr>
              <a:t>www.chipworks.com</a:t>
            </a:r>
            <a:r>
              <a:rPr lang="en-US" sz="1100" dirty="0">
                <a:solidFill>
                  <a:schemeClr val="tx1"/>
                </a:solidFill>
              </a:rPr>
              <a:t>/media/</a:t>
            </a:r>
            <a:r>
              <a:rPr lang="en-US" sz="1100" dirty="0" err="1">
                <a:solidFill>
                  <a:schemeClr val="tx1"/>
                </a:solidFill>
              </a:rPr>
              <a:t>wpmu</a:t>
            </a:r>
            <a:r>
              <a:rPr lang="en-US" sz="1100" dirty="0">
                <a:solidFill>
                  <a:schemeClr val="tx1"/>
                </a:solidFill>
              </a:rPr>
              <a:t>/uploads/</a:t>
            </a:r>
            <a:r>
              <a:rPr lang="en-US" sz="1100" dirty="0" err="1">
                <a:solidFill>
                  <a:schemeClr val="tx1"/>
                </a:solidFill>
              </a:rPr>
              <a:t>blogs.dir</a:t>
            </a:r>
            <a:r>
              <a:rPr lang="en-US" sz="1100" dirty="0">
                <a:solidFill>
                  <a:schemeClr val="tx1"/>
                </a:solidFill>
              </a:rPr>
              <a:t>/2/files/2012/08/Intel22nmPMOSfin.jpg</a:t>
            </a: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6019800" y="6248400"/>
            <a:ext cx="3733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dirty="0" smtClean="0"/>
              <a:t>Nature Nanotechnology </a:t>
            </a:r>
            <a:r>
              <a:rPr lang="en-US" sz="1400" b="1" dirty="0" smtClean="0"/>
              <a:t>7</a:t>
            </a:r>
            <a:r>
              <a:rPr lang="en-US" sz="1400" dirty="0" smtClean="0"/>
              <a:t>, 242 (2012)</a:t>
            </a: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3581400" y="6270323"/>
            <a:ext cx="2514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dirty="0" smtClean="0"/>
              <a:t>Nature Physics </a:t>
            </a:r>
            <a:r>
              <a:rPr lang="en-US" sz="1400" b="1" dirty="0" smtClean="0"/>
              <a:t>6</a:t>
            </a:r>
            <a:r>
              <a:rPr lang="en-US" sz="1400" dirty="0" smtClean="0"/>
              <a:t>, 584 (2010)</a:t>
            </a: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381000" y="6270323"/>
            <a:ext cx="3200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dirty="0" smtClean="0"/>
              <a:t>IEEE Elec. Dev. </a:t>
            </a:r>
            <a:r>
              <a:rPr lang="en-US" sz="1400" dirty="0" err="1" smtClean="0"/>
              <a:t>Lett</a:t>
            </a:r>
            <a:r>
              <a:rPr lang="en-US" sz="1400" dirty="0" smtClean="0"/>
              <a:t>. </a:t>
            </a:r>
            <a:r>
              <a:rPr lang="en-US" sz="1400" b="1" dirty="0" smtClean="0"/>
              <a:t>30, </a:t>
            </a:r>
            <a:r>
              <a:rPr lang="en-US" sz="1400" dirty="0" smtClean="0"/>
              <a:t>602</a:t>
            </a:r>
            <a:r>
              <a:rPr lang="en-US" sz="1400" b="1" dirty="0" smtClean="0"/>
              <a:t> </a:t>
            </a:r>
            <a:r>
              <a:rPr lang="en-US" sz="1400" dirty="0" smtClean="0"/>
              <a:t>(2009)</a:t>
            </a:r>
          </a:p>
        </p:txBody>
      </p:sp>
    </p:spTree>
    <p:extLst>
      <p:ext uri="{BB962C8B-B14F-4D97-AF65-F5344CB8AC3E}">
        <p14:creationId xmlns:p14="http://schemas.microsoft.com/office/powerpoint/2010/main" val="3745667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6096000"/>
            <a:ext cx="91440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6241" name="Rectangle 5"/>
          <p:cNvSpPr>
            <a:spLocks noChangeArrowheads="1"/>
          </p:cNvSpPr>
          <p:nvPr/>
        </p:nvSpPr>
        <p:spPr bwMode="auto">
          <a:xfrm>
            <a:off x="5334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 eaLnBrk="0" hangingPunct="0"/>
            <a:endParaRPr lang="en-US" b="1">
              <a:solidFill>
                <a:srgbClr val="DCDCDC"/>
              </a:solidFill>
              <a:latin typeface="Trebuchet MS" charset="0"/>
            </a:endParaRPr>
          </a:p>
        </p:txBody>
      </p:sp>
      <p:sp>
        <p:nvSpPr>
          <p:cNvPr id="266242" name="Line 6"/>
          <p:cNvSpPr>
            <a:spLocks noChangeShapeType="1"/>
          </p:cNvSpPr>
          <p:nvPr/>
        </p:nvSpPr>
        <p:spPr bwMode="auto">
          <a:xfrm>
            <a:off x="163513" y="3328988"/>
            <a:ext cx="884555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243" name="Line 7"/>
          <p:cNvSpPr>
            <a:spLocks noChangeShapeType="1"/>
          </p:cNvSpPr>
          <p:nvPr/>
        </p:nvSpPr>
        <p:spPr bwMode="auto">
          <a:xfrm>
            <a:off x="4572000" y="3328988"/>
            <a:ext cx="0" cy="3006725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210" tIns="43105" rIns="86210" bIns="43105">
            <a:spAutoFit/>
          </a:bodyPr>
          <a:lstStyle/>
          <a:p>
            <a:endParaRPr lang="en-US"/>
          </a:p>
        </p:txBody>
      </p:sp>
      <p:sp>
        <p:nvSpPr>
          <p:cNvPr id="266244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latin typeface="Trebuchet MS" charset="0"/>
              </a:rPr>
              <a:t>NEMO5 - Bridging the Scales</a:t>
            </a:r>
            <a:br>
              <a:rPr lang="en-US" sz="2400" dirty="0">
                <a:latin typeface="Trebuchet MS" charset="0"/>
              </a:rPr>
            </a:br>
            <a:r>
              <a:rPr lang="en-US" sz="2400" dirty="0">
                <a:latin typeface="Trebuchet MS" charset="0"/>
              </a:rPr>
              <a:t> From </a:t>
            </a:r>
            <a:r>
              <a:rPr lang="en-US" sz="2400" dirty="0" err="1">
                <a:latin typeface="Trebuchet MS" charset="0"/>
              </a:rPr>
              <a:t>Ab</a:t>
            </a:r>
            <a:r>
              <a:rPr lang="en-US" sz="2400" dirty="0">
                <a:latin typeface="Trebuchet MS" charset="0"/>
              </a:rPr>
              <a:t>-Initio to Realistic Devices</a:t>
            </a:r>
          </a:p>
        </p:txBody>
      </p:sp>
      <p:sp>
        <p:nvSpPr>
          <p:cNvPr id="266245" name="Text Box 11"/>
          <p:cNvSpPr txBox="1">
            <a:spLocks noChangeArrowheads="1"/>
          </p:cNvSpPr>
          <p:nvPr/>
        </p:nvSpPr>
        <p:spPr bwMode="auto">
          <a:xfrm>
            <a:off x="4541838" y="3368675"/>
            <a:ext cx="4475162" cy="347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210" tIns="43105" rIns="86210" bIns="43105">
            <a:spAutoFit/>
          </a:bodyPr>
          <a:lstStyle>
            <a:lvl1pPr marL="163513" indent="-163513" defTabSz="862013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defTabSz="862013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defTabSz="862013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defTabSz="862013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defTabSz="862013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r>
              <a:rPr lang="en-US" sz="20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rPr>
              <a:t>Approach:</a:t>
            </a:r>
            <a:endParaRPr lang="en-US" sz="2000">
              <a:solidFill>
                <a:schemeClr val="tx1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Char char="•"/>
            </a:pPr>
            <a:r>
              <a:rPr lang="en-US"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rPr>
              <a:t>Ab-initio:</a:t>
            </a:r>
          </a:p>
          <a:p>
            <a:pPr lvl="1">
              <a:buFontTx/>
              <a:buChar char="•"/>
            </a:pPr>
            <a:r>
              <a:rPr lang="en-US"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rPr>
              <a:t>Bulk constituents</a:t>
            </a:r>
          </a:p>
          <a:p>
            <a:pPr lvl="1">
              <a:buFontTx/>
              <a:buChar char="•"/>
            </a:pPr>
            <a:r>
              <a:rPr lang="en-US"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rPr>
              <a:t>Small ideal superlattices</a:t>
            </a:r>
          </a:p>
          <a:p>
            <a:pPr>
              <a:buFontTx/>
              <a:buChar char="•"/>
            </a:pPr>
            <a:r>
              <a:rPr lang="en-US"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rPr>
              <a:t>Map ab-initio to tight binding (binaries and superlattices)</a:t>
            </a:r>
          </a:p>
          <a:p>
            <a:pPr>
              <a:buFontTx/>
              <a:buChar char="•"/>
            </a:pPr>
            <a:r>
              <a:rPr lang="en-US"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rPr>
              <a:t>Current flow in ideal structures</a:t>
            </a:r>
          </a:p>
          <a:p>
            <a:pPr>
              <a:buFontTx/>
              <a:buChar char="•"/>
            </a:pPr>
            <a:r>
              <a:rPr lang="en-US"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rPr>
              <a:t>Study devices perturbed by:	</a:t>
            </a:r>
          </a:p>
          <a:p>
            <a:pPr lvl="1">
              <a:buFontTx/>
              <a:buChar char="•"/>
            </a:pPr>
            <a:r>
              <a:rPr lang="en-US"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rPr>
              <a:t>Large applied biases</a:t>
            </a:r>
          </a:p>
          <a:p>
            <a:pPr lvl="1">
              <a:buFontTx/>
              <a:buChar char="•"/>
            </a:pPr>
            <a:r>
              <a:rPr lang="en-US"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rPr>
              <a:t>Disorder </a:t>
            </a:r>
          </a:p>
          <a:p>
            <a:pPr lvl="1">
              <a:buFontTx/>
              <a:buChar char="•"/>
            </a:pPr>
            <a:r>
              <a:rPr lang="en-US"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rPr>
              <a:t>Phonons</a:t>
            </a:r>
          </a:p>
        </p:txBody>
      </p:sp>
      <p:sp>
        <p:nvSpPr>
          <p:cNvPr id="266246" name="Rectangle 1"/>
          <p:cNvSpPr>
            <a:spLocks noChangeArrowheads="1"/>
          </p:cNvSpPr>
          <p:nvPr/>
        </p:nvSpPr>
        <p:spPr bwMode="auto">
          <a:xfrm>
            <a:off x="1143000" y="790575"/>
            <a:ext cx="10314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 err="1">
                <a:latin typeface="Helvetica" charset="0"/>
              </a:rPr>
              <a:t>Ab</a:t>
            </a:r>
            <a:r>
              <a:rPr lang="en-US" dirty="0">
                <a:latin typeface="Helvetica" charset="0"/>
              </a:rPr>
              <a:t>-Initio</a:t>
            </a:r>
            <a:endParaRPr lang="en-US" dirty="0"/>
          </a:p>
        </p:txBody>
      </p:sp>
      <p:pic>
        <p:nvPicPr>
          <p:cNvPr id="266247" name="Picture 4" descr="C:\Users\tanyaohua\Desktop\figure\fig_mapping\01_26_2012_for_publication\Si_TB_pub_correctbandgap_abinit_DOS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29" t="5150" r="49158" b="3864"/>
          <a:stretch>
            <a:fillRect/>
          </a:stretch>
        </p:blipFill>
        <p:spPr bwMode="auto">
          <a:xfrm>
            <a:off x="501650" y="1597025"/>
            <a:ext cx="121285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48" name="Text Box 11"/>
          <p:cNvSpPr txBox="1">
            <a:spLocks noChangeArrowheads="1"/>
          </p:cNvSpPr>
          <p:nvPr/>
        </p:nvSpPr>
        <p:spPr bwMode="auto">
          <a:xfrm>
            <a:off x="196850" y="3378200"/>
            <a:ext cx="4344988" cy="3164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210" tIns="43105" rIns="86210" bIns="43105">
            <a:spAutoFit/>
          </a:bodyPr>
          <a:lstStyle>
            <a:lvl1pPr marL="163513" indent="-163513" defTabSz="862013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defTabSz="862013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defTabSz="862013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defTabSz="862013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defTabSz="862013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r>
              <a:rPr lang="en-US" sz="2000" b="1" dirty="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rPr>
              <a:t>Goal:</a:t>
            </a:r>
            <a:endParaRPr lang="en-US" sz="2000" dirty="0">
              <a:solidFill>
                <a:schemeClr val="tx1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  <a:p>
            <a:r>
              <a:rPr lang="en-US" sz="2000" dirty="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rPr>
              <a:t>•	Device performance with realistic extent, heterostructures, fields, etc. for new / unknown materials</a:t>
            </a:r>
          </a:p>
          <a:p>
            <a:r>
              <a:rPr lang="en-US" sz="2000" b="1" dirty="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rPr>
              <a:t>Problems:</a:t>
            </a:r>
            <a:endParaRPr lang="en-US" sz="2000" dirty="0">
              <a:solidFill>
                <a:schemeClr val="tx1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  <a:p>
            <a:r>
              <a:rPr lang="en-US" sz="2000" dirty="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rPr>
              <a:t>•	Need </a:t>
            </a:r>
            <a:r>
              <a:rPr lang="en-US" sz="2000" dirty="0" err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rPr>
              <a:t>ab</a:t>
            </a:r>
            <a:r>
              <a:rPr lang="en-US" sz="2000" dirty="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rPr>
              <a:t>-initio to explore new material properties</a:t>
            </a:r>
          </a:p>
          <a:p>
            <a:r>
              <a:rPr lang="en-US" sz="2000" dirty="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rPr>
              <a:t>•	</a:t>
            </a:r>
            <a:r>
              <a:rPr lang="en-US" sz="2000" dirty="0" err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rPr>
              <a:t>Ab</a:t>
            </a:r>
            <a:r>
              <a:rPr lang="en-US" sz="2000" dirty="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rPr>
              <a:t>-initio cannot model non-equilibrium.</a:t>
            </a:r>
          </a:p>
          <a:p>
            <a:r>
              <a:rPr lang="en-US" sz="2000" dirty="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rPr>
              <a:t>•	TCAD </a:t>
            </a:r>
            <a:r>
              <a:rPr lang="en-US" sz="200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rPr>
              <a:t>lacks </a:t>
            </a:r>
            <a:r>
              <a:rPr lang="en-US" sz="2000" dirty="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rPr>
              <a:t>real material physics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714375" y="1254125"/>
            <a:ext cx="2032000" cy="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6250" name="Rectangle 17"/>
          <p:cNvSpPr>
            <a:spLocks noChangeArrowheads="1"/>
          </p:cNvSpPr>
          <p:nvPr/>
        </p:nvSpPr>
        <p:spPr bwMode="auto">
          <a:xfrm>
            <a:off x="6958013" y="809625"/>
            <a:ext cx="8130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Helvetica" charset="0"/>
              </a:rPr>
              <a:t>TCAD</a:t>
            </a:r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6391275" y="1216025"/>
            <a:ext cx="2032000" cy="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825625" y="1485900"/>
            <a:ext cx="6619875" cy="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3" descr="Modeling_Agenda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8000" y="1630363"/>
            <a:ext cx="6540500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NEMO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75856" y="836712"/>
            <a:ext cx="2771800" cy="588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99864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NEMO5 (on </a:t>
            </a:r>
            <a:r>
              <a:rPr lang="en-US" dirty="0" err="1" smtClean="0"/>
              <a:t>nanoHUB</a:t>
            </a:r>
            <a:r>
              <a:rPr lang="en-US" dirty="0"/>
              <a:t>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28600" y="914400"/>
            <a:ext cx="4191000" cy="5410200"/>
          </a:xfrm>
        </p:spPr>
        <p:txBody>
          <a:bodyPr/>
          <a:lstStyle/>
          <a:p>
            <a:r>
              <a:rPr lang="en-US" dirty="0"/>
              <a:t>NEMO5</a:t>
            </a:r>
          </a:p>
          <a:p>
            <a:pPr lvl="1"/>
            <a:r>
              <a:rPr lang="en-US" dirty="0" smtClean="0"/>
              <a:t>Academic and industrial use</a:t>
            </a:r>
          </a:p>
          <a:p>
            <a:pPr lvl="1"/>
            <a:r>
              <a:rPr lang="en-US" dirty="0" smtClean="0"/>
              <a:t>Free </a:t>
            </a:r>
            <a:r>
              <a:rPr lang="en-US" dirty="0"/>
              <a:t>for academic use</a:t>
            </a:r>
          </a:p>
          <a:p>
            <a:pPr lvl="1"/>
            <a:r>
              <a:rPr lang="en-US" dirty="0"/>
              <a:t>~30 </a:t>
            </a:r>
            <a:r>
              <a:rPr lang="en-US" dirty="0" smtClean="0"/>
              <a:t>developers currently</a:t>
            </a:r>
            <a:endParaRPr lang="en-US" dirty="0"/>
          </a:p>
          <a:p>
            <a:pPr lvl="1"/>
            <a:r>
              <a:rPr lang="en-US" dirty="0"/>
              <a:t>500,000 lines of </a:t>
            </a:r>
            <a:r>
              <a:rPr lang="en-US" dirty="0" smtClean="0"/>
              <a:t>code</a:t>
            </a:r>
          </a:p>
          <a:p>
            <a:pPr lvl="2"/>
            <a:r>
              <a:rPr lang="en-US" dirty="0"/>
              <a:t>C++, </a:t>
            </a:r>
            <a:r>
              <a:rPr lang="en-US" dirty="0" smtClean="0"/>
              <a:t>python</a:t>
            </a:r>
            <a:endParaRPr lang="en-US" dirty="0"/>
          </a:p>
          <a:p>
            <a:pPr lvl="2"/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party </a:t>
            </a:r>
            <a:r>
              <a:rPr lang="en-US" dirty="0" smtClean="0"/>
              <a:t>libraries</a:t>
            </a:r>
          </a:p>
          <a:p>
            <a:pPr lvl="1"/>
            <a:r>
              <a:rPr lang="en-US" dirty="0"/>
              <a:t>Input files 100s to 1000s of </a:t>
            </a:r>
            <a:r>
              <a:rPr lang="en-US" dirty="0" smtClean="0"/>
              <a:t>lines</a:t>
            </a:r>
          </a:p>
          <a:p>
            <a:pPr lvl="1"/>
            <a:r>
              <a:rPr lang="en-US" dirty="0" smtClean="0"/>
              <a:t>3 ways to use NEMO5</a:t>
            </a:r>
          </a:p>
          <a:p>
            <a:pPr lvl="2"/>
            <a:r>
              <a:rPr lang="en-US" dirty="0"/>
              <a:t>Distribution and support group on </a:t>
            </a:r>
            <a:r>
              <a:rPr lang="en-US" dirty="0" err="1" smtClean="0"/>
              <a:t>nanoHUB</a:t>
            </a:r>
            <a:endParaRPr lang="en-US" dirty="0" smtClean="0"/>
          </a:p>
          <a:p>
            <a:pPr lvl="3"/>
            <a:r>
              <a:rPr lang="en-US" dirty="0" smtClean="0"/>
              <a:t>Source code available</a:t>
            </a:r>
          </a:p>
          <a:p>
            <a:pPr lvl="3"/>
            <a:r>
              <a:rPr lang="en-US" dirty="0" err="1" smtClean="0"/>
              <a:t>nanoHUB</a:t>
            </a:r>
            <a:r>
              <a:rPr lang="en-US" dirty="0" smtClean="0"/>
              <a:t> workspace </a:t>
            </a:r>
            <a:r>
              <a:rPr lang="en-US" dirty="0" smtClean="0">
                <a:sym typeface="Wingdings"/>
              </a:rPr>
              <a:t> Purdue’s RCAC clusters</a:t>
            </a:r>
          </a:p>
          <a:p>
            <a:pPr lvl="2"/>
            <a:r>
              <a:rPr lang="en-US" dirty="0" err="1" smtClean="0">
                <a:sym typeface="Wingdings"/>
              </a:rPr>
              <a:t>nanoHUB</a:t>
            </a:r>
            <a:r>
              <a:rPr lang="en-US" dirty="0" smtClean="0">
                <a:sym typeface="Wingdings"/>
              </a:rPr>
              <a:t> tools</a:t>
            </a:r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5" name="Text Placeholder 3"/>
          <p:cNvSpPr txBox="1">
            <a:spLocks/>
          </p:cNvSpPr>
          <p:nvPr/>
        </p:nvSpPr>
        <p:spPr bwMode="auto">
          <a:xfrm>
            <a:off x="4724400" y="914400"/>
            <a:ext cx="41910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69863" indent="-169863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4025" indent="-1698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804863" indent="-23653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charset="0"/>
              <a:buChar char="ü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089025" indent="-169863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373188" indent="-16986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 3" charset="0"/>
              <a:buChar char="´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1830388" indent="-16986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 3" charset="2"/>
              <a:buChar char="´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287588" indent="-16986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 3" charset="2"/>
              <a:buChar char="´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744788" indent="-16986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 3" charset="2"/>
              <a:buChar char="´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201988" indent="-16986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 3" charset="2"/>
              <a:buChar char="´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en-US" sz="1200" dirty="0" smtClean="0">
                <a:latin typeface="Courier New"/>
                <a:cs typeface="Courier New"/>
              </a:rPr>
              <a:t>                   ...</a:t>
            </a:r>
          </a:p>
          <a:p>
            <a:pPr marL="0" indent="0">
              <a:buNone/>
            </a:pPr>
            <a:r>
              <a:rPr lang="en-US" sz="1200" dirty="0" smtClean="0">
                <a:latin typeface="Courier New"/>
                <a:cs typeface="Courier New"/>
              </a:rPr>
              <a:t>solver </a:t>
            </a:r>
            <a:r>
              <a:rPr lang="en-US" sz="1200" dirty="0">
                <a:latin typeface="Courier New"/>
                <a:cs typeface="Courier New"/>
              </a:rPr>
              <a:t>{</a:t>
            </a:r>
          </a:p>
          <a:p>
            <a:pPr marL="0" indent="0">
              <a:buNone/>
            </a:pPr>
            <a:r>
              <a:rPr lang="en-US" sz="1200" dirty="0">
                <a:latin typeface="Courier New"/>
                <a:cs typeface="Courier New"/>
              </a:rPr>
              <a:t>    name = </a:t>
            </a:r>
            <a:r>
              <a:rPr lang="en-US" sz="1200" dirty="0" err="1">
                <a:latin typeface="Courier New"/>
                <a:cs typeface="Courier New"/>
              </a:rPr>
              <a:t>QTBM:bands_source_mode_contact</a:t>
            </a:r>
            <a:endParaRPr lang="en-US" sz="1200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sz="1200" dirty="0">
                <a:latin typeface="Courier New"/>
                <a:cs typeface="Courier New"/>
              </a:rPr>
              <a:t>    type = </a:t>
            </a:r>
            <a:r>
              <a:rPr lang="en-US" sz="1200" dirty="0" err="1">
                <a:latin typeface="Courier New"/>
                <a:cs typeface="Courier New"/>
              </a:rPr>
              <a:t>Schroedinger</a:t>
            </a:r>
            <a:endParaRPr lang="en-US" sz="1200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sz="1200" dirty="0">
                <a:latin typeface="Courier New"/>
                <a:cs typeface="Courier New"/>
              </a:rPr>
              <a:t>    iterator {</a:t>
            </a:r>
          </a:p>
          <a:p>
            <a:pPr marL="0" indent="0">
              <a:buNone/>
            </a:pPr>
            <a:r>
              <a:rPr lang="en-US" sz="1200" dirty="0">
                <a:latin typeface="Courier New"/>
                <a:cs typeface="Courier New"/>
              </a:rPr>
              <a:t>      set {</a:t>
            </a:r>
          </a:p>
          <a:p>
            <a:pPr marL="0" indent="0">
              <a:buNone/>
            </a:pPr>
            <a:r>
              <a:rPr lang="en-US" sz="1200" dirty="0">
                <a:latin typeface="Courier New"/>
                <a:cs typeface="Courier New"/>
              </a:rPr>
              <a:t> </a:t>
            </a:r>
            <a:r>
              <a:rPr lang="en-US" sz="1200" dirty="0" smtClean="0">
                <a:latin typeface="Courier New"/>
                <a:cs typeface="Courier New"/>
              </a:rPr>
              <a:t>       </a:t>
            </a:r>
            <a:r>
              <a:rPr lang="en-US" sz="1200" dirty="0" err="1" smtClean="0">
                <a:latin typeface="Courier New"/>
                <a:cs typeface="Courier New"/>
              </a:rPr>
              <a:t>active_regions</a:t>
            </a:r>
            <a:r>
              <a:rPr lang="en-US" sz="1200" dirty="0" smtClean="0">
                <a:latin typeface="Courier New"/>
                <a:cs typeface="Courier New"/>
              </a:rPr>
              <a:t> </a:t>
            </a:r>
            <a:r>
              <a:rPr lang="en-US" sz="1200" dirty="0">
                <a:latin typeface="Courier New"/>
                <a:cs typeface="Courier New"/>
              </a:rPr>
              <a:t>= (1,2,3)</a:t>
            </a:r>
          </a:p>
          <a:p>
            <a:pPr marL="0" indent="0">
              <a:buNone/>
            </a:pPr>
            <a:r>
              <a:rPr lang="en-US" sz="1200" dirty="0">
                <a:latin typeface="Courier New"/>
                <a:cs typeface="Courier New"/>
              </a:rPr>
              <a:t>        </a:t>
            </a:r>
            <a:r>
              <a:rPr lang="en-US" sz="1200" dirty="0" err="1">
                <a:latin typeface="Courier New"/>
                <a:cs typeface="Courier New"/>
              </a:rPr>
              <a:t>allow_reinit_k_points</a:t>
            </a:r>
            <a:r>
              <a:rPr lang="en-US" sz="1200" dirty="0">
                <a:latin typeface="Courier New"/>
                <a:cs typeface="Courier New"/>
              </a:rPr>
              <a:t> = true</a:t>
            </a:r>
          </a:p>
          <a:p>
            <a:pPr marL="0" indent="0">
              <a:buNone/>
            </a:pPr>
            <a:r>
              <a:rPr lang="en-US" sz="1200" dirty="0">
                <a:latin typeface="Courier New"/>
                <a:cs typeface="Courier New"/>
              </a:rPr>
              <a:t>        </a:t>
            </a:r>
            <a:r>
              <a:rPr lang="en-US" sz="1200" dirty="0" err="1">
                <a:latin typeface="Courier New"/>
                <a:cs typeface="Courier New"/>
              </a:rPr>
              <a:t>automatic_threshold</a:t>
            </a:r>
            <a:r>
              <a:rPr lang="en-US" sz="1200" dirty="0">
                <a:latin typeface="Courier New"/>
                <a:cs typeface="Courier New"/>
              </a:rPr>
              <a:t> = true</a:t>
            </a:r>
          </a:p>
          <a:p>
            <a:pPr marL="0" indent="0">
              <a:buNone/>
            </a:pPr>
            <a:r>
              <a:rPr lang="en-US" sz="1200" dirty="0">
                <a:latin typeface="Courier New"/>
                <a:cs typeface="Courier New"/>
              </a:rPr>
              <a:t>        </a:t>
            </a:r>
            <a:r>
              <a:rPr lang="en-US" sz="1200" dirty="0" err="1">
                <a:latin typeface="Courier New"/>
                <a:cs typeface="Courier New"/>
              </a:rPr>
              <a:t>charge_model</a:t>
            </a:r>
            <a:r>
              <a:rPr lang="en-US" sz="1200" dirty="0">
                <a:latin typeface="Courier New"/>
                <a:cs typeface="Courier New"/>
              </a:rPr>
              <a:t> = </a:t>
            </a:r>
            <a:r>
              <a:rPr lang="en-US" sz="1200" dirty="0" err="1">
                <a:latin typeface="Courier New"/>
                <a:cs typeface="Courier New"/>
              </a:rPr>
              <a:t>electron_hole</a:t>
            </a:r>
            <a:endParaRPr lang="en-US" sz="1200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sz="1200" dirty="0">
                <a:latin typeface="Courier New"/>
                <a:cs typeface="Courier New"/>
              </a:rPr>
              <a:t>        </a:t>
            </a:r>
            <a:r>
              <a:rPr lang="en-US" sz="1200" dirty="0" err="1">
                <a:latin typeface="Courier New"/>
                <a:cs typeface="Courier New"/>
              </a:rPr>
              <a:t>convergence_limit</a:t>
            </a:r>
            <a:r>
              <a:rPr lang="en-US" sz="1200" dirty="0">
                <a:latin typeface="Courier New"/>
                <a:cs typeface="Courier New"/>
              </a:rPr>
              <a:t> = 1.e-10</a:t>
            </a:r>
          </a:p>
          <a:p>
            <a:pPr marL="0" indent="0">
              <a:buNone/>
            </a:pPr>
            <a:r>
              <a:rPr lang="en-US" sz="1200" dirty="0">
                <a:latin typeface="Courier New"/>
                <a:cs typeface="Courier New"/>
              </a:rPr>
              <a:t>        </a:t>
            </a:r>
            <a:r>
              <a:rPr lang="en-US" sz="1200" dirty="0" err="1">
                <a:latin typeface="Courier New"/>
                <a:cs typeface="Courier New"/>
              </a:rPr>
              <a:t>cutoff_distance_to_bandedge</a:t>
            </a:r>
            <a:r>
              <a:rPr lang="en-US" sz="1200" dirty="0">
                <a:latin typeface="Courier New"/>
                <a:cs typeface="Courier New"/>
              </a:rPr>
              <a:t> = 0.05</a:t>
            </a:r>
          </a:p>
          <a:p>
            <a:pPr marL="0" indent="0">
              <a:buNone/>
            </a:pPr>
            <a:r>
              <a:rPr lang="en-US" sz="1200" dirty="0">
                <a:latin typeface="Courier New"/>
                <a:cs typeface="Courier New"/>
              </a:rPr>
              <a:t>        domain = </a:t>
            </a:r>
            <a:r>
              <a:rPr lang="en-US" sz="1200" dirty="0" err="1">
                <a:latin typeface="Courier New"/>
                <a:cs typeface="Courier New"/>
              </a:rPr>
              <a:t>source_mode_contact</a:t>
            </a:r>
            <a:endParaRPr lang="en-US" sz="1200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sz="1200" dirty="0">
                <a:latin typeface="Courier New"/>
                <a:cs typeface="Courier New"/>
              </a:rPr>
              <a:t>        </a:t>
            </a:r>
            <a:r>
              <a:rPr lang="en-US" sz="1200" dirty="0" err="1">
                <a:latin typeface="Courier New"/>
                <a:cs typeface="Courier New"/>
              </a:rPr>
              <a:t>eigen_values_solver</a:t>
            </a:r>
            <a:r>
              <a:rPr lang="en-US" sz="1200" dirty="0">
                <a:latin typeface="Courier New"/>
                <a:cs typeface="Courier New"/>
              </a:rPr>
              <a:t> = </a:t>
            </a:r>
            <a:r>
              <a:rPr lang="en-US" sz="1200" dirty="0" err="1">
                <a:latin typeface="Courier New"/>
                <a:cs typeface="Courier New"/>
              </a:rPr>
              <a:t>krylovschur</a:t>
            </a:r>
            <a:endParaRPr lang="en-US" sz="1200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sz="1200" dirty="0">
                <a:latin typeface="Courier New"/>
                <a:cs typeface="Courier New"/>
              </a:rPr>
              <a:t>        </a:t>
            </a:r>
            <a:r>
              <a:rPr lang="en-US" sz="1200" dirty="0" err="1">
                <a:latin typeface="Courier New"/>
                <a:cs typeface="Courier New"/>
              </a:rPr>
              <a:t>job_list</a:t>
            </a:r>
            <a:r>
              <a:rPr lang="en-US" sz="1200" dirty="0">
                <a:latin typeface="Courier New"/>
                <a:cs typeface="Courier New"/>
              </a:rPr>
              <a:t> = (</a:t>
            </a:r>
            <a:r>
              <a:rPr lang="en-US" sz="1200" dirty="0" err="1">
                <a:latin typeface="Courier New"/>
                <a:cs typeface="Courier New"/>
              </a:rPr>
              <a:t>assemble_H,passivate_H</a:t>
            </a:r>
            <a:r>
              <a:rPr lang="en-US" sz="1200" dirty="0">
                <a:latin typeface="Courier New"/>
                <a:cs typeface="Courier New"/>
              </a:rPr>
              <a:t>, </a:t>
            </a:r>
            <a:r>
              <a:rPr lang="en-US" sz="1200" dirty="0" err="1">
                <a:latin typeface="Courier New"/>
                <a:cs typeface="Courier New"/>
              </a:rPr>
              <a:t>calculate_band_structure</a:t>
            </a:r>
            <a:r>
              <a:rPr lang="en-US" sz="1200" dirty="0">
                <a:latin typeface="Courier New"/>
                <a:cs typeface="Courier New"/>
              </a:rPr>
              <a:t>)</a:t>
            </a:r>
          </a:p>
          <a:p>
            <a:pPr marL="0" indent="0">
              <a:buNone/>
            </a:pPr>
            <a:r>
              <a:rPr lang="en-US" sz="1200" dirty="0">
                <a:latin typeface="Courier New"/>
                <a:cs typeface="Courier New"/>
              </a:rPr>
              <a:t>        </a:t>
            </a:r>
            <a:r>
              <a:rPr lang="en-US" sz="1200" dirty="0" err="1">
                <a:latin typeface="Courier New"/>
                <a:cs typeface="Courier New"/>
              </a:rPr>
              <a:t>k_degeneracy</a:t>
            </a:r>
            <a:r>
              <a:rPr lang="en-US" sz="1200" dirty="0">
                <a:latin typeface="Courier New"/>
                <a:cs typeface="Courier New"/>
              </a:rPr>
              <a:t> = </a:t>
            </a:r>
            <a:r>
              <a:rPr lang="en-US" sz="1200" dirty="0" smtClean="0">
                <a:latin typeface="Courier New"/>
                <a:cs typeface="Courier New"/>
              </a:rPr>
              <a:t>1</a:t>
            </a:r>
          </a:p>
          <a:p>
            <a:pPr marL="0" indent="0">
              <a:buNone/>
            </a:pPr>
            <a:r>
              <a:rPr lang="en-US" sz="1200" dirty="0">
                <a:latin typeface="Courier New"/>
                <a:cs typeface="Courier New"/>
              </a:rPr>
              <a:t> </a:t>
            </a:r>
            <a:r>
              <a:rPr lang="en-US" sz="1200" dirty="0" smtClean="0">
                <a:latin typeface="Courier New"/>
                <a:cs typeface="Courier New"/>
              </a:rPr>
              <a:t>                 ...</a:t>
            </a:r>
          </a:p>
          <a:p>
            <a:pPr marL="0" indent="0">
              <a:buNone/>
            </a:pPr>
            <a:r>
              <a:rPr lang="en-US" sz="1200" dirty="0">
                <a:latin typeface="Courier New"/>
                <a:cs typeface="Courier New"/>
              </a:rPr>
              <a:t> </a:t>
            </a:r>
            <a:r>
              <a:rPr lang="en-US" sz="1200" dirty="0" smtClean="0">
                <a:latin typeface="Courier New"/>
                <a:cs typeface="Courier New"/>
              </a:rPr>
              <a:t>     }</a:t>
            </a:r>
            <a:endParaRPr lang="en-US" sz="1200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sz="1200" dirty="0">
                <a:latin typeface="Courier New"/>
                <a:cs typeface="Courier New"/>
              </a:rPr>
              <a:t>    }</a:t>
            </a:r>
          </a:p>
          <a:p>
            <a:pPr marL="0" indent="0">
              <a:buNone/>
            </a:pPr>
            <a:r>
              <a:rPr lang="en-US" sz="1200" dirty="0">
                <a:latin typeface="Courier New"/>
                <a:cs typeface="Courier New"/>
              </a:rPr>
              <a:t>  }</a:t>
            </a:r>
          </a:p>
          <a:p>
            <a:pPr marL="0" indent="0">
              <a:buNone/>
            </a:pPr>
            <a:r>
              <a:rPr lang="en-US" sz="1200" dirty="0">
                <a:latin typeface="Courier New"/>
                <a:cs typeface="Courier New"/>
              </a:rPr>
              <a:t>  solver {</a:t>
            </a:r>
          </a:p>
          <a:p>
            <a:pPr marL="0" indent="0">
              <a:buNone/>
            </a:pPr>
            <a:r>
              <a:rPr lang="en-US" sz="1200" dirty="0">
                <a:latin typeface="Courier New"/>
                <a:cs typeface="Courier New"/>
              </a:rPr>
              <a:t>    name = </a:t>
            </a:r>
            <a:r>
              <a:rPr lang="en-US" sz="1200" dirty="0" err="1">
                <a:latin typeface="Courier New"/>
                <a:cs typeface="Courier New"/>
              </a:rPr>
              <a:t>QTBM:bands_drain_mode_contact</a:t>
            </a:r>
            <a:endParaRPr lang="en-US" sz="1200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sz="1200" dirty="0">
                <a:latin typeface="Courier New"/>
                <a:cs typeface="Courier New"/>
              </a:rPr>
              <a:t>    type = </a:t>
            </a:r>
            <a:r>
              <a:rPr lang="en-US" sz="1200" dirty="0" err="1" smtClean="0">
                <a:latin typeface="Courier New"/>
                <a:cs typeface="Courier New"/>
              </a:rPr>
              <a:t>Schroedinger</a:t>
            </a:r>
            <a:endParaRPr lang="en-US" sz="1200" dirty="0" smtClean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sz="1200" dirty="0">
                <a:latin typeface="Courier New"/>
                <a:cs typeface="Courier New"/>
              </a:rPr>
              <a:t> </a:t>
            </a:r>
            <a:r>
              <a:rPr lang="en-US" sz="1200" dirty="0" smtClean="0">
                <a:latin typeface="Courier New"/>
                <a:cs typeface="Courier New"/>
              </a:rPr>
              <a:t>                 ...</a:t>
            </a:r>
            <a:endParaRPr lang="en-US" sz="12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954628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NEMO5 on </a:t>
            </a:r>
            <a:r>
              <a:rPr lang="en-US" dirty="0" err="1" smtClean="0"/>
              <a:t>nanoHUB.org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28600" y="914400"/>
            <a:ext cx="5105400" cy="5638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OMEN/NEMO5-based </a:t>
            </a:r>
            <a:r>
              <a:rPr lang="en-US" dirty="0" err="1" smtClean="0"/>
              <a:t>nanoHUB</a:t>
            </a:r>
            <a:r>
              <a:rPr lang="en-US" dirty="0" smtClean="0"/>
              <a:t> tools</a:t>
            </a:r>
          </a:p>
          <a:p>
            <a:pPr lvl="1"/>
            <a:r>
              <a:rPr lang="en-US" dirty="0" err="1" smtClean="0"/>
              <a:t>Brillouin</a:t>
            </a:r>
            <a:r>
              <a:rPr lang="en-US" dirty="0" smtClean="0"/>
              <a:t> Zone Viewer</a:t>
            </a:r>
          </a:p>
          <a:p>
            <a:pPr lvl="2"/>
            <a:r>
              <a:rPr lang="en-US" dirty="0" smtClean="0"/>
              <a:t>Crystal theory</a:t>
            </a:r>
          </a:p>
          <a:p>
            <a:pPr lvl="1"/>
            <a:r>
              <a:rPr lang="en-US" dirty="0" smtClean="0"/>
              <a:t>Crystal Viewer</a:t>
            </a:r>
          </a:p>
          <a:p>
            <a:pPr lvl="2"/>
            <a:r>
              <a:rPr lang="en-US" dirty="0" smtClean="0"/>
              <a:t>Visualize crystals, design your own</a:t>
            </a:r>
          </a:p>
          <a:p>
            <a:pPr lvl="1"/>
            <a:r>
              <a:rPr lang="en-US" dirty="0" smtClean="0"/>
              <a:t>Bandstructure Lab</a:t>
            </a:r>
          </a:p>
          <a:p>
            <a:pPr lvl="2"/>
            <a:r>
              <a:rPr lang="en-US" dirty="0" smtClean="0"/>
              <a:t>Semiconductor fundamentals</a:t>
            </a:r>
          </a:p>
          <a:p>
            <a:pPr lvl="1"/>
            <a:r>
              <a:rPr lang="en-US" dirty="0" smtClean="0"/>
              <a:t>1dhetero</a:t>
            </a:r>
          </a:p>
          <a:p>
            <a:pPr lvl="2"/>
            <a:r>
              <a:rPr lang="en-US" dirty="0" smtClean="0"/>
              <a:t>Poisson-</a:t>
            </a:r>
            <a:r>
              <a:rPr lang="en-US" dirty="0" err="1" smtClean="0"/>
              <a:t>Schroedinger</a:t>
            </a:r>
            <a:r>
              <a:rPr lang="en-US" dirty="0"/>
              <a:t> </a:t>
            </a:r>
            <a:r>
              <a:rPr lang="en-US" dirty="0" smtClean="0"/>
              <a:t>Solver for 1 dimensional heterostructures</a:t>
            </a:r>
          </a:p>
          <a:p>
            <a:pPr lvl="1"/>
            <a:r>
              <a:rPr lang="en-US" dirty="0" smtClean="0"/>
              <a:t>RTDNEGF – </a:t>
            </a:r>
          </a:p>
          <a:p>
            <a:pPr lvl="2"/>
            <a:r>
              <a:rPr lang="en-US" dirty="0" smtClean="0"/>
              <a:t>Calculate current through resonant tunneling diodes</a:t>
            </a:r>
          </a:p>
          <a:p>
            <a:pPr lvl="1"/>
            <a:r>
              <a:rPr lang="en-US" dirty="0" smtClean="0"/>
              <a:t>Quantum Dot Lab</a:t>
            </a:r>
          </a:p>
          <a:p>
            <a:pPr lvl="2"/>
            <a:r>
              <a:rPr lang="en-US" dirty="0" err="1" smtClean="0"/>
              <a:t>Eigenstates</a:t>
            </a:r>
            <a:r>
              <a:rPr lang="en-US" dirty="0" smtClean="0"/>
              <a:t> (energy levels) of particle in a box system</a:t>
            </a:r>
          </a:p>
          <a:p>
            <a:pPr lvl="1"/>
            <a:r>
              <a:rPr lang="en-US" dirty="0" err="1" smtClean="0"/>
              <a:t>nanoFET</a:t>
            </a:r>
            <a:endParaRPr lang="en-US" dirty="0" smtClean="0"/>
          </a:p>
          <a:p>
            <a:pPr lvl="2"/>
            <a:r>
              <a:rPr lang="en-US" dirty="0" smtClean="0"/>
              <a:t>Calculate transport properties of transistors</a:t>
            </a:r>
          </a:p>
          <a:p>
            <a:pPr lvl="2"/>
            <a:r>
              <a:rPr lang="en-US" dirty="0" smtClean="0"/>
              <a:t>NEMO5 powered version of </a:t>
            </a:r>
            <a:r>
              <a:rPr lang="en-US" dirty="0" err="1" smtClean="0"/>
              <a:t>OMENwire</a:t>
            </a:r>
            <a:r>
              <a:rPr lang="en-US" dirty="0" smtClean="0"/>
              <a:t>, OMEN_FET</a:t>
            </a:r>
          </a:p>
          <a:p>
            <a:pPr lvl="1"/>
            <a:r>
              <a:rPr lang="en-US" dirty="0" smtClean="0"/>
              <a:t>ITRS tool OMEN/PADRE/NEMO5 powered - (coming soon)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3501008"/>
            <a:ext cx="3779913" cy="30339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3748" y="764703"/>
            <a:ext cx="3770252" cy="280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49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762000"/>
            <a:ext cx="91440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768600" y="0"/>
            <a:ext cx="6223000" cy="685800"/>
          </a:xfrm>
        </p:spPr>
        <p:txBody>
          <a:bodyPr/>
          <a:lstStyle/>
          <a:p>
            <a:pPr eaLnBrk="1" hangingPunct="1"/>
            <a:r>
              <a:rPr lang="en-US" dirty="0" smtClean="0"/>
              <a:t>NEMO5 </a:t>
            </a:r>
            <a:r>
              <a:rPr lang="en-US" dirty="0" err="1" smtClean="0"/>
              <a:t>nanoHUB</a:t>
            </a:r>
            <a:r>
              <a:rPr lang="en-US" dirty="0" smtClean="0"/>
              <a:t> Usage</a:t>
            </a:r>
            <a:endParaRPr lang="en-US" sz="3600" dirty="0" smtClean="0"/>
          </a:p>
        </p:txBody>
      </p:sp>
      <p:pic>
        <p:nvPicPr>
          <p:cNvPr id="6153" name="Picture 15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518275"/>
            <a:ext cx="102076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2" name="Rectangle 162"/>
          <p:cNvSpPr>
            <a:spLocks noChangeArrowheads="1"/>
          </p:cNvSpPr>
          <p:nvPr/>
        </p:nvSpPr>
        <p:spPr bwMode="auto">
          <a:xfrm>
            <a:off x="4856163" y="3724275"/>
            <a:ext cx="3943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Include one cool breakthrough image</a:t>
            </a:r>
          </a:p>
        </p:txBody>
      </p:sp>
      <p:pic>
        <p:nvPicPr>
          <p:cNvPr id="2" name="Picture 1" descr="omen_nemo_tools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823" y="764704"/>
            <a:ext cx="9190335" cy="5715000"/>
          </a:xfrm>
          <a:prstGeom prst="rect">
            <a:avLst/>
          </a:prstGeom>
        </p:spPr>
      </p:pic>
      <p:sp>
        <p:nvSpPr>
          <p:cNvPr id="30728" name="Rectangle 153"/>
          <p:cNvSpPr>
            <a:spLocks noChangeArrowheads="1"/>
          </p:cNvSpPr>
          <p:nvPr/>
        </p:nvSpPr>
        <p:spPr bwMode="auto">
          <a:xfrm>
            <a:off x="2843808" y="4293096"/>
            <a:ext cx="4464496" cy="2088232"/>
          </a:xfrm>
          <a:prstGeom prst="rect">
            <a:avLst/>
          </a:prstGeom>
          <a:solidFill>
            <a:schemeClr val="bg1">
              <a:alpha val="52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1125" indent="-111125">
              <a:spcBef>
                <a:spcPct val="20000"/>
              </a:spcBef>
            </a:pPr>
            <a:r>
              <a:rPr lang="en-US" sz="2400" b="1" dirty="0" smtClean="0"/>
              <a:t>NEMO Powered Tools</a:t>
            </a:r>
            <a:endParaRPr lang="en-US" sz="2400" b="1" dirty="0"/>
          </a:p>
          <a:p>
            <a:pPr lvl="1">
              <a:spcBef>
                <a:spcPct val="20000"/>
              </a:spcBef>
            </a:pPr>
            <a:r>
              <a:rPr lang="en-US" sz="2400" b="1" dirty="0" smtClean="0"/>
              <a:t>&gt;18,000 Users </a:t>
            </a:r>
            <a:endParaRPr lang="en-US" sz="2400" b="1" dirty="0"/>
          </a:p>
          <a:p>
            <a:pPr lvl="1">
              <a:spcBef>
                <a:spcPct val="20000"/>
              </a:spcBef>
            </a:pPr>
            <a:r>
              <a:rPr lang="en-US" sz="2400" b="1" dirty="0" smtClean="0"/>
              <a:t>&gt;350,000 Simulation Runs</a:t>
            </a:r>
          </a:p>
          <a:p>
            <a:pPr lvl="1">
              <a:spcBef>
                <a:spcPct val="20000"/>
              </a:spcBef>
            </a:pPr>
            <a:r>
              <a:rPr lang="en-US" sz="2400" b="1" dirty="0" smtClean="0"/>
              <a:t>&gt;3,400 students in classroom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7351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Bandstructure Lab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4432300"/>
            <a:ext cx="2895600" cy="17873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2667000"/>
            <a:ext cx="2895600" cy="18004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67600" y="5257800"/>
            <a:ext cx="1865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~100k </a:t>
            </a:r>
          </a:p>
          <a:p>
            <a:r>
              <a:rPr lang="en-US" dirty="0" smtClean="0"/>
              <a:t>Simulation Runs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67600" y="3657600"/>
            <a:ext cx="1493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6,000 Users</a:t>
            </a: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2514600"/>
            <a:ext cx="4648200" cy="3797121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5943600" y="6019800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2007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8229600" y="6019800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2014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304800" y="914400"/>
            <a:ext cx="5105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Computes the electronic and phonon structure of various materials in the spatial configuration of </a:t>
            </a:r>
            <a:r>
              <a:rPr lang="en-US" dirty="0" smtClean="0"/>
              <a:t>bulk, </a:t>
            </a:r>
            <a:r>
              <a:rPr lang="en-US" dirty="0"/>
              <a:t>quantum wells, and </a:t>
            </a:r>
            <a:r>
              <a:rPr lang="en-US" dirty="0" smtClean="0"/>
              <a:t>wires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Various materials (Si, </a:t>
            </a:r>
            <a:r>
              <a:rPr lang="en-US" dirty="0" err="1" smtClean="0"/>
              <a:t>Ge</a:t>
            </a:r>
            <a:r>
              <a:rPr lang="en-US" dirty="0" smtClean="0"/>
              <a:t>, </a:t>
            </a:r>
            <a:r>
              <a:rPr lang="en-US" dirty="0" err="1" smtClean="0"/>
              <a:t>GaAs</a:t>
            </a:r>
            <a:r>
              <a:rPr lang="en-US" dirty="0" smtClean="0"/>
              <a:t>, etc. )</a:t>
            </a:r>
            <a:endParaRPr lang="en-US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0" y="914400"/>
            <a:ext cx="1231900" cy="1576832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486400" y="914400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NEMO5 development --</a:t>
            </a:r>
          </a:p>
          <a:p>
            <a:r>
              <a:rPr lang="en-US" dirty="0" err="1" smtClean="0"/>
              <a:t>Samik</a:t>
            </a:r>
            <a:r>
              <a:rPr lang="en-US" dirty="0" smtClean="0"/>
              <a:t> Mukherjee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93992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1|0|0|0.3|0|0"/>
</p:tagLst>
</file>

<file path=ppt/theme/theme1.xml><?xml version="1.0" encoding="utf-8"?>
<a:theme xmlns:a="http://schemas.openxmlformats.org/drawingml/2006/main" name="aaa_nanohub_template_Purdue_V17">
  <a:themeElements>
    <a:clrScheme name="Custom 1">
      <a:dk1>
        <a:srgbClr val="000000"/>
      </a:dk1>
      <a:lt1>
        <a:srgbClr val="FFFFFF"/>
      </a:lt1>
      <a:dk2>
        <a:srgbClr val="C00000"/>
      </a:dk2>
      <a:lt2>
        <a:srgbClr val="92D050"/>
      </a:lt2>
      <a:accent1>
        <a:srgbClr val="5C90A7"/>
      </a:accent1>
      <a:accent2>
        <a:srgbClr val="FFCC66"/>
      </a:accent2>
      <a:accent3>
        <a:srgbClr val="D175A3"/>
      </a:accent3>
      <a:accent4>
        <a:srgbClr val="FFCC00"/>
      </a:accent4>
      <a:accent5>
        <a:srgbClr val="FF5050"/>
      </a:accent5>
      <a:accent6>
        <a:srgbClr val="92D050"/>
      </a:accent6>
      <a:hlink>
        <a:srgbClr val="2A5063"/>
      </a:hlink>
      <a:folHlink>
        <a:srgbClr val="78BCDA"/>
      </a:folHlink>
    </a:clrScheme>
    <a:fontScheme name="nanoHUB-v2">
      <a:majorFont>
        <a:latin typeface="Trebuchet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nanoHUB-v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HUB-v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HUB-v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HUB-v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HUB-v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HUB-v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1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5C90A7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B5C6D0"/>
        </a:accent5>
        <a:accent6>
          <a:srgbClr val="E7B95C"/>
        </a:accent6>
        <a:hlink>
          <a:srgbClr val="2A5063"/>
        </a:hlink>
        <a:folHlink>
          <a:srgbClr val="78BCD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aaa_nanohub_template_Purdue_V17.potx</Template>
  <TotalTime>5502</TotalTime>
  <Words>898</Words>
  <Application>Microsoft Macintosh PowerPoint</Application>
  <PresentationFormat>On-screen Show (4:3)</PresentationFormat>
  <Paragraphs>196</Paragraphs>
  <Slides>13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aaa_nanohub_template_Purdue_V17</vt:lpstr>
      <vt:lpstr>NanoElectronic Modeling with the NEMO toolkit on nanoHUB</vt:lpstr>
      <vt:lpstr>Overview</vt:lpstr>
      <vt:lpstr>nanoHUB.org</vt:lpstr>
      <vt:lpstr>Nanoelectronics Today</vt:lpstr>
      <vt:lpstr>NEMO5 - Bridging the Scales  From Ab-Initio to Realistic Devices</vt:lpstr>
      <vt:lpstr>NEMO5 (on nanoHUB)</vt:lpstr>
      <vt:lpstr>NEMO5 on nanoHUB.org</vt:lpstr>
      <vt:lpstr>NEMO5 nanoHUB Usage</vt:lpstr>
      <vt:lpstr>Bandstructure Lab</vt:lpstr>
      <vt:lpstr>Tool Development Timeline and Testing</vt:lpstr>
      <vt:lpstr>Best Practices</vt:lpstr>
      <vt:lpstr>NEMO Agenda, Funding, and Leverage</vt:lpstr>
      <vt:lpstr>iNEMO Group</vt:lpstr>
    </vt:vector>
  </TitlesOfParts>
  <Company>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Mindy McCutchan</dc:creator>
  <cp:lastModifiedBy>Emily Kayser</cp:lastModifiedBy>
  <cp:revision>231</cp:revision>
  <dcterms:created xsi:type="dcterms:W3CDTF">2009-05-22T23:54:03Z</dcterms:created>
  <dcterms:modified xsi:type="dcterms:W3CDTF">2014-09-29T18:33:52Z</dcterms:modified>
</cp:coreProperties>
</file>