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21"/>
  </p:notesMasterIdLst>
  <p:sldIdLst>
    <p:sldId id="256" r:id="rId2"/>
    <p:sldId id="257" r:id="rId3"/>
    <p:sldId id="273" r:id="rId4"/>
    <p:sldId id="263" r:id="rId5"/>
    <p:sldId id="275" r:id="rId6"/>
    <p:sldId id="283" r:id="rId7"/>
    <p:sldId id="278" r:id="rId8"/>
    <p:sldId id="258" r:id="rId9"/>
    <p:sldId id="276" r:id="rId10"/>
    <p:sldId id="259" r:id="rId11"/>
    <p:sldId id="260" r:id="rId12"/>
    <p:sldId id="277" r:id="rId13"/>
    <p:sldId id="262" r:id="rId14"/>
    <p:sldId id="284" r:id="rId15"/>
    <p:sldId id="285" r:id="rId16"/>
    <p:sldId id="286" r:id="rId17"/>
    <p:sldId id="289" r:id="rId18"/>
    <p:sldId id="288" r:id="rId19"/>
    <p:sldId id="272" r:id="rId2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72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4" autoAdjust="0"/>
    <p:restoredTop sz="80268" autoAdjust="0"/>
  </p:normalViewPr>
  <p:slideViewPr>
    <p:cSldViewPr>
      <p:cViewPr>
        <p:scale>
          <a:sx n="62" d="100"/>
          <a:sy n="62" d="100"/>
        </p:scale>
        <p:origin x="-204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5" d="100"/>
          <a:sy n="115" d="100"/>
        </p:scale>
        <p:origin x="-1692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F3740-57F8-4AF5-ADE9-229A6EDEC853}" type="doc">
      <dgm:prSet loTypeId="urn:microsoft.com/office/officeart/2005/8/layout/targe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3E57C482-CDA8-44E3-8396-3C0234A865D4}">
      <dgm:prSet phldrT="[Text]" custT="1"/>
      <dgm:spPr/>
      <dgm:t>
        <a:bodyPr/>
        <a:lstStyle/>
        <a:p>
          <a:r>
            <a:rPr lang="en-US" sz="2000" dirty="0" smtClean="0"/>
            <a:t>Background of </a:t>
          </a:r>
          <a:r>
            <a:rPr lang="en-US" sz="2000" dirty="0" err="1" smtClean="0"/>
            <a:t>STEMEdhub</a:t>
          </a:r>
          <a:endParaRPr lang="en-US" sz="2000" dirty="0"/>
        </a:p>
      </dgm:t>
    </dgm:pt>
    <dgm:pt modelId="{F489CB26-C0D8-40B8-A8BD-C7A4ECF132F7}" type="parTrans" cxnId="{84E93A2A-217F-43D3-8441-CF54A595F7F0}">
      <dgm:prSet/>
      <dgm:spPr/>
      <dgm:t>
        <a:bodyPr/>
        <a:lstStyle/>
        <a:p>
          <a:endParaRPr lang="en-US"/>
        </a:p>
      </dgm:t>
    </dgm:pt>
    <dgm:pt modelId="{2808B130-C9CC-4B17-AFCA-778DA66EAFB8}" type="sibTrans" cxnId="{84E93A2A-217F-43D3-8441-CF54A595F7F0}">
      <dgm:prSet/>
      <dgm:spPr/>
      <dgm:t>
        <a:bodyPr/>
        <a:lstStyle/>
        <a:p>
          <a:endParaRPr lang="en-US"/>
        </a:p>
      </dgm:t>
    </dgm:pt>
    <dgm:pt modelId="{A5BEDC78-D55D-41B5-BC5A-2B7634E24DEF}">
      <dgm:prSet phldrT="[Text]" custT="1"/>
      <dgm:spPr/>
      <dgm:t>
        <a:bodyPr/>
        <a:lstStyle/>
        <a:p>
          <a:r>
            <a:rPr lang="en-US" sz="1800" dirty="0" smtClean="0"/>
            <a:t>AAU (Association of American Universities) STEM Education Initiative</a:t>
          </a:r>
          <a:endParaRPr lang="en-US" sz="1800" dirty="0"/>
        </a:p>
      </dgm:t>
    </dgm:pt>
    <dgm:pt modelId="{9B50D246-A3DD-41B8-B499-D76FDFB65DF8}" type="parTrans" cxnId="{5D5B8989-E101-455A-9B78-62C9EFE7D3E3}">
      <dgm:prSet/>
      <dgm:spPr/>
      <dgm:t>
        <a:bodyPr/>
        <a:lstStyle/>
        <a:p>
          <a:endParaRPr lang="en-US"/>
        </a:p>
      </dgm:t>
    </dgm:pt>
    <dgm:pt modelId="{BF76F7C9-29DD-4BD2-86D9-DFE1C9CDADF9}" type="sibTrans" cxnId="{5D5B8989-E101-455A-9B78-62C9EFE7D3E3}">
      <dgm:prSet/>
      <dgm:spPr/>
      <dgm:t>
        <a:bodyPr/>
        <a:lstStyle/>
        <a:p>
          <a:endParaRPr lang="en-US"/>
        </a:p>
      </dgm:t>
    </dgm:pt>
    <dgm:pt modelId="{D7E39AAB-CFF6-4D99-93FF-6B510BDB9E97}">
      <dgm:prSet phldrT="[Text]" custT="1"/>
      <dgm:spPr/>
      <dgm:t>
        <a:bodyPr/>
        <a:lstStyle/>
        <a:p>
          <a:r>
            <a:rPr lang="en-US" sz="1800" b="0" dirty="0" smtClean="0"/>
            <a:t>AAU Super Groups</a:t>
          </a:r>
          <a:endParaRPr lang="en-US" sz="1800" b="0" dirty="0"/>
        </a:p>
      </dgm:t>
    </dgm:pt>
    <dgm:pt modelId="{258BE976-6FF1-4528-B727-267B433A879C}" type="parTrans" cxnId="{00622848-4A5C-4059-A8F2-4899512B27C4}">
      <dgm:prSet/>
      <dgm:spPr/>
      <dgm:t>
        <a:bodyPr/>
        <a:lstStyle/>
        <a:p>
          <a:endParaRPr lang="en-US"/>
        </a:p>
      </dgm:t>
    </dgm:pt>
    <dgm:pt modelId="{942114D8-3ED4-4C1B-A2F5-BAA09B46D668}" type="sibTrans" cxnId="{00622848-4A5C-4059-A8F2-4899512B27C4}">
      <dgm:prSet/>
      <dgm:spPr/>
      <dgm:t>
        <a:bodyPr/>
        <a:lstStyle/>
        <a:p>
          <a:endParaRPr lang="en-US"/>
        </a:p>
      </dgm:t>
    </dgm:pt>
    <dgm:pt modelId="{B599340B-03D2-4437-9F5D-4CB61BED809E}" type="pres">
      <dgm:prSet presAssocID="{30BF3740-57F8-4AF5-ADE9-229A6EDEC8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FEBC34-89BE-407E-BC6A-F3B0E6583CDA}" type="pres">
      <dgm:prSet presAssocID="{3E57C482-CDA8-44E3-8396-3C0234A865D4}" presName="circle1" presStyleLbl="node1" presStyleIdx="0" presStyleCnt="3"/>
      <dgm:spPr/>
    </dgm:pt>
    <dgm:pt modelId="{18CAB3DC-7689-46D3-B0E1-4AD8C85ACC78}" type="pres">
      <dgm:prSet presAssocID="{3E57C482-CDA8-44E3-8396-3C0234A865D4}" presName="space" presStyleCnt="0"/>
      <dgm:spPr/>
    </dgm:pt>
    <dgm:pt modelId="{E064EAAB-030E-4E96-99B8-236426FAFA35}" type="pres">
      <dgm:prSet presAssocID="{3E57C482-CDA8-44E3-8396-3C0234A865D4}" presName="rect1" presStyleLbl="alignAcc1" presStyleIdx="0" presStyleCnt="3"/>
      <dgm:spPr/>
      <dgm:t>
        <a:bodyPr/>
        <a:lstStyle/>
        <a:p>
          <a:endParaRPr lang="en-US"/>
        </a:p>
      </dgm:t>
    </dgm:pt>
    <dgm:pt modelId="{931C46F9-46B2-44AF-9F9E-B3E493312174}" type="pres">
      <dgm:prSet presAssocID="{A5BEDC78-D55D-41B5-BC5A-2B7634E24DEF}" presName="vertSpace2" presStyleLbl="node1" presStyleIdx="0" presStyleCnt="3"/>
      <dgm:spPr/>
    </dgm:pt>
    <dgm:pt modelId="{6F9E5D40-1053-413C-99D3-05747E7B6EDB}" type="pres">
      <dgm:prSet presAssocID="{A5BEDC78-D55D-41B5-BC5A-2B7634E24DEF}" presName="circle2" presStyleLbl="node1" presStyleIdx="1" presStyleCnt="3"/>
      <dgm:spPr/>
    </dgm:pt>
    <dgm:pt modelId="{C6C98692-7DDD-4632-94EC-A58ED976B56D}" type="pres">
      <dgm:prSet presAssocID="{A5BEDC78-D55D-41B5-BC5A-2B7634E24DEF}" presName="rect2" presStyleLbl="alignAcc1" presStyleIdx="1" presStyleCnt="3"/>
      <dgm:spPr/>
      <dgm:t>
        <a:bodyPr/>
        <a:lstStyle/>
        <a:p>
          <a:endParaRPr lang="en-US"/>
        </a:p>
      </dgm:t>
    </dgm:pt>
    <dgm:pt modelId="{95D4A7D9-5FBD-44CF-8C0B-92B4998C784C}" type="pres">
      <dgm:prSet presAssocID="{D7E39AAB-CFF6-4D99-93FF-6B510BDB9E97}" presName="vertSpace3" presStyleLbl="node1" presStyleIdx="1" presStyleCnt="3"/>
      <dgm:spPr/>
    </dgm:pt>
    <dgm:pt modelId="{CDF328BC-6F33-4848-B83D-9515DD1AFE9B}" type="pres">
      <dgm:prSet presAssocID="{D7E39AAB-CFF6-4D99-93FF-6B510BDB9E97}" presName="circle3" presStyleLbl="node1" presStyleIdx="2" presStyleCnt="3"/>
      <dgm:spPr/>
    </dgm:pt>
    <dgm:pt modelId="{4D6EBB3F-A9D6-4DB1-9AFB-3ABBD09D6B47}" type="pres">
      <dgm:prSet presAssocID="{D7E39AAB-CFF6-4D99-93FF-6B510BDB9E97}" presName="rect3" presStyleLbl="alignAcc1" presStyleIdx="2" presStyleCnt="3"/>
      <dgm:spPr/>
      <dgm:t>
        <a:bodyPr/>
        <a:lstStyle/>
        <a:p>
          <a:endParaRPr lang="en-US"/>
        </a:p>
      </dgm:t>
    </dgm:pt>
    <dgm:pt modelId="{4A9295B4-CAFE-4457-B9E4-77EACC1B0D1A}" type="pres">
      <dgm:prSet presAssocID="{3E57C482-CDA8-44E3-8396-3C0234A865D4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0D60A-764C-446A-B3B5-658F9F5AB67F}" type="pres">
      <dgm:prSet presAssocID="{A5BEDC78-D55D-41B5-BC5A-2B7634E24DE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5BC63-D2F0-4D1C-BDBF-1FBF56CA5775}" type="pres">
      <dgm:prSet presAssocID="{D7E39AAB-CFF6-4D99-93FF-6B510BDB9E9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1FBCA2-5C9D-4C1F-809D-71DF35162FE5}" type="presOf" srcId="{30BF3740-57F8-4AF5-ADE9-229A6EDEC853}" destId="{B599340B-03D2-4437-9F5D-4CB61BED809E}" srcOrd="0" destOrd="0" presId="urn:microsoft.com/office/officeart/2005/8/layout/target3"/>
    <dgm:cxn modelId="{84E93A2A-217F-43D3-8441-CF54A595F7F0}" srcId="{30BF3740-57F8-4AF5-ADE9-229A6EDEC853}" destId="{3E57C482-CDA8-44E3-8396-3C0234A865D4}" srcOrd="0" destOrd="0" parTransId="{F489CB26-C0D8-40B8-A8BD-C7A4ECF132F7}" sibTransId="{2808B130-C9CC-4B17-AFCA-778DA66EAFB8}"/>
    <dgm:cxn modelId="{3E07C066-3091-4156-860A-C50A12AA5C7F}" type="presOf" srcId="{A5BEDC78-D55D-41B5-BC5A-2B7634E24DEF}" destId="{1280D60A-764C-446A-B3B5-658F9F5AB67F}" srcOrd="1" destOrd="0" presId="urn:microsoft.com/office/officeart/2005/8/layout/target3"/>
    <dgm:cxn modelId="{70CE637C-F66B-4A6C-8267-A39692F86A6E}" type="presOf" srcId="{3E57C482-CDA8-44E3-8396-3C0234A865D4}" destId="{4A9295B4-CAFE-4457-B9E4-77EACC1B0D1A}" srcOrd="1" destOrd="0" presId="urn:microsoft.com/office/officeart/2005/8/layout/target3"/>
    <dgm:cxn modelId="{52AC1123-79ED-45AD-A935-D0FDFA2528AC}" type="presOf" srcId="{A5BEDC78-D55D-41B5-BC5A-2B7634E24DEF}" destId="{C6C98692-7DDD-4632-94EC-A58ED976B56D}" srcOrd="0" destOrd="0" presId="urn:microsoft.com/office/officeart/2005/8/layout/target3"/>
    <dgm:cxn modelId="{8EBFB600-77CE-47B3-AC37-A7A1789D3A84}" type="presOf" srcId="{D7E39AAB-CFF6-4D99-93FF-6B510BDB9E97}" destId="{4D6EBB3F-A9D6-4DB1-9AFB-3ABBD09D6B47}" srcOrd="0" destOrd="0" presId="urn:microsoft.com/office/officeart/2005/8/layout/target3"/>
    <dgm:cxn modelId="{F48BAFED-6D46-4C39-A41A-BA3FE175C153}" type="presOf" srcId="{3E57C482-CDA8-44E3-8396-3C0234A865D4}" destId="{E064EAAB-030E-4E96-99B8-236426FAFA35}" srcOrd="0" destOrd="0" presId="urn:microsoft.com/office/officeart/2005/8/layout/target3"/>
    <dgm:cxn modelId="{00622848-4A5C-4059-A8F2-4899512B27C4}" srcId="{30BF3740-57F8-4AF5-ADE9-229A6EDEC853}" destId="{D7E39AAB-CFF6-4D99-93FF-6B510BDB9E97}" srcOrd="2" destOrd="0" parTransId="{258BE976-6FF1-4528-B727-267B433A879C}" sibTransId="{942114D8-3ED4-4C1B-A2F5-BAA09B46D668}"/>
    <dgm:cxn modelId="{2A7B9104-0E76-4B14-8BA1-5A9FD537F4F3}" type="presOf" srcId="{D7E39AAB-CFF6-4D99-93FF-6B510BDB9E97}" destId="{92A5BC63-D2F0-4D1C-BDBF-1FBF56CA5775}" srcOrd="1" destOrd="0" presId="urn:microsoft.com/office/officeart/2005/8/layout/target3"/>
    <dgm:cxn modelId="{5D5B8989-E101-455A-9B78-62C9EFE7D3E3}" srcId="{30BF3740-57F8-4AF5-ADE9-229A6EDEC853}" destId="{A5BEDC78-D55D-41B5-BC5A-2B7634E24DEF}" srcOrd="1" destOrd="0" parTransId="{9B50D246-A3DD-41B8-B499-D76FDFB65DF8}" sibTransId="{BF76F7C9-29DD-4BD2-86D9-DFE1C9CDADF9}"/>
    <dgm:cxn modelId="{9A9065E7-C81F-4BD6-A6CE-DBB9F5686835}" type="presParOf" srcId="{B599340B-03D2-4437-9F5D-4CB61BED809E}" destId="{A6FEBC34-89BE-407E-BC6A-F3B0E6583CDA}" srcOrd="0" destOrd="0" presId="urn:microsoft.com/office/officeart/2005/8/layout/target3"/>
    <dgm:cxn modelId="{46F4BBCF-D9B9-45E2-ABC3-58A8AABF2CD7}" type="presParOf" srcId="{B599340B-03D2-4437-9F5D-4CB61BED809E}" destId="{18CAB3DC-7689-46D3-B0E1-4AD8C85ACC78}" srcOrd="1" destOrd="0" presId="urn:microsoft.com/office/officeart/2005/8/layout/target3"/>
    <dgm:cxn modelId="{AA083774-73A9-4925-B97C-5F3BC0A0E59F}" type="presParOf" srcId="{B599340B-03D2-4437-9F5D-4CB61BED809E}" destId="{E064EAAB-030E-4E96-99B8-236426FAFA35}" srcOrd="2" destOrd="0" presId="urn:microsoft.com/office/officeart/2005/8/layout/target3"/>
    <dgm:cxn modelId="{3B22D520-E8C4-4397-AF6D-E6D901170389}" type="presParOf" srcId="{B599340B-03D2-4437-9F5D-4CB61BED809E}" destId="{931C46F9-46B2-44AF-9F9E-B3E493312174}" srcOrd="3" destOrd="0" presId="urn:microsoft.com/office/officeart/2005/8/layout/target3"/>
    <dgm:cxn modelId="{711940D0-256B-4C5E-82B1-AD36A1BC0A48}" type="presParOf" srcId="{B599340B-03D2-4437-9F5D-4CB61BED809E}" destId="{6F9E5D40-1053-413C-99D3-05747E7B6EDB}" srcOrd="4" destOrd="0" presId="urn:microsoft.com/office/officeart/2005/8/layout/target3"/>
    <dgm:cxn modelId="{BC4F2D72-FFE3-427A-8D58-06BAF6FF9B44}" type="presParOf" srcId="{B599340B-03D2-4437-9F5D-4CB61BED809E}" destId="{C6C98692-7DDD-4632-94EC-A58ED976B56D}" srcOrd="5" destOrd="0" presId="urn:microsoft.com/office/officeart/2005/8/layout/target3"/>
    <dgm:cxn modelId="{549D7F27-A52B-419C-94BC-03A1C60B9C95}" type="presParOf" srcId="{B599340B-03D2-4437-9F5D-4CB61BED809E}" destId="{95D4A7D9-5FBD-44CF-8C0B-92B4998C784C}" srcOrd="6" destOrd="0" presId="urn:microsoft.com/office/officeart/2005/8/layout/target3"/>
    <dgm:cxn modelId="{A80C31C3-B456-4681-86D4-BF2523BBF859}" type="presParOf" srcId="{B599340B-03D2-4437-9F5D-4CB61BED809E}" destId="{CDF328BC-6F33-4848-B83D-9515DD1AFE9B}" srcOrd="7" destOrd="0" presId="urn:microsoft.com/office/officeart/2005/8/layout/target3"/>
    <dgm:cxn modelId="{4FAF9C4B-FF76-4BF0-86AE-9C775E34B8D1}" type="presParOf" srcId="{B599340B-03D2-4437-9F5D-4CB61BED809E}" destId="{4D6EBB3F-A9D6-4DB1-9AFB-3ABBD09D6B47}" srcOrd="8" destOrd="0" presId="urn:microsoft.com/office/officeart/2005/8/layout/target3"/>
    <dgm:cxn modelId="{1641707D-4261-49C3-82AD-B935C325A619}" type="presParOf" srcId="{B599340B-03D2-4437-9F5D-4CB61BED809E}" destId="{4A9295B4-CAFE-4457-B9E4-77EACC1B0D1A}" srcOrd="9" destOrd="0" presId="urn:microsoft.com/office/officeart/2005/8/layout/target3"/>
    <dgm:cxn modelId="{614CCD19-A857-47A7-9387-E938FE4BAB02}" type="presParOf" srcId="{B599340B-03D2-4437-9F5D-4CB61BED809E}" destId="{1280D60A-764C-446A-B3B5-658F9F5AB67F}" srcOrd="10" destOrd="0" presId="urn:microsoft.com/office/officeart/2005/8/layout/target3"/>
    <dgm:cxn modelId="{5EC35EC1-6A30-4132-BA2C-1D76B7B2E03F}" type="presParOf" srcId="{B599340B-03D2-4437-9F5D-4CB61BED809E}" destId="{92A5BC63-D2F0-4D1C-BDBF-1FBF56CA577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471A0A-4939-40BF-A8C5-078F54E6BF66}" type="doc">
      <dgm:prSet loTypeId="urn:microsoft.com/office/officeart/2005/8/layout/gear1" loCatId="cycle" qsTypeId="urn:microsoft.com/office/officeart/2005/8/quickstyle/simple4" qsCatId="simple" csTypeId="urn:microsoft.com/office/officeart/2005/8/colors/accent6_3" csCatId="accent6" phldr="1"/>
      <dgm:spPr/>
    </dgm:pt>
    <dgm:pt modelId="{4A935B3D-427C-45A6-B950-8E86163FD53C}">
      <dgm:prSet phldrT="[Text]"/>
      <dgm:spPr/>
      <dgm:t>
        <a:bodyPr/>
        <a:lstStyle/>
        <a:p>
          <a:r>
            <a:rPr lang="en-US" dirty="0" smtClean="0"/>
            <a:t>1200+</a:t>
          </a:r>
        </a:p>
        <a:p>
          <a:r>
            <a:rPr lang="en-US" dirty="0" smtClean="0"/>
            <a:t>Users</a:t>
          </a:r>
          <a:endParaRPr lang="en-US" dirty="0"/>
        </a:p>
      </dgm:t>
    </dgm:pt>
    <dgm:pt modelId="{36531C3E-358B-40F7-BE08-83237D0E2ED4}" type="parTrans" cxnId="{4630A23B-D41D-4013-87D9-CF532378A945}">
      <dgm:prSet/>
      <dgm:spPr/>
      <dgm:t>
        <a:bodyPr/>
        <a:lstStyle/>
        <a:p>
          <a:endParaRPr lang="en-US"/>
        </a:p>
      </dgm:t>
    </dgm:pt>
    <dgm:pt modelId="{A5641336-70D0-4E4D-B708-2DF3E8DDA4E2}" type="sibTrans" cxnId="{4630A23B-D41D-4013-87D9-CF532378A945}">
      <dgm:prSet/>
      <dgm:spPr/>
      <dgm:t>
        <a:bodyPr/>
        <a:lstStyle/>
        <a:p>
          <a:endParaRPr lang="en-US"/>
        </a:p>
      </dgm:t>
    </dgm:pt>
    <dgm:pt modelId="{CC8881FB-2100-4112-8840-0DA63AD736C3}">
      <dgm:prSet phldrT="[Text]"/>
      <dgm:spPr/>
      <dgm:t>
        <a:bodyPr/>
        <a:lstStyle/>
        <a:p>
          <a:r>
            <a:rPr lang="en-US" dirty="0" smtClean="0"/>
            <a:t>800+</a:t>
          </a:r>
        </a:p>
        <a:p>
          <a:r>
            <a:rPr lang="en-US" dirty="0" smtClean="0"/>
            <a:t>Resources</a:t>
          </a:r>
          <a:endParaRPr lang="en-US" dirty="0"/>
        </a:p>
      </dgm:t>
    </dgm:pt>
    <dgm:pt modelId="{3382151A-7863-41CE-9B2D-038EAFEFCF6F}" type="parTrans" cxnId="{2E6A172D-13D5-4931-B5E8-7A97A9829BB5}">
      <dgm:prSet/>
      <dgm:spPr/>
      <dgm:t>
        <a:bodyPr/>
        <a:lstStyle/>
        <a:p>
          <a:endParaRPr lang="en-US"/>
        </a:p>
      </dgm:t>
    </dgm:pt>
    <dgm:pt modelId="{0997D041-8DB4-4066-9A61-15A0E475F799}" type="sibTrans" cxnId="{2E6A172D-13D5-4931-B5E8-7A97A9829BB5}">
      <dgm:prSet/>
      <dgm:spPr/>
      <dgm:t>
        <a:bodyPr/>
        <a:lstStyle/>
        <a:p>
          <a:endParaRPr lang="en-US"/>
        </a:p>
      </dgm:t>
    </dgm:pt>
    <dgm:pt modelId="{F1AAB46F-B6D8-4D1F-89A1-1414FCCC3084}">
      <dgm:prSet phldrT="[Text]"/>
      <dgm:spPr/>
      <dgm:t>
        <a:bodyPr/>
        <a:lstStyle/>
        <a:p>
          <a:r>
            <a:rPr lang="en-US" dirty="0" smtClean="0"/>
            <a:t>40+ Groups</a:t>
          </a:r>
          <a:endParaRPr lang="en-US" dirty="0"/>
        </a:p>
      </dgm:t>
    </dgm:pt>
    <dgm:pt modelId="{204AF4DB-D8DB-4376-B9F0-612D4F27D39B}" type="parTrans" cxnId="{BD224656-6C4D-4735-9C0E-34097AFAB77B}">
      <dgm:prSet/>
      <dgm:spPr/>
      <dgm:t>
        <a:bodyPr/>
        <a:lstStyle/>
        <a:p>
          <a:endParaRPr lang="en-US"/>
        </a:p>
      </dgm:t>
    </dgm:pt>
    <dgm:pt modelId="{AC18BF0F-489A-43F4-8BEA-C2A19232D6A9}" type="sibTrans" cxnId="{BD224656-6C4D-4735-9C0E-34097AFAB77B}">
      <dgm:prSet/>
      <dgm:spPr/>
      <dgm:t>
        <a:bodyPr/>
        <a:lstStyle/>
        <a:p>
          <a:endParaRPr lang="en-US"/>
        </a:p>
      </dgm:t>
    </dgm:pt>
    <dgm:pt modelId="{1D9A892D-CDDF-4D0E-8BB5-7C7FC421EA70}" type="pres">
      <dgm:prSet presAssocID="{5F471A0A-4939-40BF-A8C5-078F54E6BF6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5BE9CC0-1DCA-4C64-8D56-8522E07D636F}" type="pres">
      <dgm:prSet presAssocID="{4A935B3D-427C-45A6-B950-8E86163FD53C}" presName="gear1" presStyleLbl="node1" presStyleIdx="0" presStyleCnt="3" custScaleX="108523" custScaleY="123043" custLinFactNeighborX="-2841" custLinFactNeighborY="22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C9384-2F0B-4F54-B645-F6F9E80B35BA}" type="pres">
      <dgm:prSet presAssocID="{4A935B3D-427C-45A6-B950-8E86163FD53C}" presName="gear1srcNode" presStyleLbl="node1" presStyleIdx="0" presStyleCnt="3"/>
      <dgm:spPr/>
      <dgm:t>
        <a:bodyPr/>
        <a:lstStyle/>
        <a:p>
          <a:endParaRPr lang="en-US"/>
        </a:p>
      </dgm:t>
    </dgm:pt>
    <dgm:pt modelId="{F5E1925D-5AAD-406C-95FF-F7621AD8DC73}" type="pres">
      <dgm:prSet presAssocID="{4A935B3D-427C-45A6-B950-8E86163FD53C}" presName="gear1dstNode" presStyleLbl="node1" presStyleIdx="0" presStyleCnt="3"/>
      <dgm:spPr/>
      <dgm:t>
        <a:bodyPr/>
        <a:lstStyle/>
        <a:p>
          <a:endParaRPr lang="en-US"/>
        </a:p>
      </dgm:t>
    </dgm:pt>
    <dgm:pt modelId="{468E1887-5D82-48B8-8C31-D8224A88C26C}" type="pres">
      <dgm:prSet presAssocID="{CC8881FB-2100-4112-8840-0DA63AD736C3}" presName="gear2" presStyleLbl="node1" presStyleIdx="1" presStyleCnt="3" custScaleX="111692" custScaleY="117079" custLinFactNeighborX="-8099" custLinFactNeighborY="-61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CDD77-C641-4304-870F-E25D127FF90E}" type="pres">
      <dgm:prSet presAssocID="{CC8881FB-2100-4112-8840-0DA63AD736C3}" presName="gear2srcNode" presStyleLbl="node1" presStyleIdx="1" presStyleCnt="3"/>
      <dgm:spPr/>
      <dgm:t>
        <a:bodyPr/>
        <a:lstStyle/>
        <a:p>
          <a:endParaRPr lang="en-US"/>
        </a:p>
      </dgm:t>
    </dgm:pt>
    <dgm:pt modelId="{DE42B04A-80E9-4338-84A1-CD07ED51B8C8}" type="pres">
      <dgm:prSet presAssocID="{CC8881FB-2100-4112-8840-0DA63AD736C3}" presName="gear2dstNode" presStyleLbl="node1" presStyleIdx="1" presStyleCnt="3"/>
      <dgm:spPr/>
      <dgm:t>
        <a:bodyPr/>
        <a:lstStyle/>
        <a:p>
          <a:endParaRPr lang="en-US"/>
        </a:p>
      </dgm:t>
    </dgm:pt>
    <dgm:pt modelId="{B86CE81E-46BA-47A9-BB6D-FB5F1ACDED3C}" type="pres">
      <dgm:prSet presAssocID="{F1AAB46F-B6D8-4D1F-89A1-1414FCCC3084}" presName="gear3" presStyleLbl="node1" presStyleIdx="2" presStyleCnt="3" custScaleX="94126" custScaleY="99332"/>
      <dgm:spPr/>
      <dgm:t>
        <a:bodyPr/>
        <a:lstStyle/>
        <a:p>
          <a:endParaRPr lang="en-US"/>
        </a:p>
      </dgm:t>
    </dgm:pt>
    <dgm:pt modelId="{8B75096B-C371-4103-9F9D-8FC468544F73}" type="pres">
      <dgm:prSet presAssocID="{F1AAB46F-B6D8-4D1F-89A1-1414FCCC308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4EC0D-81A3-437D-A76F-8D8E8DF291B8}" type="pres">
      <dgm:prSet presAssocID="{F1AAB46F-B6D8-4D1F-89A1-1414FCCC3084}" presName="gear3srcNode" presStyleLbl="node1" presStyleIdx="2" presStyleCnt="3"/>
      <dgm:spPr/>
      <dgm:t>
        <a:bodyPr/>
        <a:lstStyle/>
        <a:p>
          <a:endParaRPr lang="en-US"/>
        </a:p>
      </dgm:t>
    </dgm:pt>
    <dgm:pt modelId="{63E77B30-4F7F-485D-B082-E165290DCEA6}" type="pres">
      <dgm:prSet presAssocID="{F1AAB46F-B6D8-4D1F-89A1-1414FCCC3084}" presName="gear3dstNode" presStyleLbl="node1" presStyleIdx="2" presStyleCnt="3"/>
      <dgm:spPr/>
      <dgm:t>
        <a:bodyPr/>
        <a:lstStyle/>
        <a:p>
          <a:endParaRPr lang="en-US"/>
        </a:p>
      </dgm:t>
    </dgm:pt>
    <dgm:pt modelId="{D0EE4481-52C1-41F2-9E20-9F6127AF5872}" type="pres">
      <dgm:prSet presAssocID="{A5641336-70D0-4E4D-B708-2DF3E8DDA4E2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29F51D8C-F660-4C53-A062-00EF98863DE5}" type="pres">
      <dgm:prSet presAssocID="{0997D041-8DB4-4066-9A61-15A0E475F799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0D6738CA-764C-48D5-8E85-6FEEACC99E56}" type="pres">
      <dgm:prSet presAssocID="{AC18BF0F-489A-43F4-8BEA-C2A19232D6A9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6517A20-DC6E-49A7-A6C4-E8848061E818}" type="presOf" srcId="{CC8881FB-2100-4112-8840-0DA63AD736C3}" destId="{468E1887-5D82-48B8-8C31-D8224A88C26C}" srcOrd="0" destOrd="0" presId="urn:microsoft.com/office/officeart/2005/8/layout/gear1"/>
    <dgm:cxn modelId="{BD224656-6C4D-4735-9C0E-34097AFAB77B}" srcId="{5F471A0A-4939-40BF-A8C5-078F54E6BF66}" destId="{F1AAB46F-B6D8-4D1F-89A1-1414FCCC3084}" srcOrd="2" destOrd="0" parTransId="{204AF4DB-D8DB-4376-B9F0-612D4F27D39B}" sibTransId="{AC18BF0F-489A-43F4-8BEA-C2A19232D6A9}"/>
    <dgm:cxn modelId="{BFADDF5A-B080-4676-B443-2F619E50D129}" type="presOf" srcId="{4A935B3D-427C-45A6-B950-8E86163FD53C}" destId="{D5BE9CC0-1DCA-4C64-8D56-8522E07D636F}" srcOrd="0" destOrd="0" presId="urn:microsoft.com/office/officeart/2005/8/layout/gear1"/>
    <dgm:cxn modelId="{0A5B8E59-D3EC-4667-BA19-EEED0543FE5B}" type="presOf" srcId="{4A935B3D-427C-45A6-B950-8E86163FD53C}" destId="{F5E1925D-5AAD-406C-95FF-F7621AD8DC73}" srcOrd="2" destOrd="0" presId="urn:microsoft.com/office/officeart/2005/8/layout/gear1"/>
    <dgm:cxn modelId="{4630A23B-D41D-4013-87D9-CF532378A945}" srcId="{5F471A0A-4939-40BF-A8C5-078F54E6BF66}" destId="{4A935B3D-427C-45A6-B950-8E86163FD53C}" srcOrd="0" destOrd="0" parTransId="{36531C3E-358B-40F7-BE08-83237D0E2ED4}" sibTransId="{A5641336-70D0-4E4D-B708-2DF3E8DDA4E2}"/>
    <dgm:cxn modelId="{D6820DDF-28DF-4F19-81B1-053F83823F80}" type="presOf" srcId="{AC18BF0F-489A-43F4-8BEA-C2A19232D6A9}" destId="{0D6738CA-764C-48D5-8E85-6FEEACC99E56}" srcOrd="0" destOrd="0" presId="urn:microsoft.com/office/officeart/2005/8/layout/gear1"/>
    <dgm:cxn modelId="{3940BD19-4371-4313-B8B0-E8453A07427C}" type="presOf" srcId="{CC8881FB-2100-4112-8840-0DA63AD736C3}" destId="{B95CDD77-C641-4304-870F-E25D127FF90E}" srcOrd="1" destOrd="0" presId="urn:microsoft.com/office/officeart/2005/8/layout/gear1"/>
    <dgm:cxn modelId="{2E6A172D-13D5-4931-B5E8-7A97A9829BB5}" srcId="{5F471A0A-4939-40BF-A8C5-078F54E6BF66}" destId="{CC8881FB-2100-4112-8840-0DA63AD736C3}" srcOrd="1" destOrd="0" parTransId="{3382151A-7863-41CE-9B2D-038EAFEFCF6F}" sibTransId="{0997D041-8DB4-4066-9A61-15A0E475F799}"/>
    <dgm:cxn modelId="{107AED07-70E7-45F0-942A-88B52CF18533}" type="presOf" srcId="{F1AAB46F-B6D8-4D1F-89A1-1414FCCC3084}" destId="{8B75096B-C371-4103-9F9D-8FC468544F73}" srcOrd="1" destOrd="0" presId="urn:microsoft.com/office/officeart/2005/8/layout/gear1"/>
    <dgm:cxn modelId="{BF20347C-85EC-45DA-8C1C-F1EFF6DF101E}" type="presOf" srcId="{F1AAB46F-B6D8-4D1F-89A1-1414FCCC3084}" destId="{63E77B30-4F7F-485D-B082-E165290DCEA6}" srcOrd="3" destOrd="0" presId="urn:microsoft.com/office/officeart/2005/8/layout/gear1"/>
    <dgm:cxn modelId="{8981B82D-1115-42FC-AAA4-E1115F675E91}" type="presOf" srcId="{5F471A0A-4939-40BF-A8C5-078F54E6BF66}" destId="{1D9A892D-CDDF-4D0E-8BB5-7C7FC421EA70}" srcOrd="0" destOrd="0" presId="urn:microsoft.com/office/officeart/2005/8/layout/gear1"/>
    <dgm:cxn modelId="{A963E4E7-EBFA-4038-9038-455F39A70F08}" type="presOf" srcId="{CC8881FB-2100-4112-8840-0DA63AD736C3}" destId="{DE42B04A-80E9-4338-84A1-CD07ED51B8C8}" srcOrd="2" destOrd="0" presId="urn:microsoft.com/office/officeart/2005/8/layout/gear1"/>
    <dgm:cxn modelId="{B0C5A5AA-4BE5-4D9B-AF96-BAFE39CEDFF5}" type="presOf" srcId="{4A935B3D-427C-45A6-B950-8E86163FD53C}" destId="{389C9384-2F0B-4F54-B645-F6F9E80B35BA}" srcOrd="1" destOrd="0" presId="urn:microsoft.com/office/officeart/2005/8/layout/gear1"/>
    <dgm:cxn modelId="{4135CE1A-2534-40FD-A4A3-F4260BA4B669}" type="presOf" srcId="{F1AAB46F-B6D8-4D1F-89A1-1414FCCC3084}" destId="{6064EC0D-81A3-437D-A76F-8D8E8DF291B8}" srcOrd="2" destOrd="0" presId="urn:microsoft.com/office/officeart/2005/8/layout/gear1"/>
    <dgm:cxn modelId="{1AD3B54F-A207-4795-96F5-8D258C5EA581}" type="presOf" srcId="{A5641336-70D0-4E4D-B708-2DF3E8DDA4E2}" destId="{D0EE4481-52C1-41F2-9E20-9F6127AF5872}" srcOrd="0" destOrd="0" presId="urn:microsoft.com/office/officeart/2005/8/layout/gear1"/>
    <dgm:cxn modelId="{F1F40B21-10E5-4CDB-BC24-06B2F066BD1E}" type="presOf" srcId="{0997D041-8DB4-4066-9A61-15A0E475F799}" destId="{29F51D8C-F660-4C53-A062-00EF98863DE5}" srcOrd="0" destOrd="0" presId="urn:microsoft.com/office/officeart/2005/8/layout/gear1"/>
    <dgm:cxn modelId="{A69FA825-7B09-4B08-9F07-D4B364532794}" type="presOf" srcId="{F1AAB46F-B6D8-4D1F-89A1-1414FCCC3084}" destId="{B86CE81E-46BA-47A9-BB6D-FB5F1ACDED3C}" srcOrd="0" destOrd="0" presId="urn:microsoft.com/office/officeart/2005/8/layout/gear1"/>
    <dgm:cxn modelId="{F484D2C3-B24D-40A8-A7FB-FA0C89280665}" type="presParOf" srcId="{1D9A892D-CDDF-4D0E-8BB5-7C7FC421EA70}" destId="{D5BE9CC0-1DCA-4C64-8D56-8522E07D636F}" srcOrd="0" destOrd="0" presId="urn:microsoft.com/office/officeart/2005/8/layout/gear1"/>
    <dgm:cxn modelId="{11EEFEFB-C129-49AC-80C7-C1199B75A3D8}" type="presParOf" srcId="{1D9A892D-CDDF-4D0E-8BB5-7C7FC421EA70}" destId="{389C9384-2F0B-4F54-B645-F6F9E80B35BA}" srcOrd="1" destOrd="0" presId="urn:microsoft.com/office/officeart/2005/8/layout/gear1"/>
    <dgm:cxn modelId="{D3A537D4-3720-4C4E-BB50-E46B81BA7BE4}" type="presParOf" srcId="{1D9A892D-CDDF-4D0E-8BB5-7C7FC421EA70}" destId="{F5E1925D-5AAD-406C-95FF-F7621AD8DC73}" srcOrd="2" destOrd="0" presId="urn:microsoft.com/office/officeart/2005/8/layout/gear1"/>
    <dgm:cxn modelId="{0FB12AF8-6832-45AA-B2CD-A712829DF9AD}" type="presParOf" srcId="{1D9A892D-CDDF-4D0E-8BB5-7C7FC421EA70}" destId="{468E1887-5D82-48B8-8C31-D8224A88C26C}" srcOrd="3" destOrd="0" presId="urn:microsoft.com/office/officeart/2005/8/layout/gear1"/>
    <dgm:cxn modelId="{DDB6E1FE-4FC7-4C49-8C20-30B9A4D654C2}" type="presParOf" srcId="{1D9A892D-CDDF-4D0E-8BB5-7C7FC421EA70}" destId="{B95CDD77-C641-4304-870F-E25D127FF90E}" srcOrd="4" destOrd="0" presId="urn:microsoft.com/office/officeart/2005/8/layout/gear1"/>
    <dgm:cxn modelId="{B78B9413-E129-4068-9F8A-434DB74B0E8B}" type="presParOf" srcId="{1D9A892D-CDDF-4D0E-8BB5-7C7FC421EA70}" destId="{DE42B04A-80E9-4338-84A1-CD07ED51B8C8}" srcOrd="5" destOrd="0" presId="urn:microsoft.com/office/officeart/2005/8/layout/gear1"/>
    <dgm:cxn modelId="{0625F752-4EE6-4E45-ACB6-54F2D4C9666E}" type="presParOf" srcId="{1D9A892D-CDDF-4D0E-8BB5-7C7FC421EA70}" destId="{B86CE81E-46BA-47A9-BB6D-FB5F1ACDED3C}" srcOrd="6" destOrd="0" presId="urn:microsoft.com/office/officeart/2005/8/layout/gear1"/>
    <dgm:cxn modelId="{99438EAF-F888-4853-97EF-38555005E552}" type="presParOf" srcId="{1D9A892D-CDDF-4D0E-8BB5-7C7FC421EA70}" destId="{8B75096B-C371-4103-9F9D-8FC468544F73}" srcOrd="7" destOrd="0" presId="urn:microsoft.com/office/officeart/2005/8/layout/gear1"/>
    <dgm:cxn modelId="{AF6C18AD-D38E-44FE-8A52-B6328E6002E8}" type="presParOf" srcId="{1D9A892D-CDDF-4D0E-8BB5-7C7FC421EA70}" destId="{6064EC0D-81A3-437D-A76F-8D8E8DF291B8}" srcOrd="8" destOrd="0" presId="urn:microsoft.com/office/officeart/2005/8/layout/gear1"/>
    <dgm:cxn modelId="{67723821-8143-4F6D-9F0D-CB34FF935817}" type="presParOf" srcId="{1D9A892D-CDDF-4D0E-8BB5-7C7FC421EA70}" destId="{63E77B30-4F7F-485D-B082-E165290DCEA6}" srcOrd="9" destOrd="0" presId="urn:microsoft.com/office/officeart/2005/8/layout/gear1"/>
    <dgm:cxn modelId="{5E139A4E-802A-43E8-A2EF-57A6BA6D99FE}" type="presParOf" srcId="{1D9A892D-CDDF-4D0E-8BB5-7C7FC421EA70}" destId="{D0EE4481-52C1-41F2-9E20-9F6127AF5872}" srcOrd="10" destOrd="0" presId="urn:microsoft.com/office/officeart/2005/8/layout/gear1"/>
    <dgm:cxn modelId="{6D5F1813-704B-4C0B-98B9-4E4FDB185C33}" type="presParOf" srcId="{1D9A892D-CDDF-4D0E-8BB5-7C7FC421EA70}" destId="{29F51D8C-F660-4C53-A062-00EF98863DE5}" srcOrd="11" destOrd="0" presId="urn:microsoft.com/office/officeart/2005/8/layout/gear1"/>
    <dgm:cxn modelId="{0B0ECE8A-1042-4150-99C1-488A29EFAEC2}" type="presParOf" srcId="{1D9A892D-CDDF-4D0E-8BB5-7C7FC421EA70}" destId="{0D6738CA-764C-48D5-8E85-6FEEACC99E5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EBC34-89BE-407E-BC6A-F3B0E6583CDA}">
      <dsp:nvSpPr>
        <dsp:cNvPr id="0" name=""/>
        <dsp:cNvSpPr/>
      </dsp:nvSpPr>
      <dsp:spPr>
        <a:xfrm>
          <a:off x="0" y="38099"/>
          <a:ext cx="4572000" cy="4572000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4EAAB-030E-4E96-99B8-236426FAFA35}">
      <dsp:nvSpPr>
        <dsp:cNvPr id="0" name=""/>
        <dsp:cNvSpPr/>
      </dsp:nvSpPr>
      <dsp:spPr>
        <a:xfrm>
          <a:off x="2286000" y="38099"/>
          <a:ext cx="5334000" cy="4572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Background of </a:t>
          </a:r>
          <a:r>
            <a:rPr lang="en-US" sz="2000" kern="1200" dirty="0" err="1" smtClean="0"/>
            <a:t>STEMEdhub</a:t>
          </a:r>
          <a:endParaRPr lang="en-US" sz="2000" kern="1200" dirty="0"/>
        </a:p>
      </dsp:txBody>
      <dsp:txXfrm>
        <a:off x="2286000" y="38099"/>
        <a:ext cx="5334000" cy="1371602"/>
      </dsp:txXfrm>
    </dsp:sp>
    <dsp:sp modelId="{6F9E5D40-1053-413C-99D3-05747E7B6EDB}">
      <dsp:nvSpPr>
        <dsp:cNvPr id="0" name=""/>
        <dsp:cNvSpPr/>
      </dsp:nvSpPr>
      <dsp:spPr>
        <a:xfrm>
          <a:off x="800101" y="1409702"/>
          <a:ext cx="2971797" cy="2971797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98692-7DDD-4632-94EC-A58ED976B56D}">
      <dsp:nvSpPr>
        <dsp:cNvPr id="0" name=""/>
        <dsp:cNvSpPr/>
      </dsp:nvSpPr>
      <dsp:spPr>
        <a:xfrm>
          <a:off x="2286000" y="1409702"/>
          <a:ext cx="5334000" cy="297179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AAU (Association of American Universities) STEM Education Initiative</a:t>
          </a:r>
          <a:endParaRPr lang="en-US" sz="1800" kern="1200" dirty="0"/>
        </a:p>
      </dsp:txBody>
      <dsp:txXfrm>
        <a:off x="2286000" y="1409702"/>
        <a:ext cx="5334000" cy="1371598"/>
      </dsp:txXfrm>
    </dsp:sp>
    <dsp:sp modelId="{CDF328BC-6F33-4848-B83D-9515DD1AFE9B}">
      <dsp:nvSpPr>
        <dsp:cNvPr id="0" name=""/>
        <dsp:cNvSpPr/>
      </dsp:nvSpPr>
      <dsp:spPr>
        <a:xfrm>
          <a:off x="1600200" y="2781301"/>
          <a:ext cx="1371598" cy="1371598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EBB3F-A9D6-4DB1-9AFB-3ABBD09D6B47}">
      <dsp:nvSpPr>
        <dsp:cNvPr id="0" name=""/>
        <dsp:cNvSpPr/>
      </dsp:nvSpPr>
      <dsp:spPr>
        <a:xfrm>
          <a:off x="2286000" y="2781301"/>
          <a:ext cx="5334000" cy="137159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AAU Super Groups</a:t>
          </a:r>
          <a:endParaRPr lang="en-US" sz="1800" b="0" kern="1200" dirty="0"/>
        </a:p>
      </dsp:txBody>
      <dsp:txXfrm>
        <a:off x="2286000" y="2781301"/>
        <a:ext cx="5334000" cy="1371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E9CC0-1DCA-4C64-8D56-8522E07D636F}">
      <dsp:nvSpPr>
        <dsp:cNvPr id="0" name=""/>
        <dsp:cNvSpPr/>
      </dsp:nvSpPr>
      <dsp:spPr>
        <a:xfrm>
          <a:off x="1460176" y="1686881"/>
          <a:ext cx="2183135" cy="2475231"/>
        </a:xfrm>
        <a:prstGeom prst="gear9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1200+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Users</a:t>
          </a:r>
          <a:endParaRPr lang="en-US" sz="1200" kern="1200" dirty="0"/>
        </a:p>
      </dsp:txBody>
      <dsp:txXfrm>
        <a:off x="1899083" y="2247286"/>
        <a:ext cx="1305321" cy="1309855"/>
      </dsp:txXfrm>
    </dsp:sp>
    <dsp:sp modelId="{468E1887-5D82-48B8-8C31-D8224A88C26C}">
      <dsp:nvSpPr>
        <dsp:cNvPr id="0" name=""/>
        <dsp:cNvSpPr/>
      </dsp:nvSpPr>
      <dsp:spPr>
        <a:xfrm>
          <a:off x="228603" y="1182691"/>
          <a:ext cx="1634098" cy="1712912"/>
        </a:xfrm>
        <a:prstGeom prst="gear6">
          <a:avLst/>
        </a:prstGeom>
        <a:gradFill rotWithShape="0">
          <a:gsLst>
            <a:gs pos="0">
              <a:schemeClr val="accent6">
                <a:shade val="80000"/>
                <a:hueOff val="-110166"/>
                <a:satOff val="9541"/>
                <a:lumOff val="9621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6">
                <a:shade val="80000"/>
                <a:hueOff val="-110166"/>
                <a:satOff val="9541"/>
                <a:lumOff val="9621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800+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Resources</a:t>
          </a:r>
          <a:endParaRPr lang="en-US" sz="1200" kern="1200" dirty="0"/>
        </a:p>
      </dsp:txBody>
      <dsp:txXfrm>
        <a:off x="639992" y="1608194"/>
        <a:ext cx="811320" cy="861906"/>
      </dsp:txXfrm>
    </dsp:sp>
    <dsp:sp modelId="{B86CE81E-46BA-47A9-BB6D-FB5F1ACDED3C}">
      <dsp:nvSpPr>
        <dsp:cNvPr id="0" name=""/>
        <dsp:cNvSpPr/>
      </dsp:nvSpPr>
      <dsp:spPr>
        <a:xfrm rot="20700000">
          <a:off x="1307834" y="379225"/>
          <a:ext cx="1321962" cy="1451220"/>
        </a:xfrm>
        <a:prstGeom prst="gear6">
          <a:avLst/>
        </a:prstGeom>
        <a:gradFill rotWithShape="0">
          <a:gsLst>
            <a:gs pos="0">
              <a:schemeClr val="accent6">
                <a:shade val="80000"/>
                <a:hueOff val="-220333"/>
                <a:satOff val="19083"/>
                <a:lumOff val="19242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6">
                <a:shade val="80000"/>
                <a:hueOff val="-220333"/>
                <a:satOff val="19083"/>
                <a:lumOff val="19242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40+ Groups</a:t>
          </a:r>
          <a:endParaRPr lang="en-US" sz="1200" kern="1200" dirty="0"/>
        </a:p>
      </dsp:txBody>
      <dsp:txXfrm rot="-20700000">
        <a:off x="1590113" y="705187"/>
        <a:ext cx="757405" cy="799296"/>
      </dsp:txXfrm>
    </dsp:sp>
    <dsp:sp modelId="{D0EE4481-52C1-41F2-9E20-9F6127AF5872}">
      <dsp:nvSpPr>
        <dsp:cNvPr id="0" name=""/>
        <dsp:cNvSpPr/>
      </dsp:nvSpPr>
      <dsp:spPr>
        <a:xfrm>
          <a:off x="1442569" y="1572658"/>
          <a:ext cx="2574950" cy="2574950"/>
        </a:xfrm>
        <a:prstGeom prst="circularArrow">
          <a:avLst>
            <a:gd name="adj1" fmla="val 4687"/>
            <a:gd name="adj2" fmla="val 299029"/>
            <a:gd name="adj3" fmla="val 2501982"/>
            <a:gd name="adj4" fmla="val 15892176"/>
            <a:gd name="adj5" fmla="val 5469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F51D8C-F660-4C53-A062-00EF98863DE5}">
      <dsp:nvSpPr>
        <dsp:cNvPr id="0" name=""/>
        <dsp:cNvSpPr/>
      </dsp:nvSpPr>
      <dsp:spPr>
        <a:xfrm>
          <a:off x="173522" y="1076032"/>
          <a:ext cx="1870862" cy="187086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6">
                <a:shade val="90000"/>
                <a:hueOff val="-110193"/>
                <a:satOff val="4481"/>
                <a:lumOff val="7901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6">
                <a:shade val="90000"/>
                <a:hueOff val="-110193"/>
                <a:satOff val="4481"/>
                <a:lumOff val="7901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6738CA-764C-48D5-8E85-6FEEACC99E56}">
      <dsp:nvSpPr>
        <dsp:cNvPr id="0" name=""/>
        <dsp:cNvSpPr/>
      </dsp:nvSpPr>
      <dsp:spPr>
        <a:xfrm>
          <a:off x="920497" y="76412"/>
          <a:ext cx="2017166" cy="201716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6">
                <a:shade val="90000"/>
                <a:hueOff val="-220386"/>
                <a:satOff val="8962"/>
                <a:lumOff val="15801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6">
                <a:shade val="90000"/>
                <a:hueOff val="-220386"/>
                <a:satOff val="8962"/>
                <a:lumOff val="15801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253BE2-427E-4627-AF9D-658027DDC2BE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28D361-E240-436E-A67D-A718C9A445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9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28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1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Interactive database of STEM Education Reforms </a:t>
            </a:r>
          </a:p>
          <a:p>
            <a:r>
              <a:rPr lang="en-US" sz="1200" dirty="0" smtClean="0"/>
              <a:t>Institutions upload  and edit their reform efforts through an online </a:t>
            </a:r>
            <a:r>
              <a:rPr lang="en-US" sz="1200" dirty="0" err="1" smtClean="0"/>
              <a:t>Qualtrics</a:t>
            </a:r>
            <a:r>
              <a:rPr lang="en-US" sz="1200" dirty="0" smtClean="0"/>
              <a:t> survey form</a:t>
            </a:r>
          </a:p>
          <a:p>
            <a:r>
              <a:rPr lang="en-US" sz="1200" dirty="0" smtClean="0"/>
              <a:t>Efforts displayed through a graphical online interface</a:t>
            </a:r>
          </a:p>
          <a:p>
            <a:r>
              <a:rPr lang="en-US" sz="1200" dirty="0" smtClean="0"/>
              <a:t>Users select a category box and the reform efforts are displayed below</a:t>
            </a:r>
          </a:p>
          <a:p>
            <a:r>
              <a:rPr lang="en-US" sz="1200" dirty="0" smtClean="0"/>
              <a:t>Additional filters available on the right</a:t>
            </a:r>
          </a:p>
          <a:p>
            <a:r>
              <a:rPr lang="en-US" sz="1200" dirty="0" smtClean="0"/>
              <a:t>Boxes change size based on the filters selected to visually show the impact of the filters selected</a:t>
            </a:r>
          </a:p>
          <a:p>
            <a:r>
              <a:rPr lang="en-US" sz="1200" dirty="0" smtClean="0"/>
              <a:t>Displayed efforts have links to their group pages along with effort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38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75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0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0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0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0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0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institution that submits an effort gets an individual super group</a:t>
            </a:r>
          </a:p>
          <a:p>
            <a:r>
              <a:rPr lang="en-US" dirty="0" smtClean="0"/>
              <a:t>Base institution super group template based on AAU group template</a:t>
            </a:r>
          </a:p>
          <a:p>
            <a:r>
              <a:rPr lang="en-US" dirty="0" smtClean="0"/>
              <a:t>Additional </a:t>
            </a:r>
            <a:r>
              <a:rPr lang="en-US" dirty="0" err="1" smtClean="0"/>
              <a:t>Qualtrics</a:t>
            </a:r>
            <a:r>
              <a:rPr lang="en-US" dirty="0" smtClean="0"/>
              <a:t> form to submit institution group customizations </a:t>
            </a:r>
          </a:p>
          <a:p>
            <a:pPr lvl="1"/>
            <a:r>
              <a:rPr lang="en-US" dirty="0" smtClean="0"/>
              <a:t>Reform effort photos for slider</a:t>
            </a:r>
          </a:p>
          <a:p>
            <a:pPr lvl="1"/>
            <a:r>
              <a:rPr lang="en-US" dirty="0" smtClean="0"/>
              <a:t>Institution logo</a:t>
            </a:r>
          </a:p>
          <a:p>
            <a:pPr lvl="1"/>
            <a:r>
              <a:rPr lang="en-US" dirty="0" smtClean="0"/>
              <a:t>Institution description</a:t>
            </a:r>
          </a:p>
          <a:p>
            <a:pPr lvl="1"/>
            <a:r>
              <a:rPr lang="en-US" dirty="0" smtClean="0"/>
              <a:t>Contact information</a:t>
            </a:r>
          </a:p>
          <a:p>
            <a:pPr lvl="1"/>
            <a:r>
              <a:rPr lang="en-US" dirty="0" smtClean="0"/>
              <a:t>Member list and forum</a:t>
            </a:r>
          </a:p>
          <a:p>
            <a:r>
              <a:rPr lang="en-US" dirty="0" smtClean="0"/>
              <a:t>Custom section: current events, link to another site, twitter feed or video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0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2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4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33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2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16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1Develop an effective analytical framework for assessing and improving the quality of STEM teaching and learning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2Support AAU STEM project sites at a subset of AAU universities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implement the framework, and develop a broader network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AAU universities committed to implementing STEM teaching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learning reforms;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Explore means that institutions and departments can use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train, recognize, and reward faculty members who want to improve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quality of their STEM teaching;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Work with federal research agencies to develop means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recognizing, rewarding, and promoting efforts to improve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undergraduate learning;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Develop effective means for sharing information about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promising and effective undergraduate STEM education programs,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approaches, methods, and pedagogies.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16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96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30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8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September 26,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U_signature_ibm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6172200"/>
            <a:ext cx="1752600" cy="578124"/>
          </a:xfrm>
          <a:prstGeom prst="rect">
            <a:avLst/>
          </a:prstGeom>
        </p:spPr>
      </p:pic>
      <p:pic>
        <p:nvPicPr>
          <p:cNvPr id="8" name="Picture 7" descr="nsf1.tif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53400" y="6172200"/>
            <a:ext cx="609600" cy="613124"/>
          </a:xfrm>
          <a:prstGeom prst="rect">
            <a:avLst/>
          </a:prstGeom>
        </p:spPr>
      </p:pic>
      <p:pic>
        <p:nvPicPr>
          <p:cNvPr id="9" name="Picture 8" descr="Picture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5400000">
            <a:off x="7731298" y="117302"/>
            <a:ext cx="1066800" cy="1441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A8E7C37-FC47-48F3-83AB-842997A60E9B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u.edu/ste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" y="1143000"/>
            <a:ext cx="4267200" cy="5105402"/>
          </a:xfrm>
        </p:spPr>
        <p:txBody>
          <a:bodyPr anchor="t">
            <a:normAutofit/>
          </a:bodyPr>
          <a:lstStyle/>
          <a:p>
            <a:r>
              <a:rPr lang="en-US" sz="4000" dirty="0">
                <a:effectLst/>
              </a:rPr>
              <a:t>The Use of Super Groups to Support AAU and the STEM Undergraduate Education Initiative</a:t>
            </a:r>
            <a:endParaRPr lang="en-US" sz="2800" dirty="0">
              <a:solidFill>
                <a:srgbClr val="57231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4191000"/>
            <a:ext cx="3693252" cy="1828800"/>
          </a:xfrm>
        </p:spPr>
        <p:txBody>
          <a:bodyPr anchor="b"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Hubbub 2014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Ann Bessenbacher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Discovery Learning Research Center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Purdue University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06539" y="51262"/>
            <a:ext cx="2743202" cy="3707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59" y="218525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AAU Group –Home Page Cont’d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1371600"/>
            <a:ext cx="7498080" cy="1371600"/>
          </a:xfrm>
        </p:spPr>
        <p:txBody>
          <a:bodyPr>
            <a:normAutofit/>
          </a:bodyPr>
          <a:lstStyle/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 smtClean="0"/>
              <a:t>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68" y="1158240"/>
            <a:ext cx="5892032" cy="5486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0480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AAU Group Framework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790145" cy="4052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5720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AAU Group Framework Filters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77" y="1806575"/>
            <a:ext cx="7043245" cy="4052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8100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AAU Framework Efforts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5615681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8100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AAU STEM Network Page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3999"/>
            <a:ext cx="7391400" cy="4704821"/>
          </a:xfrm>
        </p:spPr>
      </p:pic>
    </p:spTree>
    <p:extLst>
      <p:ext uri="{BB962C8B-B14F-4D97-AF65-F5344CB8AC3E}">
        <p14:creationId xmlns:p14="http://schemas.microsoft.com/office/powerpoint/2010/main" val="9860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8100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AAU Project Sites Page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462727" cy="4572000"/>
          </a:xfrm>
        </p:spPr>
      </p:pic>
    </p:spTree>
    <p:extLst>
      <p:ext uri="{BB962C8B-B14F-4D97-AF65-F5344CB8AC3E}">
        <p14:creationId xmlns:p14="http://schemas.microsoft.com/office/powerpoint/2010/main" val="37939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8100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AAU Resources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733237" cy="4213225"/>
          </a:xfrm>
        </p:spPr>
      </p:pic>
    </p:spTree>
    <p:extLst>
      <p:ext uri="{BB962C8B-B14F-4D97-AF65-F5344CB8AC3E}">
        <p14:creationId xmlns:p14="http://schemas.microsoft.com/office/powerpoint/2010/main" val="25265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8100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AAU Group Members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AAU Project Sites were required to participate in the AAU group as a part of their seed funding.</a:t>
            </a:r>
          </a:p>
          <a:p>
            <a:r>
              <a:rPr lang="en-US" dirty="0" smtClean="0"/>
              <a:t>AAU Member Institution points of contact were invited to join the AAU group as well as all AAU Conference Participants</a:t>
            </a:r>
          </a:p>
          <a:p>
            <a:r>
              <a:rPr lang="en-US" dirty="0" smtClean="0"/>
              <a:t>Points of contact are made managers of their individual institution groups, invite members to join their group and those participants are made members of the AAU group.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548053"/>
            <a:ext cx="4009793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8100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AAU Institution Super Groups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97" y="2764702"/>
            <a:ext cx="3658406" cy="33528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49051"/>
            <a:ext cx="3308684" cy="2819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0"/>
            <a:ext cx="3147579" cy="3058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19200"/>
            <a:ext cx="3048000" cy="26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520" y="3491865"/>
            <a:ext cx="8534400" cy="3200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216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I</a:t>
            </a:r>
            <a:r>
              <a:rPr lang="en-US" dirty="0" smtClean="0"/>
              <a:t>lya Shunko- </a:t>
            </a:r>
            <a:r>
              <a:rPr lang="en-US" dirty="0" err="1" smtClean="0"/>
              <a:t>Hubzero</a:t>
            </a:r>
            <a:r>
              <a:rPr lang="en-US" dirty="0" smtClean="0"/>
              <a:t> Designer</a:t>
            </a:r>
          </a:p>
          <a:p>
            <a:pPr>
              <a:buNone/>
            </a:pPr>
            <a:r>
              <a:rPr lang="en-US" dirty="0" smtClean="0"/>
              <a:t>Emily Miller – AAU STEM Initiative Project Director</a:t>
            </a:r>
          </a:p>
          <a:p>
            <a:pPr>
              <a:buNone/>
            </a:pPr>
            <a:r>
              <a:rPr lang="en-US" dirty="0" smtClean="0"/>
              <a:t>Matt Stephen – AAU STEM Initiative Project Assistant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248148"/>
            <a:ext cx="1581150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4499991"/>
            <a:ext cx="2133601" cy="1184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862386"/>
            <a:ext cx="1905000" cy="77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342572"/>
            <a:ext cx="352425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331914"/>
              </p:ext>
            </p:extLst>
          </p:nvPr>
        </p:nvGraphicFramePr>
        <p:xfrm>
          <a:off x="914400" y="1828800"/>
          <a:ext cx="7620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75724"/>
            <a:ext cx="7143955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Background of STEMEdhub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498080" cy="373380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Created April 2011</a:t>
            </a:r>
          </a:p>
          <a:p>
            <a:pPr>
              <a:buClr>
                <a:schemeClr val="accent6">
                  <a:lumMod val="75000"/>
                </a:schemeClr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Shared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project/group funding model</a:t>
            </a:r>
          </a:p>
          <a:p>
            <a:pPr>
              <a:buClr>
                <a:schemeClr val="accent6">
                  <a:lumMod val="75000"/>
                </a:schemeClr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Participants register and participate for free</a:t>
            </a:r>
          </a:p>
          <a:p>
            <a:pPr>
              <a:buClr>
                <a:schemeClr val="accent6">
                  <a:lumMod val="75000"/>
                </a:schemeClr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One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hub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manager with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many group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administrators</a:t>
            </a:r>
          </a:p>
          <a:p>
            <a:pPr>
              <a:buClr>
                <a:schemeClr val="accent6">
                  <a:lumMod val="75000"/>
                </a:schemeClr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Users: Education Researchers, K-12 Educators, Public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81200"/>
            <a:ext cx="5134174" cy="3292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Background of </a:t>
            </a:r>
            <a:r>
              <a:rPr lang="en-US" sz="3600" dirty="0" err="1" smtClean="0"/>
              <a:t>STEMEdhub</a:t>
            </a:r>
            <a:endParaRPr lang="en-US" sz="3600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571897105"/>
              </p:ext>
            </p:extLst>
          </p:nvPr>
        </p:nvGraphicFramePr>
        <p:xfrm>
          <a:off x="228600" y="1600200"/>
          <a:ext cx="3657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924475"/>
          </a:xfrm>
        </p:spPr>
        <p:txBody>
          <a:bodyPr/>
          <a:lstStyle/>
          <a:p>
            <a:pPr algn="ctr"/>
            <a:r>
              <a:rPr lang="en-US" dirty="0" smtClean="0"/>
              <a:t>AAU Association of American Universities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1"/>
            <a:ext cx="54102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AAU is a nonprofit organization of 62 member universities in the US and Canada</a:t>
            </a:r>
          </a:p>
          <a:p>
            <a:r>
              <a:rPr lang="en-US" dirty="0" smtClean="0"/>
              <a:t>Launched a 5 year initiative to improve the quality of undergraduate STEM Education</a:t>
            </a:r>
          </a:p>
          <a:p>
            <a:r>
              <a:rPr lang="en-US" dirty="0" smtClean="0"/>
              <a:t>Effort is based on existing research to influence the culture of STEM departments at AAU universities focused on first-year and sophomore levels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7400"/>
            <a:ext cx="2286000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Goals of AAU’s STEM Education Initiative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1"/>
            <a:ext cx="5334000" cy="3962399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Develop an effective analytical framework for assessing and improving the quality of STEM teaching and learning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Support AAU STEM project sites – 8 seed funded laboratories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Explore means that institutions and departments can use to improve STEM teaching and learning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Work with federal research agencies to develop means of recognizing, rewarding, and promoting efforts to improve undergraduate learning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Develop effective means for sharing information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05000"/>
            <a:ext cx="2818924" cy="2819400"/>
          </a:xfrm>
        </p:spPr>
      </p:pic>
    </p:spTree>
    <p:extLst>
      <p:ext uri="{BB962C8B-B14F-4D97-AF65-F5344CB8AC3E}">
        <p14:creationId xmlns:p14="http://schemas.microsoft.com/office/powerpoint/2010/main" val="33136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315200" cy="9445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AAU Group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267200"/>
            <a:ext cx="7620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Serve as a collaboration network of STEM Education Researchers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Showcase examples of innovative institutional efforts from both project sites and other member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Sustain dialogues on systemic change across AAU member campuses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5562600" cy="2767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0480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AAU Group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905000"/>
            <a:ext cx="7372557" cy="4114800"/>
          </a:xfrm>
        </p:spPr>
        <p:txBody>
          <a:bodyPr>
            <a:normAutofit fontScale="92500"/>
          </a:bodyPr>
          <a:lstStyle/>
          <a:p>
            <a:r>
              <a:rPr lang="en-US" sz="2300" dirty="0" smtClean="0"/>
              <a:t>Main group at </a:t>
            </a:r>
            <a:r>
              <a:rPr lang="en-US" sz="2300" dirty="0" smtClean="0">
                <a:hlinkClick r:id="rId3"/>
              </a:rPr>
              <a:t>http://www.aau.edu/stem</a:t>
            </a:r>
            <a:endParaRPr lang="en-US" sz="2300" dirty="0" smtClean="0"/>
          </a:p>
          <a:p>
            <a:r>
              <a:rPr lang="en-US" sz="2300" dirty="0" smtClean="0"/>
              <a:t>Designed </a:t>
            </a:r>
            <a:r>
              <a:rPr lang="en-US" sz="2300" dirty="0" smtClean="0"/>
              <a:t>to </a:t>
            </a:r>
            <a:r>
              <a:rPr lang="en-US" sz="2300" dirty="0" smtClean="0"/>
              <a:t>coordinate in colors with both the AAU website and </a:t>
            </a:r>
            <a:r>
              <a:rPr lang="en-US" sz="2300" dirty="0" err="1" smtClean="0"/>
              <a:t>STEMEdhub</a:t>
            </a:r>
            <a:endParaRPr lang="en-US" sz="2300" dirty="0" smtClean="0"/>
          </a:p>
          <a:p>
            <a:r>
              <a:rPr lang="en-US" sz="2300" dirty="0" smtClean="0"/>
              <a:t>Simple navigation menu: Home – About – Framework -AAU STEM Network – AAU Project Sites – Resources</a:t>
            </a:r>
          </a:p>
          <a:p>
            <a:r>
              <a:rPr lang="en-US" sz="2300" dirty="0" smtClean="0"/>
              <a:t>Repeated slider designs on three pages that both myself and the AAU staff can update and manage</a:t>
            </a:r>
          </a:p>
          <a:p>
            <a:r>
              <a:rPr lang="en-US" sz="2300" dirty="0" smtClean="0"/>
              <a:t>Embedded videos, data chart slider, and twitter feed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0960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AAU Group – Home Page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7498080" cy="1371600"/>
          </a:xfrm>
        </p:spPr>
        <p:txBody>
          <a:bodyPr>
            <a:normAutofit/>
          </a:bodyPr>
          <a:lstStyle/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endParaRPr lang="en-US" dirty="0" smtClean="0"/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endParaRPr lang="en-US" dirty="0" smtClean="0"/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endParaRPr lang="en-US" dirty="0" smtClean="0"/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endParaRPr lang="en-US" dirty="0" smtClean="0"/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endParaRPr lang="en-US" dirty="0" smtClean="0"/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endParaRPr lang="en-US" dirty="0" smtClean="0"/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5" y="1447799"/>
            <a:ext cx="7551175" cy="463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2932</TotalTime>
  <Words>715</Words>
  <Application>Microsoft Office PowerPoint</Application>
  <PresentationFormat>On-screen Show (4:3)</PresentationFormat>
  <Paragraphs>118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Spring</vt:lpstr>
      <vt:lpstr>The Use of Super Groups to Support AAU and the STEM Undergraduate Education Initiative</vt:lpstr>
      <vt:lpstr>Overview</vt:lpstr>
      <vt:lpstr>Background of STEMEdhub </vt:lpstr>
      <vt:lpstr>Background of STEMEdhub</vt:lpstr>
      <vt:lpstr>AAU Association of American Universities</vt:lpstr>
      <vt:lpstr>Goals of AAU’s STEM Education Initiative</vt:lpstr>
      <vt:lpstr>AAU Group</vt:lpstr>
      <vt:lpstr>AAU Group</vt:lpstr>
      <vt:lpstr>AAU Group – Home Page</vt:lpstr>
      <vt:lpstr>AAU Group –Home Page Cont’d</vt:lpstr>
      <vt:lpstr>AAU Group Framework</vt:lpstr>
      <vt:lpstr>AAU Group Framework Filters</vt:lpstr>
      <vt:lpstr>AAU Framework Efforts</vt:lpstr>
      <vt:lpstr>AAU STEM Network Page</vt:lpstr>
      <vt:lpstr>AAU Project Sites Page</vt:lpstr>
      <vt:lpstr>AAU Resources</vt:lpstr>
      <vt:lpstr>AAU Group Members</vt:lpstr>
      <vt:lpstr>AAU Institution Super Groups</vt:lpstr>
      <vt:lpstr>Thank you</vt:lpstr>
    </vt:vector>
  </TitlesOfParts>
  <Company>Engineering Computer Network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hobaugh</dc:creator>
  <cp:lastModifiedBy>Bessenbacher, Ann M</cp:lastModifiedBy>
  <cp:revision>158</cp:revision>
  <cp:lastPrinted>2014-09-24T19:41:58Z</cp:lastPrinted>
  <dcterms:created xsi:type="dcterms:W3CDTF">2012-03-29T16:24:31Z</dcterms:created>
  <dcterms:modified xsi:type="dcterms:W3CDTF">2014-09-26T17:38:43Z</dcterms:modified>
</cp:coreProperties>
</file>