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694" r:id="rId3"/>
    <p:sldMasterId id="2147483698" r:id="rId4"/>
  </p:sldMasterIdLst>
  <p:notesMasterIdLst>
    <p:notesMasterId r:id="rId14"/>
  </p:notesMasterIdLst>
  <p:sldIdLst>
    <p:sldId id="256" r:id="rId5"/>
    <p:sldId id="293" r:id="rId6"/>
    <p:sldId id="313" r:id="rId7"/>
    <p:sldId id="308" r:id="rId8"/>
    <p:sldId id="301" r:id="rId9"/>
    <p:sldId id="312" r:id="rId10"/>
    <p:sldId id="302" r:id="rId11"/>
    <p:sldId id="309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F588A"/>
    <a:srgbClr val="866EA2"/>
    <a:srgbClr val="881C6E"/>
    <a:srgbClr val="8A9676"/>
    <a:srgbClr val="FFFFFF"/>
    <a:srgbClr val="000000"/>
    <a:srgbClr val="009FD8"/>
    <a:srgbClr val="4A3B55"/>
    <a:srgbClr val="006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5977-5874-4E70-926B-16CDA876A555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32F3-B0F0-4845-A245-4FAE9D199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7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9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2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8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2-F62F-BF45-B0D4-6C218B8CA2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8766-074E-C24A-9ACC-9869CFA52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3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FC11-53AA-4D60-8D00-09B4980328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A36-1600-4419-8033-BC92BC13D4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1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2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165E-6ADA-47DB-9DFE-3CE42F164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F9-F75A-4903-9AE5-407407A9E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6200" y="5715000"/>
            <a:ext cx="9262382" cy="1219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  <a:t>THE NEW LOGISTICS </a:t>
            </a:r>
            <a:b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</a:br>
            <a:r>
              <a:rPr lang="en-US" sz="12500" smtClean="0">
                <a:solidFill>
                  <a:srgbClr val="FFFFFF"/>
                </a:solidFill>
                <a:effectLst>
                  <a:outerShdw blurRad="266700" dir="2700000">
                    <a:srgbClr val="000000">
                      <a:alpha val="88000"/>
                    </a:srgbClr>
                  </a:outerShdw>
                </a:effectLst>
                <a:latin typeface="League Gothic"/>
                <a:cs typeface="League Gothic"/>
              </a:rPr>
              <a:t>OF KNOWLEDGE</a:t>
            </a:r>
            <a:endParaRPr lang="en-US" sz="12500" dirty="0">
              <a:solidFill>
                <a:srgbClr val="FFFFFF"/>
              </a:solidFill>
              <a:effectLst>
                <a:outerShdw blurRad="266700" dir="2700000">
                  <a:srgbClr val="000000">
                    <a:alpha val="88000"/>
                  </a:srgbClr>
                </a:outerShdw>
              </a:effectLst>
              <a:latin typeface="League Gothic"/>
              <a:cs typeface="League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25" y="-1"/>
            <a:ext cx="9195707" cy="5715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“I” BACK IN CIO: </a:t>
            </a:r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BIG DATA, BIG CHANGES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80100"/>
            <a:ext cx="1784198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5075" y="5834743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Dr. Gerry McCartney</a:t>
            </a:r>
            <a:endParaRPr lang="en-US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for Information Technology and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CIO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Oesterle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Information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photos\Vince Walter TLT photos 2014\0128teachTe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21847" r="1" b="27533"/>
          <a:stretch/>
        </p:blipFill>
        <p:spPr bwMode="auto">
          <a:xfrm>
            <a:off x="-228600" y="-61651"/>
            <a:ext cx="9372601" cy="69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4724400"/>
            <a:ext cx="6248400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Institutional Data Analytics Platform (IDAP</a:t>
            </a:r>
            <a:r>
              <a:rPr lang="en-US" sz="4000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endParaRPr lang="en-US" sz="4000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r="15952" b="10503"/>
          <a:stretch/>
        </p:blipFill>
        <p:spPr>
          <a:xfrm>
            <a:off x="2209800" y="-55851"/>
            <a:ext cx="4648201" cy="69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5960"/>
            <a:ext cx="7128625" cy="388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2987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small" dirty="0" smtClean="0">
                <a:solidFill>
                  <a:srgbClr val="FFCC00"/>
                </a:solidFill>
                <a:cs typeface="Calibri" panose="020F0502020204030204" pitchFamily="34" charset="0"/>
              </a:rPr>
              <a:t>CHANGING CUSTOMER EXPECTATIONS</a:t>
            </a:r>
            <a:endParaRPr lang="en-US" sz="4000" b="1" cap="small" dirty="0">
              <a:solidFill>
                <a:srgbClr val="FFCC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981200"/>
            <a:ext cx="3429000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Traditional Business Model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981200"/>
            <a:ext cx="3429000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Outcome Business Model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72119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Sell It to 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42610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Install It for 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4062399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Fix It for 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73401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000" dirty="0" smtClean="0">
                <a:solidFill>
                  <a:prstClr val="black"/>
                </a:solidFill>
              </a:rPr>
              <a:t>Optimize </a:t>
            </a:r>
            <a:r>
              <a:rPr lang="en-US" sz="2000" dirty="0">
                <a:solidFill>
                  <a:prstClr val="black"/>
                </a:solidFill>
              </a:rPr>
              <a:t>It for 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70208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Let Me Try 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3406995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Manage It for 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4062399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Drive My Full Adoption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1184" y="4648200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Guarantee My Business 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1184" y="4857690"/>
            <a:ext cx="3771900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Outcome</a:t>
            </a:r>
          </a:p>
        </p:txBody>
      </p:sp>
      <p:sp>
        <p:nvSpPr>
          <p:cNvPr id="2" name="Down Arrow 1"/>
          <p:cNvSpPr/>
          <p:nvPr/>
        </p:nvSpPr>
        <p:spPr>
          <a:xfrm>
            <a:off x="4300537" y="2514600"/>
            <a:ext cx="542925" cy="254605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3201" y="5399836"/>
            <a:ext cx="3581400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1" y="0"/>
            <a:ext cx="5237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6815"/>
            <a:ext cx="912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small" dirty="0" smtClean="0">
                <a:solidFill>
                  <a:srgbClr val="FFCC00"/>
                </a:solidFill>
                <a:cs typeface="Calibri" panose="020F0502020204030204" pitchFamily="34" charset="0"/>
              </a:rPr>
              <a:t>KEY ATTRIBUTES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small" dirty="0" smtClean="0">
                <a:solidFill>
                  <a:srgbClr val="FFCC00"/>
                </a:solidFill>
                <a:cs typeface="Calibri" panose="020F0502020204030204" pitchFamily="34" charset="0"/>
              </a:rPr>
              <a:t>OUTCOME DRIVEN ORGANIZATION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000" y="2292158"/>
            <a:ext cx="2590800" cy="3499042"/>
          </a:xfrm>
          <a:prstGeom prst="rect">
            <a:avLst/>
          </a:prstGeom>
          <a:solidFill>
            <a:srgbClr val="6F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2286000"/>
            <a:ext cx="2590800" cy="3505200"/>
          </a:xfrm>
          <a:prstGeom prst="rect">
            <a:avLst/>
          </a:prstGeom>
          <a:solidFill>
            <a:srgbClr val="006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5248" y="2286000"/>
            <a:ext cx="2590800" cy="3505200"/>
          </a:xfrm>
          <a:prstGeom prst="rect">
            <a:avLst/>
          </a:prstGeom>
          <a:solidFill>
            <a:srgbClr val="8A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2337132"/>
            <a:ext cx="25908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Hyper-Aware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2354066"/>
            <a:ext cx="25908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Predictive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1590" y="2354066"/>
            <a:ext cx="25908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Agile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2799609"/>
            <a:ext cx="2590800" cy="299159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0000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2799609"/>
            <a:ext cx="2590800" cy="299159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0000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1590" y="2799609"/>
            <a:ext cx="2590800" cy="299159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0000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854910"/>
            <a:ext cx="25146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Monitor </a:t>
            </a:r>
            <a:r>
              <a:rPr lang="en-US" sz="1500" dirty="0">
                <a:solidFill>
                  <a:prstClr val="white"/>
                </a:solidFill>
              </a:rPr>
              <a:t>customer </a:t>
            </a:r>
            <a:r>
              <a:rPr lang="en-US" sz="1500" dirty="0" smtClean="0">
                <a:solidFill>
                  <a:prstClr val="white"/>
                </a:solidFill>
              </a:rPr>
              <a:t>behaviors </a:t>
            </a:r>
            <a:r>
              <a:rPr lang="en-US" sz="1500" dirty="0">
                <a:solidFill>
                  <a:prstClr val="white"/>
                </a:solidFill>
              </a:rPr>
              <a:t>in real time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Identify </a:t>
            </a:r>
            <a:r>
              <a:rPr lang="en-US" sz="1500" dirty="0" smtClean="0">
                <a:solidFill>
                  <a:prstClr val="white"/>
                </a:solidFill>
              </a:rPr>
              <a:t>competitive </a:t>
            </a:r>
            <a:r>
              <a:rPr lang="en-US" sz="1500" dirty="0">
                <a:solidFill>
                  <a:prstClr val="white"/>
                </a:solidFill>
              </a:rPr>
              <a:t>changes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Balance innovation </a:t>
            </a:r>
            <a:r>
              <a:rPr lang="en-US" sz="1500" dirty="0" smtClean="0">
                <a:solidFill>
                  <a:prstClr val="white"/>
                </a:solidFill>
              </a:rPr>
              <a:t>against </a:t>
            </a:r>
            <a:r>
              <a:rPr lang="en-US" sz="1500" dirty="0">
                <a:solidFill>
                  <a:prstClr val="white"/>
                </a:solidFill>
              </a:rPr>
              <a:t>calculated risks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 smtClean="0">
                <a:solidFill>
                  <a:prstClr val="white"/>
                </a:solidFill>
              </a:rPr>
              <a:t>Sense </a:t>
            </a:r>
            <a:r>
              <a:rPr lang="en-US" sz="1500" dirty="0">
                <a:solidFill>
                  <a:prstClr val="white"/>
                </a:solidFill>
              </a:rPr>
              <a:t>the location, status &amp; context of company assets, customers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2810079"/>
            <a:ext cx="251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Anticipate </a:t>
            </a:r>
            <a:r>
              <a:rPr lang="en-US" sz="1500" dirty="0">
                <a:solidFill>
                  <a:prstClr val="white"/>
                </a:solidFill>
              </a:rPr>
              <a:t>market transitions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Optimize performance of assets, operations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 smtClean="0">
                <a:solidFill>
                  <a:prstClr val="white"/>
                </a:solidFill>
              </a:rPr>
              <a:t>Proactively </a:t>
            </a:r>
            <a:r>
              <a:rPr lang="en-US" sz="1500" dirty="0">
                <a:solidFill>
                  <a:prstClr val="white"/>
                </a:solidFill>
              </a:rPr>
              <a:t>address emerging security threats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Prioritize investment based on greatest </a:t>
            </a:r>
            <a:r>
              <a:rPr lang="en-US" sz="1500" dirty="0" smtClean="0">
                <a:solidFill>
                  <a:prstClr val="white"/>
                </a:solidFill>
              </a:rPr>
              <a:t>impact</a:t>
            </a:r>
          </a:p>
          <a:p>
            <a:endParaRPr lang="en-US" sz="1500" dirty="0" smtClean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Measure progress </a:t>
            </a:r>
            <a:r>
              <a:rPr lang="en-US" sz="1500" dirty="0" smtClean="0">
                <a:solidFill>
                  <a:prstClr val="white"/>
                </a:solidFill>
              </a:rPr>
              <a:t>constantly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030" y="2835733"/>
            <a:ext cx="251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prstClr val="white"/>
                </a:solidFill>
              </a:rPr>
              <a:t>Respond </a:t>
            </a:r>
            <a:r>
              <a:rPr lang="en-US" sz="1500" dirty="0">
                <a:solidFill>
                  <a:prstClr val="white"/>
                </a:solidFill>
              </a:rPr>
              <a:t>faster than rivals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Fail fast if necessary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Foster </a:t>
            </a:r>
            <a:r>
              <a:rPr lang="en-US" sz="1500">
                <a:solidFill>
                  <a:prstClr val="white"/>
                </a:solidFill>
              </a:rPr>
              <a:t>disruptive </a:t>
            </a:r>
            <a:r>
              <a:rPr lang="en-US" sz="1500" smtClean="0">
                <a:solidFill>
                  <a:prstClr val="white"/>
                </a:solidFill>
              </a:rPr>
              <a:t>innovation </a:t>
            </a:r>
            <a:endParaRPr lang="en-US" sz="1500" dirty="0">
              <a:solidFill>
                <a:prstClr val="white"/>
              </a:solidFill>
            </a:endParaRP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>
                <a:solidFill>
                  <a:prstClr val="white"/>
                </a:solidFill>
              </a:rPr>
              <a:t>Respond to rapidly evolving threats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1500" dirty="0" smtClean="0">
                <a:solidFill>
                  <a:prstClr val="white"/>
                </a:solidFill>
              </a:rPr>
              <a:t>Flex </a:t>
            </a:r>
            <a:r>
              <a:rPr lang="en-US" sz="1500" dirty="0">
                <a:solidFill>
                  <a:prstClr val="white"/>
                </a:solidFill>
              </a:rPr>
              <a:t>methodology &amp; </a:t>
            </a:r>
            <a:r>
              <a:rPr lang="en-US" sz="1500" dirty="0" smtClean="0">
                <a:solidFill>
                  <a:prstClr val="white"/>
                </a:solidFill>
              </a:rPr>
              <a:t>process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endParaRPr 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41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77866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40306" y="4293730"/>
            <a:ext cx="76199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</a:rPr>
              <a:t>@</a:t>
            </a:r>
            <a:r>
              <a:rPr lang="en-US" sz="6000" dirty="0" err="1">
                <a:solidFill>
                  <a:schemeClr val="bg1"/>
                </a:solidFill>
              </a:rPr>
              <a:t>gerrymccartney</a:t>
            </a:r>
            <a:endParaRPr lang="en-US" sz="6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6" y="175260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“I” BACK IN CIO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170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3_Office Theme</vt:lpstr>
      <vt:lpstr>4_Office Theme</vt:lpstr>
      <vt:lpstr>5_Office Theme</vt:lpstr>
      <vt:lpstr>THE NEW LOGISTICS  OF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LOGISTICS  OF KNOWLEDGE</dc:title>
  <dc:creator>Kingman, Alex</dc:creator>
  <cp:lastModifiedBy>Eddy, Yvonne M.</cp:lastModifiedBy>
  <cp:revision>83</cp:revision>
  <dcterms:created xsi:type="dcterms:W3CDTF">2013-01-29T20:46:05Z</dcterms:created>
  <dcterms:modified xsi:type="dcterms:W3CDTF">2014-09-23T17:59:35Z</dcterms:modified>
</cp:coreProperties>
</file>