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9"/>
  </p:notesMasterIdLst>
  <p:handoutMasterIdLst>
    <p:handoutMasterId r:id="rId20"/>
  </p:handoutMasterIdLst>
  <p:sldIdLst>
    <p:sldId id="271" r:id="rId3"/>
    <p:sldId id="256" r:id="rId4"/>
    <p:sldId id="273" r:id="rId5"/>
    <p:sldId id="272" r:id="rId6"/>
    <p:sldId id="262" r:id="rId7"/>
    <p:sldId id="263" r:id="rId8"/>
    <p:sldId id="257" r:id="rId9"/>
    <p:sldId id="270" r:id="rId10"/>
    <p:sldId id="264" r:id="rId11"/>
    <p:sldId id="265" r:id="rId12"/>
    <p:sldId id="266" r:id="rId13"/>
    <p:sldId id="269" r:id="rId14"/>
    <p:sldId id="260" r:id="rId15"/>
    <p:sldId id="267" r:id="rId16"/>
    <p:sldId id="268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3192" y="2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D5BD-470F-CD4A-A2D9-78AAA518EDE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2F66-4DB2-A240-ADDC-461C05CFE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43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23721-49D7-A04C-A89D-8D504BEB91CE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625E8-516A-1F4C-A059-9EABB10D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4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6690"/>
            <a:ext cx="7772400" cy="2103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10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96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8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53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98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49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59079"/>
            <a:ext cx="2133600" cy="365125"/>
          </a:xfrm>
        </p:spPr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59079"/>
            <a:ext cx="2895600" cy="365125"/>
          </a:xfrm>
        </p:spPr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59079"/>
            <a:ext cx="2133600" cy="365125"/>
          </a:xfrm>
        </p:spPr>
        <p:txBody>
          <a:bodyPr/>
          <a:lstStyle/>
          <a:p>
            <a:fld id="{3A94A31C-8A9E-5F40-B81E-DAE5A620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4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30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99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48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9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9744"/>
          </a:xfrm>
          <a:prstGeom prst="rect">
            <a:avLst/>
          </a:prstGeom>
        </p:spPr>
      </p:pic>
      <p:pic>
        <p:nvPicPr>
          <p:cNvPr id="8" name="Picture 7" descr="hubbub2014-theme-bt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2586"/>
            <a:ext cx="9144000" cy="4554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392" y="125221"/>
            <a:ext cx="7209099" cy="53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8229600" cy="529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90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49918"/>
                </a:solidFill>
              </a:defRPr>
            </a:lvl1pPr>
          </a:lstStyle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90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49918"/>
                </a:solidFill>
              </a:defRPr>
            </a:lvl1pPr>
          </a:lstStyle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90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9918"/>
                </a:solidFill>
              </a:defRPr>
            </a:lvl1pPr>
          </a:lstStyle>
          <a:p>
            <a:fld id="{3A94A31C-8A9E-5F40-B81E-DAE5A620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3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Complete in Him"/>
          <a:ea typeface="+mj-ea"/>
          <a:cs typeface="Complete in Him"/>
        </a:defRPr>
      </a:lvl1pPr>
    </p:titleStyle>
    <p:bodyStyle>
      <a:lvl1pPr marL="288925" indent="-288925" algn="l" defTabSz="457200" rtl="0" eaLnBrk="1" latinLnBrk="0" hangingPunct="1">
        <a:spcBef>
          <a:spcPct val="20000"/>
        </a:spcBef>
        <a:buFont typeface="Wingdings" charset="2"/>
        <a:buChar char="ü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25475" indent="-279400" algn="l" defTabSz="457200" rtl="0" eaLnBrk="1" latinLnBrk="0" hangingPunct="1">
        <a:spcBef>
          <a:spcPct val="20000"/>
        </a:spcBef>
        <a:buFont typeface="Arial"/>
        <a:buChar char="➜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BA2F-6B54-C448-8376-96AFBF5885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6663-CC07-6848-8DB5-3E8E053314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10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6" Type="http://schemas.openxmlformats.org/officeDocument/2006/relationships/image" Target="../media/image44.jpe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png"/><Relationship Id="rId3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Users/mmc/Files/HUBzero/workshops/HUBbub%202014/State-of-the-Hub/HUBbub2014.mp4" TargetMode="Externa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476"/>
            <a:ext cx="9144000" cy="4047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2763" y="382093"/>
            <a:ext cx="36584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DIN Alternate Bold"/>
                <a:cs typeface="DIN Alternate Bold"/>
              </a:rPr>
              <a:t>HUBbub 2014</a:t>
            </a:r>
          </a:p>
          <a:p>
            <a:pPr algn="ctr"/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DIN Alternate Bold"/>
                <a:cs typeface="DIN Alternate Bold"/>
              </a:rPr>
              <a:t>The HUBzero Conference</a:t>
            </a:r>
            <a:endParaRPr lang="en-US" dirty="0">
              <a:solidFill>
                <a:prstClr val="white">
                  <a:lumMod val="50000"/>
                </a:prstClr>
              </a:solidFill>
              <a:latin typeface="DIN Alternate Bold"/>
              <a:cs typeface="DIN Alternate Bold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21533" y="5579678"/>
            <a:ext cx="4751510" cy="461665"/>
            <a:chOff x="2221533" y="5512250"/>
            <a:chExt cx="475151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531953" y="5512250"/>
              <a:ext cx="4441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2278A4"/>
                  </a:solidFill>
                  <a:latin typeface="DIN Alternate Bold"/>
                  <a:cs typeface="DIN Alternate Bold"/>
                </a:rPr>
                <a:t>#hubbub2014  @</a:t>
              </a:r>
              <a:r>
                <a:rPr lang="en-US" sz="2400" dirty="0" err="1" smtClean="0">
                  <a:solidFill>
                    <a:srgbClr val="2278A4"/>
                  </a:solidFill>
                  <a:latin typeface="DIN Alternate Bold"/>
                  <a:cs typeface="DIN Alternate Bold"/>
                </a:rPr>
                <a:t>hubzeroplatform</a:t>
              </a:r>
              <a:endParaRPr lang="en-US" sz="2400" dirty="0">
                <a:solidFill>
                  <a:srgbClr val="2278A4"/>
                </a:solidFill>
                <a:latin typeface="DIN Alternate Bold"/>
                <a:cs typeface="DIN Alternate Bold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1533" y="5626808"/>
              <a:ext cx="304800" cy="2667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831613" y="6025764"/>
            <a:ext cx="1531351" cy="461665"/>
            <a:chOff x="2234233" y="6025764"/>
            <a:chExt cx="1531351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2531953" y="6025764"/>
              <a:ext cx="1233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2278A4"/>
                  </a:solidFill>
                  <a:latin typeface="DIN Alternate Bold"/>
                  <a:cs typeface="DIN Alternate Bold"/>
                </a:rPr>
                <a:t>hubzero</a:t>
              </a:r>
              <a:endParaRPr lang="en-US" sz="2400" dirty="0">
                <a:solidFill>
                  <a:srgbClr val="2278A4"/>
                </a:solidFill>
                <a:latin typeface="DIN Alternate Bold"/>
                <a:cs typeface="DIN Alternate Bold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4233" y="6140601"/>
              <a:ext cx="279400" cy="27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2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RedCloud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951" y="1086051"/>
            <a:ext cx="1895475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8" y="1011808"/>
            <a:ext cx="3046841" cy="1185619"/>
          </a:xfrm>
          <a:prstGeom prst="rect">
            <a:avLst/>
          </a:prstGeom>
        </p:spPr>
      </p:pic>
      <p:pic>
        <p:nvPicPr>
          <p:cNvPr id="8" name="Picture 22" descr="052209_iStock_Cloud_Compu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76" y="3795347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3254329" y="4807191"/>
            <a:ext cx="2514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22" y="3644265"/>
            <a:ext cx="1936986" cy="78036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030826" y="4598192"/>
            <a:ext cx="990600" cy="1310472"/>
            <a:chOff x="7221889" y="4241614"/>
            <a:chExt cx="1244600" cy="1646490"/>
          </a:xfrm>
        </p:grpSpPr>
        <p:pic>
          <p:nvPicPr>
            <p:cNvPr id="11" name="Picture 31" descr="CCEcom4_11-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889" y="4877120"/>
              <a:ext cx="99060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889" y="5624579"/>
              <a:ext cx="10763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1889" y="4241614"/>
              <a:ext cx="1244600" cy="453197"/>
            </a:xfrm>
            <a:prstGeom prst="rect">
              <a:avLst/>
            </a:prstGeom>
            <a:ln w="6350" cmpd="sng">
              <a:solidFill>
                <a:schemeClr val="tx1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735818" y="4113115"/>
            <a:ext cx="2577160" cy="1339384"/>
            <a:chOff x="669783" y="3867117"/>
            <a:chExt cx="3091356" cy="1606619"/>
          </a:xfrm>
        </p:grpSpPr>
        <p:pic>
          <p:nvPicPr>
            <p:cNvPr id="10" name="Picture 5" descr="My-Computer-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339" y="3867117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9783" y="3902042"/>
              <a:ext cx="1986049" cy="1571694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</p:pic>
      </p:grpSp>
      <p:sp>
        <p:nvSpPr>
          <p:cNvPr id="18" name="Rounded Rectangle 17"/>
          <p:cNvSpPr/>
          <p:nvPr/>
        </p:nvSpPr>
        <p:spPr>
          <a:xfrm>
            <a:off x="3731206" y="4510722"/>
            <a:ext cx="1067666" cy="5479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Hub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478" y="2267540"/>
            <a:ext cx="50834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charset="2"/>
              <a:buChar char="ü"/>
            </a:pPr>
            <a:r>
              <a:rPr lang="en-US" sz="2400" dirty="0" smtClean="0"/>
              <a:t>Subscription-based cloud computing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ü"/>
            </a:pPr>
            <a:r>
              <a:rPr lang="en-US" sz="2400" dirty="0" smtClean="0"/>
              <a:t>Supports parallel MATLAB runs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ü"/>
            </a:pPr>
            <a:r>
              <a:rPr lang="en-US" sz="2400" dirty="0" smtClean="0"/>
              <a:t>Integrated into HUBzero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97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Cybersecurity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11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526" y="3502224"/>
            <a:ext cx="2011768" cy="15845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526" y="1086051"/>
            <a:ext cx="1866900" cy="22574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37174" y="2882950"/>
            <a:ext cx="4929555" cy="3272691"/>
            <a:chOff x="549564" y="986728"/>
            <a:chExt cx="4929555" cy="3272691"/>
          </a:xfrm>
        </p:grpSpPr>
        <p:sp>
          <p:nvSpPr>
            <p:cNvPr id="17" name="TextBox 16"/>
            <p:cNvSpPr txBox="1"/>
            <p:nvPr/>
          </p:nvSpPr>
          <p:spPr>
            <a:xfrm>
              <a:off x="549564" y="986728"/>
              <a:ext cx="4929555" cy="3272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CTSC </a:t>
              </a:r>
              <a:r>
                <a:rPr lang="en-US" sz="2400" dirty="0" err="1" smtClean="0"/>
                <a:t>CyberCheckup</a:t>
              </a:r>
              <a:r>
                <a:rPr lang="en-US" sz="2400" dirty="0" smtClean="0"/>
                <a:t>, April 2014</a:t>
              </a:r>
            </a:p>
            <a:p>
              <a:pPr lvl="1">
                <a:spcBef>
                  <a:spcPts val="400"/>
                </a:spcBef>
              </a:pPr>
              <a:r>
                <a:rPr lang="en-US" sz="2000" dirty="0" smtClean="0"/>
                <a:t>41 good practices</a:t>
              </a:r>
            </a:p>
            <a:p>
              <a:pPr lvl="1">
                <a:spcBef>
                  <a:spcPts val="400"/>
                </a:spcBef>
              </a:pPr>
              <a:r>
                <a:rPr lang="en-US" sz="2000" dirty="0" smtClean="0"/>
                <a:t>3 things to consider</a:t>
              </a:r>
            </a:p>
            <a:p>
              <a:pPr lvl="1">
                <a:spcBef>
                  <a:spcPts val="400"/>
                </a:spcBef>
              </a:pPr>
              <a:r>
                <a:rPr lang="en-US" sz="2000" dirty="0" smtClean="0"/>
                <a:t>6 areas for improvement:</a:t>
              </a:r>
            </a:p>
            <a:p>
              <a:pPr marL="742950" lvl="1" indent="-285750">
                <a:buFont typeface="Wingdings" charset="2"/>
                <a:buChar char="q"/>
              </a:pPr>
              <a:r>
                <a:rPr lang="en-US" dirty="0" smtClean="0"/>
                <a:t>2-factor authentication for admins</a:t>
              </a:r>
            </a:p>
            <a:p>
              <a:pPr marL="742950" lvl="1" indent="-285750">
                <a:buFont typeface="Wingdings" charset="2"/>
                <a:buChar char="q"/>
              </a:pPr>
              <a:r>
                <a:rPr lang="en-US" dirty="0" smtClean="0"/>
                <a:t>Better documentation for physical security</a:t>
              </a:r>
            </a:p>
            <a:p>
              <a:pPr>
                <a:spcBef>
                  <a:spcPts val="1200"/>
                </a:spcBef>
              </a:pPr>
              <a:r>
                <a:rPr lang="en-US" sz="2400" dirty="0" smtClean="0"/>
                <a:t>Starting a deeper engagement:</a:t>
              </a:r>
            </a:p>
            <a:p>
              <a:pPr marL="285750" indent="-285750">
                <a:spcBef>
                  <a:spcPts val="400"/>
                </a:spcBef>
                <a:buFont typeface="Lucida Grande"/>
                <a:buChar char="➔"/>
              </a:pPr>
              <a:r>
                <a:rPr lang="en-US" dirty="0" smtClean="0"/>
                <a:t>Improve policies for vulnerability management</a:t>
              </a:r>
            </a:p>
            <a:p>
              <a:pPr marL="285750" indent="-285750">
                <a:spcBef>
                  <a:spcPts val="400"/>
                </a:spcBef>
                <a:buFont typeface="Lucida Grande"/>
                <a:buChar char="➔"/>
              </a:pPr>
              <a:r>
                <a:rPr lang="en-US" dirty="0" smtClean="0"/>
                <a:t>Look for any gaps in access control model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255" y="1461400"/>
              <a:ext cx="330200" cy="3048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955" y="1827783"/>
              <a:ext cx="304800" cy="2921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870" y="2181466"/>
              <a:ext cx="286971" cy="277714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462191" y="5041831"/>
            <a:ext cx="138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trustedci.org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555" y="1086051"/>
            <a:ext cx="1728615" cy="12964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379" y="1272095"/>
            <a:ext cx="1728615" cy="12964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2648" y="1463142"/>
            <a:ext cx="1728615" cy="12964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5049950" y="1137239"/>
            <a:ext cx="78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HIPAA</a:t>
            </a:r>
          </a:p>
          <a:p>
            <a:r>
              <a:rPr lang="en-US" dirty="0" smtClean="0"/>
              <a:t>FISMA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4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HUBzero on Amazon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mazon-marketpl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5" y="2331417"/>
            <a:ext cx="3532959" cy="3191597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6239"/>
            <a:ext cx="32893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406" y="1487378"/>
            <a:ext cx="2477647" cy="205404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4974" y="2900860"/>
            <a:ext cx="1141311" cy="606853"/>
            <a:chOff x="6226180" y="4158066"/>
            <a:chExt cx="1141311" cy="606853"/>
          </a:xfrm>
        </p:grpSpPr>
        <p:sp>
          <p:nvSpPr>
            <p:cNvPr id="10" name="Rounded Rectangle 9"/>
            <p:cNvSpPr/>
            <p:nvPr/>
          </p:nvSpPr>
          <p:spPr>
            <a:xfrm>
              <a:off x="6226180" y="4158066"/>
              <a:ext cx="1141311" cy="606853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hubzero-logo-2012-sma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741" y="4203019"/>
              <a:ext cx="978189" cy="51844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886367" y="3184753"/>
            <a:ext cx="1141311" cy="606853"/>
            <a:chOff x="6226180" y="4158066"/>
            <a:chExt cx="1141311" cy="606853"/>
          </a:xfrm>
        </p:grpSpPr>
        <p:sp>
          <p:nvSpPr>
            <p:cNvPr id="13" name="Rounded Rectangle 12"/>
            <p:cNvSpPr/>
            <p:nvPr/>
          </p:nvSpPr>
          <p:spPr>
            <a:xfrm>
              <a:off x="6226180" y="4158066"/>
              <a:ext cx="1141311" cy="606853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hubzero-logo-2012-sma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741" y="4203019"/>
              <a:ext cx="978189" cy="51844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535695" y="1498616"/>
            <a:ext cx="1141311" cy="606853"/>
            <a:chOff x="6226180" y="4158066"/>
            <a:chExt cx="1141311" cy="606853"/>
          </a:xfrm>
        </p:grpSpPr>
        <p:sp>
          <p:nvSpPr>
            <p:cNvPr id="16" name="Rounded Rectangle 15"/>
            <p:cNvSpPr/>
            <p:nvPr/>
          </p:nvSpPr>
          <p:spPr>
            <a:xfrm>
              <a:off x="6226180" y="4158066"/>
              <a:ext cx="1141311" cy="606853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17" name="Picture 16" descr="hubzero-logo-2012-sma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741" y="4203019"/>
              <a:ext cx="978189" cy="51844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483936" y="4045686"/>
            <a:ext cx="4262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Lucida Grande"/>
              <a:buChar char="➔"/>
            </a:pPr>
            <a:r>
              <a:rPr lang="en-US" sz="2000" dirty="0" smtClean="0"/>
              <a:t>Let Amazon be your web host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Lucida Grande"/>
              <a:buChar char="➔"/>
            </a:pPr>
            <a:r>
              <a:rPr lang="en-US" sz="2000" dirty="0" smtClean="0"/>
              <a:t>First release:  Social hub (no tools)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Lucida Grande"/>
              <a:buChar char="➔"/>
            </a:pPr>
            <a:r>
              <a:rPr lang="en-US" sz="2000" dirty="0" smtClean="0"/>
              <a:t>$0.03/hour + machine charges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Lucida Grande"/>
              <a:buChar char="➔"/>
            </a:pPr>
            <a:r>
              <a:rPr lang="en-US" sz="2000" dirty="0"/>
              <a:t>P</a:t>
            </a:r>
            <a:r>
              <a:rPr lang="en-US" sz="2000" dirty="0" smtClean="0"/>
              <a:t>roceeds </a:t>
            </a:r>
            <a:r>
              <a:rPr lang="en-US" sz="2000" dirty="0" smtClean="0"/>
              <a:t>go to HUBzero Foundation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797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our Sponsors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25" y="444910"/>
            <a:ext cx="5747751" cy="278289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63267" y="4113090"/>
            <a:ext cx="7817467" cy="2146300"/>
            <a:chOff x="977900" y="3764862"/>
            <a:chExt cx="7817467" cy="2146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900" y="3764862"/>
              <a:ext cx="2146300" cy="21463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3042" y="3929962"/>
              <a:ext cx="5902325" cy="18161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549926" y="398399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Corporate Sponsors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69062" y="3994241"/>
            <a:ext cx="7005876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15800" y="2597138"/>
            <a:ext cx="8205403" cy="813596"/>
            <a:chOff x="757945" y="2688041"/>
            <a:chExt cx="8205403" cy="8135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945" y="2853388"/>
              <a:ext cx="1931609" cy="4829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3929" y="2787435"/>
              <a:ext cx="1377625" cy="61480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5616" y="3012289"/>
              <a:ext cx="2540000" cy="1651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22307" y="2688041"/>
              <a:ext cx="2141041" cy="813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84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the HUBzero Foundation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786" y="4286356"/>
            <a:ext cx="4390428" cy="2125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956" y="1167542"/>
            <a:ext cx="5545108" cy="3211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3600" dirty="0" smtClean="0">
                <a:solidFill>
                  <a:schemeClr val="accent1"/>
                </a:solidFill>
              </a:rPr>
              <a:t>$5,000 </a:t>
            </a:r>
            <a:r>
              <a:rPr lang="en-US" sz="2800" dirty="0" smtClean="0"/>
              <a:t>to join</a:t>
            </a:r>
          </a:p>
          <a:p>
            <a:pPr marL="457200" indent="-45720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800" dirty="0" smtClean="0"/>
              <a:t>20 hours of tech support</a:t>
            </a:r>
          </a:p>
          <a:p>
            <a:pPr marL="457200" indent="-45720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800" dirty="0" smtClean="0"/>
              <a:t>Discounts for additional support</a:t>
            </a:r>
          </a:p>
          <a:p>
            <a:pPr marL="457200" indent="-45720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800" dirty="0" smtClean="0"/>
              <a:t>Discounts for HUBbub</a:t>
            </a:r>
            <a:r>
              <a:rPr lang="en-US" sz="2800" dirty="0"/>
              <a:t> </a:t>
            </a:r>
            <a:r>
              <a:rPr lang="en-US" sz="2800" dirty="0" smtClean="0"/>
              <a:t>and events</a:t>
            </a:r>
          </a:p>
          <a:p>
            <a:pPr marL="457200" indent="-45720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800" dirty="0" smtClean="0"/>
              <a:t>Helps to fund HUBbub and</a:t>
            </a:r>
            <a:br>
              <a:rPr lang="en-US" sz="2800" dirty="0" smtClean="0"/>
            </a:br>
            <a:r>
              <a:rPr lang="en-US" sz="2800" dirty="0" smtClean="0"/>
              <a:t>Hub Hero Challenge events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071" y="1280195"/>
            <a:ext cx="2721291" cy="2742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94068" y="3962951"/>
            <a:ext cx="23402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482B2"/>
                </a:solidFill>
              </a:rPr>
              <a:t>Instant Help</a:t>
            </a:r>
            <a:br>
              <a:rPr lang="en-US" sz="2000" dirty="0" smtClean="0">
                <a:solidFill>
                  <a:srgbClr val="0482B2"/>
                </a:solidFill>
              </a:rPr>
            </a:br>
            <a:r>
              <a:rPr lang="en-US" sz="1400" dirty="0" smtClean="0"/>
              <a:t>during normal business hours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76127" y="5881627"/>
            <a:ext cx="519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/>
                <a:cs typeface="Lucida Console"/>
              </a:rPr>
              <a:t>https://</a:t>
            </a:r>
            <a:r>
              <a:rPr lang="en-US" dirty="0" err="1">
                <a:latin typeface="Lucida Console"/>
                <a:cs typeface="Lucida Console"/>
              </a:rPr>
              <a:t>hubzero.org</a:t>
            </a:r>
            <a:r>
              <a:rPr lang="en-US" dirty="0">
                <a:latin typeface="Lucida Console"/>
                <a:cs typeface="Lucida Console"/>
              </a:rPr>
              <a:t>/about/foundation</a:t>
            </a:r>
          </a:p>
        </p:txBody>
      </p:sp>
    </p:spTree>
    <p:extLst>
      <p:ext uri="{BB962C8B-B14F-4D97-AF65-F5344CB8AC3E}">
        <p14:creationId xmlns:p14="http://schemas.microsoft.com/office/powerpoint/2010/main" val="399873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 Heroes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hubhero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0" y="1054883"/>
            <a:ext cx="2412388" cy="2529992"/>
          </a:xfrm>
          <a:prstGeom prst="rect">
            <a:avLst/>
          </a:prstGeom>
        </p:spPr>
      </p:pic>
      <p:pic>
        <p:nvPicPr>
          <p:cNvPr id="7" name="Picture 6" descr="hubhero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88" y="1003672"/>
            <a:ext cx="4957395" cy="5141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593" y="3645990"/>
            <a:ext cx="2790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i="1" dirty="0" smtClean="0">
                <a:solidFill>
                  <a:srgbClr val="0482B2"/>
                </a:solidFill>
              </a:rPr>
              <a:t>Anyone who has…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000000"/>
                </a:solidFill>
              </a:rPr>
              <a:t>Contributed core code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000000"/>
                </a:solidFill>
              </a:rPr>
              <a:t>Participated in challenge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8093" y="4711110"/>
            <a:ext cx="3733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out more:</a:t>
            </a:r>
          </a:p>
          <a:p>
            <a:r>
              <a:rPr lang="en-US" sz="2400" dirty="0" smtClean="0">
                <a:solidFill>
                  <a:srgbClr val="0482B2"/>
                </a:solidFill>
              </a:rPr>
              <a:t>http://</a:t>
            </a:r>
            <a:r>
              <a:rPr lang="en-US" sz="2400" dirty="0" err="1" smtClean="0">
                <a:solidFill>
                  <a:srgbClr val="0482B2"/>
                </a:solidFill>
              </a:rPr>
              <a:t>hubzero.org</a:t>
            </a:r>
            <a:r>
              <a:rPr lang="en-US" sz="2400" dirty="0" smtClean="0">
                <a:solidFill>
                  <a:srgbClr val="0482B2"/>
                </a:solidFill>
              </a:rPr>
              <a:t>/</a:t>
            </a:r>
            <a:r>
              <a:rPr lang="en-US" sz="2400" dirty="0" err="1" smtClean="0">
                <a:solidFill>
                  <a:srgbClr val="0482B2"/>
                </a:solidFill>
              </a:rPr>
              <a:t>hubhero</a:t>
            </a:r>
            <a:endParaRPr lang="en-US" sz="2400" dirty="0" smtClean="0">
              <a:solidFill>
                <a:srgbClr val="0482B2"/>
              </a:solidFill>
            </a:endParaRPr>
          </a:p>
        </p:txBody>
      </p:sp>
      <p:sp>
        <p:nvSpPr>
          <p:cNvPr id="11" name="12-Point Star 10"/>
          <p:cNvSpPr/>
          <p:nvPr/>
        </p:nvSpPr>
        <p:spPr>
          <a:xfrm rot="20500758">
            <a:off x="918905" y="4842009"/>
            <a:ext cx="1699555" cy="1190083"/>
          </a:xfrm>
          <a:prstGeom prst="star12">
            <a:avLst/>
          </a:prstGeom>
          <a:ln>
            <a:solidFill>
              <a:schemeClr val="tx1"/>
            </a:solidFill>
          </a:ln>
          <a:effectLst>
            <a:outerShdw blurRad="127000" dist="635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Register Today!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8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957" y="2993746"/>
            <a:ext cx="1560874" cy="2121576"/>
          </a:xfrm>
          <a:prstGeom prst="rect">
            <a:avLst/>
          </a:prstGeom>
        </p:spPr>
      </p:pic>
      <p:pic>
        <p:nvPicPr>
          <p:cNvPr id="5" name="Picture 4" descr="tablet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02" y="5181600"/>
            <a:ext cx="1016000" cy="762000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HUBbub </a:t>
            </a:r>
            <a:r>
              <a:rPr lang="en-US" dirty="0" smtClean="0">
                <a:cs typeface="+mj-cs"/>
              </a:rPr>
              <a:t>2014 Agenda</a:t>
            </a:r>
            <a:endParaRPr lang="en-US" dirty="0"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7B7E9-10AF-3F46-A73C-96434788C6E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797196" y="3048000"/>
            <a:ext cx="3141073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solidFill>
                  <a:schemeClr val="bg1"/>
                </a:solidFill>
                <a:cs typeface="+mn-cs"/>
              </a:rPr>
              <a:t>Lunch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59008" y="3048000"/>
            <a:ext cx="3144694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solidFill>
                  <a:schemeClr val="bg1"/>
                </a:solidFill>
                <a:cs typeface="+mn-cs"/>
              </a:rPr>
              <a:t>Lunch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59008" y="1295400"/>
            <a:ext cx="3144694" cy="366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Monday</a:t>
            </a: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9008" y="1295400"/>
            <a:ext cx="3144694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797196" y="1295400"/>
            <a:ext cx="3141073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797196" y="1295400"/>
            <a:ext cx="3141073" cy="366713"/>
          </a:xfrm>
          <a:prstGeom prst="rect">
            <a:avLst/>
          </a:prstGeom>
          <a:solidFill>
            <a:srgbClr val="749918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Tuesday</a:t>
            </a: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59008" y="5181600"/>
            <a:ext cx="3144694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38383" y="5225487"/>
            <a:ext cx="170289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cs typeface="+mn-cs"/>
              </a:rPr>
              <a:t>Banquet Dinner</a:t>
            </a:r>
          </a:p>
          <a:p>
            <a:pPr>
              <a:defRPr/>
            </a:pPr>
            <a:r>
              <a:rPr lang="en-US" sz="1600" dirty="0" err="1">
                <a:solidFill>
                  <a:srgbClr val="A80000"/>
                </a:solidFill>
                <a:cs typeface="+mn-cs"/>
              </a:rPr>
              <a:t>Gameshow</a:t>
            </a:r>
            <a:endParaRPr lang="en-US" sz="1600" dirty="0">
              <a:solidFill>
                <a:srgbClr val="A80000"/>
              </a:solidFill>
              <a:cs typeface="+mn-cs"/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801425" y="1838325"/>
            <a:ext cx="22606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Plenary Session</a:t>
            </a:r>
          </a:p>
          <a:p>
            <a:pPr algn="ctr">
              <a:defRPr/>
            </a:pPr>
            <a:r>
              <a:rPr lang="en-US" sz="1400" dirty="0" smtClean="0">
                <a:latin typeface="Arial Narrow" charset="0"/>
                <a:cs typeface="+mn-cs"/>
              </a:rPr>
              <a:t>Gerry </a:t>
            </a:r>
            <a:r>
              <a:rPr lang="en-US" sz="1400" dirty="0">
                <a:latin typeface="Arial Narrow" charset="0"/>
                <a:cs typeface="+mn-cs"/>
              </a:rPr>
              <a:t>McCartney</a:t>
            </a:r>
            <a:r>
              <a:rPr lang="en-US" sz="1400" dirty="0" smtClean="0">
                <a:latin typeface="Arial Narrow" charset="0"/>
                <a:cs typeface="+mn-cs"/>
              </a:rPr>
              <a:t>,</a:t>
            </a:r>
            <a:r>
              <a:rPr lang="en-US" sz="1400" dirty="0">
                <a:latin typeface="Arial Narrow" charset="0"/>
              </a:rPr>
              <a:t> </a:t>
            </a:r>
            <a:r>
              <a:rPr lang="en-US" sz="1400" dirty="0" smtClean="0">
                <a:latin typeface="Arial Narrow" charset="0"/>
              </a:rPr>
              <a:t>Andy Burnett,</a:t>
            </a:r>
            <a:r>
              <a:rPr lang="en-US" sz="1400" dirty="0">
                <a:latin typeface="Arial Narrow" charset="0"/>
              </a:rPr>
              <a:t/>
            </a:r>
            <a:br>
              <a:rPr lang="en-US" sz="1400" dirty="0">
                <a:latin typeface="Arial Narrow" charset="0"/>
              </a:rPr>
            </a:br>
            <a:r>
              <a:rPr lang="en-US" sz="1400" dirty="0" err="1">
                <a:latin typeface="Arial Narrow" charset="0"/>
              </a:rPr>
              <a:t>Ishwar</a:t>
            </a:r>
            <a:r>
              <a:rPr lang="en-US" sz="1400" dirty="0">
                <a:latin typeface="Arial Narrow" charset="0"/>
              </a:rPr>
              <a:t> </a:t>
            </a:r>
            <a:r>
              <a:rPr lang="en-US" sz="1400" dirty="0" err="1" smtClean="0">
                <a:latin typeface="Arial Narrow" charset="0"/>
              </a:rPr>
              <a:t>Chandramouliswaran</a:t>
            </a:r>
            <a:r>
              <a:rPr lang="en-US" sz="1400" dirty="0" smtClean="0">
                <a:latin typeface="Arial Narrow" charset="0"/>
              </a:rPr>
              <a:t>,</a:t>
            </a:r>
            <a:br>
              <a:rPr lang="en-US" sz="1400" dirty="0" smtClean="0">
                <a:latin typeface="Arial Narrow" charset="0"/>
              </a:rPr>
            </a:br>
            <a:r>
              <a:rPr lang="en-US" sz="1400" dirty="0">
                <a:latin typeface="Arial Narrow" charset="0"/>
              </a:rPr>
              <a:t>Charles Ward, David </a:t>
            </a:r>
            <a:r>
              <a:rPr lang="en-US" sz="1400" dirty="0" err="1">
                <a:latin typeface="Arial Narrow" charset="0"/>
              </a:rPr>
              <a:t>Lifka</a:t>
            </a:r>
            <a:endParaRPr lang="en-US" sz="1400" dirty="0">
              <a:latin typeface="Arial Narrow" charset="0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1578208" y="33528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2572073" y="33528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64961" y="3640342"/>
            <a:ext cx="12263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 Narrow" charset="0"/>
              </a:rPr>
              <a:t>HUBzero:</a:t>
            </a:r>
            <a:br>
              <a:rPr lang="en-US" dirty="0" smtClean="0">
                <a:latin typeface="Arial Narrow" charset="0"/>
              </a:rPr>
            </a:br>
            <a:r>
              <a:rPr lang="en-US" dirty="0" smtClean="0">
                <a:latin typeface="Arial Narrow" charset="0"/>
              </a:rPr>
              <a:t>Applications</a:t>
            </a:r>
          </a:p>
          <a:p>
            <a:pPr algn="ctr">
              <a:defRPr/>
            </a:pPr>
            <a:r>
              <a:rPr lang="en-US" dirty="0" smtClean="0">
                <a:latin typeface="Arial Narrow" charset="0"/>
              </a:rPr>
              <a:t>and</a:t>
            </a:r>
            <a:br>
              <a:rPr lang="en-US" dirty="0" smtClean="0">
                <a:latin typeface="Arial Narrow" charset="0"/>
              </a:rPr>
            </a:br>
            <a:r>
              <a:rPr lang="en-US" dirty="0" smtClean="0">
                <a:latin typeface="Arial Narrow" charset="0"/>
              </a:rPr>
              <a:t>Experiences</a:t>
            </a:r>
            <a:endParaRPr lang="en-US" dirty="0">
              <a:latin typeface="Arial Narrow" charset="0"/>
              <a:cs typeface="+mn-cs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2582581" y="4075660"/>
            <a:ext cx="92112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 Narrow" charset="0"/>
                <a:cs typeface="+mn-cs"/>
              </a:rPr>
              <a:t>Tool</a:t>
            </a:r>
            <a:r>
              <a:rPr lang="en-US" dirty="0">
                <a:latin typeface="Arial Narrow" charset="0"/>
              </a:rPr>
              <a:t> </a:t>
            </a:r>
            <a:r>
              <a:rPr lang="en-US" dirty="0" err="1" smtClean="0">
                <a:latin typeface="Arial Narrow" charset="0"/>
              </a:rPr>
              <a:t>Dev</a:t>
            </a:r>
            <a:r>
              <a:rPr lang="en-US" dirty="0" smtClean="0">
                <a:latin typeface="Arial Narrow" charset="0"/>
                <a:cs typeface="+mn-cs"/>
              </a:rPr>
              <a:t/>
            </a:r>
            <a:br>
              <a:rPr lang="en-US" dirty="0" smtClean="0">
                <a:latin typeface="Arial Narrow" charset="0"/>
                <a:cs typeface="+mn-cs"/>
              </a:rPr>
            </a:br>
            <a:r>
              <a:rPr lang="en-US" dirty="0" smtClean="0">
                <a:latin typeface="Arial Narrow" charset="0"/>
                <a:cs typeface="+mn-cs"/>
              </a:rPr>
              <a:t>Training</a:t>
            </a:r>
            <a:br>
              <a:rPr lang="en-US" dirty="0" smtClean="0">
                <a:latin typeface="Arial Narrow" charset="0"/>
                <a:cs typeface="+mn-cs"/>
              </a:rPr>
            </a:br>
            <a:r>
              <a:rPr lang="en-US" dirty="0" smtClean="0">
                <a:latin typeface="Arial Narrow" charset="0"/>
                <a:cs typeface="+mn-cs"/>
              </a:rPr>
              <a:t>Part I</a:t>
            </a:r>
            <a:endParaRPr lang="en-US" dirty="0">
              <a:latin typeface="Arial Narrow" charset="0"/>
              <a:cs typeface="+mn-cs"/>
            </a:endParaRP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602315" y="4075660"/>
            <a:ext cx="9597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 Narrow" charset="0"/>
                <a:cs typeface="+mn-cs"/>
              </a:rPr>
              <a:t>Web</a:t>
            </a:r>
            <a:r>
              <a:rPr lang="en-US" dirty="0">
                <a:latin typeface="Arial Narrow" charset="0"/>
              </a:rPr>
              <a:t> </a:t>
            </a:r>
            <a:r>
              <a:rPr lang="en-US" dirty="0" err="1" smtClean="0">
                <a:latin typeface="Arial Narrow" charset="0"/>
              </a:rPr>
              <a:t>Dev</a:t>
            </a:r>
            <a:r>
              <a:rPr lang="en-US" dirty="0" smtClean="0">
                <a:latin typeface="Arial Narrow" charset="0"/>
                <a:cs typeface="+mn-cs"/>
              </a:rPr>
              <a:t/>
            </a:r>
            <a:br>
              <a:rPr lang="en-US" dirty="0" smtClean="0">
                <a:latin typeface="Arial Narrow" charset="0"/>
                <a:cs typeface="+mn-cs"/>
              </a:rPr>
            </a:br>
            <a:r>
              <a:rPr lang="en-US" dirty="0" smtClean="0">
                <a:latin typeface="Arial Narrow" charset="0"/>
                <a:cs typeface="+mn-cs"/>
              </a:rPr>
              <a:t>Training</a:t>
            </a:r>
            <a:br>
              <a:rPr lang="en-US" dirty="0" smtClean="0">
                <a:latin typeface="Arial Narrow" charset="0"/>
                <a:cs typeface="+mn-cs"/>
              </a:rPr>
            </a:br>
            <a:r>
              <a:rPr lang="en-US" dirty="0" smtClean="0">
                <a:latin typeface="Arial Narrow" charset="0"/>
                <a:cs typeface="+mn-cs"/>
              </a:rPr>
              <a:t>Part I</a:t>
            </a:r>
            <a:endParaRPr lang="en-US" dirty="0">
              <a:latin typeface="Arial Narrow" charset="0"/>
              <a:cs typeface="+mn-cs"/>
            </a:endParaRPr>
          </a:p>
        </p:txBody>
      </p:sp>
      <p:grpSp>
        <p:nvGrpSpPr>
          <p:cNvPr id="35858" name="Group 1"/>
          <p:cNvGrpSpPr>
            <a:grpSpLocks/>
          </p:cNvGrpSpPr>
          <p:nvPr/>
        </p:nvGrpSpPr>
        <p:grpSpPr bwMode="auto">
          <a:xfrm>
            <a:off x="5016396" y="3352800"/>
            <a:ext cx="1000752" cy="1752600"/>
            <a:chOff x="5943600" y="3352800"/>
            <a:chExt cx="1219200" cy="1752600"/>
          </a:xfrm>
        </p:grpSpPr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>
              <a:off x="5943600" y="3352800"/>
              <a:ext cx="0" cy="1752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>
              <a:off x="7162800" y="3352800"/>
              <a:ext cx="0" cy="1752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3831590" y="3933446"/>
            <a:ext cx="11631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 Narrow" charset="0"/>
              </a:rPr>
              <a:t>Geospatial</a:t>
            </a:r>
            <a:br>
              <a:rPr lang="en-US" dirty="0" smtClean="0">
                <a:latin typeface="Arial Narrow" charset="0"/>
              </a:rPr>
            </a:br>
            <a:r>
              <a:rPr lang="en-US" dirty="0" smtClean="0">
                <a:latin typeface="Arial Narrow" charset="0"/>
              </a:rPr>
              <a:t>Capabilities</a:t>
            </a:r>
            <a:endParaRPr lang="en-US" dirty="0">
              <a:latin typeface="Arial Narrow" charset="0"/>
              <a:cs typeface="+mn-cs"/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5057368" y="4091765"/>
            <a:ext cx="9597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 Narrow" charset="0"/>
              </a:rPr>
              <a:t>Web </a:t>
            </a:r>
            <a:r>
              <a:rPr lang="en-US" dirty="0" err="1" smtClean="0">
                <a:latin typeface="Arial Narrow" charset="0"/>
              </a:rPr>
              <a:t>Dev</a:t>
            </a:r>
            <a:r>
              <a:rPr lang="en-US" dirty="0">
                <a:latin typeface="Arial Narrow" charset="0"/>
              </a:rPr>
              <a:t/>
            </a:r>
            <a:br>
              <a:rPr lang="en-US" dirty="0">
                <a:latin typeface="Arial Narrow" charset="0"/>
              </a:rPr>
            </a:br>
            <a:r>
              <a:rPr lang="en-US" dirty="0">
                <a:latin typeface="Arial Narrow" charset="0"/>
              </a:rPr>
              <a:t>Training</a:t>
            </a:r>
            <a:br>
              <a:rPr lang="en-US" dirty="0">
                <a:latin typeface="Arial Narrow" charset="0"/>
              </a:rPr>
            </a:br>
            <a:r>
              <a:rPr lang="en-US" dirty="0">
                <a:latin typeface="Arial Narrow" charset="0"/>
              </a:rPr>
              <a:t>Part </a:t>
            </a:r>
            <a:r>
              <a:rPr lang="en-US" dirty="0" smtClean="0">
                <a:latin typeface="Arial Narrow" charset="0"/>
              </a:rPr>
              <a:t>II</a:t>
            </a:r>
            <a:endParaRPr lang="en-US" dirty="0">
              <a:latin typeface="Arial Narrow" charset="0"/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6017148" y="4091765"/>
            <a:ext cx="92112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 Narrow" charset="0"/>
              </a:rPr>
              <a:t>Tool </a:t>
            </a:r>
            <a:r>
              <a:rPr lang="en-US" dirty="0" err="1" smtClean="0">
                <a:latin typeface="Arial Narrow" charset="0"/>
              </a:rPr>
              <a:t>Dev</a:t>
            </a:r>
            <a:r>
              <a:rPr lang="en-US" dirty="0">
                <a:latin typeface="Arial Narrow" charset="0"/>
              </a:rPr>
              <a:t/>
            </a:r>
            <a:br>
              <a:rPr lang="en-US" dirty="0">
                <a:latin typeface="Arial Narrow" charset="0"/>
              </a:rPr>
            </a:br>
            <a:r>
              <a:rPr lang="en-US" dirty="0">
                <a:latin typeface="Arial Narrow" charset="0"/>
              </a:rPr>
              <a:t>Training</a:t>
            </a:r>
            <a:br>
              <a:rPr lang="en-US" dirty="0">
                <a:latin typeface="Arial Narrow" charset="0"/>
              </a:rPr>
            </a:br>
            <a:r>
              <a:rPr lang="en-US" dirty="0">
                <a:latin typeface="Arial Narrow" charset="0"/>
              </a:rPr>
              <a:t>Part </a:t>
            </a:r>
            <a:r>
              <a:rPr lang="en-US" dirty="0" smtClean="0">
                <a:latin typeface="Arial Narrow" charset="0"/>
              </a:rPr>
              <a:t>II</a:t>
            </a:r>
            <a:endParaRPr lang="en-US" dirty="0">
              <a:latin typeface="Arial Narrow" charset="0"/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4184516" y="1787832"/>
            <a:ext cx="237574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Plenary Session</a:t>
            </a:r>
          </a:p>
          <a:p>
            <a:pPr algn="ctr">
              <a:defRPr/>
            </a:pPr>
            <a:r>
              <a:rPr lang="en-US" sz="1400" dirty="0">
                <a:latin typeface="Arial Narrow" charset="0"/>
              </a:rPr>
              <a:t>Victoria </a:t>
            </a:r>
            <a:r>
              <a:rPr lang="en-US" sz="1400" dirty="0" err="1">
                <a:latin typeface="Arial Narrow" charset="0"/>
              </a:rPr>
              <a:t>Stodden</a:t>
            </a:r>
            <a:r>
              <a:rPr lang="en-US" sz="1400" dirty="0">
                <a:latin typeface="Arial Narrow" charset="0"/>
              </a:rPr>
              <a:t>, Laura </a:t>
            </a:r>
            <a:r>
              <a:rPr lang="en-US" sz="1400" dirty="0" err="1" smtClean="0">
                <a:latin typeface="Arial Narrow" charset="0"/>
              </a:rPr>
              <a:t>Paglione</a:t>
            </a:r>
            <a:r>
              <a:rPr lang="en-US" sz="1400" dirty="0">
                <a:latin typeface="Arial Narrow" charset="0"/>
              </a:rPr>
              <a:t>,</a:t>
            </a:r>
            <a:br>
              <a:rPr lang="en-US" sz="1400" dirty="0">
                <a:latin typeface="Arial Narrow" charset="0"/>
              </a:rPr>
            </a:br>
            <a:r>
              <a:rPr lang="en-US" sz="1400" dirty="0" err="1">
                <a:latin typeface="Arial Narrow" charset="0"/>
              </a:rPr>
              <a:t>Abani</a:t>
            </a:r>
            <a:r>
              <a:rPr lang="en-US" sz="1400" dirty="0">
                <a:latin typeface="Arial Narrow" charset="0"/>
              </a:rPr>
              <a:t> </a:t>
            </a:r>
            <a:r>
              <a:rPr lang="en-US" sz="1400" dirty="0" err="1" smtClean="0">
                <a:latin typeface="Arial Narrow" charset="0"/>
              </a:rPr>
              <a:t>Patra</a:t>
            </a:r>
            <a:r>
              <a:rPr lang="en-US" sz="1400" dirty="0">
                <a:latin typeface="Arial Narrow" charset="0"/>
              </a:rPr>
              <a:t>, Von Welch</a:t>
            </a:r>
            <a:endParaRPr lang="en-US" sz="1400" dirty="0">
              <a:latin typeface="Arial Narrow" charset="0"/>
              <a:cs typeface="+mn-cs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797196" y="2731866"/>
            <a:ext cx="3141073" cy="31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Arial Narrow"/>
                <a:cs typeface="Arial Narrow"/>
              </a:rPr>
              <a:t>Hub </a:t>
            </a:r>
            <a:r>
              <a:rPr lang="en-US" dirty="0" smtClean="0">
                <a:latin typeface="Arial Narrow"/>
                <a:cs typeface="Arial Narrow"/>
              </a:rPr>
              <a:t>Users’ </a:t>
            </a:r>
            <a:r>
              <a:rPr lang="en-US" dirty="0">
                <a:latin typeface="Arial Narrow"/>
                <a:cs typeface="Arial Narrow"/>
              </a:rPr>
              <a:t>Meeting</a:t>
            </a:r>
          </a:p>
        </p:txBody>
      </p:sp>
      <p:pic>
        <p:nvPicPr>
          <p:cNvPr id="6" name="Picture 5" descr="hubher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73" y="3365113"/>
            <a:ext cx="588400" cy="698234"/>
          </a:xfrm>
          <a:prstGeom prst="rect">
            <a:avLst/>
          </a:prstGeom>
        </p:spPr>
      </p:pic>
      <p:pic>
        <p:nvPicPr>
          <p:cNvPr id="32" name="Picture 31" descr="hubher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80" y="3365113"/>
            <a:ext cx="588400" cy="698234"/>
          </a:xfrm>
          <a:prstGeom prst="rect">
            <a:avLst/>
          </a:prstGeom>
        </p:spPr>
      </p:pic>
      <p:pic>
        <p:nvPicPr>
          <p:cNvPr id="33" name="Picture 32" descr="hubher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32" y="3365113"/>
            <a:ext cx="588400" cy="698234"/>
          </a:xfrm>
          <a:prstGeom prst="rect">
            <a:avLst/>
          </a:prstGeom>
        </p:spPr>
      </p:pic>
      <p:pic>
        <p:nvPicPr>
          <p:cNvPr id="34" name="Picture 33" descr="hubher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11" y="3365113"/>
            <a:ext cx="588400" cy="698234"/>
          </a:xfrm>
          <a:prstGeom prst="rect">
            <a:avLst/>
          </a:prstGeom>
        </p:spPr>
      </p:pic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7222079" y="1295400"/>
            <a:ext cx="1550631" cy="366713"/>
          </a:xfrm>
          <a:prstGeom prst="rect">
            <a:avLst/>
          </a:prstGeom>
          <a:solidFill>
            <a:srgbClr val="749918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Wednesday</a:t>
            </a: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7216957" y="1295400"/>
            <a:ext cx="1550631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7444805" y="2002197"/>
            <a:ext cx="11051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/>
              <a:t>Hub Hero</a:t>
            </a:r>
          </a:p>
          <a:p>
            <a:pPr algn="ctr">
              <a:defRPr/>
            </a:pPr>
            <a:r>
              <a:rPr lang="en-US" dirty="0" smtClean="0">
                <a:cs typeface="+mn-cs"/>
              </a:rPr>
              <a:t>Challenge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65111" y="4735481"/>
            <a:ext cx="2251193" cy="1612881"/>
            <a:chOff x="6765111" y="4735481"/>
            <a:chExt cx="2251193" cy="1612881"/>
          </a:xfrm>
        </p:grpSpPr>
        <p:pic>
          <p:nvPicPr>
            <p:cNvPr id="8" name="Picture 7" descr="raspberry-pi-bplu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111" y="4735481"/>
              <a:ext cx="2126538" cy="1612881"/>
            </a:xfrm>
            <a:prstGeom prst="rect">
              <a:avLst/>
            </a:prstGeom>
          </p:spPr>
        </p:pic>
        <p:pic>
          <p:nvPicPr>
            <p:cNvPr id="10" name="Picture 9" descr="raspberry-pi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922" y="4881639"/>
              <a:ext cx="843382" cy="1068284"/>
            </a:xfrm>
            <a:prstGeom prst="rect">
              <a:avLst/>
            </a:prstGeom>
          </p:spPr>
        </p:pic>
      </p:grpSp>
      <p:sp>
        <p:nvSpPr>
          <p:cNvPr id="11" name="12-Point Star 10"/>
          <p:cNvSpPr/>
          <p:nvPr/>
        </p:nvSpPr>
        <p:spPr>
          <a:xfrm rot="20025085">
            <a:off x="5875860" y="4989470"/>
            <a:ext cx="1495832" cy="1190083"/>
          </a:xfrm>
          <a:prstGeom prst="star12">
            <a:avLst/>
          </a:prstGeom>
          <a:ln>
            <a:solidFill>
              <a:schemeClr val="tx1"/>
            </a:solidFill>
          </a:ln>
          <a:effectLst>
            <a:outerShdw blurRad="127000" dist="635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WIN!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Raspberry Pi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Computer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7169"/>
            <a:ext cx="7772400" cy="685866"/>
          </a:xfrm>
        </p:spPr>
        <p:txBody>
          <a:bodyPr/>
          <a:lstStyle/>
          <a:p>
            <a:r>
              <a:rPr lang="en-US" dirty="0" smtClean="0"/>
              <a:t>State of the Hub: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242" y="4647276"/>
            <a:ext cx="7963516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Michael McLennan, Ph.D.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i="1" dirty="0"/>
              <a:t>Director, HUBzero® Platform for Scientific Collaboration</a:t>
            </a:r>
            <a:br>
              <a:rPr lang="en-US" i="1" dirty="0"/>
            </a:br>
            <a:r>
              <a:rPr lang="en-US" dirty="0"/>
              <a:t>Purdue University</a:t>
            </a:r>
            <a:br>
              <a:rPr lang="en-US" dirty="0"/>
            </a:br>
            <a:r>
              <a:rPr lang="en-US" dirty="0" err="1">
                <a:solidFill>
                  <a:srgbClr val="5F5F5F"/>
                </a:solidFill>
              </a:rPr>
              <a:t>mmclennan@purdue.edu</a:t>
            </a:r>
            <a:endParaRPr lang="en-US" dirty="0">
              <a:solidFill>
                <a:srgbClr val="5F5F5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tateofthehu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6784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2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5641" y="-657846"/>
            <a:ext cx="3155857" cy="77867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0" b="1" cap="none" spc="0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0000" b="1" cap="none" spc="0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320" y="2104408"/>
            <a:ext cx="5493361" cy="2955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0"/>
              </a:lnSpc>
            </a:pPr>
            <a:r>
              <a:rPr lang="en-US" sz="10800" dirty="0" smtClean="0">
                <a:latin typeface="DIN Alternate Bold"/>
                <a:cs typeface="DIN Alternate Bold"/>
              </a:rPr>
              <a:t>Why are</a:t>
            </a:r>
          </a:p>
          <a:p>
            <a:pPr>
              <a:lnSpc>
                <a:spcPts val="11000"/>
              </a:lnSpc>
            </a:pPr>
            <a:r>
              <a:rPr lang="en-US" sz="10800" dirty="0" smtClean="0">
                <a:latin typeface="DIN Alternate Bold"/>
                <a:cs typeface="DIN Alternate Bold"/>
              </a:rPr>
              <a:t>we here?</a:t>
            </a:r>
            <a:endParaRPr lang="en-US" sz="10800" dirty="0"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426849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152477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2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6</a:t>
            </a:r>
            <a:r>
              <a:rPr lang="en-US" dirty="0" smtClean="0">
                <a:cs typeface="+mj-cs"/>
              </a:rPr>
              <a:t>0+ Hubs for many disciplines</a:t>
            </a:r>
            <a:endParaRPr lang="en-US" dirty="0"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F7B0C-CBF9-BE40-8AEC-98A57C8412F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92450" y="1117600"/>
            <a:ext cx="6153150" cy="505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rgbClr val="FF8000"/>
                </a:solidFill>
              </a:rPr>
              <a:t>705,725</a:t>
            </a:r>
            <a:r>
              <a:rPr lang="en-US" dirty="0">
                <a:cs typeface="+mn-cs"/>
              </a:rPr>
              <a:t>	</a:t>
            </a:r>
            <a:r>
              <a:rPr lang="en-US" dirty="0" smtClean="0"/>
              <a:t>330,939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nanoHUB.org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rgbClr val="FF8000"/>
                </a:solidFill>
                <a:cs typeface="+mn-cs"/>
              </a:rPr>
              <a:t>364,304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118,016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nees.org</a:t>
            </a:r>
            <a:endParaRPr lang="en-US" dirty="0" smtClean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FF8000"/>
                </a:solidFill>
              </a:rPr>
              <a:t>63,487</a:t>
            </a:r>
            <a:r>
              <a:rPr lang="en-US" dirty="0"/>
              <a:t>	</a:t>
            </a:r>
            <a:r>
              <a:rPr lang="en-US" dirty="0" smtClean="0"/>
              <a:t>32,236</a:t>
            </a:r>
            <a:r>
              <a:rPr lang="en-US" dirty="0"/>
              <a:t>	</a:t>
            </a:r>
            <a:r>
              <a:rPr lang="en-US" dirty="0" err="1" smtClean="0"/>
              <a:t>pharmaHUB.org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FF8000"/>
                </a:solidFill>
              </a:rPr>
              <a:t>62,495</a:t>
            </a:r>
            <a:r>
              <a:rPr lang="en-US" dirty="0"/>
              <a:t>	</a:t>
            </a:r>
            <a:r>
              <a:rPr lang="en-US" dirty="0" smtClean="0"/>
              <a:t>5,492</a:t>
            </a:r>
            <a:r>
              <a:rPr lang="en-US" dirty="0"/>
              <a:t>	</a:t>
            </a:r>
            <a:r>
              <a:rPr lang="en-US" dirty="0" err="1" smtClean="0"/>
              <a:t>HABRIcentral.org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rgbClr val="FF8000"/>
                </a:solidFill>
                <a:cs typeface="+mn-cs"/>
              </a:rPr>
              <a:t>53,507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13,487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vhub.org</a:t>
            </a:r>
            <a:endParaRPr lang="en-US" dirty="0" smtClean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FF8000"/>
                </a:solidFill>
              </a:rPr>
              <a:t>49,559</a:t>
            </a:r>
            <a:r>
              <a:rPr lang="en-US" dirty="0"/>
              <a:t>	</a:t>
            </a:r>
            <a:r>
              <a:rPr lang="en-US" dirty="0" smtClean="0"/>
              <a:t>23,168</a:t>
            </a:r>
            <a:r>
              <a:rPr lang="en-US" dirty="0"/>
              <a:t>	</a:t>
            </a:r>
            <a:r>
              <a:rPr lang="en-US" dirty="0" err="1" smtClean="0"/>
              <a:t>GlobalHUB.org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FF8000"/>
                </a:solidFill>
              </a:rPr>
              <a:t>47,972</a:t>
            </a:r>
            <a:r>
              <a:rPr lang="en-US" dirty="0"/>
              <a:t>	</a:t>
            </a:r>
            <a:r>
              <a:rPr lang="en-US" dirty="0" smtClean="0"/>
              <a:t>6,976</a:t>
            </a:r>
            <a:r>
              <a:rPr lang="en-US" dirty="0"/>
              <a:t>	</a:t>
            </a:r>
            <a:r>
              <a:rPr lang="en-US" dirty="0" err="1" smtClean="0"/>
              <a:t>ciHUB.org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rgbClr val="FF8000"/>
                </a:solidFill>
                <a:cs typeface="+mn-cs"/>
              </a:rPr>
              <a:t>47,085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12,788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cceHUB.org</a:t>
            </a:r>
            <a:endParaRPr lang="en-US" dirty="0" smtClean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FF8000"/>
                </a:solidFill>
              </a:rPr>
              <a:t>46,083</a:t>
            </a:r>
            <a:r>
              <a:rPr lang="en-US" dirty="0"/>
              <a:t>	</a:t>
            </a:r>
            <a:r>
              <a:rPr lang="en-US" dirty="0" smtClean="0"/>
              <a:t>5,166</a:t>
            </a:r>
            <a:r>
              <a:rPr lang="en-US" dirty="0"/>
              <a:t>	</a:t>
            </a:r>
            <a:r>
              <a:rPr lang="en-US" dirty="0" smtClean="0"/>
              <a:t>PURR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FF8000"/>
                </a:solidFill>
              </a:rPr>
              <a:t>45,833</a:t>
            </a:r>
            <a:r>
              <a:rPr lang="en-US" dirty="0"/>
              <a:t>	</a:t>
            </a:r>
            <a:r>
              <a:rPr lang="en-US" dirty="0" smtClean="0"/>
              <a:t>5,473</a:t>
            </a:r>
            <a:r>
              <a:rPr lang="en-US" dirty="0"/>
              <a:t>	</a:t>
            </a:r>
            <a:r>
              <a:rPr lang="en-US" dirty="0" err="1" smtClean="0"/>
              <a:t>iemhub.org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FF8000"/>
                </a:solidFill>
              </a:rPr>
              <a:t>45,176</a:t>
            </a:r>
            <a:r>
              <a:rPr lang="en-US" dirty="0"/>
              <a:t>	</a:t>
            </a:r>
            <a:r>
              <a:rPr lang="en-US" dirty="0" smtClean="0"/>
              <a:t>9,069</a:t>
            </a:r>
            <a:r>
              <a:rPr lang="en-US" dirty="0"/>
              <a:t>	</a:t>
            </a:r>
            <a:r>
              <a:rPr lang="en-US" dirty="0" err="1" smtClean="0"/>
              <a:t>molecularHUB.org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FF8000"/>
                </a:solidFill>
              </a:rPr>
              <a:t>41,048</a:t>
            </a:r>
            <a:r>
              <a:rPr lang="en-US" dirty="0"/>
              <a:t>	</a:t>
            </a:r>
            <a:r>
              <a:rPr lang="en-US" dirty="0" smtClean="0"/>
              <a:t>8,078</a:t>
            </a:r>
            <a:r>
              <a:rPr lang="en-US" dirty="0"/>
              <a:t>	</a:t>
            </a:r>
            <a:r>
              <a:rPr lang="en-US" dirty="0" err="1" smtClean="0"/>
              <a:t>StemEdHub.org</a:t>
            </a:r>
            <a:endParaRPr lang="en-US" dirty="0"/>
          </a:p>
        </p:txBody>
      </p:sp>
      <p:pic>
        <p:nvPicPr>
          <p:cNvPr id="9302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241425"/>
            <a:ext cx="12557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3" name="Pictur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650158"/>
            <a:ext cx="1246187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4" name="Picture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285090"/>
            <a:ext cx="14652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3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58891"/>
            <a:ext cx="7445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6" name="Picture 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876357"/>
            <a:ext cx="5381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8" name="Picture 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953358"/>
            <a:ext cx="7175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0" name="Picture 9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467624"/>
            <a:ext cx="15414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1" name="Picture 9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767644"/>
            <a:ext cx="447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2" name="Picture 9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693823"/>
            <a:ext cx="668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4" name="Text Box 98"/>
          <p:cNvSpPr txBox="1">
            <a:spLocks noChangeArrowheads="1"/>
          </p:cNvSpPr>
          <p:nvPr/>
        </p:nvSpPr>
        <p:spPr bwMode="auto">
          <a:xfrm>
            <a:off x="3073400" y="957263"/>
            <a:ext cx="201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accent1"/>
                </a:solidFill>
                <a:latin typeface="ITC Kabel Std Medium" charset="0"/>
                <a:cs typeface="+mn-cs"/>
              </a:rPr>
              <a:t>	</a:t>
            </a:r>
            <a:r>
              <a:rPr lang="en-US" sz="1400" dirty="0">
                <a:solidFill>
                  <a:srgbClr val="7F7F7F"/>
                </a:solidFill>
                <a:latin typeface="ITC Kabel Std Medium" charset="0"/>
                <a:cs typeface="+mn-cs"/>
              </a:rPr>
              <a:t>visitors	users</a:t>
            </a:r>
          </a:p>
        </p:txBody>
      </p:sp>
      <p:grpSp>
        <p:nvGrpSpPr>
          <p:cNvPr id="19471" name="Group 102"/>
          <p:cNvGrpSpPr>
            <a:grpSpLocks/>
          </p:cNvGrpSpPr>
          <p:nvPr/>
        </p:nvGrpSpPr>
        <p:grpSpPr bwMode="auto">
          <a:xfrm>
            <a:off x="339725" y="1295400"/>
            <a:ext cx="2733675" cy="4800600"/>
            <a:chOff x="102" y="816"/>
            <a:chExt cx="1722" cy="3024"/>
          </a:xfrm>
        </p:grpSpPr>
        <p:sp>
          <p:nvSpPr>
            <p:cNvPr id="9316" name="Text Box 100"/>
            <p:cNvSpPr txBox="1">
              <a:spLocks noChangeArrowheads="1"/>
            </p:cNvSpPr>
            <p:nvPr/>
          </p:nvSpPr>
          <p:spPr bwMode="auto">
            <a:xfrm>
              <a:off x="102" y="2093"/>
              <a:ext cx="158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8000"/>
                  </a:solidFill>
                  <a:latin typeface="ITC Kabel Std Medium" charset="0"/>
                  <a:cs typeface="+mn-cs"/>
                </a:rPr>
                <a:t>~</a:t>
              </a:r>
              <a:r>
                <a:rPr lang="en-US" sz="3600" b="1" dirty="0" smtClean="0">
                  <a:solidFill>
                    <a:srgbClr val="FF8000"/>
                  </a:solidFill>
                  <a:latin typeface="ITC Kabel Std Medium" charset="0"/>
                  <a:cs typeface="+mn-cs"/>
                </a:rPr>
                <a:t>1,800,000</a:t>
              </a:r>
              <a:r>
                <a:rPr lang="en-US" dirty="0">
                  <a:solidFill>
                    <a:schemeClr val="accent6"/>
                  </a:solidFill>
                  <a:cs typeface="+mn-cs"/>
                </a:rPr>
                <a:t/>
              </a:r>
              <a:br>
                <a:rPr lang="en-US" dirty="0">
                  <a:solidFill>
                    <a:schemeClr val="accent6"/>
                  </a:solidFill>
                  <a:cs typeface="+mn-cs"/>
                </a:rPr>
              </a:br>
              <a:r>
                <a:rPr lang="en-US" dirty="0">
                  <a:solidFill>
                    <a:srgbClr val="7F7F7F"/>
                  </a:solidFill>
                  <a:cs typeface="+mn-cs"/>
                </a:rPr>
                <a:t>visitors total</a:t>
              </a:r>
            </a:p>
          </p:txBody>
        </p:sp>
        <p:sp>
          <p:nvSpPr>
            <p:cNvPr id="9317" name="AutoShape 101"/>
            <p:cNvSpPr>
              <a:spLocks/>
            </p:cNvSpPr>
            <p:nvPr/>
          </p:nvSpPr>
          <p:spPr bwMode="auto">
            <a:xfrm>
              <a:off x="1680" y="816"/>
              <a:ext cx="144" cy="3024"/>
            </a:xfrm>
            <a:prstGeom prst="leftBrace">
              <a:avLst>
                <a:gd name="adj1" fmla="val 53667"/>
                <a:gd name="adj2" fmla="val 489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9473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5362091"/>
            <a:ext cx="1333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511288"/>
            <a:ext cx="606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40400" y="4088290"/>
            <a:ext cx="1022350" cy="3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58392" y="125221"/>
            <a:ext cx="5406824" cy="537816"/>
          </a:xfrm>
        </p:spPr>
        <p:txBody>
          <a:bodyPr/>
          <a:lstStyle/>
          <a:p>
            <a:r>
              <a:rPr lang="en-US" dirty="0" smtClean="0"/>
              <a:t>19 New Hubs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405" y="1243195"/>
            <a:ext cx="2457451" cy="16954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460065"/>
            <a:ext cx="2457451" cy="1704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352" y="3672458"/>
            <a:ext cx="2457451" cy="16954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315" y="2541821"/>
            <a:ext cx="2457451" cy="1704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86" y="1131071"/>
            <a:ext cx="2457451" cy="16954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300" y="2449495"/>
            <a:ext cx="2457451" cy="1704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362" y="4008066"/>
            <a:ext cx="2457451" cy="1704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1871614"/>
            <a:ext cx="2457451" cy="1704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2495" y="2902888"/>
            <a:ext cx="2457451" cy="1704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1042" y="3820429"/>
            <a:ext cx="2457451" cy="16954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3702613" y="4515685"/>
            <a:ext cx="5029547" cy="1555196"/>
            <a:chOff x="3702613" y="4607863"/>
            <a:chExt cx="5029547" cy="155519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19800" y="4607863"/>
              <a:ext cx="2712360" cy="15132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702613" y="5793727"/>
              <a:ext cx="2382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And more on the way…</a:t>
              </a:r>
              <a:endParaRPr lang="en-US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99862" y="4620324"/>
              <a:ext cx="155683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QUBES project</a:t>
              </a:r>
            </a:p>
            <a:p>
              <a:r>
                <a:rPr lang="en-US" sz="1400" dirty="0" smtClean="0"/>
                <a:t>Drew </a:t>
              </a:r>
              <a:r>
                <a:rPr lang="en-US" sz="1400" dirty="0" err="1" smtClean="0"/>
                <a:t>LaMar</a:t>
              </a:r>
              <a:endParaRPr lang="en-US" sz="1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5080" y="4600131"/>
            <a:ext cx="2448381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bzero-v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90" y="1023008"/>
            <a:ext cx="3174427" cy="3607304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80+ improvements</a:t>
            </a:r>
            <a:endParaRPr lang="en-US" dirty="0"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902C-BBD4-434E-BF7E-71FBD87A05E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35902" y="4587415"/>
            <a:ext cx="5272196" cy="161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1"/>
                </a:solidFill>
                <a:latin typeface="ITC Kabel Std Medium" charset="0"/>
                <a:cs typeface="+mn-cs"/>
              </a:rPr>
              <a:t>http://</a:t>
            </a:r>
            <a:r>
              <a:rPr lang="en-US" sz="3200" dirty="0" err="1">
                <a:solidFill>
                  <a:schemeClr val="accent1"/>
                </a:solidFill>
                <a:latin typeface="ITC Kabel Std Medium" charset="0"/>
                <a:cs typeface="+mn-cs"/>
              </a:rPr>
              <a:t>hubzero.org</a:t>
            </a:r>
            <a:r>
              <a:rPr lang="en-US" sz="3200" dirty="0">
                <a:solidFill>
                  <a:schemeClr val="accent1"/>
                </a:solidFill>
                <a:latin typeface="ITC Kabel Std Medium" charset="0"/>
                <a:cs typeface="+mn-cs"/>
              </a:rPr>
              <a:t>/download</a:t>
            </a:r>
          </a:p>
          <a:p>
            <a:pPr marL="342900" indent="-342900" algn="ctr">
              <a:spcBef>
                <a:spcPts val="800"/>
              </a:spcBef>
              <a:buFont typeface="Wingdings" charset="2"/>
              <a:buChar char="ü"/>
              <a:defRPr/>
            </a:pPr>
            <a:r>
              <a:rPr lang="en-US" sz="2000" dirty="0">
                <a:latin typeface="ITC Kabel Std Medium" charset="0"/>
                <a:cs typeface="+mn-cs"/>
              </a:rPr>
              <a:t>VMware virtual machine images</a:t>
            </a:r>
          </a:p>
          <a:p>
            <a:pPr marL="342900" indent="-342900" algn="ctr">
              <a:buFont typeface="Wingdings" charset="2"/>
              <a:buChar char="ü"/>
              <a:defRPr/>
            </a:pPr>
            <a:r>
              <a:rPr lang="en-US" sz="2000" dirty="0" err="1">
                <a:latin typeface="ITC Kabel Std Medium" charset="0"/>
                <a:cs typeface="+mn-cs"/>
              </a:rPr>
              <a:t>Debian</a:t>
            </a:r>
            <a:r>
              <a:rPr lang="en-US" sz="2000" dirty="0">
                <a:latin typeface="ITC Kabel Std Medium" charset="0"/>
                <a:cs typeface="+mn-cs"/>
              </a:rPr>
              <a:t> </a:t>
            </a:r>
            <a:r>
              <a:rPr lang="en-US" sz="2000" dirty="0" smtClean="0">
                <a:latin typeface="ITC Kabel Std Medium" charset="0"/>
                <a:cs typeface="+mn-cs"/>
              </a:rPr>
              <a:t>packages</a:t>
            </a:r>
          </a:p>
          <a:p>
            <a:pPr marL="342900" indent="-342900" algn="ctr">
              <a:buFont typeface="Wingdings" charset="2"/>
              <a:buChar char="ü"/>
              <a:defRPr/>
            </a:pPr>
            <a:r>
              <a:rPr lang="en-US" sz="2000" dirty="0" err="1" smtClean="0">
                <a:latin typeface="ITC Kabel Std Medium" charset="0"/>
              </a:rPr>
              <a:t>RedHat</a:t>
            </a:r>
            <a:r>
              <a:rPr lang="en-US" sz="2000" dirty="0" smtClean="0">
                <a:latin typeface="ITC Kabel Std Medium" charset="0"/>
              </a:rPr>
              <a:t> packages</a:t>
            </a:r>
            <a:endParaRPr lang="en-US" sz="2000" dirty="0">
              <a:latin typeface="ITC Kabel Std Medium" charset="0"/>
              <a:cs typeface="+mn-cs"/>
            </a:endParaRPr>
          </a:p>
        </p:txBody>
      </p: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342900" y="1810518"/>
            <a:ext cx="3537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A3A3A3"/>
                </a:solidFill>
              </a:rPr>
              <a:t>Data curation framework</a:t>
            </a:r>
            <a:endParaRPr lang="en-US" dirty="0">
              <a:solidFill>
                <a:srgbClr val="A3A3A3"/>
              </a:solidFill>
            </a:endParaRP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1008233" y="3404109"/>
            <a:ext cx="23938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A3A3A3"/>
                </a:solidFill>
              </a:rPr>
              <a:t>PDF for Wiki pages</a:t>
            </a:r>
            <a:endParaRPr lang="en-US" sz="2000" dirty="0">
              <a:solidFill>
                <a:srgbClr val="A3A3A3"/>
              </a:solidFill>
            </a:endParaRP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6083300" y="2738438"/>
            <a:ext cx="2659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A3A3A3"/>
                </a:solidFill>
              </a:rPr>
              <a:t>“Find This” plug-in</a:t>
            </a:r>
            <a:endParaRPr lang="en-US" dirty="0">
              <a:solidFill>
                <a:srgbClr val="A3A3A3"/>
              </a:solidFill>
            </a:endParaRP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03387" y="1116780"/>
            <a:ext cx="3865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rgbClr val="A3A3A3"/>
                </a:solidFill>
              </a:rPr>
              <a:t>CKEditor</a:t>
            </a:r>
            <a:r>
              <a:rPr lang="en-US" dirty="0" smtClean="0">
                <a:solidFill>
                  <a:srgbClr val="A3A3A3"/>
                </a:solidFill>
              </a:rPr>
              <a:t> – WYSIWYG text</a:t>
            </a:r>
            <a:endParaRPr lang="en-US" dirty="0">
              <a:solidFill>
                <a:srgbClr val="A3A3A3"/>
              </a:solidFill>
            </a:endParaRP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6265184" y="1574954"/>
            <a:ext cx="2733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A3A3A3"/>
                </a:solidFill>
              </a:rPr>
              <a:t>Course certificates</a:t>
            </a:r>
            <a:endParaRPr lang="en-US" dirty="0">
              <a:solidFill>
                <a:srgbClr val="A3A3A3"/>
              </a:solidFill>
            </a:endParaRPr>
          </a:p>
        </p:txBody>
      </p:sp>
      <p:sp>
        <p:nvSpPr>
          <p:cNvPr id="27659" name="TextBox 11"/>
          <p:cNvSpPr txBox="1">
            <a:spLocks noChangeArrowheads="1"/>
          </p:cNvSpPr>
          <p:nvPr/>
        </p:nvSpPr>
        <p:spPr bwMode="auto">
          <a:xfrm>
            <a:off x="477365" y="2272183"/>
            <a:ext cx="2712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A3A3A3"/>
                </a:solidFill>
              </a:rPr>
              <a:t>New member dashboard</a:t>
            </a:r>
            <a:endParaRPr lang="en-US" sz="1800" dirty="0">
              <a:solidFill>
                <a:srgbClr val="A3A3A3"/>
              </a:solidFill>
            </a:endParaRPr>
          </a:p>
        </p:txBody>
      </p:sp>
      <p:sp>
        <p:nvSpPr>
          <p:cNvPr id="27660" name="TextBox 12"/>
          <p:cNvSpPr txBox="1">
            <a:spLocks noChangeArrowheads="1"/>
          </p:cNvSpPr>
          <p:nvPr/>
        </p:nvSpPr>
        <p:spPr bwMode="auto">
          <a:xfrm>
            <a:off x="6235700" y="1993900"/>
            <a:ext cx="2123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A3A3A3"/>
                </a:solidFill>
              </a:rPr>
              <a:t>Recurring events</a:t>
            </a:r>
            <a:endParaRPr lang="en-US" sz="2000" dirty="0">
              <a:solidFill>
                <a:srgbClr val="A3A3A3"/>
              </a:solidFill>
            </a:endParaRPr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6540955" y="2329016"/>
            <a:ext cx="2378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A3A3A3"/>
                </a:solidFill>
              </a:rPr>
              <a:t>file restore in projects</a:t>
            </a:r>
            <a:endParaRPr lang="en-US" sz="1800" dirty="0">
              <a:solidFill>
                <a:srgbClr val="A3A3A3"/>
              </a:solidFill>
            </a:endParaRPr>
          </a:p>
        </p:txBody>
      </p:sp>
      <p:sp>
        <p:nvSpPr>
          <p:cNvPr id="27662" name="TextBox 14"/>
          <p:cNvSpPr txBox="1">
            <a:spLocks noChangeArrowheads="1"/>
          </p:cNvSpPr>
          <p:nvPr/>
        </p:nvSpPr>
        <p:spPr bwMode="auto">
          <a:xfrm>
            <a:off x="5930900" y="3916363"/>
            <a:ext cx="1719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A3A3A3"/>
                </a:solidFill>
              </a:rPr>
              <a:t>New Web APIs</a:t>
            </a:r>
            <a:endParaRPr lang="en-US" sz="1800" dirty="0">
              <a:solidFill>
                <a:srgbClr val="A3A3A3"/>
              </a:solidFill>
            </a:endParaRPr>
          </a:p>
        </p:txBody>
      </p:sp>
      <p:sp>
        <p:nvSpPr>
          <p:cNvPr id="27663" name="TextBox 15"/>
          <p:cNvSpPr txBox="1">
            <a:spLocks noChangeArrowheads="1"/>
          </p:cNvSpPr>
          <p:nvPr/>
        </p:nvSpPr>
        <p:spPr bwMode="auto">
          <a:xfrm>
            <a:off x="477365" y="3753009"/>
            <a:ext cx="2864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A3A3A3"/>
                </a:solidFill>
              </a:rPr>
              <a:t>New administrator dashboard</a:t>
            </a:r>
          </a:p>
        </p:txBody>
      </p:sp>
      <p:sp>
        <p:nvSpPr>
          <p:cNvPr id="27664" name="TextBox 16"/>
          <p:cNvSpPr txBox="1">
            <a:spLocks noChangeArrowheads="1"/>
          </p:cNvSpPr>
          <p:nvPr/>
        </p:nvSpPr>
        <p:spPr bwMode="auto">
          <a:xfrm>
            <a:off x="1524000" y="1510480"/>
            <a:ext cx="26793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A3A3A3"/>
                </a:solidFill>
              </a:rPr>
              <a:t>Course preview mode</a:t>
            </a:r>
            <a:endParaRPr lang="en-US" sz="2000" dirty="0">
              <a:solidFill>
                <a:srgbClr val="A3A3A3"/>
              </a:solidFill>
            </a:endParaRPr>
          </a:p>
        </p:txBody>
      </p:sp>
      <p:sp>
        <p:nvSpPr>
          <p:cNvPr id="27665" name="TextBox 17"/>
          <p:cNvSpPr txBox="1">
            <a:spLocks noChangeArrowheads="1"/>
          </p:cNvSpPr>
          <p:nvPr/>
        </p:nvSpPr>
        <p:spPr bwMode="auto">
          <a:xfrm>
            <a:off x="5816600" y="1219200"/>
            <a:ext cx="2508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A3A3A3"/>
                </a:solidFill>
              </a:rPr>
              <a:t>Collections Interface</a:t>
            </a:r>
            <a:endParaRPr lang="en-US" sz="2000" dirty="0">
              <a:solidFill>
                <a:srgbClr val="A3A3A3"/>
              </a:solidFill>
            </a:endParaRPr>
          </a:p>
        </p:txBody>
      </p:sp>
      <p:sp>
        <p:nvSpPr>
          <p:cNvPr id="27666" name="TextBox 18"/>
          <p:cNvSpPr txBox="1">
            <a:spLocks noChangeArrowheads="1"/>
          </p:cNvSpPr>
          <p:nvPr/>
        </p:nvSpPr>
        <p:spPr bwMode="auto">
          <a:xfrm>
            <a:off x="5753100" y="3149600"/>
            <a:ext cx="3225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A3A3A3"/>
                </a:solidFill>
              </a:rPr>
              <a:t>Drag to create calendar event</a:t>
            </a:r>
            <a:endParaRPr lang="en-US" sz="1800" dirty="0">
              <a:solidFill>
                <a:srgbClr val="A3A3A3"/>
              </a:solidFill>
            </a:endParaRPr>
          </a:p>
        </p:txBody>
      </p:sp>
      <p:sp>
        <p:nvSpPr>
          <p:cNvPr id="27667" name="TextBox 19"/>
          <p:cNvSpPr txBox="1">
            <a:spLocks noChangeArrowheads="1"/>
          </p:cNvSpPr>
          <p:nvPr/>
        </p:nvSpPr>
        <p:spPr bwMode="auto">
          <a:xfrm>
            <a:off x="769955" y="2621031"/>
            <a:ext cx="24771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 smtClean="0">
                <a:solidFill>
                  <a:srgbClr val="A3A3A3"/>
                </a:solidFill>
              </a:rPr>
              <a:t>Gravatars</a:t>
            </a:r>
            <a:r>
              <a:rPr lang="en-US" sz="1600" dirty="0" smtClean="0">
                <a:solidFill>
                  <a:srgbClr val="A3A3A3"/>
                </a:solidFill>
              </a:rPr>
              <a:t> and </a:t>
            </a:r>
            <a:r>
              <a:rPr lang="en-US" sz="1600" dirty="0" err="1" smtClean="0">
                <a:solidFill>
                  <a:srgbClr val="A3A3A3"/>
                </a:solidFill>
              </a:rPr>
              <a:t>Identicons</a:t>
            </a:r>
            <a:endParaRPr lang="en-US" sz="1600" dirty="0">
              <a:solidFill>
                <a:srgbClr val="A3A3A3"/>
              </a:solidFill>
            </a:endParaRPr>
          </a:p>
        </p:txBody>
      </p:sp>
      <p:sp>
        <p:nvSpPr>
          <p:cNvPr id="27668" name="TextBox 20"/>
          <p:cNvSpPr txBox="1">
            <a:spLocks noChangeArrowheads="1"/>
          </p:cNvSpPr>
          <p:nvPr/>
        </p:nvSpPr>
        <p:spPr bwMode="auto">
          <a:xfrm>
            <a:off x="6311900" y="3505200"/>
            <a:ext cx="2471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A3A3A3"/>
                </a:solidFill>
              </a:rPr>
              <a:t>Video transcripts</a:t>
            </a:r>
            <a:endParaRPr lang="en-US" dirty="0">
              <a:solidFill>
                <a:srgbClr val="A3A3A3"/>
              </a:solidFill>
            </a:endParaRPr>
          </a:p>
        </p:txBody>
      </p:sp>
      <p:sp>
        <p:nvSpPr>
          <p:cNvPr id="27669" name="TextBox 21"/>
          <p:cNvSpPr txBox="1">
            <a:spLocks noChangeArrowheads="1"/>
          </p:cNvSpPr>
          <p:nvPr/>
        </p:nvSpPr>
        <p:spPr bwMode="auto">
          <a:xfrm>
            <a:off x="762650" y="4075398"/>
            <a:ext cx="3307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A3A3A3"/>
                </a:solidFill>
              </a:rPr>
              <a:t>Stronger password hashing</a:t>
            </a:r>
            <a:endParaRPr lang="en-US" sz="2000" dirty="0">
              <a:solidFill>
                <a:srgbClr val="A3A3A3"/>
              </a:solidFill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288568" y="2932202"/>
            <a:ext cx="3024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A3A3A3"/>
                </a:solidFill>
              </a:rPr>
              <a:t>Simplified login page</a:t>
            </a:r>
            <a:endParaRPr lang="en-US" dirty="0">
              <a:solidFill>
                <a:srgbClr val="A3A3A3"/>
              </a:solidFill>
            </a:endParaRPr>
          </a:p>
        </p:txBody>
      </p:sp>
      <p:sp>
        <p:nvSpPr>
          <p:cNvPr id="5" name="10-Point Star 4"/>
          <p:cNvSpPr/>
          <p:nvPr/>
        </p:nvSpPr>
        <p:spPr>
          <a:xfrm rot="20221991">
            <a:off x="5826402" y="5731759"/>
            <a:ext cx="597845" cy="497176"/>
          </a:xfrm>
          <a:prstGeom prst="star10">
            <a:avLst>
              <a:gd name="adj" fmla="val 31596"/>
              <a:gd name="hf" fmla="val 1051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/>
              <a:t>NEW!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4264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  <p:bldP spid="27664" grpId="0"/>
      <p:bldP spid="27665" grpId="0"/>
      <p:bldP spid="27666" grpId="0"/>
      <p:bldP spid="27667" grpId="0"/>
      <p:bldP spid="27668" grpId="0"/>
      <p:bldP spid="27669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common-m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" y="1126540"/>
            <a:ext cx="4002185" cy="3932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InCommon</a:t>
            </a:r>
            <a:r>
              <a:rPr lang="en-US" dirty="0" smtClean="0"/>
              <a:t> Authentication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4688" y="2756227"/>
            <a:ext cx="4326826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000" dirty="0" smtClean="0"/>
              <a:t>Serves 7.8 million end users</a:t>
            </a:r>
          </a:p>
          <a:p>
            <a:pPr marL="285750" indent="-28575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000" dirty="0" smtClean="0"/>
              <a:t>Shibboleth-based authentication</a:t>
            </a:r>
          </a:p>
          <a:p>
            <a:pPr marL="285750" indent="-28575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000" dirty="0" smtClean="0"/>
              <a:t>Log in with your institutional account</a:t>
            </a:r>
          </a:p>
          <a:p>
            <a:pPr marL="285750" indent="-28575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000" dirty="0" smtClean="0"/>
              <a:t>More trust for </a:t>
            </a:r>
            <a:r>
              <a:rPr lang="en-US" sz="2000" dirty="0" err="1" smtClean="0"/>
              <a:t>InCommon</a:t>
            </a:r>
            <a:r>
              <a:rPr lang="en-US" sz="2000" dirty="0" smtClean="0"/>
              <a:t> users</a:t>
            </a:r>
          </a:p>
          <a:p>
            <a:pPr marL="285750" indent="-28575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000" dirty="0" smtClean="0"/>
              <a:t>Add-on pack for HUBzero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757" y="1812233"/>
            <a:ext cx="3619500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149" y="1829235"/>
            <a:ext cx="901583" cy="666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6142" y="5850149"/>
            <a:ext cx="709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hubzero.org</a:t>
            </a:r>
            <a:r>
              <a:rPr lang="en-US" dirty="0"/>
              <a:t>/documentation/1.3.0/installation/</a:t>
            </a:r>
            <a:r>
              <a:rPr lang="en-US" dirty="0" err="1"/>
              <a:t>addons.shibboleth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33" y="1201252"/>
            <a:ext cx="3855080" cy="47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8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ORCID Integration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29-30,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HUBbub 2014, Indianapolis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31C-8A9E-5F40-B81E-DAE5A6204BEF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158" y="1075362"/>
            <a:ext cx="1508760" cy="1767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31" y="1075362"/>
            <a:ext cx="5303120" cy="503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681" y="1075362"/>
            <a:ext cx="1524000" cy="179832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flipH="1">
            <a:off x="2951907" y="4670147"/>
            <a:ext cx="643449" cy="5120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9314" y="3430929"/>
            <a:ext cx="2787943" cy="2236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dirty="0" smtClean="0"/>
              <a:t>Associate your ORCID</a:t>
            </a:r>
            <a:br>
              <a:rPr lang="en-US" dirty="0" smtClean="0"/>
            </a:br>
            <a:r>
              <a:rPr lang="en-US" dirty="0" smtClean="0"/>
              <a:t>with your hub profile</a:t>
            </a:r>
          </a:p>
          <a:p>
            <a:pPr marL="285750" indent="-28575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dirty="0" smtClean="0"/>
              <a:t>Attach your ORCID to</a:t>
            </a:r>
            <a:br>
              <a:rPr lang="en-US" dirty="0" smtClean="0"/>
            </a:br>
            <a:r>
              <a:rPr lang="en-US" dirty="0" smtClean="0"/>
              <a:t>digital publications</a:t>
            </a:r>
            <a:br>
              <a:rPr lang="en-US" dirty="0" smtClean="0"/>
            </a:br>
            <a:r>
              <a:rPr lang="en-US" dirty="0" smtClean="0"/>
              <a:t>produced on the hub</a:t>
            </a:r>
          </a:p>
          <a:p>
            <a:pPr marL="285750" indent="-285750">
              <a:spcBef>
                <a:spcPts val="8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dirty="0" smtClean="0"/>
              <a:t>Find related publications</a:t>
            </a:r>
            <a:br>
              <a:rPr lang="en-US" dirty="0" smtClean="0"/>
            </a:br>
            <a:r>
              <a:rPr lang="en-US" dirty="0" smtClean="0"/>
              <a:t>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4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UBzero-2014b">
  <a:themeElements>
    <a:clrScheme name="Custom 6">
      <a:dk1>
        <a:sysClr val="windowText" lastClr="000000"/>
      </a:dk1>
      <a:lt1>
        <a:sysClr val="window" lastClr="FFFFFF"/>
      </a:lt1>
      <a:dk2>
        <a:srgbClr val="749918"/>
      </a:dk2>
      <a:lt2>
        <a:srgbClr val="EEECE1"/>
      </a:lt2>
      <a:accent1>
        <a:srgbClr val="0482B2"/>
      </a:accent1>
      <a:accent2>
        <a:srgbClr val="365C94"/>
      </a:accent2>
      <a:accent3>
        <a:srgbClr val="9BBB59"/>
      </a:accent3>
      <a:accent4>
        <a:srgbClr val="4E6E10"/>
      </a:accent4>
      <a:accent5>
        <a:srgbClr val="FFFF66"/>
      </a:accent5>
      <a:accent6>
        <a:srgbClr val="FFCC66"/>
      </a:accent6>
      <a:hlink>
        <a:srgbClr val="FF8000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HUBzero-2014b.thmx</Template>
  <TotalTime>2254</TotalTime>
  <Words>550</Words>
  <Application>Microsoft Macintosh PowerPoint</Application>
  <PresentationFormat>On-screen Show (4:3)</PresentationFormat>
  <Paragraphs>172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HUBzero-2014b</vt:lpstr>
      <vt:lpstr>Office Theme</vt:lpstr>
      <vt:lpstr>PowerPoint Presentation</vt:lpstr>
      <vt:lpstr>State of the Hub: 2014</vt:lpstr>
      <vt:lpstr>PowerPoint Presentation</vt:lpstr>
      <vt:lpstr>PowerPoint Presentation</vt:lpstr>
      <vt:lpstr>60+ Hubs for many disciplines</vt:lpstr>
      <vt:lpstr>19 New Hubs</vt:lpstr>
      <vt:lpstr>80+ improvements</vt:lpstr>
      <vt:lpstr>InCommon Authentication</vt:lpstr>
      <vt:lpstr>ORCID Integration</vt:lpstr>
      <vt:lpstr>RedCloud</vt:lpstr>
      <vt:lpstr>Cybersecurity</vt:lpstr>
      <vt:lpstr>Running HUBzero on Amazon</vt:lpstr>
      <vt:lpstr>Thanks to our Sponsors</vt:lpstr>
      <vt:lpstr>Join the HUBzero Foundation</vt:lpstr>
      <vt:lpstr>Hub Heroes</vt:lpstr>
      <vt:lpstr>HUBbub 2014 Agenda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Hub: 2014</dc:title>
  <dc:creator>Michael McLennan</dc:creator>
  <cp:lastModifiedBy>Michael McLennan</cp:lastModifiedBy>
  <cp:revision>34</cp:revision>
  <dcterms:created xsi:type="dcterms:W3CDTF">2014-09-23T15:58:00Z</dcterms:created>
  <dcterms:modified xsi:type="dcterms:W3CDTF">2014-09-29T02:04:48Z</dcterms:modified>
</cp:coreProperties>
</file>