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7" r:id="rId3"/>
    <p:sldId id="264" r:id="rId4"/>
    <p:sldId id="265" r:id="rId5"/>
    <p:sldId id="266" r:id="rId6"/>
    <p:sldId id="267" r:id="rId7"/>
    <p:sldId id="263" r:id="rId8"/>
    <p:sldId id="268" r:id="rId9"/>
    <p:sldId id="269" r:id="rId10"/>
    <p:sldId id="259" r:id="rId11"/>
    <p:sldId id="270" r:id="rId12"/>
    <p:sldId id="271" r:id="rId13"/>
    <p:sldId id="261" r:id="rId14"/>
    <p:sldId id="258" r:id="rId15"/>
    <p:sldId id="26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14" autoAdjust="0"/>
  </p:normalViewPr>
  <p:slideViewPr>
    <p:cSldViewPr snapToGrid="0" snapToObjects="1">
      <p:cViewPr varScale="1">
        <p:scale>
          <a:sx n="76" d="100"/>
          <a:sy n="76" d="100"/>
        </p:scale>
        <p:origin x="-8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0F1DC-A482-456F-8F0A-737B92F35B4F}" type="datetimeFigureOut">
              <a:rPr lang="en-US" smtClean="0"/>
              <a:t>9/6/2013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788A5E-1F9D-440B-8A05-041D8FFFC23A}" type="slidenum">
              <a:rPr lang="en-US" smtClean="0"/>
              <a:t>‹#›</a:t>
            </a:fld>
            <a:endParaRPr lang="en-US"/>
          </a:p>
        </p:txBody>
      </p:sp>
    </p:spTree>
    <p:extLst>
      <p:ext uri="{BB962C8B-B14F-4D97-AF65-F5344CB8AC3E}">
        <p14:creationId xmlns:p14="http://schemas.microsoft.com/office/powerpoint/2010/main" val="24893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hubzero.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began developing our Courses Component, our course management system, to support the growing demand for digital learning on the hub.</a:t>
            </a:r>
            <a:endParaRPr lang="en-US" dirty="0" smtClean="0"/>
          </a:p>
          <a:p>
            <a:endParaRPr lang="en-US" dirty="0" smtClean="0"/>
          </a:p>
          <a:p>
            <a:r>
              <a:rPr lang="en-US" dirty="0" smtClean="0"/>
              <a:t>Currently using our Courses</a:t>
            </a:r>
            <a:r>
              <a:rPr lang="en-US" baseline="0" dirty="0" smtClean="0"/>
              <a:t> component is being utilized by – </a:t>
            </a:r>
            <a:r>
              <a:rPr lang="en-US" baseline="0" dirty="0" err="1" smtClean="0"/>
              <a:t>nanoHUB</a:t>
            </a:r>
            <a:r>
              <a:rPr lang="en-US" baseline="0" dirty="0" smtClean="0"/>
              <a:t>, which has created </a:t>
            </a:r>
            <a:r>
              <a:rPr lang="en-US" baseline="0" dirty="0" err="1" smtClean="0"/>
              <a:t>Nanohub</a:t>
            </a:r>
            <a:r>
              <a:rPr lang="en-US" baseline="0" dirty="0" smtClean="0"/>
              <a:t>-U. </a:t>
            </a:r>
            <a:r>
              <a:rPr lang="en-US" baseline="0" dirty="0" err="1" smtClean="0"/>
              <a:t>PurdueNExT</a:t>
            </a:r>
            <a:r>
              <a:rPr lang="en-US" baseline="0" dirty="0" smtClean="0"/>
              <a:t> is another hub utilizing our Courses system.</a:t>
            </a:r>
          </a:p>
          <a:p>
            <a:endParaRPr lang="en-US" baseline="0" dirty="0" smtClean="0"/>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u="none" strike="noStrike" kern="1200" dirty="0" err="1" smtClean="0">
                <a:solidFill>
                  <a:schemeClr val="tx1"/>
                </a:solidFill>
                <a:effectLst/>
                <a:latin typeface="+mn-lt"/>
                <a:ea typeface="+mn-ea"/>
                <a:cs typeface="+mn-cs"/>
                <a:hlinkClick r:id="rId3"/>
              </a:rPr>
              <a:t>HUBzero</a:t>
            </a:r>
            <a:r>
              <a:rPr lang="en-US" sz="1200" b="0" i="0" u="none" strike="noStrike" kern="1200" dirty="0" smtClean="0">
                <a:solidFill>
                  <a:schemeClr val="tx1"/>
                </a:solidFill>
                <a:effectLst/>
                <a:latin typeface="+mn-lt"/>
                <a:ea typeface="+mn-ea"/>
                <a:cs typeface="+mn-cs"/>
                <a:hlinkClick r:id="rId3"/>
              </a:rPr>
              <a:t> platform</a:t>
            </a:r>
            <a:r>
              <a:rPr lang="en-US" sz="1200" b="0" i="0" kern="1200" dirty="0" smtClean="0">
                <a:solidFill>
                  <a:schemeClr val="tx1"/>
                </a:solidFill>
                <a:effectLst/>
                <a:latin typeface="+mn-lt"/>
                <a:ea typeface="+mn-ea"/>
                <a:cs typeface="+mn-cs"/>
              </a:rPr>
              <a:t> is the underlying technology that powers this initiative and allows learners to watch video lectures, test concepts through visualization and computation, submit homework, take tests, and interact with other students and the professor all within the single environment and without downloading or purchasing software.</a:t>
            </a:r>
            <a:endParaRPr lang="en-US" dirty="0"/>
          </a:p>
        </p:txBody>
      </p:sp>
      <p:sp>
        <p:nvSpPr>
          <p:cNvPr id="4" name="Slide Number Placeholder 3"/>
          <p:cNvSpPr>
            <a:spLocks noGrp="1"/>
          </p:cNvSpPr>
          <p:nvPr>
            <p:ph type="sldNum" sz="quarter" idx="10"/>
          </p:nvPr>
        </p:nvSpPr>
        <p:spPr/>
        <p:txBody>
          <a:bodyPr/>
          <a:lstStyle/>
          <a:p>
            <a:fld id="{10788A5E-1F9D-440B-8A05-041D8FFFC23A}" type="slidenum">
              <a:rPr lang="en-US" smtClean="0"/>
              <a:t>2</a:t>
            </a:fld>
            <a:endParaRPr lang="en-US"/>
          </a:p>
        </p:txBody>
      </p:sp>
    </p:spTree>
    <p:extLst>
      <p:ext uri="{BB962C8B-B14F-4D97-AF65-F5344CB8AC3E}">
        <p14:creationId xmlns:p14="http://schemas.microsoft.com/office/powerpoint/2010/main" val="64998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title</a:t>
            </a:r>
            <a:r>
              <a:rPr lang="en-US" baseline="0" dirty="0" smtClean="0"/>
              <a:t> to view your course.</a:t>
            </a:r>
            <a:endParaRPr lang="en-US" dirty="0"/>
          </a:p>
        </p:txBody>
      </p:sp>
      <p:sp>
        <p:nvSpPr>
          <p:cNvPr id="4" name="Slide Number Placeholder 3"/>
          <p:cNvSpPr>
            <a:spLocks noGrp="1"/>
          </p:cNvSpPr>
          <p:nvPr>
            <p:ph type="sldNum" sz="quarter" idx="10"/>
          </p:nvPr>
        </p:nvSpPr>
        <p:spPr/>
        <p:txBody>
          <a:bodyPr/>
          <a:lstStyle/>
          <a:p>
            <a:fld id="{10788A5E-1F9D-440B-8A05-041D8FFFC23A}" type="slidenum">
              <a:rPr lang="en-US" smtClean="0"/>
              <a:t>12</a:t>
            </a:fld>
            <a:endParaRPr lang="en-US"/>
          </a:p>
        </p:txBody>
      </p:sp>
    </p:spTree>
    <p:extLst>
      <p:ext uri="{BB962C8B-B14F-4D97-AF65-F5344CB8AC3E}">
        <p14:creationId xmlns:p14="http://schemas.microsoft.com/office/powerpoint/2010/main" val="923443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Instructors</a:t>
            </a:r>
            <a:r>
              <a:rPr lang="en-US" baseline="0" dirty="0" smtClean="0"/>
              <a:t> have a slightly different interface than that of students. Instructors and course managers are able to drag-and-drop assets in the Course Builder in order to set up Courses. They can see a progress tab which allows them to monitor student progress.</a:t>
            </a:r>
          </a:p>
          <a:p>
            <a:endParaRPr lang="en-US" baseline="0" dirty="0" smtClean="0"/>
          </a:p>
          <a:p>
            <a:r>
              <a:rPr lang="en-US" baseline="0" dirty="0" smtClean="0"/>
              <a:t>They can also view and reply to the latest discussion posts from their Dashboard. When an instructor comments, they have an “Instructor” label to help students identify them.</a:t>
            </a:r>
          </a:p>
          <a:p>
            <a:endParaRPr lang="en-US" baseline="0" dirty="0" smtClean="0"/>
          </a:p>
          <a:p>
            <a:r>
              <a:rPr lang="en-US" baseline="0" dirty="0" smtClean="0"/>
              <a:t>There is also functional support for TA’s and moderators.</a:t>
            </a:r>
          </a:p>
        </p:txBody>
      </p:sp>
      <p:sp>
        <p:nvSpPr>
          <p:cNvPr id="4" name="Slide Number Placeholder 3"/>
          <p:cNvSpPr>
            <a:spLocks noGrp="1"/>
          </p:cNvSpPr>
          <p:nvPr>
            <p:ph type="sldNum" sz="quarter" idx="10"/>
          </p:nvPr>
        </p:nvSpPr>
        <p:spPr/>
        <p:txBody>
          <a:bodyPr/>
          <a:lstStyle/>
          <a:p>
            <a:fld id="{10788A5E-1F9D-440B-8A05-041D8FFFC23A}" type="slidenum">
              <a:rPr lang="en-US" smtClean="0"/>
              <a:t>13</a:t>
            </a:fld>
            <a:endParaRPr lang="en-US"/>
          </a:p>
        </p:txBody>
      </p:sp>
    </p:spTree>
    <p:extLst>
      <p:ext uri="{BB962C8B-B14F-4D97-AF65-F5344CB8AC3E}">
        <p14:creationId xmlns:p14="http://schemas.microsoft.com/office/powerpoint/2010/main" val="3211557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When you take one of our courses, you will watch lectures taught by world-class professors, learn at your own pace, test your knowledge, and reinforce concepts through interactive exercises. Every course is created based on a syllabus and presented online using an ordered, easy-to-follow framework. As the course progresses, students have access to all the notes, instructor lectures and discussions they’ve engaged in up to that point, as well as all the course materials. And the dialogue and interaction extends beyond classmates; For many courses, Professors are actively involved in online classroom discussions and available to answer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Students can view prerecorded video lectures</a:t>
            </a:r>
            <a:r>
              <a:rPr lang="en-US" sz="1200" b="0" i="0" kern="1200" baseline="0" dirty="0" smtClean="0">
                <a:solidFill>
                  <a:schemeClr val="tx1"/>
                </a:solidFill>
                <a:effectLst/>
                <a:latin typeface="+mn-lt"/>
                <a:ea typeface="+mn-ea"/>
                <a:cs typeface="+mn-cs"/>
              </a:rPr>
              <a:t>, take quizzes and multiple choice exams, complete homework with simulation tools, and finally earn badges and certificates. </a:t>
            </a:r>
            <a:r>
              <a:rPr lang="en-US" sz="1200" b="0" i="0" kern="1200" dirty="0" smtClean="0">
                <a:solidFill>
                  <a:schemeClr val="tx1"/>
                </a:solidFill>
                <a:effectLst/>
                <a:latin typeface="+mn-lt"/>
                <a:ea typeface="+mn-ea"/>
                <a:cs typeface="+mn-cs"/>
              </a:rPr>
              <a:t>Courses involve </a:t>
            </a:r>
            <a:r>
              <a:rPr lang="en-US" sz="1200" b="0" i="1" kern="1200" dirty="0" smtClean="0">
                <a:solidFill>
                  <a:schemeClr val="tx1"/>
                </a:solidFill>
                <a:effectLst/>
                <a:latin typeface="+mn-lt"/>
                <a:ea typeface="+mn-ea"/>
                <a:cs typeface="+mn-cs"/>
              </a:rPr>
              <a:t>hands-on learning</a:t>
            </a:r>
            <a:r>
              <a:rPr lang="en-US" sz="1200" b="0" i="0" kern="1200" dirty="0" smtClean="0">
                <a:solidFill>
                  <a:schemeClr val="tx1"/>
                </a:solidFill>
                <a:effectLst/>
                <a:latin typeface="+mn-lt"/>
                <a:ea typeface="+mn-ea"/>
                <a:cs typeface="+mn-cs"/>
              </a:rPr>
              <a:t> through interactive, web-based tools that allow students to explore equations, execute computational models, analyze data, and visualize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Students have the unique opportunity to interact with the instructor and classmates via the discussion forum from anywhere in the world with internet access. The instructor will be available to answer questions and post additional materials as necessary. Some instructors may also hold electronic office hours and 'discuss' or 'work-out' the homework solutions.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788A5E-1F9D-440B-8A05-041D8FFFC23A}" type="slidenum">
              <a:rPr lang="en-US" smtClean="0"/>
              <a:t>14</a:t>
            </a:fld>
            <a:endParaRPr lang="en-US"/>
          </a:p>
        </p:txBody>
      </p:sp>
    </p:spTree>
    <p:extLst>
      <p:ext uri="{BB962C8B-B14F-4D97-AF65-F5344CB8AC3E}">
        <p14:creationId xmlns:p14="http://schemas.microsoft.com/office/powerpoint/2010/main" val="138133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Dashboard – Quick Overview of Student Activity</a:t>
            </a:r>
          </a:p>
          <a:p>
            <a:r>
              <a:rPr lang="en-US" baseline="0" dirty="0" smtClean="0"/>
              <a:t>Outline – Where you’ll spend more of your time – Building the course ;)</a:t>
            </a:r>
          </a:p>
          <a:p>
            <a:r>
              <a:rPr lang="en-US" baseline="0" dirty="0" smtClean="0"/>
              <a:t>Progress – How your students are doing in the course</a:t>
            </a:r>
          </a:p>
          <a:p>
            <a:r>
              <a:rPr lang="en-US" baseline="0" dirty="0" smtClean="0"/>
              <a:t>Pages – Info such as syllabus, errata, etc.</a:t>
            </a:r>
          </a:p>
          <a:p>
            <a:r>
              <a:rPr lang="en-US" baseline="0" dirty="0" smtClean="0"/>
              <a:t>Announcements – Important things to Know</a:t>
            </a:r>
          </a:p>
          <a:p>
            <a:r>
              <a:rPr lang="en-US" baseline="0" dirty="0" smtClean="0"/>
              <a:t>Discussions – What’s everyone talking about?</a:t>
            </a:r>
          </a:p>
          <a:p>
            <a:r>
              <a:rPr lang="en-US" baseline="0" dirty="0" smtClean="0"/>
              <a:t>Notes – Your collected thoughts on lectures</a:t>
            </a:r>
          </a:p>
          <a:p>
            <a:r>
              <a:rPr lang="en-US" baseline="0" dirty="0" smtClean="0"/>
              <a:t>Getting Started – Clicking this tab will bring back the overview page in case a user would like to view it again after they have clicked to remove it.</a:t>
            </a:r>
            <a:endParaRPr lang="en-US" dirty="0"/>
          </a:p>
        </p:txBody>
      </p:sp>
      <p:sp>
        <p:nvSpPr>
          <p:cNvPr id="4" name="Slide Number Placeholder 3"/>
          <p:cNvSpPr>
            <a:spLocks noGrp="1"/>
          </p:cNvSpPr>
          <p:nvPr>
            <p:ph type="sldNum" sz="quarter" idx="10"/>
          </p:nvPr>
        </p:nvSpPr>
        <p:spPr/>
        <p:txBody>
          <a:bodyPr/>
          <a:lstStyle/>
          <a:p>
            <a:fld id="{10788A5E-1F9D-440B-8A05-041D8FFFC23A}" type="slidenum">
              <a:rPr lang="en-US" smtClean="0"/>
              <a:t>15</a:t>
            </a:fld>
            <a:endParaRPr lang="en-US"/>
          </a:p>
        </p:txBody>
      </p:sp>
    </p:spTree>
    <p:extLst>
      <p:ext uri="{BB962C8B-B14F-4D97-AF65-F5344CB8AC3E}">
        <p14:creationId xmlns:p14="http://schemas.microsoft.com/office/powerpoint/2010/main" val="390236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moment, only administrators on the hub can create a course. </a:t>
            </a:r>
            <a:r>
              <a:rPr lang="en-US" dirty="0" smtClean="0"/>
              <a:t>Navigate to Courses on the backend. </a:t>
            </a:r>
            <a:endParaRPr lang="en-US" dirty="0"/>
          </a:p>
        </p:txBody>
      </p:sp>
      <p:sp>
        <p:nvSpPr>
          <p:cNvPr id="4" name="Slide Number Placeholder 3"/>
          <p:cNvSpPr>
            <a:spLocks noGrp="1"/>
          </p:cNvSpPr>
          <p:nvPr>
            <p:ph type="sldNum" sz="quarter" idx="10"/>
          </p:nvPr>
        </p:nvSpPr>
        <p:spPr/>
        <p:txBody>
          <a:bodyPr/>
          <a:lstStyle/>
          <a:p>
            <a:fld id="{10788A5E-1F9D-440B-8A05-041D8FFFC23A}" type="slidenum">
              <a:rPr lang="en-US" smtClean="0"/>
              <a:t>3</a:t>
            </a:fld>
            <a:endParaRPr lang="en-US"/>
          </a:p>
        </p:txBody>
      </p:sp>
    </p:spTree>
    <p:extLst>
      <p:ext uri="{BB962C8B-B14F-4D97-AF65-F5344CB8AC3E}">
        <p14:creationId xmlns:p14="http://schemas.microsoft.com/office/powerpoint/2010/main" val="67872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must save/apply changes to the course before adding a course logo or course level instructors/managers.</a:t>
            </a:r>
            <a:endParaRPr lang="en-US" dirty="0"/>
          </a:p>
        </p:txBody>
      </p:sp>
      <p:sp>
        <p:nvSpPr>
          <p:cNvPr id="4" name="Slide Number Placeholder 3"/>
          <p:cNvSpPr>
            <a:spLocks noGrp="1"/>
          </p:cNvSpPr>
          <p:nvPr>
            <p:ph type="sldNum" sz="quarter" idx="10"/>
          </p:nvPr>
        </p:nvSpPr>
        <p:spPr/>
        <p:txBody>
          <a:bodyPr/>
          <a:lstStyle/>
          <a:p>
            <a:fld id="{10788A5E-1F9D-440B-8A05-041D8FFFC23A}" type="slidenum">
              <a:rPr lang="en-US" smtClean="0"/>
              <a:t>5</a:t>
            </a:fld>
            <a:endParaRPr lang="en-US"/>
          </a:p>
        </p:txBody>
      </p:sp>
    </p:spTree>
    <p:extLst>
      <p:ext uri="{BB962C8B-B14F-4D97-AF65-F5344CB8AC3E}">
        <p14:creationId xmlns:p14="http://schemas.microsoft.com/office/powerpoint/2010/main" val="325123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or Manager</a:t>
            </a:r>
            <a:endParaRPr lang="en-US" dirty="0"/>
          </a:p>
        </p:txBody>
      </p:sp>
      <p:sp>
        <p:nvSpPr>
          <p:cNvPr id="4" name="Slide Number Placeholder 3"/>
          <p:cNvSpPr>
            <a:spLocks noGrp="1"/>
          </p:cNvSpPr>
          <p:nvPr>
            <p:ph type="sldNum" sz="quarter" idx="10"/>
          </p:nvPr>
        </p:nvSpPr>
        <p:spPr/>
        <p:txBody>
          <a:bodyPr/>
          <a:lstStyle/>
          <a:p>
            <a:fld id="{10788A5E-1F9D-440B-8A05-041D8FFFC23A}" type="slidenum">
              <a:rPr lang="en-US" smtClean="0"/>
              <a:t>6</a:t>
            </a:fld>
            <a:endParaRPr lang="en-US"/>
          </a:p>
        </p:txBody>
      </p:sp>
    </p:spTree>
    <p:extLst>
      <p:ext uri="{BB962C8B-B14F-4D97-AF65-F5344CB8AC3E}">
        <p14:creationId xmlns:p14="http://schemas.microsoft.com/office/powerpoint/2010/main" val="3709604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Course content controlled at the Offering</a:t>
            </a:r>
            <a:r>
              <a:rPr lang="en-US" baseline="0" dirty="0" smtClean="0"/>
              <a:t> level– Only Course level instructors/managers can edit offering content/access Course Builder</a:t>
            </a:r>
            <a:endParaRPr lang="en-US" dirty="0"/>
          </a:p>
        </p:txBody>
      </p:sp>
      <p:sp>
        <p:nvSpPr>
          <p:cNvPr id="4" name="Slide Number Placeholder 3"/>
          <p:cNvSpPr>
            <a:spLocks noGrp="1"/>
          </p:cNvSpPr>
          <p:nvPr>
            <p:ph type="sldNum" sz="quarter" idx="10"/>
          </p:nvPr>
        </p:nvSpPr>
        <p:spPr/>
        <p:txBody>
          <a:bodyPr/>
          <a:lstStyle/>
          <a:p>
            <a:fld id="{10788A5E-1F9D-440B-8A05-041D8FFFC23A}" type="slidenum">
              <a:rPr lang="en-US" smtClean="0"/>
              <a:t>7</a:t>
            </a:fld>
            <a:endParaRPr lang="en-US"/>
          </a:p>
        </p:txBody>
      </p:sp>
    </p:spTree>
    <p:extLst>
      <p:ext uri="{BB962C8B-B14F-4D97-AF65-F5344CB8AC3E}">
        <p14:creationId xmlns:p14="http://schemas.microsoft.com/office/powerpoint/2010/main" val="331071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a:t>
            </a:r>
            <a:r>
              <a:rPr lang="en-US" baseline="0" smtClean="0"/>
              <a:t>or Manager</a:t>
            </a:r>
            <a:endParaRPr lang="en-US"/>
          </a:p>
        </p:txBody>
      </p:sp>
      <p:sp>
        <p:nvSpPr>
          <p:cNvPr id="4" name="Slide Number Placeholder 3"/>
          <p:cNvSpPr>
            <a:spLocks noGrp="1"/>
          </p:cNvSpPr>
          <p:nvPr>
            <p:ph type="sldNum" sz="quarter" idx="10"/>
          </p:nvPr>
        </p:nvSpPr>
        <p:spPr/>
        <p:txBody>
          <a:bodyPr/>
          <a:lstStyle/>
          <a:p>
            <a:fld id="{10788A5E-1F9D-440B-8A05-041D8FFFC23A}" type="slidenum">
              <a:rPr lang="en-US" smtClean="0"/>
              <a:t>8</a:t>
            </a:fld>
            <a:endParaRPr lang="en-US"/>
          </a:p>
        </p:txBody>
      </p:sp>
    </p:spTree>
    <p:extLst>
      <p:ext uri="{BB962C8B-B14F-4D97-AF65-F5344CB8AC3E}">
        <p14:creationId xmlns:p14="http://schemas.microsoft.com/office/powerpoint/2010/main" val="370960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offerings as versions of the course. If any content in the course changes, such as updated </a:t>
            </a:r>
            <a:r>
              <a:rPr lang="en-US" dirty="0" err="1" smtClean="0"/>
              <a:t>homeworks</a:t>
            </a:r>
            <a:r>
              <a:rPr lang="en-US" dirty="0" smtClean="0"/>
              <a:t> or tests, a new offering will be created. </a:t>
            </a:r>
          </a:p>
          <a:p>
            <a:endParaRPr lang="en-US" baseline="0" dirty="0" smtClean="0"/>
          </a:p>
          <a:p>
            <a:r>
              <a:rPr lang="en-US" baseline="0" dirty="0" smtClean="0"/>
              <a:t>After filling in info -- Click Save. A Default section is automatically created. </a:t>
            </a:r>
            <a:endParaRPr lang="en-US" dirty="0"/>
          </a:p>
        </p:txBody>
      </p:sp>
      <p:sp>
        <p:nvSpPr>
          <p:cNvPr id="4" name="Slide Number Placeholder 3"/>
          <p:cNvSpPr>
            <a:spLocks noGrp="1"/>
          </p:cNvSpPr>
          <p:nvPr>
            <p:ph type="sldNum" sz="quarter" idx="10"/>
          </p:nvPr>
        </p:nvSpPr>
        <p:spPr/>
        <p:txBody>
          <a:bodyPr/>
          <a:lstStyle/>
          <a:p>
            <a:fld id="{10788A5E-1F9D-440B-8A05-041D8FFFC23A}" type="slidenum">
              <a:rPr lang="en-US" smtClean="0"/>
              <a:t>9</a:t>
            </a:fld>
            <a:endParaRPr lang="en-US"/>
          </a:p>
        </p:txBody>
      </p:sp>
    </p:spTree>
    <p:extLst>
      <p:ext uri="{BB962C8B-B14F-4D97-AF65-F5344CB8AC3E}">
        <p14:creationId xmlns:p14="http://schemas.microsoft.com/office/powerpoint/2010/main" val="357211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Sections </a:t>
            </a:r>
            <a:r>
              <a:rPr lang="en-US" baseline="0" dirty="0" smtClean="0"/>
              <a:t>are </a:t>
            </a:r>
            <a:r>
              <a:rPr lang="en-US" baseline="0" dirty="0" smtClean="0"/>
              <a:t>created </a:t>
            </a:r>
            <a:r>
              <a:rPr lang="en-US" baseline="0" dirty="0" smtClean="0"/>
              <a:t>under offerings. Sections can have different schedules, and can take place at different times. For example, one 5 week section might take place in late fall, and another in early spring. Sections can also be self-paced, or scheduled by certain dates. </a:t>
            </a:r>
            <a:endParaRPr lang="en-US" dirty="0"/>
          </a:p>
        </p:txBody>
      </p:sp>
      <p:sp>
        <p:nvSpPr>
          <p:cNvPr id="4" name="Slide Number Placeholder 3"/>
          <p:cNvSpPr>
            <a:spLocks noGrp="1"/>
          </p:cNvSpPr>
          <p:nvPr>
            <p:ph type="sldNum" sz="quarter" idx="10"/>
          </p:nvPr>
        </p:nvSpPr>
        <p:spPr/>
        <p:txBody>
          <a:bodyPr/>
          <a:lstStyle/>
          <a:p>
            <a:fld id="{10788A5E-1F9D-440B-8A05-041D8FFFC23A}" type="slidenum">
              <a:rPr lang="en-US" smtClean="0"/>
              <a:t>10</a:t>
            </a:fld>
            <a:endParaRPr lang="en-US"/>
          </a:p>
        </p:txBody>
      </p:sp>
    </p:spTree>
    <p:extLst>
      <p:ext uri="{BB962C8B-B14F-4D97-AF65-F5344CB8AC3E}">
        <p14:creationId xmlns:p14="http://schemas.microsoft.com/office/powerpoint/2010/main" val="122523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88A5E-1F9D-440B-8A05-041D8FFFC23A}" type="slidenum">
              <a:rPr lang="en-US" smtClean="0"/>
              <a:t>11</a:t>
            </a:fld>
            <a:endParaRPr lang="en-US"/>
          </a:p>
        </p:txBody>
      </p:sp>
    </p:spTree>
    <p:extLst>
      <p:ext uri="{BB962C8B-B14F-4D97-AF65-F5344CB8AC3E}">
        <p14:creationId xmlns:p14="http://schemas.microsoft.com/office/powerpoint/2010/main" val="3503919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9698" name="Picture 2" descr="greybtm"/>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0" y="6172200"/>
            <a:ext cx="967740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hubzero2012-top"/>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76200" y="152400"/>
            <a:ext cx="8839200" cy="825500"/>
          </a:xfrm>
          <a:prstGeom prst="rect">
            <a:avLst/>
          </a:prstGeom>
          <a:noFill/>
          <a:extLst>
            <a:ext uri="{909E8E84-426E-40DD-AFC4-6F175D3DCCD1}">
              <a14:hiddenFill xmlns:a14="http://schemas.microsoft.com/office/drawing/2010/main">
                <a:solidFill>
                  <a:srgbClr val="FFFFFF"/>
                </a:solidFill>
              </a14:hiddenFill>
            </a:ext>
          </a:extLst>
        </p:spPr>
      </p:pic>
      <p:sp>
        <p:nvSpPr>
          <p:cNvPr id="29700" name="Rectangle 4"/>
          <p:cNvSpPr>
            <a:spLocks noGrp="1" noChangeArrowheads="1"/>
          </p:cNvSpPr>
          <p:nvPr>
            <p:ph type="ctrTitle"/>
          </p:nvPr>
        </p:nvSpPr>
        <p:spPr>
          <a:xfrm>
            <a:off x="685800" y="2130425"/>
            <a:ext cx="7772400" cy="1470025"/>
          </a:xfrm>
        </p:spPr>
        <p:txBody>
          <a:bodyPr/>
          <a:lstStyle>
            <a:lvl1pPr algn="ctr">
              <a:defRPr sz="4000"/>
            </a:lvl1pPr>
          </a:lstStyle>
          <a:p>
            <a:pPr lvl="0"/>
            <a:r>
              <a:rPr lang="en-US" noProof="0" smtClean="0"/>
              <a:t>Click to edit Master title style</a:t>
            </a:r>
          </a:p>
        </p:txBody>
      </p:sp>
      <p:sp>
        <p:nvSpPr>
          <p:cNvPr id="29701" name="Rectangle 5"/>
          <p:cNvSpPr>
            <a:spLocks noGrp="1" noChangeArrowheads="1"/>
          </p:cNvSpPr>
          <p:nvPr>
            <p:ph type="subTitle" idx="1"/>
          </p:nvPr>
        </p:nvSpPr>
        <p:spPr>
          <a:xfrm>
            <a:off x="1371600" y="3886200"/>
            <a:ext cx="6400800" cy="1752600"/>
          </a:xfrm>
        </p:spPr>
        <p:txBody>
          <a:bodyPr/>
          <a:lstStyle>
            <a:lvl1pPr marL="0" indent="0" algn="ctr">
              <a:buFont typeface="Wingdings" charset="0"/>
              <a:buNone/>
              <a:defRPr>
                <a:solidFill>
                  <a:srgbClr val="808080"/>
                </a:solidFill>
              </a:defRPr>
            </a:lvl1pPr>
          </a:lstStyle>
          <a:p>
            <a:pPr lvl="0"/>
            <a:r>
              <a:rPr lang="en-US" noProof="0" smtClean="0"/>
              <a:t>Click to edit Master subtitle style</a:t>
            </a:r>
          </a:p>
        </p:txBody>
      </p:sp>
      <p:sp>
        <p:nvSpPr>
          <p:cNvPr id="29702" name="Text Box 6"/>
          <p:cNvSpPr txBox="1">
            <a:spLocks noChangeArrowheads="1"/>
          </p:cNvSpPr>
          <p:nvPr/>
        </p:nvSpPr>
        <p:spPr bwMode="auto">
          <a:xfrm>
            <a:off x="368300" y="384175"/>
            <a:ext cx="3773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B2B2B2"/>
                </a:solidFill>
                <a:latin typeface="ITC Kabel Std Medium" charset="0"/>
              </a:rPr>
              <a:t>HUBzero® Platform for Scientific Collaboration</a:t>
            </a:r>
          </a:p>
        </p:txBody>
      </p:sp>
      <p:sp>
        <p:nvSpPr>
          <p:cNvPr id="29703" name="Rectangle 7"/>
          <p:cNvSpPr>
            <a:spLocks noGrp="1" noChangeArrowheads="1"/>
          </p:cNvSpPr>
          <p:nvPr>
            <p:ph type="ftr" sz="quarter" idx="3"/>
          </p:nvPr>
        </p:nvSpPr>
        <p:spPr/>
        <p:txBody>
          <a:bodyPr/>
          <a:lstStyle>
            <a:lvl1pPr>
              <a:defRPr/>
            </a:lvl1pPr>
          </a:lstStyle>
          <a:p>
            <a:endParaRPr lang="en-US"/>
          </a:p>
        </p:txBody>
      </p:sp>
      <p:sp>
        <p:nvSpPr>
          <p:cNvPr id="29704" name="Rectangle 8"/>
          <p:cNvSpPr>
            <a:spLocks noGrp="1" noChangeArrowheads="1"/>
          </p:cNvSpPr>
          <p:nvPr>
            <p:ph type="sldNum" sz="quarter" idx="4"/>
          </p:nvPr>
        </p:nvSpPr>
        <p:spPr/>
        <p:txBody>
          <a:bodyPr/>
          <a:lstStyle>
            <a:lvl1pPr>
              <a:defRPr/>
            </a:lvl1pPr>
          </a:lstStyle>
          <a:p>
            <a:fld id="{116DD178-9C35-A240-99F6-8F6E1D321FB7}" type="slidenum">
              <a:rPr lang="en-US" smtClean="0"/>
              <a:t>‹#›</a:t>
            </a:fld>
            <a:endParaRPr lang="en-US"/>
          </a:p>
        </p:txBody>
      </p:sp>
      <p:sp>
        <p:nvSpPr>
          <p:cNvPr id="29705" name="Text Box 9"/>
          <p:cNvSpPr txBox="1">
            <a:spLocks noChangeArrowheads="1"/>
          </p:cNvSpPr>
          <p:nvPr/>
        </p:nvSpPr>
        <p:spPr bwMode="auto">
          <a:xfrm>
            <a:off x="381000" y="6423025"/>
            <a:ext cx="1339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solidFill>
                  <a:srgbClr val="B2B2B2"/>
                </a:solidFill>
                <a:latin typeface="Trebuchet MS" charset="0"/>
              </a:rPr>
              <a:t>Copyright © 2012</a:t>
            </a:r>
            <a:br>
              <a:rPr lang="en-US" sz="800">
                <a:solidFill>
                  <a:srgbClr val="B2B2B2"/>
                </a:solidFill>
                <a:latin typeface="Trebuchet MS" charset="0"/>
              </a:rPr>
            </a:br>
            <a:r>
              <a:rPr lang="en-US" sz="800">
                <a:solidFill>
                  <a:srgbClr val="B2B2B2"/>
                </a:solidFill>
                <a:latin typeface="Trebuchet MS" charset="0"/>
              </a:rPr>
              <a:t>HUBzero Foundation, LLC</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16DD178-9C35-A240-99F6-8F6E1D321FB7}" type="slidenum">
              <a:rPr lang="en-US" smtClean="0"/>
              <a:t>‹#›</a:t>
            </a:fld>
            <a:endParaRPr lang="en-US"/>
          </a:p>
        </p:txBody>
      </p:sp>
    </p:spTree>
    <p:extLst>
      <p:ext uri="{BB962C8B-B14F-4D97-AF65-F5344CB8AC3E}">
        <p14:creationId xmlns:p14="http://schemas.microsoft.com/office/powerpoint/2010/main" val="250250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16DD178-9C35-A240-99F6-8F6E1D321FB7}" type="slidenum">
              <a:rPr lang="en-US" smtClean="0"/>
              <a:t>‹#›</a:t>
            </a:fld>
            <a:endParaRPr lang="en-US"/>
          </a:p>
        </p:txBody>
      </p:sp>
    </p:spTree>
    <p:extLst>
      <p:ext uri="{BB962C8B-B14F-4D97-AF65-F5344CB8AC3E}">
        <p14:creationId xmlns:p14="http://schemas.microsoft.com/office/powerpoint/2010/main" val="231737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116DD178-9C35-A240-99F6-8F6E1D321FB7}" type="slidenum">
              <a:rPr lang="en-US" smtClean="0"/>
              <a:t>‹#›</a:t>
            </a:fld>
            <a:endParaRPr lang="en-US"/>
          </a:p>
        </p:txBody>
      </p:sp>
    </p:spTree>
    <p:extLst>
      <p:ext uri="{BB962C8B-B14F-4D97-AF65-F5344CB8AC3E}">
        <p14:creationId xmlns:p14="http://schemas.microsoft.com/office/powerpoint/2010/main" val="105080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116DD178-9C35-A240-99F6-8F6E1D321FB7}" type="slidenum">
              <a:rPr lang="en-US" smtClean="0"/>
              <a:t>‹#›</a:t>
            </a:fld>
            <a:endParaRPr lang="en-US"/>
          </a:p>
        </p:txBody>
      </p:sp>
    </p:spTree>
    <p:extLst>
      <p:ext uri="{BB962C8B-B14F-4D97-AF65-F5344CB8AC3E}">
        <p14:creationId xmlns:p14="http://schemas.microsoft.com/office/powerpoint/2010/main" val="343117558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microsoft.com/office/2007/relationships/hdphoto" Target="../media/hdphoto2.wdp"/><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greybtm"/>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0" y="6172200"/>
            <a:ext cx="967740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descr="hubzero2012-top"/>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76200" y="152400"/>
            <a:ext cx="8839200" cy="825500"/>
          </a:xfrm>
          <a:prstGeom prst="rect">
            <a:avLst/>
          </a:prstGeom>
          <a:noFill/>
          <a:extLst>
            <a:ext uri="{909E8E84-426E-40DD-AFC4-6F175D3DCCD1}">
              <a14:hiddenFill xmlns:a14="http://schemas.microsoft.com/office/drawing/2010/main">
                <a:solidFill>
                  <a:srgbClr val="FFFFFF"/>
                </a:solidFill>
              </a14:hiddenFill>
            </a:ext>
          </a:extLst>
        </p:spPr>
      </p:pic>
      <p:sp>
        <p:nvSpPr>
          <p:cNvPr id="28676" name="Rectangle 4"/>
          <p:cNvSpPr>
            <a:spLocks noGrp="1" noChangeArrowheads="1"/>
          </p:cNvSpPr>
          <p:nvPr>
            <p:ph type="title"/>
          </p:nvPr>
        </p:nvSpPr>
        <p:spPr bwMode="auto">
          <a:xfrm>
            <a:off x="457200" y="228600"/>
            <a:ext cx="678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8677" name="Rectangle 5"/>
          <p:cNvSpPr>
            <a:spLocks noGrp="1" noChangeArrowheads="1"/>
          </p:cNvSpPr>
          <p:nvPr>
            <p:ph type="body" idx="1"/>
          </p:nvPr>
        </p:nvSpPr>
        <p:spPr bwMode="auto">
          <a:xfrm>
            <a:off x="457200" y="1066800"/>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678" name="Rectangle 6"/>
          <p:cNvSpPr>
            <a:spLocks noGrp="1" noChangeArrowheads="1"/>
          </p:cNvSpPr>
          <p:nvPr>
            <p:ph type="ftr" sz="quarter" idx="3"/>
          </p:nvPr>
        </p:nvSpPr>
        <p:spPr bwMode="auto">
          <a:xfrm>
            <a:off x="1752600" y="6324600"/>
            <a:ext cx="5638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a:defRPr sz="1200" i="1">
                <a:solidFill>
                  <a:srgbClr val="808080"/>
                </a:solidFill>
                <a:latin typeface="+mj-lt"/>
              </a:defRPr>
            </a:lvl1pPr>
          </a:lstStyle>
          <a:p>
            <a:endParaRPr lang="en-US"/>
          </a:p>
        </p:txBody>
      </p:sp>
      <p:sp>
        <p:nvSpPr>
          <p:cNvPr id="28679" name="Rectangle 7"/>
          <p:cNvSpPr>
            <a:spLocks noGrp="1" noChangeArrowheads="1"/>
          </p:cNvSpPr>
          <p:nvPr>
            <p:ph type="sldNum" sz="quarter" idx="4"/>
          </p:nvPr>
        </p:nvSpPr>
        <p:spPr bwMode="auto">
          <a:xfrm>
            <a:off x="8229600" y="6353175"/>
            <a:ext cx="4524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8288" tIns="45720" rIns="18288" bIns="45720" numCol="1" anchor="ctr" anchorCtr="0" compatLnSpc="1">
            <a:prstTxWarp prst="textNoShape">
              <a:avLst/>
            </a:prstTxWarp>
          </a:bodyPr>
          <a:lstStyle>
            <a:lvl1pPr algn="r">
              <a:defRPr>
                <a:solidFill>
                  <a:srgbClr val="B2B2B2"/>
                </a:solidFill>
                <a:latin typeface="Trebuchet MS" charset="0"/>
              </a:defRPr>
            </a:lvl1pPr>
          </a:lstStyle>
          <a:p>
            <a:fld id="{116DD178-9C35-A240-99F6-8F6E1D321FB7}" type="slidenum">
              <a:rPr lang="en-US" smtClean="0"/>
              <a:t>‹#›</a:t>
            </a:fld>
            <a:endParaRPr lang="en-US"/>
          </a:p>
        </p:txBody>
      </p:sp>
      <p:sp>
        <p:nvSpPr>
          <p:cNvPr id="28680" name="Text Box 8"/>
          <p:cNvSpPr txBox="1">
            <a:spLocks noChangeArrowheads="1"/>
          </p:cNvSpPr>
          <p:nvPr/>
        </p:nvSpPr>
        <p:spPr bwMode="auto">
          <a:xfrm>
            <a:off x="381000" y="6423025"/>
            <a:ext cx="1339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solidFill>
                  <a:srgbClr val="B2B2B2"/>
                </a:solidFill>
                <a:latin typeface="Trebuchet MS" charset="0"/>
              </a:rPr>
              <a:t>Copyright © 2012</a:t>
            </a:r>
            <a:br>
              <a:rPr lang="en-US" sz="800">
                <a:solidFill>
                  <a:srgbClr val="B2B2B2"/>
                </a:solidFill>
                <a:latin typeface="Trebuchet MS" charset="0"/>
              </a:rPr>
            </a:br>
            <a:r>
              <a:rPr lang="en-US" sz="800">
                <a:solidFill>
                  <a:srgbClr val="B2B2B2"/>
                </a:solidFill>
                <a:latin typeface="Trebuchet MS" charset="0"/>
              </a:rPr>
              <a:t>HUBzero Foundation, LLC</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ITC Kabel Std Medium" charset="0"/>
          <a:ea typeface="ＭＳ Ｐゴシック" charset="0"/>
        </a:defRPr>
      </a:lvl2pPr>
      <a:lvl3pPr algn="l" rtl="0" eaLnBrk="1" fontAlgn="base" hangingPunct="1">
        <a:spcBef>
          <a:spcPct val="0"/>
        </a:spcBef>
        <a:spcAft>
          <a:spcPct val="0"/>
        </a:spcAft>
        <a:defRPr sz="2800">
          <a:solidFill>
            <a:schemeClr val="tx2"/>
          </a:solidFill>
          <a:latin typeface="ITC Kabel Std Medium" charset="0"/>
          <a:ea typeface="ＭＳ Ｐゴシック" charset="0"/>
        </a:defRPr>
      </a:lvl3pPr>
      <a:lvl4pPr algn="l" rtl="0" eaLnBrk="1" fontAlgn="base" hangingPunct="1">
        <a:spcBef>
          <a:spcPct val="0"/>
        </a:spcBef>
        <a:spcAft>
          <a:spcPct val="0"/>
        </a:spcAft>
        <a:defRPr sz="2800">
          <a:solidFill>
            <a:schemeClr val="tx2"/>
          </a:solidFill>
          <a:latin typeface="ITC Kabel Std Medium" charset="0"/>
          <a:ea typeface="ＭＳ Ｐゴシック" charset="0"/>
        </a:defRPr>
      </a:lvl4pPr>
      <a:lvl5pPr algn="l" rtl="0" eaLnBrk="1" fontAlgn="base" hangingPunct="1">
        <a:spcBef>
          <a:spcPct val="0"/>
        </a:spcBef>
        <a:spcAft>
          <a:spcPct val="0"/>
        </a:spcAft>
        <a:defRPr sz="2800">
          <a:solidFill>
            <a:schemeClr val="tx2"/>
          </a:solidFill>
          <a:latin typeface="ITC Kabel Std Medium" charset="0"/>
          <a:ea typeface="ＭＳ Ｐゴシック" charset="0"/>
        </a:defRPr>
      </a:lvl5pPr>
      <a:lvl6pPr marL="457200" algn="l" rtl="0" eaLnBrk="1" fontAlgn="base" hangingPunct="1">
        <a:spcBef>
          <a:spcPct val="0"/>
        </a:spcBef>
        <a:spcAft>
          <a:spcPct val="0"/>
        </a:spcAft>
        <a:defRPr sz="2800">
          <a:solidFill>
            <a:schemeClr val="tx2"/>
          </a:solidFill>
          <a:latin typeface="ITC Kabel Std Medium" charset="0"/>
          <a:ea typeface="ＭＳ Ｐゴシック" charset="0"/>
        </a:defRPr>
      </a:lvl6pPr>
      <a:lvl7pPr marL="914400" algn="l" rtl="0" eaLnBrk="1" fontAlgn="base" hangingPunct="1">
        <a:spcBef>
          <a:spcPct val="0"/>
        </a:spcBef>
        <a:spcAft>
          <a:spcPct val="0"/>
        </a:spcAft>
        <a:defRPr sz="2800">
          <a:solidFill>
            <a:schemeClr val="tx2"/>
          </a:solidFill>
          <a:latin typeface="ITC Kabel Std Medium" charset="0"/>
          <a:ea typeface="ＭＳ Ｐゴシック" charset="0"/>
        </a:defRPr>
      </a:lvl7pPr>
      <a:lvl8pPr marL="1371600" algn="l" rtl="0" eaLnBrk="1" fontAlgn="base" hangingPunct="1">
        <a:spcBef>
          <a:spcPct val="0"/>
        </a:spcBef>
        <a:spcAft>
          <a:spcPct val="0"/>
        </a:spcAft>
        <a:defRPr sz="2800">
          <a:solidFill>
            <a:schemeClr val="tx2"/>
          </a:solidFill>
          <a:latin typeface="ITC Kabel Std Medium" charset="0"/>
          <a:ea typeface="ＭＳ Ｐゴシック" charset="0"/>
        </a:defRPr>
      </a:lvl8pPr>
      <a:lvl9pPr marL="1828800" algn="l" rtl="0" eaLnBrk="1" fontAlgn="base" hangingPunct="1">
        <a:spcBef>
          <a:spcPct val="0"/>
        </a:spcBef>
        <a:spcAft>
          <a:spcPct val="0"/>
        </a:spcAft>
        <a:defRPr sz="2800">
          <a:solidFill>
            <a:schemeClr val="tx2"/>
          </a:solidFill>
          <a:latin typeface="ITC Kabel Std Medium" charset="0"/>
          <a:ea typeface="ＭＳ Ｐゴシック" charset="0"/>
        </a:defRPr>
      </a:lvl9pPr>
    </p:titleStyle>
    <p:bodyStyle>
      <a:lvl1pPr marL="228600" indent="-228600" algn="l" rtl="0" eaLnBrk="1" fontAlgn="base" hangingPunct="1">
        <a:spcBef>
          <a:spcPct val="20000"/>
        </a:spcBef>
        <a:spcAft>
          <a:spcPct val="0"/>
        </a:spcAft>
        <a:buFont typeface="Wingdings" charset="0"/>
        <a:buChar char="§"/>
        <a:defRPr sz="2000">
          <a:solidFill>
            <a:schemeClr val="tx1"/>
          </a:solidFill>
          <a:latin typeface="+mn-lt"/>
          <a:ea typeface="+mn-ea"/>
          <a:cs typeface="+mn-cs"/>
        </a:defRPr>
      </a:lvl1pPr>
      <a:lvl2pPr marL="576263" indent="-233363" algn="l" rtl="0" eaLnBrk="1" fontAlgn="base" hangingPunct="1">
        <a:spcBef>
          <a:spcPct val="20000"/>
        </a:spcBef>
        <a:spcAft>
          <a:spcPct val="0"/>
        </a:spcAft>
        <a:buFont typeface="Webdings" charset="0"/>
        <a:buChar char="4"/>
        <a:defRPr>
          <a:solidFill>
            <a:schemeClr val="tx1"/>
          </a:solidFill>
          <a:latin typeface="+mn-lt"/>
          <a:ea typeface="+mn-ea"/>
        </a:defRPr>
      </a:lvl2pPr>
      <a:lvl3pPr marL="914400" indent="-223838" algn="l" rtl="0" eaLnBrk="1" fontAlgn="base" hangingPunct="1">
        <a:spcBef>
          <a:spcPct val="20000"/>
        </a:spcBef>
        <a:spcAft>
          <a:spcPct val="0"/>
        </a:spcAft>
        <a:buFont typeface="Wingdings" charset="0"/>
        <a:buChar char="ü"/>
        <a:defRPr>
          <a:solidFill>
            <a:schemeClr val="tx1"/>
          </a:solidFill>
          <a:latin typeface="+mn-lt"/>
          <a:ea typeface="+mn-ea"/>
        </a:defRPr>
      </a:lvl3pPr>
      <a:lvl4pPr marL="1262063" indent="-233363" algn="l" rtl="0" eaLnBrk="1" fontAlgn="base" hangingPunct="1">
        <a:spcBef>
          <a:spcPct val="20000"/>
        </a:spcBef>
        <a:spcAft>
          <a:spcPct val="0"/>
        </a:spcAft>
        <a:buChar char="–"/>
        <a:defRPr sz="1600">
          <a:solidFill>
            <a:schemeClr val="tx1"/>
          </a:solidFill>
          <a:latin typeface="+mn-lt"/>
          <a:ea typeface="+mn-ea"/>
        </a:defRPr>
      </a:lvl4pPr>
      <a:lvl5pPr marL="1600200" indent="-223838" algn="l" rtl="0" eaLnBrk="1" fontAlgn="base" hangingPunct="1">
        <a:spcBef>
          <a:spcPct val="20000"/>
        </a:spcBef>
        <a:spcAft>
          <a:spcPct val="0"/>
        </a:spcAft>
        <a:buChar char="»"/>
        <a:defRPr sz="1600">
          <a:solidFill>
            <a:schemeClr val="tx1"/>
          </a:solidFill>
          <a:latin typeface="+mn-lt"/>
          <a:ea typeface="+mn-ea"/>
        </a:defRPr>
      </a:lvl5pPr>
      <a:lvl6pPr marL="2057400" indent="-223838" algn="l" rtl="0" eaLnBrk="1" fontAlgn="base" hangingPunct="1">
        <a:spcBef>
          <a:spcPct val="20000"/>
        </a:spcBef>
        <a:spcAft>
          <a:spcPct val="0"/>
        </a:spcAft>
        <a:buChar char="»"/>
        <a:defRPr sz="1600">
          <a:solidFill>
            <a:schemeClr val="tx1"/>
          </a:solidFill>
          <a:latin typeface="+mn-lt"/>
          <a:ea typeface="+mn-ea"/>
        </a:defRPr>
      </a:lvl6pPr>
      <a:lvl7pPr marL="2514600" indent="-223838" algn="l" rtl="0" eaLnBrk="1" fontAlgn="base" hangingPunct="1">
        <a:spcBef>
          <a:spcPct val="20000"/>
        </a:spcBef>
        <a:spcAft>
          <a:spcPct val="0"/>
        </a:spcAft>
        <a:buChar char="»"/>
        <a:defRPr sz="1600">
          <a:solidFill>
            <a:schemeClr val="tx1"/>
          </a:solidFill>
          <a:latin typeface="+mn-lt"/>
          <a:ea typeface="+mn-ea"/>
        </a:defRPr>
      </a:lvl7pPr>
      <a:lvl8pPr marL="2971800" indent="-223838" algn="l" rtl="0" eaLnBrk="1" fontAlgn="base" hangingPunct="1">
        <a:spcBef>
          <a:spcPct val="20000"/>
        </a:spcBef>
        <a:spcAft>
          <a:spcPct val="0"/>
        </a:spcAft>
        <a:buChar char="»"/>
        <a:defRPr sz="1600">
          <a:solidFill>
            <a:schemeClr val="tx1"/>
          </a:solidFill>
          <a:latin typeface="+mn-lt"/>
          <a:ea typeface="+mn-ea"/>
        </a:defRPr>
      </a:lvl8pPr>
      <a:lvl9pPr marL="3429000" indent="-223838"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file:///E:\Hubbub%202013\Courses\NewCourseBuilder.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file:///E:\Hubbub%202013\Courses\NewCourseComp.m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hyperlink" Target="file:///E:\Hubbub%202013\PurdueNEXT%20demo.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8001"/>
            <a:ext cx="7772400" cy="1822450"/>
          </a:xfrm>
        </p:spPr>
        <p:txBody>
          <a:bodyPr/>
          <a:lstStyle/>
          <a:p>
            <a:r>
              <a:rPr lang="en-US" sz="4800" dirty="0" smtClean="0">
                <a:solidFill>
                  <a:srgbClr val="3366CC"/>
                </a:solidFill>
              </a:rPr>
              <a:t>Courses Component: </a:t>
            </a:r>
            <a:r>
              <a:rPr lang="en-US" sz="4800" dirty="0" err="1" smtClean="0">
                <a:solidFill>
                  <a:srgbClr val="3366CC"/>
                </a:solidFill>
              </a:rPr>
              <a:t>HUBzero</a:t>
            </a:r>
            <a:r>
              <a:rPr lang="en-US" sz="4800" dirty="0" smtClean="0">
                <a:solidFill>
                  <a:srgbClr val="3366CC"/>
                </a:solidFill>
              </a:rPr>
              <a:t> Support for</a:t>
            </a:r>
            <a:br>
              <a:rPr lang="en-US" sz="4800" dirty="0" smtClean="0">
                <a:solidFill>
                  <a:srgbClr val="3366CC"/>
                </a:solidFill>
              </a:rPr>
            </a:br>
            <a:r>
              <a:rPr lang="en-US" sz="4800" dirty="0" smtClean="0">
                <a:solidFill>
                  <a:srgbClr val="3366CC"/>
                </a:solidFill>
              </a:rPr>
              <a:t>Online Education</a:t>
            </a:r>
            <a:endParaRPr lang="en-US" sz="4800" dirty="0">
              <a:solidFill>
                <a:srgbClr val="3366CC"/>
              </a:solidFill>
            </a:endParaRPr>
          </a:p>
        </p:txBody>
      </p:sp>
      <p:sp>
        <p:nvSpPr>
          <p:cNvPr id="3" name="Subtitle 2"/>
          <p:cNvSpPr>
            <a:spLocks noGrp="1"/>
          </p:cNvSpPr>
          <p:nvPr>
            <p:ph type="subTitle" idx="1"/>
          </p:nvPr>
        </p:nvSpPr>
        <p:spPr/>
        <p:txBody>
          <a:bodyPr/>
          <a:lstStyle/>
          <a:p>
            <a:r>
              <a:rPr lang="en-US" dirty="0" smtClean="0"/>
              <a:t>Emily Kayser</a:t>
            </a:r>
            <a:br>
              <a:rPr lang="en-US" dirty="0" smtClean="0"/>
            </a:br>
            <a:r>
              <a:rPr lang="en-US" dirty="0" smtClean="0"/>
              <a:t>Hub Liaison</a:t>
            </a:r>
            <a:r>
              <a:rPr lang="en-US" i="1" dirty="0" smtClean="0"/>
              <a:t>, HUBzero® Platform for Online Collaboration</a:t>
            </a:r>
          </a:p>
          <a:p>
            <a:r>
              <a:rPr lang="en-US" dirty="0" smtClean="0"/>
              <a:t>Purdue University</a:t>
            </a:r>
            <a:endParaRPr lang="en-US" dirty="0"/>
          </a:p>
        </p:txBody>
      </p:sp>
    </p:spTree>
    <p:extLst>
      <p:ext uri="{BB962C8B-B14F-4D97-AF65-F5344CB8AC3E}">
        <p14:creationId xmlns:p14="http://schemas.microsoft.com/office/powerpoint/2010/main" val="1295161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Supports Local Sections</a:t>
            </a:r>
            <a:endParaRPr lang="en-US" dirty="0"/>
          </a:p>
        </p:txBody>
      </p:sp>
      <p:grpSp>
        <p:nvGrpSpPr>
          <p:cNvPr id="11" name="Group 10"/>
          <p:cNvGrpSpPr/>
          <p:nvPr/>
        </p:nvGrpSpPr>
        <p:grpSpPr>
          <a:xfrm>
            <a:off x="4099770" y="725493"/>
            <a:ext cx="1188815" cy="965200"/>
            <a:chOff x="4267200" y="1100955"/>
            <a:chExt cx="1188815" cy="965200"/>
          </a:xfrm>
        </p:grpSpPr>
        <p:pic>
          <p:nvPicPr>
            <p:cNvPr id="3" name="Picture 2" descr="pers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100955"/>
              <a:ext cx="596900" cy="965200"/>
            </a:xfrm>
            <a:prstGeom prst="rect">
              <a:avLst/>
            </a:prstGeom>
          </p:spPr>
        </p:pic>
        <p:pic>
          <p:nvPicPr>
            <p:cNvPr id="6" name="Picture 5" descr="pers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405" y="1100955"/>
              <a:ext cx="358140" cy="579120"/>
            </a:xfrm>
            <a:prstGeom prst="rect">
              <a:avLst/>
            </a:prstGeom>
          </p:spPr>
        </p:pic>
        <p:pic>
          <p:nvPicPr>
            <p:cNvPr id="7" name="Picture 6" descr="pers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875" y="1100955"/>
              <a:ext cx="358140" cy="579120"/>
            </a:xfrm>
            <a:prstGeom prst="rect">
              <a:avLst/>
            </a:prstGeom>
          </p:spPr>
        </p:pic>
      </p:grpSp>
      <p:sp>
        <p:nvSpPr>
          <p:cNvPr id="8" name="Right Bracket 7"/>
          <p:cNvSpPr/>
          <p:nvPr/>
        </p:nvSpPr>
        <p:spPr>
          <a:xfrm rot="16200000">
            <a:off x="4623619" y="-1992254"/>
            <a:ext cx="141116" cy="7839477"/>
          </a:xfrm>
          <a:prstGeom prst="rightBracket">
            <a:avLst>
              <a:gd name="adj" fmla="val 113330"/>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4176997" y="1869442"/>
            <a:ext cx="1034361" cy="369332"/>
          </a:xfrm>
          <a:prstGeom prst="rect">
            <a:avLst/>
          </a:prstGeom>
          <a:noFill/>
        </p:spPr>
        <p:txBody>
          <a:bodyPr wrap="none" rtlCol="0">
            <a:spAutoFit/>
          </a:bodyPr>
          <a:lstStyle/>
          <a:p>
            <a:pPr algn="ctr"/>
            <a:r>
              <a:rPr lang="en-US" b="1" i="1" dirty="0" smtClean="0"/>
              <a:t>Course</a:t>
            </a:r>
            <a:endParaRPr lang="en-US" b="1" i="1" dirty="0"/>
          </a:p>
        </p:txBody>
      </p:sp>
      <p:sp>
        <p:nvSpPr>
          <p:cNvPr id="10" name="TextBox 9"/>
          <p:cNvSpPr txBox="1"/>
          <p:nvPr/>
        </p:nvSpPr>
        <p:spPr>
          <a:xfrm>
            <a:off x="5311924" y="1082268"/>
            <a:ext cx="2212001" cy="646331"/>
          </a:xfrm>
          <a:prstGeom prst="rect">
            <a:avLst/>
          </a:prstGeom>
          <a:noFill/>
        </p:spPr>
        <p:txBody>
          <a:bodyPr wrap="none" rtlCol="0">
            <a:spAutoFit/>
          </a:bodyPr>
          <a:lstStyle/>
          <a:p>
            <a:r>
              <a:rPr lang="en-US" dirty="0" smtClean="0">
                <a:solidFill>
                  <a:srgbClr val="808080"/>
                </a:solidFill>
              </a:rPr>
              <a:t>Instructor(s) and</a:t>
            </a:r>
          </a:p>
          <a:p>
            <a:r>
              <a:rPr lang="en-US" dirty="0" smtClean="0">
                <a:solidFill>
                  <a:srgbClr val="808080"/>
                </a:solidFill>
              </a:rPr>
              <a:t>Teaching Assistants</a:t>
            </a:r>
            <a:endParaRPr lang="en-US" dirty="0">
              <a:solidFill>
                <a:srgbClr val="808080"/>
              </a:solidFill>
            </a:endParaRPr>
          </a:p>
        </p:txBody>
      </p:sp>
      <p:grpSp>
        <p:nvGrpSpPr>
          <p:cNvPr id="16" name="Group 15"/>
          <p:cNvGrpSpPr/>
          <p:nvPr/>
        </p:nvGrpSpPr>
        <p:grpSpPr>
          <a:xfrm>
            <a:off x="776931" y="2343101"/>
            <a:ext cx="2143073" cy="660636"/>
            <a:chOff x="776931" y="2614237"/>
            <a:chExt cx="2143073" cy="660636"/>
          </a:xfrm>
        </p:grpSpPr>
        <p:sp>
          <p:nvSpPr>
            <p:cNvPr id="12" name="Right Bracket 11"/>
            <p:cNvSpPr/>
            <p:nvPr/>
          </p:nvSpPr>
          <p:spPr>
            <a:xfrm rot="16200000">
              <a:off x="1777910" y="1613258"/>
              <a:ext cx="141116" cy="2143073"/>
            </a:xfrm>
            <a:prstGeom prst="rightBracket">
              <a:avLst>
                <a:gd name="adj" fmla="val 113330"/>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1178367" y="2659320"/>
              <a:ext cx="1340203" cy="615553"/>
            </a:xfrm>
            <a:prstGeom prst="rect">
              <a:avLst/>
            </a:prstGeom>
            <a:noFill/>
          </p:spPr>
          <p:txBody>
            <a:bodyPr wrap="none" rtlCol="0">
              <a:spAutoFit/>
            </a:bodyPr>
            <a:lstStyle/>
            <a:p>
              <a:pPr algn="ctr"/>
              <a:r>
                <a:rPr lang="en-US" b="1" i="1" dirty="0" smtClean="0"/>
                <a:t>Offering</a:t>
              </a:r>
            </a:p>
            <a:p>
              <a:pPr algn="ctr"/>
              <a:r>
                <a:rPr lang="en-US" sz="1600" i="1" dirty="0" smtClean="0">
                  <a:solidFill>
                    <a:srgbClr val="808080"/>
                  </a:solidFill>
                </a:rPr>
                <a:t>Spring 2012</a:t>
              </a:r>
              <a:endParaRPr lang="en-US" sz="1600" i="1" dirty="0">
                <a:solidFill>
                  <a:srgbClr val="808080"/>
                </a:solidFill>
              </a:endParaRPr>
            </a:p>
          </p:txBody>
        </p:sp>
      </p:grpSp>
      <p:grpSp>
        <p:nvGrpSpPr>
          <p:cNvPr id="72" name="Group 71"/>
          <p:cNvGrpSpPr/>
          <p:nvPr/>
        </p:nvGrpSpPr>
        <p:grpSpPr>
          <a:xfrm>
            <a:off x="3028234" y="2343099"/>
            <a:ext cx="4686471" cy="660638"/>
            <a:chOff x="3028234" y="2343099"/>
            <a:chExt cx="4686471" cy="660638"/>
          </a:xfrm>
        </p:grpSpPr>
        <p:sp>
          <p:nvSpPr>
            <p:cNvPr id="18" name="Right Bracket 17"/>
            <p:cNvSpPr/>
            <p:nvPr/>
          </p:nvSpPr>
          <p:spPr>
            <a:xfrm rot="16200000">
              <a:off x="5300911" y="70422"/>
              <a:ext cx="141117" cy="4686471"/>
            </a:xfrm>
            <a:prstGeom prst="rightBracket">
              <a:avLst>
                <a:gd name="adj" fmla="val 113330"/>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4805203" y="2388184"/>
              <a:ext cx="1132532" cy="615553"/>
            </a:xfrm>
            <a:prstGeom prst="rect">
              <a:avLst/>
            </a:prstGeom>
            <a:noFill/>
          </p:spPr>
          <p:txBody>
            <a:bodyPr wrap="none" rtlCol="0">
              <a:spAutoFit/>
            </a:bodyPr>
            <a:lstStyle/>
            <a:p>
              <a:pPr algn="ctr"/>
              <a:r>
                <a:rPr lang="en-US" b="1" i="1" dirty="0" smtClean="0"/>
                <a:t>Offering</a:t>
              </a:r>
            </a:p>
            <a:p>
              <a:pPr algn="ctr"/>
              <a:r>
                <a:rPr lang="en-US" sz="1600" i="1" dirty="0" smtClean="0">
                  <a:solidFill>
                    <a:srgbClr val="808080"/>
                  </a:solidFill>
                </a:rPr>
                <a:t>Fall 2013</a:t>
              </a:r>
              <a:endParaRPr lang="en-US" sz="1600" i="1" dirty="0">
                <a:solidFill>
                  <a:srgbClr val="808080"/>
                </a:solidFill>
              </a:endParaRPr>
            </a:p>
          </p:txBody>
        </p:sp>
      </p:grpSp>
      <p:grpSp>
        <p:nvGrpSpPr>
          <p:cNvPr id="73" name="Group 72"/>
          <p:cNvGrpSpPr/>
          <p:nvPr/>
        </p:nvGrpSpPr>
        <p:grpSpPr>
          <a:xfrm>
            <a:off x="3028234" y="2821548"/>
            <a:ext cx="1449099" cy="2469900"/>
            <a:chOff x="3028234" y="2821548"/>
            <a:chExt cx="1449099" cy="2469900"/>
          </a:xfrm>
        </p:grpSpPr>
        <p:pic>
          <p:nvPicPr>
            <p:cNvPr id="5" name="Picture 4" descr="pers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4218" y="4527415"/>
              <a:ext cx="358140" cy="579120"/>
            </a:xfrm>
            <a:prstGeom prst="rect">
              <a:avLst/>
            </a:prstGeom>
          </p:spPr>
        </p:pic>
        <p:grpSp>
          <p:nvGrpSpPr>
            <p:cNvPr id="20" name="Group 19"/>
            <p:cNvGrpSpPr/>
            <p:nvPr/>
          </p:nvGrpSpPr>
          <p:grpSpPr>
            <a:xfrm>
              <a:off x="3028234" y="3866779"/>
              <a:ext cx="1449099" cy="660636"/>
              <a:chOff x="776931" y="2614237"/>
              <a:chExt cx="2143073" cy="660636"/>
            </a:xfrm>
          </p:grpSpPr>
          <p:sp>
            <p:nvSpPr>
              <p:cNvPr id="21" name="Right Bracket 20"/>
              <p:cNvSpPr/>
              <p:nvPr/>
            </p:nvSpPr>
            <p:spPr>
              <a:xfrm rot="16200000">
                <a:off x="1777910" y="1613258"/>
                <a:ext cx="141116" cy="2143073"/>
              </a:xfrm>
              <a:prstGeom prst="rightBracket">
                <a:avLst>
                  <a:gd name="adj" fmla="val 113330"/>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1009176" y="2659320"/>
                <a:ext cx="1678590" cy="615553"/>
              </a:xfrm>
              <a:prstGeom prst="rect">
                <a:avLst/>
              </a:prstGeom>
              <a:noFill/>
            </p:spPr>
            <p:txBody>
              <a:bodyPr wrap="square" rtlCol="0">
                <a:spAutoFit/>
              </a:bodyPr>
              <a:lstStyle/>
              <a:p>
                <a:pPr algn="ctr"/>
                <a:r>
                  <a:rPr lang="en-US" b="1" i="1" dirty="0" smtClean="0"/>
                  <a:t>Section</a:t>
                </a:r>
              </a:p>
              <a:p>
                <a:pPr algn="ctr"/>
                <a:r>
                  <a:rPr lang="en-US" sz="1600" i="1" dirty="0" smtClean="0">
                    <a:solidFill>
                      <a:srgbClr val="808080"/>
                    </a:solidFill>
                  </a:rPr>
                  <a:t>Purdue</a:t>
                </a:r>
                <a:endParaRPr lang="en-US" sz="1600" i="1" dirty="0">
                  <a:solidFill>
                    <a:srgbClr val="808080"/>
                  </a:solidFill>
                </a:endParaRPr>
              </a:p>
            </p:txBody>
          </p:sp>
        </p:grpSp>
        <p:pic>
          <p:nvPicPr>
            <p:cNvPr id="43" name="Picture 42" descr="pers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623" y="2821548"/>
              <a:ext cx="596900" cy="965200"/>
            </a:xfrm>
            <a:prstGeom prst="rect">
              <a:avLst/>
            </a:prstGeom>
          </p:spPr>
        </p:pic>
        <p:pic>
          <p:nvPicPr>
            <p:cNvPr id="45" name="Picture 44" descr="pers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623" y="4679815"/>
              <a:ext cx="358140" cy="579120"/>
            </a:xfrm>
            <a:prstGeom prst="rect">
              <a:avLst/>
            </a:prstGeom>
          </p:spPr>
        </p:pic>
        <p:pic>
          <p:nvPicPr>
            <p:cNvPr id="46" name="Picture 45" descr="pers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3728" y="4559928"/>
              <a:ext cx="358140" cy="579120"/>
            </a:xfrm>
            <a:prstGeom prst="rect">
              <a:avLst/>
            </a:prstGeom>
          </p:spPr>
        </p:pic>
        <p:pic>
          <p:nvPicPr>
            <p:cNvPr id="47" name="Picture 46" descr="pers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159" y="4712328"/>
              <a:ext cx="358140" cy="579120"/>
            </a:xfrm>
            <a:prstGeom prst="rect">
              <a:avLst/>
            </a:prstGeom>
          </p:spPr>
        </p:pic>
      </p:grpSp>
      <p:grpSp>
        <p:nvGrpSpPr>
          <p:cNvPr id="74" name="Group 73"/>
          <p:cNvGrpSpPr/>
          <p:nvPr/>
        </p:nvGrpSpPr>
        <p:grpSpPr>
          <a:xfrm>
            <a:off x="4664105" y="3014588"/>
            <a:ext cx="1449099" cy="2385786"/>
            <a:chOff x="4664105" y="3014588"/>
            <a:chExt cx="1449099" cy="2385786"/>
          </a:xfrm>
        </p:grpSpPr>
        <p:grpSp>
          <p:nvGrpSpPr>
            <p:cNvPr id="33" name="Group 32"/>
            <p:cNvGrpSpPr/>
            <p:nvPr/>
          </p:nvGrpSpPr>
          <p:grpSpPr>
            <a:xfrm>
              <a:off x="4957115" y="3014588"/>
              <a:ext cx="868680" cy="772160"/>
              <a:chOff x="6084002" y="3498610"/>
              <a:chExt cx="868680" cy="772160"/>
            </a:xfrm>
          </p:grpSpPr>
          <p:pic>
            <p:nvPicPr>
              <p:cNvPr id="4" name="Picture 3" descr="person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002" y="3498610"/>
                <a:ext cx="477520" cy="772160"/>
              </a:xfrm>
              <a:prstGeom prst="rect">
                <a:avLst/>
              </a:prstGeom>
            </p:spPr>
          </p:pic>
          <p:pic>
            <p:nvPicPr>
              <p:cNvPr id="32" name="Picture 31" descr="person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5162" y="3498610"/>
                <a:ext cx="477520" cy="772160"/>
              </a:xfrm>
              <a:prstGeom prst="rect">
                <a:avLst/>
              </a:prstGeom>
            </p:spPr>
          </p:pic>
        </p:grpSp>
        <p:grpSp>
          <p:nvGrpSpPr>
            <p:cNvPr id="37" name="Group 36"/>
            <p:cNvGrpSpPr/>
            <p:nvPr/>
          </p:nvGrpSpPr>
          <p:grpSpPr>
            <a:xfrm>
              <a:off x="4664105" y="3866582"/>
              <a:ext cx="1449099" cy="660636"/>
              <a:chOff x="776931" y="2614237"/>
              <a:chExt cx="2143073" cy="660636"/>
            </a:xfrm>
          </p:grpSpPr>
          <p:sp>
            <p:nvSpPr>
              <p:cNvPr id="38" name="Right Bracket 37"/>
              <p:cNvSpPr/>
              <p:nvPr/>
            </p:nvSpPr>
            <p:spPr>
              <a:xfrm rot="16200000">
                <a:off x="1777910" y="1613258"/>
                <a:ext cx="141116" cy="2143073"/>
              </a:xfrm>
              <a:prstGeom prst="rightBracket">
                <a:avLst>
                  <a:gd name="adj" fmla="val 113330"/>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903364" y="2659320"/>
                <a:ext cx="1890215" cy="615553"/>
              </a:xfrm>
              <a:prstGeom prst="rect">
                <a:avLst/>
              </a:prstGeom>
              <a:noFill/>
            </p:spPr>
            <p:txBody>
              <a:bodyPr wrap="square" rtlCol="0">
                <a:spAutoFit/>
              </a:bodyPr>
              <a:lstStyle/>
              <a:p>
                <a:pPr algn="ctr"/>
                <a:r>
                  <a:rPr lang="en-US" b="1" i="1" dirty="0" smtClean="0"/>
                  <a:t>Section</a:t>
                </a:r>
              </a:p>
              <a:p>
                <a:pPr algn="ctr"/>
                <a:r>
                  <a:rPr lang="en-US" sz="1600" i="1" dirty="0" smtClean="0">
                    <a:solidFill>
                      <a:srgbClr val="808080"/>
                    </a:solidFill>
                  </a:rPr>
                  <a:t>IIT-Bombay</a:t>
                </a:r>
                <a:endParaRPr lang="en-US" sz="1600" i="1" dirty="0">
                  <a:solidFill>
                    <a:srgbClr val="808080"/>
                  </a:solidFill>
                </a:endParaRPr>
              </a:p>
            </p:txBody>
          </p:sp>
        </p:grpSp>
        <p:pic>
          <p:nvPicPr>
            <p:cNvPr id="48" name="Picture 47" descr="pers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828" y="4723551"/>
              <a:ext cx="358140" cy="579120"/>
            </a:xfrm>
            <a:prstGeom prst="rect">
              <a:avLst/>
            </a:prstGeom>
          </p:spPr>
        </p:pic>
        <p:pic>
          <p:nvPicPr>
            <p:cNvPr id="49" name="Picture 48" descr="pers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102" y="4603718"/>
              <a:ext cx="358140" cy="579120"/>
            </a:xfrm>
            <a:prstGeom prst="rect">
              <a:avLst/>
            </a:prstGeom>
          </p:spPr>
        </p:pic>
        <p:pic>
          <p:nvPicPr>
            <p:cNvPr id="50" name="Picture 49" descr="pers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5190" y="4821254"/>
              <a:ext cx="358140" cy="579120"/>
            </a:xfrm>
            <a:prstGeom prst="rect">
              <a:avLst/>
            </a:prstGeom>
          </p:spPr>
        </p:pic>
        <p:pic>
          <p:nvPicPr>
            <p:cNvPr id="51" name="Picture 50" descr="pers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6825" y="4520838"/>
              <a:ext cx="358140" cy="579120"/>
            </a:xfrm>
            <a:prstGeom prst="rect">
              <a:avLst/>
            </a:prstGeom>
          </p:spPr>
        </p:pic>
        <p:pic>
          <p:nvPicPr>
            <p:cNvPr id="52" name="Picture 51" descr="pers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4420" y="4745208"/>
              <a:ext cx="358140" cy="579120"/>
            </a:xfrm>
            <a:prstGeom prst="rect">
              <a:avLst/>
            </a:prstGeom>
          </p:spPr>
        </p:pic>
      </p:grpSp>
      <p:grpSp>
        <p:nvGrpSpPr>
          <p:cNvPr id="75" name="Group 74"/>
          <p:cNvGrpSpPr/>
          <p:nvPr/>
        </p:nvGrpSpPr>
        <p:grpSpPr>
          <a:xfrm>
            <a:off x="6265605" y="2821548"/>
            <a:ext cx="1449099" cy="2524124"/>
            <a:chOff x="6265605" y="2821548"/>
            <a:chExt cx="1449099" cy="2524124"/>
          </a:xfrm>
        </p:grpSpPr>
        <p:grpSp>
          <p:nvGrpSpPr>
            <p:cNvPr id="40" name="Group 39"/>
            <p:cNvGrpSpPr/>
            <p:nvPr/>
          </p:nvGrpSpPr>
          <p:grpSpPr>
            <a:xfrm>
              <a:off x="6265605" y="3864527"/>
              <a:ext cx="1449099" cy="660636"/>
              <a:chOff x="776931" y="2614237"/>
              <a:chExt cx="2143073" cy="660636"/>
            </a:xfrm>
          </p:grpSpPr>
          <p:sp>
            <p:nvSpPr>
              <p:cNvPr id="41" name="Right Bracket 40"/>
              <p:cNvSpPr/>
              <p:nvPr/>
            </p:nvSpPr>
            <p:spPr>
              <a:xfrm rot="16200000">
                <a:off x="1777910" y="1613258"/>
                <a:ext cx="141116" cy="2143073"/>
              </a:xfrm>
              <a:prstGeom prst="rightBracket">
                <a:avLst>
                  <a:gd name="adj" fmla="val 113330"/>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903364" y="2659320"/>
                <a:ext cx="1890215" cy="615553"/>
              </a:xfrm>
              <a:prstGeom prst="rect">
                <a:avLst/>
              </a:prstGeom>
              <a:noFill/>
            </p:spPr>
            <p:txBody>
              <a:bodyPr wrap="square" rtlCol="0">
                <a:spAutoFit/>
              </a:bodyPr>
              <a:lstStyle/>
              <a:p>
                <a:pPr algn="ctr"/>
                <a:r>
                  <a:rPr lang="en-US" b="1" i="1" dirty="0" smtClean="0"/>
                  <a:t>Section</a:t>
                </a:r>
              </a:p>
              <a:p>
                <a:pPr algn="ctr"/>
                <a:r>
                  <a:rPr lang="en-US" sz="1600" i="1" dirty="0" smtClean="0">
                    <a:solidFill>
                      <a:srgbClr val="808080"/>
                    </a:solidFill>
                  </a:rPr>
                  <a:t>Self-paced</a:t>
                </a:r>
                <a:endParaRPr lang="en-US" sz="1600" i="1" dirty="0">
                  <a:solidFill>
                    <a:srgbClr val="808080"/>
                  </a:solidFill>
                </a:endParaRPr>
              </a:p>
            </p:txBody>
          </p:sp>
        </p:grpSp>
        <p:pic>
          <p:nvPicPr>
            <p:cNvPr id="44" name="Picture 43" descr="pers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0" y="2821548"/>
              <a:ext cx="596900" cy="965200"/>
            </a:xfrm>
            <a:prstGeom prst="rect">
              <a:avLst/>
            </a:prstGeom>
          </p:spPr>
        </p:pic>
        <p:pic>
          <p:nvPicPr>
            <p:cNvPr id="58" name="Picture 57" descr="pers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196" y="4661966"/>
              <a:ext cx="358140" cy="579120"/>
            </a:xfrm>
            <a:prstGeom prst="rect">
              <a:avLst/>
            </a:prstGeom>
          </p:spPr>
        </p:pic>
        <p:pic>
          <p:nvPicPr>
            <p:cNvPr id="59" name="Picture 58" descr="pers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336" y="4559928"/>
              <a:ext cx="358140" cy="579120"/>
            </a:xfrm>
            <a:prstGeom prst="rect">
              <a:avLst/>
            </a:prstGeom>
          </p:spPr>
        </p:pic>
        <p:pic>
          <p:nvPicPr>
            <p:cNvPr id="60" name="Picture 59" descr="pers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725" y="4766552"/>
              <a:ext cx="358140" cy="579120"/>
            </a:xfrm>
            <a:prstGeom prst="rect">
              <a:avLst/>
            </a:prstGeom>
          </p:spPr>
        </p:pic>
      </p:grpSp>
      <p:pic>
        <p:nvPicPr>
          <p:cNvPr id="63" name="Picture 62" descr="calenda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8064" y="5454600"/>
            <a:ext cx="1121154" cy="981010"/>
          </a:xfrm>
          <a:prstGeom prst="rect">
            <a:avLst/>
          </a:prstGeom>
        </p:spPr>
      </p:pic>
      <p:grpSp>
        <p:nvGrpSpPr>
          <p:cNvPr id="76" name="Group 75"/>
          <p:cNvGrpSpPr/>
          <p:nvPr/>
        </p:nvGrpSpPr>
        <p:grpSpPr>
          <a:xfrm>
            <a:off x="3192186" y="5454600"/>
            <a:ext cx="1121154" cy="981010"/>
            <a:chOff x="3192186" y="5454600"/>
            <a:chExt cx="1121154" cy="981010"/>
          </a:xfrm>
        </p:grpSpPr>
        <p:pic>
          <p:nvPicPr>
            <p:cNvPr id="61" name="Picture 60" descr="calenda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2186" y="5454600"/>
              <a:ext cx="1121154" cy="981010"/>
            </a:xfrm>
            <a:prstGeom prst="rect">
              <a:avLst/>
            </a:prstGeom>
          </p:spPr>
        </p:pic>
        <p:sp>
          <p:nvSpPr>
            <p:cNvPr id="64" name="Rectangle 63"/>
            <p:cNvSpPr/>
            <p:nvPr/>
          </p:nvSpPr>
          <p:spPr>
            <a:xfrm>
              <a:off x="3394623" y="5866485"/>
              <a:ext cx="705147" cy="108556"/>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394623" y="5968588"/>
              <a:ext cx="705147" cy="108556"/>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4874058" y="5454600"/>
            <a:ext cx="1121154" cy="981010"/>
            <a:chOff x="4874058" y="5454600"/>
            <a:chExt cx="1121154" cy="981010"/>
          </a:xfrm>
        </p:grpSpPr>
        <p:pic>
          <p:nvPicPr>
            <p:cNvPr id="62" name="Picture 61" descr="calenda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4058" y="5454600"/>
              <a:ext cx="1121154" cy="981010"/>
            </a:xfrm>
            <a:prstGeom prst="rect">
              <a:avLst/>
            </a:prstGeom>
          </p:spPr>
        </p:pic>
        <p:sp>
          <p:nvSpPr>
            <p:cNvPr id="66" name="Rectangle 65"/>
            <p:cNvSpPr/>
            <p:nvPr/>
          </p:nvSpPr>
          <p:spPr>
            <a:xfrm>
              <a:off x="5490633" y="5966575"/>
              <a:ext cx="279550" cy="108556"/>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7" name="Rectangle 66"/>
            <p:cNvSpPr/>
            <p:nvPr/>
          </p:nvSpPr>
          <p:spPr>
            <a:xfrm>
              <a:off x="5065036" y="6077144"/>
              <a:ext cx="705147" cy="108556"/>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065036" y="6189933"/>
              <a:ext cx="425597" cy="108556"/>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9" name="TextBox 68"/>
          <p:cNvSpPr txBox="1"/>
          <p:nvPr/>
        </p:nvSpPr>
        <p:spPr>
          <a:xfrm>
            <a:off x="7657038" y="3003737"/>
            <a:ext cx="1018841" cy="646331"/>
          </a:xfrm>
          <a:prstGeom prst="rect">
            <a:avLst/>
          </a:prstGeom>
          <a:noFill/>
        </p:spPr>
        <p:txBody>
          <a:bodyPr wrap="none" rtlCol="0">
            <a:spAutoFit/>
          </a:bodyPr>
          <a:lstStyle/>
          <a:p>
            <a:r>
              <a:rPr lang="en-US" dirty="0" smtClean="0">
                <a:solidFill>
                  <a:srgbClr val="808080"/>
                </a:solidFill>
              </a:rPr>
              <a:t>Section</a:t>
            </a:r>
          </a:p>
          <a:p>
            <a:r>
              <a:rPr lang="en-US" dirty="0" smtClean="0">
                <a:solidFill>
                  <a:srgbClr val="808080"/>
                </a:solidFill>
              </a:rPr>
              <a:t>Leaders</a:t>
            </a:r>
            <a:endParaRPr lang="en-US" dirty="0">
              <a:solidFill>
                <a:srgbClr val="808080"/>
              </a:solidFill>
            </a:endParaRPr>
          </a:p>
        </p:txBody>
      </p:sp>
      <p:sp>
        <p:nvSpPr>
          <p:cNvPr id="70" name="TextBox 69"/>
          <p:cNvSpPr txBox="1"/>
          <p:nvPr/>
        </p:nvSpPr>
        <p:spPr>
          <a:xfrm>
            <a:off x="7716058" y="4771587"/>
            <a:ext cx="1095823" cy="369332"/>
          </a:xfrm>
          <a:prstGeom prst="rect">
            <a:avLst/>
          </a:prstGeom>
          <a:noFill/>
        </p:spPr>
        <p:txBody>
          <a:bodyPr wrap="none" rtlCol="0">
            <a:spAutoFit/>
          </a:bodyPr>
          <a:lstStyle/>
          <a:p>
            <a:r>
              <a:rPr lang="en-US" dirty="0" smtClean="0">
                <a:solidFill>
                  <a:srgbClr val="808080"/>
                </a:solidFill>
              </a:rPr>
              <a:t>Students</a:t>
            </a:r>
            <a:endParaRPr lang="en-US" dirty="0">
              <a:solidFill>
                <a:srgbClr val="808080"/>
              </a:solidFill>
            </a:endParaRPr>
          </a:p>
        </p:txBody>
      </p:sp>
      <p:sp>
        <p:nvSpPr>
          <p:cNvPr id="71" name="TextBox 70"/>
          <p:cNvSpPr txBox="1"/>
          <p:nvPr/>
        </p:nvSpPr>
        <p:spPr>
          <a:xfrm>
            <a:off x="717194" y="4103402"/>
            <a:ext cx="1766203" cy="1569660"/>
          </a:xfrm>
          <a:prstGeom prst="rect">
            <a:avLst/>
          </a:prstGeom>
          <a:noFill/>
        </p:spPr>
        <p:txBody>
          <a:bodyPr wrap="none" rtlCol="0">
            <a:spAutoFit/>
          </a:bodyPr>
          <a:lstStyle/>
          <a:p>
            <a:pPr algn="ctr"/>
            <a:r>
              <a:rPr lang="en-US" sz="2400" b="1" i="1" dirty="0" smtClean="0">
                <a:solidFill>
                  <a:schemeClr val="accent1"/>
                </a:solidFill>
              </a:rPr>
              <a:t>Sections</a:t>
            </a:r>
          </a:p>
          <a:p>
            <a:pPr algn="ctr"/>
            <a:r>
              <a:rPr lang="en-US" sz="2400" b="1" i="1" dirty="0" smtClean="0">
                <a:solidFill>
                  <a:schemeClr val="accent1"/>
                </a:solidFill>
              </a:rPr>
              <a:t>have</a:t>
            </a:r>
          </a:p>
          <a:p>
            <a:pPr algn="ctr"/>
            <a:r>
              <a:rPr lang="en-US" sz="2400" b="1" i="1" dirty="0" smtClean="0">
                <a:solidFill>
                  <a:schemeClr val="accent1"/>
                </a:solidFill>
              </a:rPr>
              <a:t>different</a:t>
            </a:r>
          </a:p>
          <a:p>
            <a:pPr algn="ctr"/>
            <a:r>
              <a:rPr lang="en-US" sz="2400" b="1" i="1" dirty="0" smtClean="0">
                <a:solidFill>
                  <a:schemeClr val="accent1"/>
                </a:solidFill>
              </a:rPr>
              <a:t>schedules</a:t>
            </a:r>
            <a:endParaRPr lang="en-US" sz="2400" b="1" i="1" dirty="0">
              <a:solidFill>
                <a:schemeClr val="accent1"/>
              </a:solidFill>
            </a:endParaRPr>
          </a:p>
        </p:txBody>
      </p:sp>
    </p:spTree>
    <p:extLst>
      <p:ext uri="{BB962C8B-B14F-4D97-AF65-F5344CB8AC3E}">
        <p14:creationId xmlns:p14="http://schemas.microsoft.com/office/powerpoint/2010/main" val="16952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up)">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up)">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500"/>
                                        <p:tgtEl>
                                          <p:spTgt spid="75"/>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1"/>
                                        </p:tgtEl>
                                        <p:attrNameLst>
                                          <p:attrName>style.visibility</p:attrName>
                                        </p:attrNameLst>
                                      </p:cBhvr>
                                      <p:to>
                                        <p:strVal val="visible"/>
                                      </p:to>
                                    </p:set>
                                  </p:childTnLst>
                                </p:cTn>
                              </p:par>
                            </p:childTnLst>
                          </p:cTn>
                        </p:par>
                        <p:par>
                          <p:cTn id="38" fill="hold">
                            <p:stCondLst>
                              <p:cond delay="0"/>
                            </p:stCondLst>
                            <p:childTnLst>
                              <p:par>
                                <p:cTn id="39" presetID="42" presetClass="entr" presetSubtype="0" fill="hold" nodeType="after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300"/>
                                        <p:tgtEl>
                                          <p:spTgt spid="76"/>
                                        </p:tgtEl>
                                      </p:cBhvr>
                                    </p:animEffect>
                                    <p:anim calcmode="lin" valueType="num">
                                      <p:cBhvr>
                                        <p:cTn id="42" dur="300" fill="hold"/>
                                        <p:tgtEl>
                                          <p:spTgt spid="76"/>
                                        </p:tgtEl>
                                        <p:attrNameLst>
                                          <p:attrName>ppt_x</p:attrName>
                                        </p:attrNameLst>
                                      </p:cBhvr>
                                      <p:tavLst>
                                        <p:tav tm="0">
                                          <p:val>
                                            <p:strVal val="#ppt_x"/>
                                          </p:val>
                                        </p:tav>
                                        <p:tav tm="100000">
                                          <p:val>
                                            <p:strVal val="#ppt_x"/>
                                          </p:val>
                                        </p:tav>
                                      </p:tavLst>
                                    </p:anim>
                                    <p:anim calcmode="lin" valueType="num">
                                      <p:cBhvr>
                                        <p:cTn id="43" dur="300" fill="hold"/>
                                        <p:tgtEl>
                                          <p:spTgt spid="76"/>
                                        </p:tgtEl>
                                        <p:attrNameLst>
                                          <p:attrName>ppt_y</p:attrName>
                                        </p:attrNameLst>
                                      </p:cBhvr>
                                      <p:tavLst>
                                        <p:tav tm="0">
                                          <p:val>
                                            <p:strVal val="#ppt_y+.1"/>
                                          </p:val>
                                        </p:tav>
                                        <p:tav tm="100000">
                                          <p:val>
                                            <p:strVal val="#ppt_y"/>
                                          </p:val>
                                        </p:tav>
                                      </p:tavLst>
                                    </p:anim>
                                  </p:childTnLst>
                                </p:cTn>
                              </p:par>
                            </p:childTnLst>
                          </p:cTn>
                        </p:par>
                        <p:par>
                          <p:cTn id="44" fill="hold">
                            <p:stCondLst>
                              <p:cond delay="300"/>
                            </p:stCondLst>
                            <p:childTnLst>
                              <p:par>
                                <p:cTn id="45" presetID="42" presetClass="entr" presetSubtype="0"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300"/>
                                        <p:tgtEl>
                                          <p:spTgt spid="77"/>
                                        </p:tgtEl>
                                      </p:cBhvr>
                                    </p:animEffect>
                                    <p:anim calcmode="lin" valueType="num">
                                      <p:cBhvr>
                                        <p:cTn id="48" dur="300" fill="hold"/>
                                        <p:tgtEl>
                                          <p:spTgt spid="77"/>
                                        </p:tgtEl>
                                        <p:attrNameLst>
                                          <p:attrName>ppt_x</p:attrName>
                                        </p:attrNameLst>
                                      </p:cBhvr>
                                      <p:tavLst>
                                        <p:tav tm="0">
                                          <p:val>
                                            <p:strVal val="#ppt_x"/>
                                          </p:val>
                                        </p:tav>
                                        <p:tav tm="100000">
                                          <p:val>
                                            <p:strVal val="#ppt_x"/>
                                          </p:val>
                                        </p:tav>
                                      </p:tavLst>
                                    </p:anim>
                                    <p:anim calcmode="lin" valueType="num">
                                      <p:cBhvr>
                                        <p:cTn id="49" dur="300" fill="hold"/>
                                        <p:tgtEl>
                                          <p:spTgt spid="77"/>
                                        </p:tgtEl>
                                        <p:attrNameLst>
                                          <p:attrName>ppt_y</p:attrName>
                                        </p:attrNameLst>
                                      </p:cBhvr>
                                      <p:tavLst>
                                        <p:tav tm="0">
                                          <p:val>
                                            <p:strVal val="#ppt_y+.1"/>
                                          </p:val>
                                        </p:tav>
                                        <p:tav tm="100000">
                                          <p:val>
                                            <p:strVal val="#ppt_y"/>
                                          </p:val>
                                        </p:tav>
                                      </p:tavLst>
                                    </p:anim>
                                  </p:childTnLst>
                                </p:cTn>
                              </p:par>
                            </p:childTnLst>
                          </p:cTn>
                        </p:par>
                        <p:par>
                          <p:cTn id="50" fill="hold">
                            <p:stCondLst>
                              <p:cond delay="600"/>
                            </p:stCondLst>
                            <p:childTnLst>
                              <p:par>
                                <p:cTn id="51" presetID="42" presetClass="entr" presetSubtype="0"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300"/>
                                        <p:tgtEl>
                                          <p:spTgt spid="63"/>
                                        </p:tgtEl>
                                      </p:cBhvr>
                                    </p:animEffect>
                                    <p:anim calcmode="lin" valueType="num">
                                      <p:cBhvr>
                                        <p:cTn id="54" dur="300" fill="hold"/>
                                        <p:tgtEl>
                                          <p:spTgt spid="63"/>
                                        </p:tgtEl>
                                        <p:attrNameLst>
                                          <p:attrName>ppt_x</p:attrName>
                                        </p:attrNameLst>
                                      </p:cBhvr>
                                      <p:tavLst>
                                        <p:tav tm="0">
                                          <p:val>
                                            <p:strVal val="#ppt_x"/>
                                          </p:val>
                                        </p:tav>
                                        <p:tav tm="100000">
                                          <p:val>
                                            <p:strVal val="#ppt_x"/>
                                          </p:val>
                                        </p:tav>
                                      </p:tavLst>
                                    </p:anim>
                                    <p:anim calcmode="lin" valueType="num">
                                      <p:cBhvr>
                                        <p:cTn id="55" dur="3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My Courses Module to Dashboard</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73" y="1414136"/>
            <a:ext cx="3619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45" y="2582776"/>
            <a:ext cx="7683674" cy="354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567" y="4566426"/>
            <a:ext cx="2125033" cy="7829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5139" y="4115498"/>
            <a:ext cx="1448680" cy="13465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5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fltVal val="0"/>
                                          </p:val>
                                        </p:tav>
                                        <p:tav tm="100000">
                                          <p:val>
                                            <p:strVal val="#ppt_w"/>
                                          </p:val>
                                        </p:tav>
                                      </p:tavLst>
                                    </p:anim>
                                    <p:anim calcmode="lin" valueType="num">
                                      <p:cBhvr>
                                        <p:cTn id="8" dur="1000" fill="hold"/>
                                        <p:tgtEl>
                                          <p:spTgt spid="8196"/>
                                        </p:tgtEl>
                                        <p:attrNameLst>
                                          <p:attrName>ppt_h</p:attrName>
                                        </p:attrNameLst>
                                      </p:cBhvr>
                                      <p:tavLst>
                                        <p:tav tm="0">
                                          <p:val>
                                            <p:fltVal val="0"/>
                                          </p:val>
                                        </p:tav>
                                        <p:tav tm="100000">
                                          <p:val>
                                            <p:strVal val="#ppt_h"/>
                                          </p:val>
                                        </p:tav>
                                      </p:tavLst>
                                    </p:anim>
                                    <p:anim calcmode="lin" valueType="num">
                                      <p:cBhvr>
                                        <p:cTn id="9" dur="1000" fill="hold"/>
                                        <p:tgtEl>
                                          <p:spTgt spid="8196"/>
                                        </p:tgtEl>
                                        <p:attrNameLst>
                                          <p:attrName>style.rotation</p:attrName>
                                        </p:attrNameLst>
                                      </p:cBhvr>
                                      <p:tavLst>
                                        <p:tav tm="0">
                                          <p:val>
                                            <p:fltVal val="90"/>
                                          </p:val>
                                        </p:tav>
                                        <p:tav tm="100000">
                                          <p:val>
                                            <p:fltVal val="0"/>
                                          </p:val>
                                        </p:tav>
                                      </p:tavLst>
                                    </p:anim>
                                    <p:animEffect transition="in" filter="fade">
                                      <p:cBhvr>
                                        <p:cTn id="10" dur="1000"/>
                                        <p:tgtEl>
                                          <p:spTgt spid="819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anim calcmode="lin" valueType="num">
                                      <p:cBhvr>
                                        <p:cTn id="15" dur="1000" fill="hold"/>
                                        <p:tgtEl>
                                          <p:spTgt spid="8197"/>
                                        </p:tgtEl>
                                        <p:attrNameLst>
                                          <p:attrName>ppt_w</p:attrName>
                                        </p:attrNameLst>
                                      </p:cBhvr>
                                      <p:tavLst>
                                        <p:tav tm="0">
                                          <p:val>
                                            <p:fltVal val="0"/>
                                          </p:val>
                                        </p:tav>
                                        <p:tav tm="100000">
                                          <p:val>
                                            <p:strVal val="#ppt_w"/>
                                          </p:val>
                                        </p:tav>
                                      </p:tavLst>
                                    </p:anim>
                                    <p:anim calcmode="lin" valueType="num">
                                      <p:cBhvr>
                                        <p:cTn id="16" dur="1000" fill="hold"/>
                                        <p:tgtEl>
                                          <p:spTgt spid="8197"/>
                                        </p:tgtEl>
                                        <p:attrNameLst>
                                          <p:attrName>ppt_h</p:attrName>
                                        </p:attrNameLst>
                                      </p:cBhvr>
                                      <p:tavLst>
                                        <p:tav tm="0">
                                          <p:val>
                                            <p:fltVal val="0"/>
                                          </p:val>
                                        </p:tav>
                                        <p:tav tm="100000">
                                          <p:val>
                                            <p:strVal val="#ppt_h"/>
                                          </p:val>
                                        </p:tav>
                                      </p:tavLst>
                                    </p:anim>
                                    <p:anim calcmode="lin" valueType="num">
                                      <p:cBhvr>
                                        <p:cTn id="17" dur="1000" fill="hold"/>
                                        <p:tgtEl>
                                          <p:spTgt spid="8197"/>
                                        </p:tgtEl>
                                        <p:attrNameLst>
                                          <p:attrName>style.rotation</p:attrName>
                                        </p:attrNameLst>
                                      </p:cBhvr>
                                      <p:tavLst>
                                        <p:tav tm="0">
                                          <p:val>
                                            <p:fltVal val="90"/>
                                          </p:val>
                                        </p:tav>
                                        <p:tav tm="100000">
                                          <p:val>
                                            <p:fltVal val="0"/>
                                          </p:val>
                                        </p:tav>
                                      </p:tavLst>
                                    </p:anim>
                                    <p:animEffect transition="in" filter="fade">
                                      <p:cBhvr>
                                        <p:cTn id="18"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My Courses Module</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30" y="1325477"/>
            <a:ext cx="4364869" cy="119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515" y="2517733"/>
            <a:ext cx="5043220" cy="303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377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03230" y="2127846"/>
            <a:ext cx="4000500" cy="2806700"/>
          </a:xfrm>
          <a:prstGeom prst="rect">
            <a:avLst/>
          </a:prstGeom>
        </p:spPr>
      </p:pic>
      <p:sp>
        <p:nvSpPr>
          <p:cNvPr id="2" name="Title 1"/>
          <p:cNvSpPr>
            <a:spLocks noGrp="1"/>
          </p:cNvSpPr>
          <p:nvPr>
            <p:ph type="title"/>
          </p:nvPr>
        </p:nvSpPr>
        <p:spPr/>
        <p:txBody>
          <a:bodyPr/>
          <a:lstStyle/>
          <a:p>
            <a:r>
              <a:rPr lang="en-US" dirty="0" smtClean="0"/>
              <a:t>Instructor Experience</a:t>
            </a:r>
            <a:endParaRPr lang="en-US" dirty="0"/>
          </a:p>
        </p:txBody>
      </p:sp>
      <p:sp>
        <p:nvSpPr>
          <p:cNvPr id="4" name="TextBox 3"/>
          <p:cNvSpPr txBox="1"/>
          <p:nvPr/>
        </p:nvSpPr>
        <p:spPr>
          <a:xfrm>
            <a:off x="4863033" y="2635314"/>
            <a:ext cx="3736920" cy="1731243"/>
          </a:xfrm>
          <a:prstGeom prst="rect">
            <a:avLst/>
          </a:prstGeom>
          <a:noFill/>
        </p:spPr>
        <p:txBody>
          <a:bodyPr wrap="none" rtlCol="0">
            <a:spAutoFit/>
          </a:bodyPr>
          <a:lstStyle/>
          <a:p>
            <a:pPr marL="285750" indent="-285750">
              <a:lnSpc>
                <a:spcPct val="150000"/>
              </a:lnSpc>
              <a:buFont typeface="Wingdings" charset="2"/>
              <a:buChar char="²"/>
            </a:pPr>
            <a:r>
              <a:rPr lang="en-US" dirty="0" smtClean="0"/>
              <a:t>Drag-and-drop course builder</a:t>
            </a:r>
          </a:p>
          <a:p>
            <a:pPr marL="285750" indent="-285750">
              <a:lnSpc>
                <a:spcPct val="150000"/>
              </a:lnSpc>
              <a:buFont typeface="Wingdings" charset="2"/>
              <a:buChar char="²"/>
            </a:pPr>
            <a:r>
              <a:rPr lang="en-US" dirty="0" smtClean="0"/>
              <a:t>Monitor student progress</a:t>
            </a:r>
          </a:p>
          <a:p>
            <a:pPr marL="285750" indent="-285750">
              <a:lnSpc>
                <a:spcPct val="150000"/>
              </a:lnSpc>
              <a:buFont typeface="Wingdings" charset="2"/>
              <a:buChar char="²"/>
            </a:pPr>
            <a:r>
              <a:rPr lang="en-US" dirty="0" smtClean="0"/>
              <a:t>Latest discussion posts</a:t>
            </a:r>
          </a:p>
          <a:p>
            <a:pPr marL="285750" indent="-285750">
              <a:lnSpc>
                <a:spcPct val="150000"/>
              </a:lnSpc>
              <a:buFont typeface="Wingdings" charset="2"/>
              <a:buChar char="²"/>
            </a:pPr>
            <a:r>
              <a:rPr lang="en-US" dirty="0" smtClean="0"/>
              <a:t>Support for TAs and moderators</a:t>
            </a:r>
          </a:p>
        </p:txBody>
      </p:sp>
      <p:sp>
        <p:nvSpPr>
          <p:cNvPr id="5" name="Action Button: Forward or Next 4">
            <a:hlinkClick r:id="rId4" action="ppaction://hlinkfile" highlightClick="1"/>
          </p:cNvPr>
          <p:cNvSpPr/>
          <p:nvPr/>
        </p:nvSpPr>
        <p:spPr>
          <a:xfrm>
            <a:off x="3975091" y="4478091"/>
            <a:ext cx="629790" cy="62979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391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Experience</a:t>
            </a:r>
            <a:endParaRPr lang="en-US" dirty="0"/>
          </a:p>
        </p:txBody>
      </p:sp>
      <p:pic>
        <p:nvPicPr>
          <p:cNvPr id="3" name="Picture 2"/>
          <p:cNvPicPr>
            <a:picLocks noChangeAspect="1"/>
          </p:cNvPicPr>
          <p:nvPr/>
        </p:nvPicPr>
        <p:blipFill>
          <a:blip r:embed="rId3"/>
          <a:stretch>
            <a:fillRect/>
          </a:stretch>
        </p:blipFill>
        <p:spPr>
          <a:xfrm>
            <a:off x="577406" y="2044235"/>
            <a:ext cx="3913684" cy="2935263"/>
          </a:xfrm>
          <a:prstGeom prst="rect">
            <a:avLst/>
          </a:prstGeom>
          <a:ln>
            <a:solidFill>
              <a:srgbClr val="808080"/>
            </a:solidFill>
          </a:ln>
        </p:spPr>
      </p:pic>
      <p:sp>
        <p:nvSpPr>
          <p:cNvPr id="4" name="TextBox 3"/>
          <p:cNvSpPr txBox="1"/>
          <p:nvPr/>
        </p:nvSpPr>
        <p:spPr>
          <a:xfrm>
            <a:off x="4863033" y="2230746"/>
            <a:ext cx="3698448" cy="2562240"/>
          </a:xfrm>
          <a:prstGeom prst="rect">
            <a:avLst/>
          </a:prstGeom>
          <a:noFill/>
        </p:spPr>
        <p:txBody>
          <a:bodyPr wrap="none" rtlCol="0">
            <a:spAutoFit/>
          </a:bodyPr>
          <a:lstStyle/>
          <a:p>
            <a:pPr marL="285750" indent="-285750">
              <a:lnSpc>
                <a:spcPct val="150000"/>
              </a:lnSpc>
              <a:buFont typeface="Wingdings" charset="2"/>
              <a:buChar char="²"/>
            </a:pPr>
            <a:r>
              <a:rPr lang="en-US" dirty="0" smtClean="0"/>
              <a:t>~20 min lecture videos</a:t>
            </a:r>
          </a:p>
          <a:p>
            <a:pPr marL="285750" indent="-285750">
              <a:lnSpc>
                <a:spcPct val="150000"/>
              </a:lnSpc>
              <a:buFont typeface="Wingdings" charset="2"/>
              <a:buChar char="²"/>
            </a:pPr>
            <a:r>
              <a:rPr lang="en-US" dirty="0" smtClean="0"/>
              <a:t>Self-test quizzes</a:t>
            </a:r>
          </a:p>
          <a:p>
            <a:pPr marL="285750" indent="-285750">
              <a:lnSpc>
                <a:spcPct val="150000"/>
              </a:lnSpc>
              <a:buFont typeface="Wingdings" charset="2"/>
              <a:buChar char="²"/>
            </a:pPr>
            <a:r>
              <a:rPr lang="en-US" dirty="0" smtClean="0"/>
              <a:t>Multiple choice exams</a:t>
            </a:r>
          </a:p>
          <a:p>
            <a:pPr marL="285750" indent="-285750">
              <a:lnSpc>
                <a:spcPct val="150000"/>
              </a:lnSpc>
              <a:buFont typeface="Wingdings" charset="2"/>
              <a:buChar char="²"/>
            </a:pPr>
            <a:r>
              <a:rPr lang="en-US" dirty="0" smtClean="0"/>
              <a:t>Homework with simulation tools</a:t>
            </a:r>
          </a:p>
          <a:p>
            <a:pPr marL="285750" indent="-285750">
              <a:lnSpc>
                <a:spcPct val="150000"/>
              </a:lnSpc>
              <a:buFont typeface="Wingdings" charset="2"/>
              <a:buChar char="²"/>
            </a:pPr>
            <a:r>
              <a:rPr lang="en-US" dirty="0" smtClean="0"/>
              <a:t>Discussion forums</a:t>
            </a:r>
          </a:p>
          <a:p>
            <a:pPr marL="285750" indent="-285750">
              <a:lnSpc>
                <a:spcPct val="150000"/>
              </a:lnSpc>
              <a:buFont typeface="Wingdings" charset="2"/>
              <a:buChar char="²"/>
            </a:pPr>
            <a:r>
              <a:rPr lang="en-US" dirty="0" smtClean="0"/>
              <a:t>Earn badges and certificates</a:t>
            </a:r>
            <a:endParaRPr lang="en-US" dirty="0"/>
          </a:p>
        </p:txBody>
      </p:sp>
      <p:sp>
        <p:nvSpPr>
          <p:cNvPr id="5" name="Action Button: Forward or Next 4">
            <a:hlinkClick r:id="rId4" action="ppaction://hlinkfile" highlightClick="1"/>
          </p:cNvPr>
          <p:cNvSpPr/>
          <p:nvPr/>
        </p:nvSpPr>
        <p:spPr>
          <a:xfrm>
            <a:off x="3975091" y="4478091"/>
            <a:ext cx="629790" cy="62979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067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t>
            </a:r>
            <a:r>
              <a:rPr lang="en-US" dirty="0" err="1" smtClean="0"/>
              <a:t>Quide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95" y="1135454"/>
            <a:ext cx="7890552" cy="48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645" y="228600"/>
            <a:ext cx="72548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902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did this come from?</a:t>
            </a:r>
            <a:endParaRPr lang="en-US" dirty="0"/>
          </a:p>
        </p:txBody>
      </p:sp>
      <p:pic>
        <p:nvPicPr>
          <p:cNvPr id="5" name="Picture 4" descr="nanohub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75" y="1743529"/>
            <a:ext cx="3743325" cy="1998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792337" y="3648529"/>
            <a:ext cx="294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Lucida Console" charset="0"/>
                <a:cs typeface="ＭＳ Ｐゴシック" charset="0"/>
              </a:rPr>
              <a:t>http://</a:t>
            </a:r>
            <a:r>
              <a:rPr lang="en-US" dirty="0" err="1">
                <a:latin typeface="Lucida Console" charset="0"/>
                <a:cs typeface="ＭＳ Ｐゴシック" charset="0"/>
              </a:rPr>
              <a:t>nanohub.org</a:t>
            </a:r>
            <a:r>
              <a:rPr lang="en-US" dirty="0">
                <a:latin typeface="Lucida Console" charset="0"/>
                <a:cs typeface="ＭＳ Ｐゴシック" charset="0"/>
              </a:rPr>
              <a:t>/u</a:t>
            </a:r>
          </a:p>
        </p:txBody>
      </p:sp>
      <p:cxnSp>
        <p:nvCxnSpPr>
          <p:cNvPr id="8" name="Straight Connector 7"/>
          <p:cNvCxnSpPr/>
          <p:nvPr/>
        </p:nvCxnSpPr>
        <p:spPr>
          <a:xfrm>
            <a:off x="4360125" y="1290094"/>
            <a:ext cx="0" cy="4580334"/>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a:stretch>
            <a:fillRect/>
          </a:stretch>
        </p:blipFill>
        <p:spPr>
          <a:xfrm>
            <a:off x="4969290" y="2036655"/>
            <a:ext cx="3450164" cy="1412411"/>
          </a:xfrm>
          <a:prstGeom prst="rect">
            <a:avLst/>
          </a:prstGeom>
        </p:spPr>
      </p:pic>
      <p:sp>
        <p:nvSpPr>
          <p:cNvPr id="10" name="TextBox 9"/>
          <p:cNvSpPr txBox="1"/>
          <p:nvPr/>
        </p:nvSpPr>
        <p:spPr>
          <a:xfrm>
            <a:off x="1328378" y="1392093"/>
            <a:ext cx="1874319" cy="369332"/>
          </a:xfrm>
          <a:prstGeom prst="rect">
            <a:avLst/>
          </a:prstGeom>
          <a:noFill/>
        </p:spPr>
        <p:txBody>
          <a:bodyPr wrap="none" rtlCol="0">
            <a:spAutoFit/>
          </a:bodyPr>
          <a:lstStyle/>
          <a:p>
            <a:r>
              <a:rPr lang="en-US" dirty="0" smtClean="0">
                <a:solidFill>
                  <a:srgbClr val="3366CC"/>
                </a:solidFill>
              </a:rPr>
              <a:t>September 2011</a:t>
            </a:r>
            <a:endParaRPr lang="en-US" dirty="0">
              <a:solidFill>
                <a:srgbClr val="3366CC"/>
              </a:solidFill>
            </a:endParaRPr>
          </a:p>
        </p:txBody>
      </p:sp>
      <p:sp>
        <p:nvSpPr>
          <p:cNvPr id="11" name="TextBox 10"/>
          <p:cNvSpPr txBox="1"/>
          <p:nvPr/>
        </p:nvSpPr>
        <p:spPr>
          <a:xfrm>
            <a:off x="6095177" y="1392093"/>
            <a:ext cx="1198390" cy="369332"/>
          </a:xfrm>
          <a:prstGeom prst="rect">
            <a:avLst/>
          </a:prstGeom>
          <a:noFill/>
        </p:spPr>
        <p:txBody>
          <a:bodyPr wrap="none" rtlCol="0">
            <a:spAutoFit/>
          </a:bodyPr>
          <a:lstStyle/>
          <a:p>
            <a:pPr algn="ctr"/>
            <a:r>
              <a:rPr lang="en-US" dirty="0" smtClean="0">
                <a:solidFill>
                  <a:srgbClr val="3366CC"/>
                </a:solidFill>
              </a:rPr>
              <a:t>May 2012</a:t>
            </a:r>
            <a:endParaRPr lang="en-US" dirty="0">
              <a:solidFill>
                <a:srgbClr val="3366CC"/>
              </a:solidFill>
            </a:endParaRPr>
          </a:p>
        </p:txBody>
      </p:sp>
      <p:sp>
        <p:nvSpPr>
          <p:cNvPr id="12" name="Text Box 5"/>
          <p:cNvSpPr txBox="1">
            <a:spLocks noChangeArrowheads="1"/>
          </p:cNvSpPr>
          <p:nvPr/>
        </p:nvSpPr>
        <p:spPr bwMode="auto">
          <a:xfrm>
            <a:off x="4654842" y="3645909"/>
            <a:ext cx="40790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Lucida Console" charset="0"/>
                <a:cs typeface="ＭＳ Ｐゴシック" charset="0"/>
              </a:rPr>
              <a:t>http:/</a:t>
            </a:r>
            <a:r>
              <a:rPr lang="en-US" dirty="0" smtClean="0">
                <a:latin typeface="Lucida Console" charset="0"/>
                <a:cs typeface="ＭＳ Ｐゴシック" charset="0"/>
              </a:rPr>
              <a:t>/</a:t>
            </a:r>
            <a:r>
              <a:rPr lang="en-US" dirty="0" err="1" smtClean="0">
                <a:latin typeface="Lucida Console" charset="0"/>
                <a:cs typeface="ＭＳ Ｐゴシック" charset="0"/>
              </a:rPr>
              <a:t>purduenext.purdue.edu</a:t>
            </a:r>
            <a:endParaRPr lang="en-US" dirty="0">
              <a:latin typeface="Lucida Console" charset="0"/>
              <a:cs typeface="ＭＳ Ｐゴシック" charset="0"/>
            </a:endParaRPr>
          </a:p>
        </p:txBody>
      </p:sp>
      <p:sp>
        <p:nvSpPr>
          <p:cNvPr id="13" name="TextBox 12"/>
          <p:cNvSpPr txBox="1"/>
          <p:nvPr/>
        </p:nvSpPr>
        <p:spPr>
          <a:xfrm>
            <a:off x="734238" y="4684177"/>
            <a:ext cx="3062598" cy="646331"/>
          </a:xfrm>
          <a:prstGeom prst="rect">
            <a:avLst/>
          </a:prstGeom>
          <a:noFill/>
        </p:spPr>
        <p:txBody>
          <a:bodyPr wrap="none" rtlCol="0">
            <a:spAutoFit/>
          </a:bodyPr>
          <a:lstStyle/>
          <a:p>
            <a:pPr algn="ctr"/>
            <a:r>
              <a:rPr lang="en-US" i="1" dirty="0" smtClean="0">
                <a:solidFill>
                  <a:schemeClr val="bg2"/>
                </a:solidFill>
              </a:rPr>
              <a:t>7 five-week courses</a:t>
            </a:r>
          </a:p>
          <a:p>
            <a:pPr algn="ctr"/>
            <a:r>
              <a:rPr lang="en-US" i="1" dirty="0" smtClean="0">
                <a:solidFill>
                  <a:schemeClr val="bg2"/>
                </a:solidFill>
              </a:rPr>
              <a:t>focused on nanotechnology</a:t>
            </a:r>
            <a:endParaRPr lang="en-US" i="1" dirty="0">
              <a:solidFill>
                <a:schemeClr val="bg2"/>
              </a:solidFill>
            </a:endParaRPr>
          </a:p>
        </p:txBody>
      </p:sp>
      <p:sp>
        <p:nvSpPr>
          <p:cNvPr id="14" name="TextBox 13"/>
          <p:cNvSpPr txBox="1"/>
          <p:nvPr/>
        </p:nvSpPr>
        <p:spPr>
          <a:xfrm>
            <a:off x="4856994" y="4407178"/>
            <a:ext cx="3664700" cy="1200329"/>
          </a:xfrm>
          <a:prstGeom prst="rect">
            <a:avLst/>
          </a:prstGeom>
          <a:noFill/>
        </p:spPr>
        <p:txBody>
          <a:bodyPr wrap="none" rtlCol="0">
            <a:spAutoFit/>
          </a:bodyPr>
          <a:lstStyle/>
          <a:p>
            <a:pPr algn="ctr"/>
            <a:r>
              <a:rPr lang="en-US" i="1" dirty="0" smtClean="0">
                <a:solidFill>
                  <a:schemeClr val="bg2"/>
                </a:solidFill>
              </a:rPr>
              <a:t>25 courses covering mechanical</a:t>
            </a:r>
            <a:br>
              <a:rPr lang="en-US" i="1" dirty="0" smtClean="0">
                <a:solidFill>
                  <a:schemeClr val="bg2"/>
                </a:solidFill>
              </a:rPr>
            </a:br>
            <a:r>
              <a:rPr lang="en-US" i="1" dirty="0" err="1" smtClean="0">
                <a:solidFill>
                  <a:schemeClr val="bg2"/>
                </a:solidFill>
              </a:rPr>
              <a:t>engr</a:t>
            </a:r>
            <a:r>
              <a:rPr lang="en-US" i="1" dirty="0" smtClean="0">
                <a:solidFill>
                  <a:schemeClr val="bg2"/>
                </a:solidFill>
              </a:rPr>
              <a:t>, electrical/computer </a:t>
            </a:r>
            <a:r>
              <a:rPr lang="en-US" i="1" dirty="0" err="1" smtClean="0">
                <a:solidFill>
                  <a:schemeClr val="bg2"/>
                </a:solidFill>
              </a:rPr>
              <a:t>engr</a:t>
            </a:r>
            <a:r>
              <a:rPr lang="en-US" i="1" dirty="0" smtClean="0">
                <a:solidFill>
                  <a:schemeClr val="bg2"/>
                </a:solidFill>
              </a:rPr>
              <a:t>,</a:t>
            </a:r>
          </a:p>
          <a:p>
            <a:pPr algn="ctr"/>
            <a:r>
              <a:rPr lang="en-US" i="1" dirty="0" smtClean="0">
                <a:solidFill>
                  <a:schemeClr val="bg2"/>
                </a:solidFill>
              </a:rPr>
              <a:t>computer science, chemical </a:t>
            </a:r>
            <a:r>
              <a:rPr lang="en-US" i="1" dirty="0" err="1" smtClean="0">
                <a:solidFill>
                  <a:schemeClr val="bg2"/>
                </a:solidFill>
              </a:rPr>
              <a:t>engr</a:t>
            </a:r>
            <a:r>
              <a:rPr lang="en-US" i="1" dirty="0" smtClean="0">
                <a:solidFill>
                  <a:schemeClr val="bg2"/>
                </a:solidFill>
              </a:rPr>
              <a:t>,</a:t>
            </a:r>
          </a:p>
          <a:p>
            <a:pPr algn="ctr"/>
            <a:r>
              <a:rPr lang="en-US" i="1" dirty="0" smtClean="0">
                <a:solidFill>
                  <a:schemeClr val="bg2"/>
                </a:solidFill>
              </a:rPr>
              <a:t>business systems, liberal arts</a:t>
            </a:r>
          </a:p>
        </p:txBody>
      </p:sp>
    </p:spTree>
    <p:extLst>
      <p:ext uri="{BB962C8B-B14F-4D97-AF65-F5344CB8AC3E}">
        <p14:creationId xmlns:p14="http://schemas.microsoft.com/office/powerpoint/2010/main" val="1440561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course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7314"/>
            <a:ext cx="8855901" cy="4179331"/>
          </a:xfrm>
          <a:prstGeom prst="rect">
            <a:avLst/>
          </a:prstGeom>
        </p:spPr>
      </p:pic>
    </p:spTree>
    <p:extLst>
      <p:ext uri="{BB962C8B-B14F-4D97-AF65-F5344CB8AC3E}">
        <p14:creationId xmlns:p14="http://schemas.microsoft.com/office/powerpoint/2010/main" val="3990044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Course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65" y="1428672"/>
            <a:ext cx="8811514" cy="295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14" y="1428672"/>
            <a:ext cx="1164529" cy="1358617"/>
          </a:xfrm>
          <a:prstGeom prst="rect">
            <a:avLst/>
          </a:prstGeom>
          <a:solidFill>
            <a:srgbClr val="FFFFFF">
              <a:shade val="85000"/>
            </a:srgbClr>
          </a:solidFill>
          <a:ln w="88900" cap="sq">
            <a:solidFill>
              <a:srgbClr val="FFFFFF"/>
            </a:solidFill>
            <a:miter lim="800000"/>
          </a:ln>
          <a:effectLst>
            <a:outerShdw dist="35921" dir="2700000" algn="ctr" rotWithShape="0">
              <a:schemeClr val="bg2"/>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97" y="2587211"/>
            <a:ext cx="5781675" cy="38195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34005" y="2906455"/>
            <a:ext cx="1828800" cy="369332"/>
          </a:xfrm>
          <a:prstGeom prst="rect">
            <a:avLst/>
          </a:prstGeom>
          <a:noFill/>
        </p:spPr>
        <p:txBody>
          <a:bodyPr wrap="square" rtlCol="0">
            <a:spAutoFit/>
          </a:bodyPr>
          <a:lstStyle/>
          <a:p>
            <a:r>
              <a:rPr lang="en-US" dirty="0" smtClean="0"/>
              <a:t>Name for URL</a:t>
            </a:r>
            <a:endParaRPr lang="en-US" dirty="0"/>
          </a:p>
        </p:txBody>
      </p:sp>
      <p:sp>
        <p:nvSpPr>
          <p:cNvPr id="6" name="TextBox 5"/>
          <p:cNvSpPr txBox="1"/>
          <p:nvPr/>
        </p:nvSpPr>
        <p:spPr>
          <a:xfrm>
            <a:off x="4334005" y="3569919"/>
            <a:ext cx="2016691" cy="369332"/>
          </a:xfrm>
          <a:prstGeom prst="rect">
            <a:avLst/>
          </a:prstGeom>
          <a:noFill/>
        </p:spPr>
        <p:txBody>
          <a:bodyPr wrap="square" rtlCol="0">
            <a:spAutoFit/>
          </a:bodyPr>
          <a:lstStyle/>
          <a:p>
            <a:r>
              <a:rPr lang="en-US" dirty="0" smtClean="0"/>
              <a:t>Title of Course</a:t>
            </a:r>
            <a:endParaRPr lang="en-US" dirty="0"/>
          </a:p>
        </p:txBody>
      </p:sp>
      <p:sp>
        <p:nvSpPr>
          <p:cNvPr id="7" name="TextBox 6"/>
          <p:cNvSpPr txBox="1"/>
          <p:nvPr/>
        </p:nvSpPr>
        <p:spPr>
          <a:xfrm>
            <a:off x="4801569" y="4051187"/>
            <a:ext cx="2437431" cy="646331"/>
          </a:xfrm>
          <a:prstGeom prst="rect">
            <a:avLst/>
          </a:prstGeom>
          <a:noFill/>
        </p:spPr>
        <p:txBody>
          <a:bodyPr wrap="square" rtlCol="0">
            <a:spAutoFit/>
          </a:bodyPr>
          <a:lstStyle/>
          <a:p>
            <a:r>
              <a:rPr lang="en-US" dirty="0" smtClean="0"/>
              <a:t>Short description for the course catalog</a:t>
            </a:r>
            <a:endParaRPr lang="en-US" dirty="0"/>
          </a:p>
        </p:txBody>
      </p:sp>
      <p:sp>
        <p:nvSpPr>
          <p:cNvPr id="8" name="TextBox 7"/>
          <p:cNvSpPr txBox="1"/>
          <p:nvPr/>
        </p:nvSpPr>
        <p:spPr>
          <a:xfrm>
            <a:off x="4839684" y="5058555"/>
            <a:ext cx="2029946" cy="369332"/>
          </a:xfrm>
          <a:prstGeom prst="rect">
            <a:avLst/>
          </a:prstGeom>
          <a:noFill/>
        </p:spPr>
        <p:txBody>
          <a:bodyPr wrap="square" rtlCol="0">
            <a:spAutoFit/>
          </a:bodyPr>
          <a:lstStyle/>
          <a:p>
            <a:r>
              <a:rPr lang="en-US" dirty="0" smtClean="0"/>
              <a:t>Full Description </a:t>
            </a:r>
            <a:endParaRPr lang="en-US" dirty="0"/>
          </a:p>
        </p:txBody>
      </p:sp>
      <p:cxnSp>
        <p:nvCxnSpPr>
          <p:cNvPr id="10" name="Straight Arrow Connector 9"/>
          <p:cNvCxnSpPr/>
          <p:nvPr/>
        </p:nvCxnSpPr>
        <p:spPr>
          <a:xfrm flipH="1">
            <a:off x="3720230" y="3091121"/>
            <a:ext cx="613775"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607495" y="3798611"/>
            <a:ext cx="726510" cy="1406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9726" y="4250950"/>
            <a:ext cx="698123" cy="26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938" y="5250881"/>
            <a:ext cx="9271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4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Options for a Course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5" y="1427966"/>
            <a:ext cx="5945460" cy="250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26926" y="4208745"/>
            <a:ext cx="7039627" cy="1754326"/>
          </a:xfrm>
          <a:prstGeom prst="rect">
            <a:avLst/>
          </a:prstGeom>
          <a:noFill/>
        </p:spPr>
        <p:txBody>
          <a:bodyPr wrap="square" rtlCol="0">
            <a:spAutoFit/>
          </a:bodyPr>
          <a:lstStyle/>
          <a:p>
            <a:pPr marL="285750" indent="-285750">
              <a:buFont typeface="Wingdings" pitchFamily="2" charset="2"/>
              <a:buChar char="v"/>
            </a:pPr>
            <a:r>
              <a:rPr lang="en-US" dirty="0" smtClean="0"/>
              <a:t>Unpublished – Does not appear on frontend</a:t>
            </a:r>
          </a:p>
          <a:p>
            <a:pPr marL="285750" indent="-285750">
              <a:buFont typeface="Wingdings" pitchFamily="2" charset="2"/>
              <a:buChar char="v"/>
            </a:pPr>
            <a:r>
              <a:rPr lang="en-US" dirty="0" smtClean="0"/>
              <a:t>Published – Available for students to enroll</a:t>
            </a:r>
          </a:p>
          <a:p>
            <a:pPr marL="285750" indent="-285750">
              <a:buFont typeface="Wingdings" pitchFamily="2" charset="2"/>
              <a:buChar char="v"/>
            </a:pPr>
            <a:r>
              <a:rPr lang="en-US" dirty="0" smtClean="0"/>
              <a:t>Draft – Managers and Instructors are able to access on the frontend</a:t>
            </a:r>
          </a:p>
          <a:p>
            <a:pPr marL="285750" indent="-285750">
              <a:buFont typeface="Wingdings" pitchFamily="2" charset="2"/>
              <a:buChar char="v"/>
            </a:pPr>
            <a:r>
              <a:rPr lang="en-US" dirty="0" smtClean="0"/>
              <a:t>Deleted – Course has been deleted, but will still remain on the backend</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410" y="1665980"/>
            <a:ext cx="1583149" cy="1012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07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logo + Course managers and instructors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027134"/>
            <a:ext cx="5501261" cy="3085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ame 3"/>
          <p:cNvSpPr/>
          <p:nvPr/>
        </p:nvSpPr>
        <p:spPr>
          <a:xfrm>
            <a:off x="701458" y="1427967"/>
            <a:ext cx="5257002" cy="688932"/>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3106455"/>
            <a:ext cx="8230617" cy="29724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3835" y="3280516"/>
            <a:ext cx="1945165" cy="1463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45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Roles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18" y="1853853"/>
            <a:ext cx="3935066" cy="330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97468" y="2116898"/>
            <a:ext cx="3469710" cy="3970318"/>
          </a:xfrm>
          <a:prstGeom prst="rect">
            <a:avLst/>
          </a:prstGeom>
          <a:noFill/>
        </p:spPr>
        <p:txBody>
          <a:bodyPr wrap="square" rtlCol="0">
            <a:spAutoFit/>
          </a:bodyPr>
          <a:lstStyle/>
          <a:p>
            <a:pPr marL="285750" indent="-285750">
              <a:buFont typeface="Wingdings" pitchFamily="2" charset="2"/>
              <a:buChar char="v"/>
            </a:pPr>
            <a:r>
              <a:rPr lang="en-US" dirty="0" smtClean="0"/>
              <a:t>Course Instructor – Shows on the Course Overview page</a:t>
            </a:r>
          </a:p>
          <a:p>
            <a:endParaRPr lang="en-US" dirty="0" smtClean="0"/>
          </a:p>
          <a:p>
            <a:pPr marL="285750" indent="-285750">
              <a:buFont typeface="Wingdings" pitchFamily="2" charset="2"/>
              <a:buChar char="v"/>
            </a:pPr>
            <a:r>
              <a:rPr lang="en-US" dirty="0" smtClean="0"/>
              <a:t>Course Manager – Same access as the Course Instructor, but does not show in the overview</a:t>
            </a:r>
          </a:p>
          <a:p>
            <a:pPr marL="285750" indent="-285750">
              <a:buFont typeface="Wingdings" pitchFamily="2" charset="2"/>
              <a:buChar char="v"/>
            </a:pPr>
            <a:endParaRPr lang="en-US" dirty="0" smtClean="0"/>
          </a:p>
          <a:p>
            <a:pPr marL="285750" indent="-285750">
              <a:buFont typeface="Wingdings" pitchFamily="2" charset="2"/>
              <a:buChar char="v"/>
            </a:pPr>
            <a:r>
              <a:rPr lang="en-US" dirty="0" smtClean="0"/>
              <a:t>Section Instructor/Manager – Able to manage discussion threads in their section, but not able to upload or change content.</a:t>
            </a:r>
            <a:endParaRPr lang="en-US" dirty="0"/>
          </a:p>
        </p:txBody>
      </p:sp>
    </p:spTree>
    <p:extLst>
      <p:ext uri="{BB962C8B-B14F-4D97-AF65-F5344CB8AC3E}">
        <p14:creationId xmlns:p14="http://schemas.microsoft.com/office/powerpoint/2010/main" val="3829743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Course managers and instructors</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94290"/>
            <a:ext cx="8230617" cy="29724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575" y="4524616"/>
            <a:ext cx="1514192" cy="1009462"/>
          </a:xfrm>
          <a:prstGeom prst="rect">
            <a:avLst/>
          </a:prstGeom>
          <a:solidFill>
            <a:srgbClr val="FFFFFF">
              <a:shade val="85000"/>
            </a:srgbClr>
          </a:solidFill>
          <a:ln w="190500" cap="rnd">
            <a:solidFill>
              <a:srgbClr val="FFFFFF"/>
            </a:solidFill>
          </a:ln>
          <a:effectLst>
            <a:outerShdw dist="35921" dir="2700000" algn="ctr" rotWithShape="0">
              <a:schemeClr val="bg2"/>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8872" y="4328507"/>
            <a:ext cx="2047918" cy="140167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01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p:cTn id="15" dur="1000" fill="hold"/>
                                        <p:tgtEl>
                                          <p:spTgt spid="6147"/>
                                        </p:tgtEl>
                                        <p:attrNameLst>
                                          <p:attrName>ppt_w</p:attrName>
                                        </p:attrNameLst>
                                      </p:cBhvr>
                                      <p:tavLst>
                                        <p:tav tm="0">
                                          <p:val>
                                            <p:fltVal val="0"/>
                                          </p:val>
                                        </p:tav>
                                        <p:tav tm="100000">
                                          <p:val>
                                            <p:strVal val="#ppt_w"/>
                                          </p:val>
                                        </p:tav>
                                      </p:tavLst>
                                    </p:anim>
                                    <p:anim calcmode="lin" valueType="num">
                                      <p:cBhvr>
                                        <p:cTn id="16" dur="1000" fill="hold"/>
                                        <p:tgtEl>
                                          <p:spTgt spid="6147"/>
                                        </p:tgtEl>
                                        <p:attrNameLst>
                                          <p:attrName>ppt_h</p:attrName>
                                        </p:attrNameLst>
                                      </p:cBhvr>
                                      <p:tavLst>
                                        <p:tav tm="0">
                                          <p:val>
                                            <p:fltVal val="0"/>
                                          </p:val>
                                        </p:tav>
                                        <p:tav tm="100000">
                                          <p:val>
                                            <p:strVal val="#ppt_h"/>
                                          </p:val>
                                        </p:tav>
                                      </p:tavLst>
                                    </p:anim>
                                    <p:anim calcmode="lin" valueType="num">
                                      <p:cBhvr>
                                        <p:cTn id="17" dur="1000" fill="hold"/>
                                        <p:tgtEl>
                                          <p:spTgt spid="6147"/>
                                        </p:tgtEl>
                                        <p:attrNameLst>
                                          <p:attrName>style.rotation</p:attrName>
                                        </p:attrNameLst>
                                      </p:cBhvr>
                                      <p:tavLst>
                                        <p:tav tm="0">
                                          <p:val>
                                            <p:fltVal val="90"/>
                                          </p:val>
                                        </p:tav>
                                        <p:tav tm="100000">
                                          <p:val>
                                            <p:fltVal val="0"/>
                                          </p:val>
                                        </p:tav>
                                      </p:tavLst>
                                    </p:anim>
                                    <p:animEffect transition="in" filter="fade">
                                      <p:cBhvr>
                                        <p:cTn id="18"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Course Offering</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36" y="1366440"/>
            <a:ext cx="8357683" cy="225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9862" y="2669763"/>
            <a:ext cx="1809663" cy="11643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56" y="2669760"/>
            <a:ext cx="7568842" cy="36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74499" y="3067310"/>
            <a:ext cx="1985026" cy="369210"/>
          </a:xfrm>
          <a:prstGeom prst="rect">
            <a:avLst/>
          </a:prstGeom>
          <a:noFill/>
        </p:spPr>
        <p:txBody>
          <a:bodyPr wrap="square" rtlCol="0">
            <a:spAutoFit/>
          </a:bodyPr>
          <a:lstStyle/>
          <a:p>
            <a:r>
              <a:rPr lang="en-US" dirty="0" smtClean="0"/>
              <a:t>Name for URL</a:t>
            </a:r>
            <a:endParaRPr lang="en-US" dirty="0"/>
          </a:p>
        </p:txBody>
      </p:sp>
      <p:sp>
        <p:nvSpPr>
          <p:cNvPr id="4" name="TextBox 3"/>
          <p:cNvSpPr txBox="1"/>
          <p:nvPr/>
        </p:nvSpPr>
        <p:spPr>
          <a:xfrm>
            <a:off x="5949862" y="3649402"/>
            <a:ext cx="2141952" cy="369332"/>
          </a:xfrm>
          <a:prstGeom prst="rect">
            <a:avLst/>
          </a:prstGeom>
          <a:noFill/>
        </p:spPr>
        <p:txBody>
          <a:bodyPr wrap="square" rtlCol="0">
            <a:spAutoFit/>
          </a:bodyPr>
          <a:lstStyle/>
          <a:p>
            <a:r>
              <a:rPr lang="en-US" dirty="0" smtClean="0"/>
              <a:t>Title of Offering</a:t>
            </a:r>
            <a:endParaRPr lang="en-US" dirty="0"/>
          </a:p>
        </p:txBody>
      </p:sp>
      <p:sp>
        <p:nvSpPr>
          <p:cNvPr id="5" name="TextBox 4"/>
          <p:cNvSpPr txBox="1"/>
          <p:nvPr/>
        </p:nvSpPr>
        <p:spPr>
          <a:xfrm>
            <a:off x="5774499" y="4311407"/>
            <a:ext cx="2138511" cy="369332"/>
          </a:xfrm>
          <a:prstGeom prst="rect">
            <a:avLst/>
          </a:prstGeom>
          <a:noFill/>
        </p:spPr>
        <p:txBody>
          <a:bodyPr wrap="square" rtlCol="0">
            <a:spAutoFit/>
          </a:bodyPr>
          <a:lstStyle/>
          <a:p>
            <a:r>
              <a:rPr lang="en-US" dirty="0" smtClean="0"/>
              <a:t>Publishing option </a:t>
            </a:r>
            <a:endParaRPr lang="en-US" dirty="0"/>
          </a:p>
        </p:txBody>
      </p:sp>
      <p:sp>
        <p:nvSpPr>
          <p:cNvPr id="6" name="TextBox 5"/>
          <p:cNvSpPr txBox="1"/>
          <p:nvPr/>
        </p:nvSpPr>
        <p:spPr>
          <a:xfrm>
            <a:off x="6854693" y="5270946"/>
            <a:ext cx="1829844" cy="646331"/>
          </a:xfrm>
          <a:prstGeom prst="rect">
            <a:avLst/>
          </a:prstGeom>
          <a:noFill/>
        </p:spPr>
        <p:txBody>
          <a:bodyPr wrap="square" rtlCol="0">
            <a:spAutoFit/>
          </a:bodyPr>
          <a:lstStyle/>
          <a:p>
            <a:r>
              <a:rPr lang="en-US" dirty="0" smtClean="0"/>
              <a:t>Offering Start and End Dates</a:t>
            </a:r>
            <a:endParaRPr lang="en-US" dirty="0"/>
          </a:p>
        </p:txBody>
      </p:sp>
      <p:cxnSp>
        <p:nvCxnSpPr>
          <p:cNvPr id="8" name="Straight Arrow Connector 7"/>
          <p:cNvCxnSpPr/>
          <p:nvPr/>
        </p:nvCxnSpPr>
        <p:spPr>
          <a:xfrm flipH="1">
            <a:off x="4659682" y="3251915"/>
            <a:ext cx="688932" cy="1846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910203" y="3834068"/>
            <a:ext cx="63882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004148" y="4584526"/>
            <a:ext cx="68266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949862" y="5594111"/>
            <a:ext cx="81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192292" y="5766965"/>
            <a:ext cx="662401" cy="180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420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ppt_w</p:attrName>
                                        </p:attrNameLst>
                                      </p:cBhvr>
                                      <p:tavLst>
                                        <p:tav tm="0">
                                          <p:val>
                                            <p:fltVal val="0"/>
                                          </p:val>
                                        </p:tav>
                                        <p:tav tm="100000">
                                          <p:val>
                                            <p:strVal val="#ppt_w"/>
                                          </p:val>
                                        </p:tav>
                                      </p:tavLst>
                                    </p:anim>
                                    <p:anim calcmode="lin" valueType="num">
                                      <p:cBhvr>
                                        <p:cTn id="8" dur="1000" fill="hold"/>
                                        <p:tgtEl>
                                          <p:spTgt spid="7171"/>
                                        </p:tgtEl>
                                        <p:attrNameLst>
                                          <p:attrName>ppt_h</p:attrName>
                                        </p:attrNameLst>
                                      </p:cBhvr>
                                      <p:tavLst>
                                        <p:tav tm="0">
                                          <p:val>
                                            <p:fltVal val="0"/>
                                          </p:val>
                                        </p:tav>
                                        <p:tav tm="100000">
                                          <p:val>
                                            <p:strVal val="#ppt_h"/>
                                          </p:val>
                                        </p:tav>
                                      </p:tavLst>
                                    </p:anim>
                                    <p:anim calcmode="lin" valueType="num">
                                      <p:cBhvr>
                                        <p:cTn id="9" dur="1000" fill="hold"/>
                                        <p:tgtEl>
                                          <p:spTgt spid="7171"/>
                                        </p:tgtEl>
                                        <p:attrNameLst>
                                          <p:attrName>style.rotation</p:attrName>
                                        </p:attrNameLst>
                                      </p:cBhvr>
                                      <p:tavLst>
                                        <p:tav tm="0">
                                          <p:val>
                                            <p:fltVal val="90"/>
                                          </p:val>
                                        </p:tav>
                                        <p:tav tm="100000">
                                          <p:val>
                                            <p:fltVal val="0"/>
                                          </p:val>
                                        </p:tav>
                                      </p:tavLst>
                                    </p:anim>
                                    <p:animEffect transition="in" filter="fade">
                                      <p:cBhvr>
                                        <p:cTn id="10" dur="1000"/>
                                        <p:tgtEl>
                                          <p:spTgt spid="717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HUBzero-2013">
  <a:themeElements>
    <a:clrScheme name="hubzero-2012 13">
      <a:dk1>
        <a:srgbClr val="000000"/>
      </a:dk1>
      <a:lt1>
        <a:srgbClr val="FFFFFF"/>
      </a:lt1>
      <a:dk2>
        <a:srgbClr val="000000"/>
      </a:dk2>
      <a:lt2>
        <a:srgbClr val="808080"/>
      </a:lt2>
      <a:accent1>
        <a:srgbClr val="3366CC"/>
      </a:accent1>
      <a:accent2>
        <a:srgbClr val="FF6600"/>
      </a:accent2>
      <a:accent3>
        <a:srgbClr val="FFFFFF"/>
      </a:accent3>
      <a:accent4>
        <a:srgbClr val="000000"/>
      </a:accent4>
      <a:accent5>
        <a:srgbClr val="ADB8E2"/>
      </a:accent5>
      <a:accent6>
        <a:srgbClr val="E75C00"/>
      </a:accent6>
      <a:hlink>
        <a:srgbClr val="3333FF"/>
      </a:hlink>
      <a:folHlink>
        <a:srgbClr val="0000CC"/>
      </a:folHlink>
    </a:clrScheme>
    <a:fontScheme name="hubzero-2012">
      <a:majorFont>
        <a:latin typeface="ITC Kabel Std Medium"/>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hubzero-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ubzero-20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ubzero-20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ubzero-20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ubzero-20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ubzero-20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ubzero-20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ubzero-20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ubzero-20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ubzero-20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ubzero-20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ubzero-20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ubzero-2012 13">
        <a:dk1>
          <a:srgbClr val="000000"/>
        </a:dk1>
        <a:lt1>
          <a:srgbClr val="FFFFFF"/>
        </a:lt1>
        <a:dk2>
          <a:srgbClr val="000000"/>
        </a:dk2>
        <a:lt2>
          <a:srgbClr val="808080"/>
        </a:lt2>
        <a:accent1>
          <a:srgbClr val="3366CC"/>
        </a:accent1>
        <a:accent2>
          <a:srgbClr val="FF6600"/>
        </a:accent2>
        <a:accent3>
          <a:srgbClr val="FFFFFF"/>
        </a:accent3>
        <a:accent4>
          <a:srgbClr val="000000"/>
        </a:accent4>
        <a:accent5>
          <a:srgbClr val="ADB8E2"/>
        </a:accent5>
        <a:accent6>
          <a:srgbClr val="E75C00"/>
        </a:accent6>
        <a:hlink>
          <a:srgbClr val="3333FF"/>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HUBzero-2013.thmx</Template>
  <TotalTime>1270</TotalTime>
  <Words>812</Words>
  <Application>Microsoft Office PowerPoint</Application>
  <PresentationFormat>On-screen Show (4:3)</PresentationFormat>
  <Paragraphs>122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HUBzero-2013</vt:lpstr>
      <vt:lpstr>Courses Component: HUBzero Support for Online Education</vt:lpstr>
      <vt:lpstr>Where did this come from?</vt:lpstr>
      <vt:lpstr>Create a course</vt:lpstr>
      <vt:lpstr>Creating a Course</vt:lpstr>
      <vt:lpstr>Publishing Options for a Course</vt:lpstr>
      <vt:lpstr>Adding a logo + Course managers and instructors</vt:lpstr>
      <vt:lpstr>Course Roles</vt:lpstr>
      <vt:lpstr>Adding Course managers and instructors</vt:lpstr>
      <vt:lpstr>Create a Course Offering</vt:lpstr>
      <vt:lpstr>Supports Local Sections</vt:lpstr>
      <vt:lpstr>Add My Courses Module to Dashboard</vt:lpstr>
      <vt:lpstr>Adding My Courses Module</vt:lpstr>
      <vt:lpstr>Instructor Experience</vt:lpstr>
      <vt:lpstr>Student Experience</vt:lpstr>
      <vt:lpstr>Quick Quide</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HUBzero Support for Online Education</dc:title>
  <dc:creator>Michael McLennan</dc:creator>
  <cp:lastModifiedBy>Kayser, Emily L</cp:lastModifiedBy>
  <cp:revision>33</cp:revision>
  <dcterms:created xsi:type="dcterms:W3CDTF">2013-08-21T00:48:03Z</dcterms:created>
  <dcterms:modified xsi:type="dcterms:W3CDTF">2013-09-06T13:52:18Z</dcterms:modified>
</cp:coreProperties>
</file>