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257" r:id="rId3"/>
    <p:sldId id="258" r:id="rId4"/>
    <p:sldId id="259" r:id="rId5"/>
    <p:sldId id="281" r:id="rId6"/>
    <p:sldId id="260" r:id="rId7"/>
    <p:sldId id="288" r:id="rId8"/>
    <p:sldId id="289" r:id="rId9"/>
    <p:sldId id="286" r:id="rId10"/>
    <p:sldId id="287" r:id="rId11"/>
    <p:sldId id="293" r:id="rId12"/>
    <p:sldId id="292" r:id="rId13"/>
    <p:sldId id="282" r:id="rId14"/>
    <p:sldId id="274" r:id="rId15"/>
    <p:sldId id="277" r:id="rId16"/>
    <p:sldId id="296" r:id="rId17"/>
    <p:sldId id="297" r:id="rId18"/>
    <p:sldId id="295" r:id="rId19"/>
    <p:sldId id="298" r:id="rId20"/>
    <p:sldId id="299" r:id="rId21"/>
    <p:sldId id="290" r:id="rId22"/>
    <p:sldId id="294" r:id="rId23"/>
    <p:sldId id="276" r:id="rId24"/>
    <p:sldId id="268" r:id="rId25"/>
    <p:sldId id="285" r:id="rId2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80237" autoAdjust="0"/>
  </p:normalViewPr>
  <p:slideViewPr>
    <p:cSldViewPr>
      <p:cViewPr>
        <p:scale>
          <a:sx n="90" d="100"/>
          <a:sy n="90" d="100"/>
        </p:scale>
        <p:origin x="-1608" y="-102"/>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notesViewPr>
    <p:cSldViewPr>
      <p:cViewPr>
        <p:scale>
          <a:sx n="87" d="100"/>
          <a:sy n="87" d="100"/>
        </p:scale>
        <p:origin x="-3060" y="-72"/>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649"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134" y="0"/>
            <a:ext cx="3038648" cy="465138"/>
          </a:xfrm>
          <a:prstGeom prst="rect">
            <a:avLst/>
          </a:prstGeom>
        </p:spPr>
        <p:txBody>
          <a:bodyPr vert="horz" lIns="91440" tIns="45720" rIns="91440" bIns="45720" rtlCol="0"/>
          <a:lstStyle>
            <a:lvl1pPr algn="r">
              <a:defRPr sz="1200"/>
            </a:lvl1pPr>
          </a:lstStyle>
          <a:p>
            <a:fld id="{DA6C31D9-FEFB-46E5-8B1B-C093617899B7}" type="datetimeFigureOut">
              <a:rPr lang="en-US" smtClean="0"/>
              <a:t>9/4/2013</a:t>
            </a:fld>
            <a:endParaRPr lang="en-US"/>
          </a:p>
        </p:txBody>
      </p:sp>
      <p:sp>
        <p:nvSpPr>
          <p:cNvPr id="4" name="Footer Placeholder 3"/>
          <p:cNvSpPr>
            <a:spLocks noGrp="1"/>
          </p:cNvSpPr>
          <p:nvPr>
            <p:ph type="ftr" sz="quarter" idx="2"/>
          </p:nvPr>
        </p:nvSpPr>
        <p:spPr>
          <a:xfrm>
            <a:off x="1" y="8829675"/>
            <a:ext cx="3038649"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134" y="8829675"/>
            <a:ext cx="3038648" cy="465138"/>
          </a:xfrm>
          <a:prstGeom prst="rect">
            <a:avLst/>
          </a:prstGeom>
        </p:spPr>
        <p:txBody>
          <a:bodyPr vert="horz" lIns="91440" tIns="45720" rIns="91440" bIns="45720" rtlCol="0" anchor="b"/>
          <a:lstStyle>
            <a:lvl1pPr algn="r">
              <a:defRPr sz="1200"/>
            </a:lvl1pPr>
          </a:lstStyle>
          <a:p>
            <a:fld id="{258AE887-A5BC-429E-886B-9384DD1D2C76}" type="slidenum">
              <a:rPr lang="en-US" smtClean="0"/>
              <a:t>‹#›</a:t>
            </a:fld>
            <a:endParaRPr lang="en-US"/>
          </a:p>
        </p:txBody>
      </p:sp>
    </p:spTree>
    <p:extLst>
      <p:ext uri="{BB962C8B-B14F-4D97-AF65-F5344CB8AC3E}">
        <p14:creationId xmlns:p14="http://schemas.microsoft.com/office/powerpoint/2010/main" val="7594888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7840"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970940" y="0"/>
            <a:ext cx="3037840" cy="464820"/>
          </a:xfrm>
          <a:prstGeom prst="rect">
            <a:avLst/>
          </a:prstGeom>
        </p:spPr>
        <p:txBody>
          <a:bodyPr vert="horz" lIns="92446" tIns="46223" rIns="92446" bIns="46223" rtlCol="0"/>
          <a:lstStyle>
            <a:lvl1pPr algn="r">
              <a:defRPr sz="1200"/>
            </a:lvl1pPr>
          </a:lstStyle>
          <a:p>
            <a:fld id="{55A14727-4301-45E2-BEC1-30C66EE81AD9}" type="datetimeFigureOut">
              <a:rPr lang="en-US" smtClean="0"/>
              <a:t>9/4/2013</a:t>
            </a:fld>
            <a:endParaRPr lang="en-US"/>
          </a:p>
        </p:txBody>
      </p:sp>
      <p:sp>
        <p:nvSpPr>
          <p:cNvPr id="4" name="Slide Image Placeholder 3"/>
          <p:cNvSpPr>
            <a:spLocks noGrp="1" noRot="1" noChangeAspect="1"/>
          </p:cNvSpPr>
          <p:nvPr>
            <p:ph type="sldImg" idx="2"/>
          </p:nvPr>
        </p:nvSpPr>
        <p:spPr>
          <a:xfrm>
            <a:off x="1181100" y="696913"/>
            <a:ext cx="4649788"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8829967"/>
            <a:ext cx="3037840"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970940" y="8829967"/>
            <a:ext cx="3037840" cy="464820"/>
          </a:xfrm>
          <a:prstGeom prst="rect">
            <a:avLst/>
          </a:prstGeom>
        </p:spPr>
        <p:txBody>
          <a:bodyPr vert="horz" lIns="92446" tIns="46223" rIns="92446" bIns="46223" rtlCol="0" anchor="b"/>
          <a:lstStyle>
            <a:lvl1pPr algn="r">
              <a:defRPr sz="1200"/>
            </a:lvl1pPr>
          </a:lstStyle>
          <a:p>
            <a:fld id="{ECDE5D02-AF0A-4CD7-883B-C64CD05801D7}" type="slidenum">
              <a:rPr lang="en-US" smtClean="0"/>
              <a:t>‹#›</a:t>
            </a:fld>
            <a:endParaRPr lang="en-US"/>
          </a:p>
        </p:txBody>
      </p:sp>
    </p:spTree>
    <p:extLst>
      <p:ext uri="{BB962C8B-B14F-4D97-AF65-F5344CB8AC3E}">
        <p14:creationId xmlns:p14="http://schemas.microsoft.com/office/powerpoint/2010/main" val="2342137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dirty="0" smtClean="0"/>
              <a:t>Thank you!  </a:t>
            </a:r>
          </a:p>
          <a:p>
            <a:pPr>
              <a:lnSpc>
                <a:spcPct val="150000"/>
              </a:lnSpc>
            </a:pPr>
            <a:r>
              <a:rPr lang="en-US" dirty="0"/>
              <a:t> </a:t>
            </a:r>
            <a:r>
              <a:rPr lang="en-US" dirty="0" smtClean="0"/>
              <a:t>    This afternoon, Jane Yatcilla and I will present how a bibliography and taxonomy is being created within HABRI Central, a digital hub for the human-animal bond research community, and how the librarian investigators within this project are contributing to it. </a:t>
            </a:r>
            <a:r>
              <a:rPr lang="en-US" baseline="0" dirty="0" smtClean="0"/>
              <a:t> </a:t>
            </a:r>
            <a:endParaRPr lang="en-US" dirty="0"/>
          </a:p>
          <a:p>
            <a:r>
              <a:rPr lang="en-US" dirty="0" smtClean="0"/>
              <a:t>       </a:t>
            </a:r>
            <a:endParaRPr lang="en-US" dirty="0"/>
          </a:p>
        </p:txBody>
      </p:sp>
      <p:sp>
        <p:nvSpPr>
          <p:cNvPr id="4" name="Slide Number Placeholder 3"/>
          <p:cNvSpPr>
            <a:spLocks noGrp="1"/>
          </p:cNvSpPr>
          <p:nvPr>
            <p:ph type="sldNum" sz="quarter" idx="10"/>
          </p:nvPr>
        </p:nvSpPr>
        <p:spPr/>
        <p:txBody>
          <a:bodyPr/>
          <a:lstStyle/>
          <a:p>
            <a:fld id="{ECDE5D02-AF0A-4CD7-883B-C64CD05801D7}" type="slidenum">
              <a:rPr lang="en-US" smtClean="0"/>
              <a:t>1</a:t>
            </a:fld>
            <a:endParaRPr lang="en-US"/>
          </a:p>
        </p:txBody>
      </p:sp>
    </p:spTree>
    <p:extLst>
      <p:ext uri="{BB962C8B-B14F-4D97-AF65-F5344CB8AC3E}">
        <p14:creationId xmlns:p14="http://schemas.microsoft.com/office/powerpoint/2010/main" val="13188409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 you </a:t>
            </a:r>
            <a:r>
              <a:rPr lang="en-US" dirty="0" smtClean="0"/>
              <a:t>can </a:t>
            </a:r>
            <a:r>
              <a:rPr lang="en-US" dirty="0" smtClean="0"/>
              <a:t>see:</a:t>
            </a:r>
          </a:p>
          <a:p>
            <a:endParaRPr lang="en-US" dirty="0" smtClean="0"/>
          </a:p>
          <a:p>
            <a:pPr marL="171450" indent="-171450">
              <a:buFont typeface="Arial" pitchFamily="34" charset="0"/>
              <a:buChar char="•"/>
            </a:pPr>
            <a:r>
              <a:rPr lang="en-US" dirty="0" smtClean="0"/>
              <a:t>The </a:t>
            </a:r>
            <a:r>
              <a:rPr lang="en-US" dirty="0"/>
              <a:t>most common </a:t>
            </a:r>
            <a:r>
              <a:rPr lang="en-US" b="1" dirty="0"/>
              <a:t>Tags</a:t>
            </a:r>
            <a:r>
              <a:rPr lang="en-US" dirty="0"/>
              <a:t> relevant to the </a:t>
            </a:r>
            <a:r>
              <a:rPr lang="en-US" dirty="0" smtClean="0"/>
              <a:t>topic, and</a:t>
            </a:r>
            <a:endParaRPr lang="en-US" dirty="0"/>
          </a:p>
          <a:p>
            <a:pPr marL="171450" indent="-171450">
              <a:buFont typeface="Arial" pitchFamily="34" charset="0"/>
              <a:buChar char="•"/>
            </a:pPr>
            <a:r>
              <a:rPr lang="en-US" dirty="0" smtClean="0"/>
              <a:t>The </a:t>
            </a:r>
            <a:r>
              <a:rPr lang="en-US" b="1" dirty="0" smtClean="0"/>
              <a:t>Timeframe</a:t>
            </a:r>
            <a:r>
              <a:rPr lang="en-US" dirty="0" smtClean="0"/>
              <a:t> or </a:t>
            </a:r>
            <a:r>
              <a:rPr lang="en-US" b="1" dirty="0" smtClean="0"/>
              <a:t>publication years</a:t>
            </a:r>
            <a:r>
              <a:rPr lang="en-US" dirty="0" smtClean="0"/>
              <a:t> of available items, and </a:t>
            </a:r>
            <a:r>
              <a:rPr lang="en-US" dirty="0" smtClean="0"/>
              <a:t>thus you</a:t>
            </a:r>
            <a:r>
              <a:rPr lang="en-US" baseline="0" dirty="0" smtClean="0"/>
              <a:t> can </a:t>
            </a:r>
            <a:r>
              <a:rPr lang="en-US" dirty="0" smtClean="0"/>
              <a:t>limit </a:t>
            </a:r>
            <a:r>
              <a:rPr lang="en-US" dirty="0" smtClean="0"/>
              <a:t>by either as desired.</a:t>
            </a:r>
          </a:p>
          <a:p>
            <a:endParaRPr lang="en-US" dirty="0"/>
          </a:p>
          <a:p>
            <a:r>
              <a:rPr lang="en-US" baseline="0" dirty="0" smtClean="0"/>
              <a:t>Selecting an individual title </a:t>
            </a:r>
            <a:r>
              <a:rPr lang="en-US" baseline="0" dirty="0" smtClean="0"/>
              <a:t>from this </a:t>
            </a:r>
            <a:r>
              <a:rPr lang="en-US" baseline="0" dirty="0" smtClean="0"/>
              <a:t>search, allows </a:t>
            </a:r>
            <a:r>
              <a:rPr lang="en-US" baseline="0" dirty="0" smtClean="0"/>
              <a:t>one </a:t>
            </a:r>
            <a:r>
              <a:rPr lang="en-US" baseline="0" dirty="0" smtClean="0"/>
              <a:t>to drill down to a single citation</a:t>
            </a:r>
            <a:endParaRPr lang="en-US" dirty="0"/>
          </a:p>
        </p:txBody>
      </p:sp>
      <p:sp>
        <p:nvSpPr>
          <p:cNvPr id="4" name="Slide Number Placeholder 3"/>
          <p:cNvSpPr>
            <a:spLocks noGrp="1"/>
          </p:cNvSpPr>
          <p:nvPr>
            <p:ph type="sldNum" sz="quarter" idx="10"/>
          </p:nvPr>
        </p:nvSpPr>
        <p:spPr/>
        <p:txBody>
          <a:bodyPr/>
          <a:lstStyle/>
          <a:p>
            <a:fld id="{ECDE5D02-AF0A-4CD7-883B-C64CD05801D7}" type="slidenum">
              <a:rPr lang="en-US" smtClean="0"/>
              <a:t>10</a:t>
            </a:fld>
            <a:endParaRPr lang="en-US"/>
          </a:p>
        </p:txBody>
      </p:sp>
    </p:spTree>
    <p:extLst>
      <p:ext uri="{BB962C8B-B14F-4D97-AF65-F5344CB8AC3E}">
        <p14:creationId xmlns:p14="http://schemas.microsoft.com/office/powerpoint/2010/main" val="660479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single </a:t>
            </a:r>
            <a:r>
              <a:rPr lang="en-US" baseline="0" dirty="0" smtClean="0"/>
              <a:t>citation</a:t>
            </a:r>
            <a:r>
              <a:rPr lang="en-US" baseline="0" dirty="0" smtClean="0"/>
              <a:t>, you see a grey box with basic bibliography citation for the </a:t>
            </a:r>
            <a:r>
              <a:rPr lang="en-US" baseline="0" dirty="0" smtClean="0"/>
              <a:t>journal article </a:t>
            </a:r>
            <a:r>
              <a:rPr lang="en-US" baseline="0" dirty="0" smtClean="0"/>
              <a:t>with options to export </a:t>
            </a:r>
            <a:r>
              <a:rPr lang="en-US" baseline="0" dirty="0" smtClean="0"/>
              <a:t>it into </a:t>
            </a:r>
            <a:r>
              <a:rPr lang="en-US" baseline="0" dirty="0" smtClean="0"/>
              <a:t>either </a:t>
            </a:r>
            <a:r>
              <a:rPr lang="en-US" baseline="0" dirty="0" err="1" smtClean="0"/>
              <a:t>BibTex</a:t>
            </a:r>
            <a:r>
              <a:rPr lang="en-US" baseline="0" dirty="0" smtClean="0"/>
              <a:t> or EndNote bibliographic management software.</a:t>
            </a:r>
          </a:p>
          <a:p>
            <a:endParaRPr lang="en-US" baseline="0" dirty="0" smtClean="0"/>
          </a:p>
          <a:p>
            <a:r>
              <a:rPr lang="en-US" baseline="0" dirty="0" smtClean="0"/>
              <a:t>You can also find additional information such as  the author’s </a:t>
            </a:r>
            <a:r>
              <a:rPr lang="en-US" baseline="0" dirty="0" smtClean="0"/>
              <a:t>address and a badge indicating the article is peer-reviewed. </a:t>
            </a:r>
            <a:endParaRPr lang="en-US" baseline="0" dirty="0" smtClean="0"/>
          </a:p>
          <a:p>
            <a:endParaRPr lang="en-US" baseline="0" dirty="0" smtClean="0"/>
          </a:p>
          <a:p>
            <a:r>
              <a:rPr lang="en-US" baseline="0" dirty="0" smtClean="0"/>
              <a:t>In the upper right hand side of the screen, note that the citation is “sponsored” by Berg Publishers - meaning that we have sought and received permission from Berg to make the full text of this article available as seen in the “View Article” button</a:t>
            </a:r>
            <a:endParaRPr lang="en-US" dirty="0"/>
          </a:p>
        </p:txBody>
      </p:sp>
      <p:sp>
        <p:nvSpPr>
          <p:cNvPr id="4" name="Slide Number Placeholder 3"/>
          <p:cNvSpPr>
            <a:spLocks noGrp="1"/>
          </p:cNvSpPr>
          <p:nvPr>
            <p:ph type="sldNum" sz="quarter" idx="10"/>
          </p:nvPr>
        </p:nvSpPr>
        <p:spPr/>
        <p:txBody>
          <a:bodyPr/>
          <a:lstStyle/>
          <a:p>
            <a:fld id="{ECDE5D02-AF0A-4CD7-883B-C64CD05801D7}" type="slidenum">
              <a:rPr lang="en-US" smtClean="0"/>
              <a:t>11</a:t>
            </a:fld>
            <a:endParaRPr lang="en-US"/>
          </a:p>
        </p:txBody>
      </p:sp>
    </p:spTree>
    <p:extLst>
      <p:ext uri="{BB962C8B-B14F-4D97-AF65-F5344CB8AC3E}">
        <p14:creationId xmlns:p14="http://schemas.microsoft.com/office/powerpoint/2010/main" val="7462678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 article</a:t>
            </a:r>
            <a:r>
              <a:rPr lang="en-US" baseline="0" dirty="0" smtClean="0"/>
              <a:t> were not directly available from the publisher, the black button would read </a:t>
            </a:r>
            <a:r>
              <a:rPr lang="en-US" baseline="0" dirty="0" smtClean="0"/>
              <a:t>“</a:t>
            </a:r>
            <a:r>
              <a:rPr lang="en-US" baseline="0" dirty="0" smtClean="0"/>
              <a:t>Find this Text” and </a:t>
            </a:r>
            <a:r>
              <a:rPr lang="en-US" baseline="0" dirty="0" smtClean="0"/>
              <a:t>one </a:t>
            </a:r>
            <a:r>
              <a:rPr lang="en-US" baseline="0" dirty="0" smtClean="0"/>
              <a:t>would be guided to: </a:t>
            </a:r>
          </a:p>
          <a:p>
            <a:endParaRPr lang="en-US" baseline="0" dirty="0" smtClean="0"/>
          </a:p>
          <a:p>
            <a:pPr marL="171450" indent="-171450">
              <a:buFont typeface="Arial" pitchFamily="34" charset="0"/>
              <a:buChar char="•"/>
            </a:pPr>
            <a:r>
              <a:rPr lang="en-US" baseline="0" dirty="0" smtClean="0"/>
              <a:t>a DOI Resolver for the article (if available) </a:t>
            </a:r>
          </a:p>
          <a:p>
            <a:pPr marL="171450" indent="-171450">
              <a:buFont typeface="Arial" pitchFamily="34" charset="0"/>
              <a:buChar char="•"/>
            </a:pPr>
            <a:r>
              <a:rPr lang="en-US" baseline="0" dirty="0" smtClean="0"/>
              <a:t>a link to </a:t>
            </a:r>
            <a:r>
              <a:rPr lang="en-US" baseline="0" dirty="0" smtClean="0"/>
              <a:t>a </a:t>
            </a:r>
            <a:r>
              <a:rPr lang="en-US" baseline="0" dirty="0" smtClean="0"/>
              <a:t>local university library link resolver, </a:t>
            </a:r>
          </a:p>
          <a:p>
            <a:pPr marL="171450" indent="-171450">
              <a:buFont typeface="Arial" pitchFamily="34" charset="0"/>
              <a:buChar char="•"/>
            </a:pPr>
            <a:r>
              <a:rPr lang="en-US" baseline="0" dirty="0" smtClean="0"/>
              <a:t>a reminder that copies of the article could be requested via </a:t>
            </a:r>
            <a:r>
              <a:rPr lang="en-US" baseline="0" dirty="0" smtClean="0"/>
              <a:t>Interlibrary Loan through </a:t>
            </a:r>
            <a:r>
              <a:rPr lang="en-US" baseline="0" dirty="0" smtClean="0"/>
              <a:t>a </a:t>
            </a:r>
            <a:r>
              <a:rPr lang="en-US" baseline="0" dirty="0" smtClean="0"/>
              <a:t>local public or college library, or </a:t>
            </a:r>
          </a:p>
          <a:p>
            <a:pPr marL="171450" indent="-171450">
              <a:buFont typeface="Arial" pitchFamily="34" charset="0"/>
              <a:buChar char="•"/>
            </a:pPr>
            <a:r>
              <a:rPr lang="en-US" baseline="0" dirty="0" smtClean="0"/>
              <a:t>or a link to information </a:t>
            </a:r>
            <a:r>
              <a:rPr lang="en-US" baseline="0" dirty="0" smtClean="0"/>
              <a:t>on how to rent the article through the online Deep </a:t>
            </a:r>
            <a:r>
              <a:rPr lang="en-US" baseline="0" dirty="0" err="1" smtClean="0"/>
              <a:t>Dyve</a:t>
            </a:r>
            <a:r>
              <a:rPr lang="en-US" baseline="0" dirty="0" smtClean="0"/>
              <a:t> service.</a:t>
            </a:r>
          </a:p>
          <a:p>
            <a:endParaRPr lang="en-US" dirty="0"/>
          </a:p>
        </p:txBody>
      </p:sp>
      <p:sp>
        <p:nvSpPr>
          <p:cNvPr id="4" name="Slide Number Placeholder 3"/>
          <p:cNvSpPr>
            <a:spLocks noGrp="1"/>
          </p:cNvSpPr>
          <p:nvPr>
            <p:ph type="sldNum" sz="quarter" idx="10"/>
          </p:nvPr>
        </p:nvSpPr>
        <p:spPr/>
        <p:txBody>
          <a:bodyPr/>
          <a:lstStyle/>
          <a:p>
            <a:fld id="{ECDE5D02-AF0A-4CD7-883B-C64CD05801D7}" type="slidenum">
              <a:rPr lang="en-US" smtClean="0"/>
              <a:t>12</a:t>
            </a:fld>
            <a:endParaRPr lang="en-US"/>
          </a:p>
        </p:txBody>
      </p:sp>
    </p:spTree>
    <p:extLst>
      <p:ext uri="{BB962C8B-B14F-4D97-AF65-F5344CB8AC3E}">
        <p14:creationId xmlns:p14="http://schemas.microsoft.com/office/powerpoint/2010/main" val="5971210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 to the</a:t>
            </a:r>
            <a:r>
              <a:rPr lang="en-US" baseline="0" dirty="0" smtClean="0"/>
              <a:t> bibliography, HABRI Central is developing a repository u</a:t>
            </a:r>
            <a:r>
              <a:rPr lang="en-US" dirty="0" smtClean="0"/>
              <a:t>sing</a:t>
            </a:r>
            <a:r>
              <a:rPr lang="en-US" baseline="0" dirty="0" smtClean="0"/>
              <a:t> the basic resource feature of </a:t>
            </a:r>
            <a:r>
              <a:rPr lang="en-US" baseline="0" dirty="0" err="1" smtClean="0"/>
              <a:t>HubZero</a:t>
            </a:r>
            <a:r>
              <a:rPr lang="en-US" baseline="0" dirty="0" smtClean="0"/>
              <a:t>. </a:t>
            </a:r>
          </a:p>
          <a:p>
            <a:endParaRPr lang="en-US" baseline="0" dirty="0" smtClean="0"/>
          </a:p>
          <a:p>
            <a:r>
              <a:rPr lang="en-US" baseline="0" dirty="0" smtClean="0"/>
              <a:t>Over the past three years, a digital repository specialist (librarian) has been working to:</a:t>
            </a:r>
          </a:p>
          <a:p>
            <a:pPr marL="628650" lvl="1" indent="-171450">
              <a:buFont typeface="Arial" pitchFamily="34" charset="0"/>
              <a:buChar char="•"/>
            </a:pPr>
            <a:r>
              <a:rPr lang="en-US" baseline="0" dirty="0" smtClean="0"/>
              <a:t>Identify open access materials (journal articles, theses, etc.) for inclusion in the repository </a:t>
            </a:r>
          </a:p>
          <a:p>
            <a:pPr marL="628650" lvl="1" indent="-171450">
              <a:buFont typeface="Arial" pitchFamily="34" charset="0"/>
              <a:buChar char="•"/>
            </a:pPr>
            <a:r>
              <a:rPr lang="en-US" baseline="0" dirty="0" smtClean="0"/>
              <a:t>Contact publishers seeking permission to include abstracts, as well a selected group of HAB titles or articles in our site, </a:t>
            </a:r>
          </a:p>
          <a:p>
            <a:pPr marL="628650" lvl="1" indent="-171450">
              <a:buFont typeface="Arial" pitchFamily="34" charset="0"/>
              <a:buChar char="•"/>
            </a:pPr>
            <a:r>
              <a:rPr lang="en-US" baseline="0" dirty="0" smtClean="0"/>
              <a:t>Collaborating with the bibliographer, to standardize metadata fields used within both the bibliography and repository.</a:t>
            </a:r>
          </a:p>
          <a:p>
            <a:pPr marL="628650" lvl="1" indent="-171450">
              <a:buFont typeface="Arial" pitchFamily="34" charset="0"/>
              <a:buChar char="•"/>
            </a:pPr>
            <a:endParaRPr lang="en-US" dirty="0"/>
          </a:p>
          <a:p>
            <a:r>
              <a:rPr lang="en-US" dirty="0" smtClean="0"/>
              <a:t>We are continuing to explore with </a:t>
            </a:r>
            <a:r>
              <a:rPr lang="en-US" dirty="0" err="1" smtClean="0"/>
              <a:t>HubZero</a:t>
            </a:r>
            <a:r>
              <a:rPr lang="en-US" dirty="0" smtClean="0"/>
              <a:t> developers the possible merger of the bibliography and the repository components within HABRI Central</a:t>
            </a:r>
          </a:p>
          <a:p>
            <a:endParaRPr lang="en-US" dirty="0"/>
          </a:p>
          <a:p>
            <a:r>
              <a:rPr lang="en-US" b="1" dirty="0" smtClean="0"/>
              <a:t>Now, Jane will update you on the taxonomy!</a:t>
            </a:r>
            <a:endParaRPr lang="en-US" b="1" dirty="0"/>
          </a:p>
        </p:txBody>
      </p:sp>
      <p:sp>
        <p:nvSpPr>
          <p:cNvPr id="4" name="Slide Number Placeholder 3"/>
          <p:cNvSpPr>
            <a:spLocks noGrp="1"/>
          </p:cNvSpPr>
          <p:nvPr>
            <p:ph type="sldNum" sz="quarter" idx="10"/>
          </p:nvPr>
        </p:nvSpPr>
        <p:spPr/>
        <p:txBody>
          <a:bodyPr/>
          <a:lstStyle/>
          <a:p>
            <a:fld id="{ECDE5D02-AF0A-4CD7-883B-C64CD05801D7}" type="slidenum">
              <a:rPr lang="en-US" smtClean="0"/>
              <a:t>13</a:t>
            </a:fld>
            <a:endParaRPr lang="en-US"/>
          </a:p>
        </p:txBody>
      </p:sp>
    </p:spTree>
    <p:extLst>
      <p:ext uri="{BB962C8B-B14F-4D97-AF65-F5344CB8AC3E}">
        <p14:creationId xmlns:p14="http://schemas.microsoft.com/office/powerpoint/2010/main" val="34677518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baseline="0" dirty="0" smtClean="0"/>
              <a:t>From the beginning, a priority of the HABRI Central project has been to create a taxonomy that defines the breadth of the interdisciplinary field of human-animal bond research.</a:t>
            </a:r>
          </a:p>
          <a:p>
            <a:endParaRPr lang="en-US" dirty="0" smtClean="0"/>
          </a:p>
          <a:p>
            <a:r>
              <a:rPr lang="en-US" dirty="0" smtClean="0"/>
              <a:t>It was initially conceived that terms</a:t>
            </a:r>
            <a:r>
              <a:rPr lang="en-US" baseline="0" dirty="0" smtClean="0"/>
              <a:t> from this taxonomy would be used </a:t>
            </a:r>
            <a:r>
              <a:rPr lang="en-US" dirty="0" smtClean="0"/>
              <a:t>to pre-</a:t>
            </a:r>
            <a:r>
              <a:rPr lang="en-US" dirty="0" err="1" smtClean="0"/>
              <a:t>poplulate</a:t>
            </a:r>
            <a:r>
              <a:rPr lang="en-US" dirty="0" smtClean="0"/>
              <a:t> the </a:t>
            </a:r>
            <a:r>
              <a:rPr lang="en-US" baseline="0" dirty="0" smtClean="0"/>
              <a:t>tags used to describe both citations in the bibliography, as well as any other works that community members might upload.</a:t>
            </a:r>
            <a:endParaRPr lang="en-US" dirty="0" smtClean="0"/>
          </a:p>
          <a:p>
            <a:endParaRPr lang="en-US" baseline="0" dirty="0" smtClean="0"/>
          </a:p>
          <a:p>
            <a:pPr defTabSz="924458">
              <a:defRPr/>
            </a:pPr>
            <a:r>
              <a:rPr lang="en-US" dirty="0" smtClean="0"/>
              <a:t>I started out doing typical</a:t>
            </a:r>
            <a:r>
              <a:rPr lang="en-US" baseline="0" dirty="0" smtClean="0"/>
              <a:t> taxonomy exercises, like sorting stacks of card with hand-written terms gathered from multiple searches in databases that Gretchen was planning to use.  </a:t>
            </a:r>
          </a:p>
          <a:p>
            <a:endParaRPr lang="en-US" dirty="0" smtClean="0"/>
          </a:p>
          <a:p>
            <a:r>
              <a:rPr lang="en-US" dirty="0"/>
              <a:t>Something that I was not expecting was that as Gretchen uploaded article citations into the bibliography, thousands of subject headings and keywords were pulled in from various databases like PubMed, CAB Abstracts, creating a morass of </a:t>
            </a:r>
            <a:r>
              <a:rPr lang="en-US" dirty="0" smtClean="0"/>
              <a:t>tags </a:t>
            </a:r>
            <a:r>
              <a:rPr lang="en-US" dirty="0"/>
              <a:t>that represent many similar concepts but use different phrases, </a:t>
            </a:r>
            <a:r>
              <a:rPr lang="en-US" dirty="0" smtClean="0"/>
              <a:t>spellings</a:t>
            </a:r>
            <a:r>
              <a:rPr lang="en-US" dirty="0"/>
              <a:t>, </a:t>
            </a:r>
            <a:r>
              <a:rPr lang="en-US" dirty="0" smtClean="0"/>
              <a:t>and formats</a:t>
            </a:r>
            <a:r>
              <a:rPr lang="en-US" dirty="0"/>
              <a:t>.  </a:t>
            </a:r>
            <a:endParaRPr lang="en-US" dirty="0" smtClean="0"/>
          </a:p>
          <a:p>
            <a:endParaRPr lang="en-US" dirty="0"/>
          </a:p>
          <a:p>
            <a:r>
              <a:rPr lang="en-US" dirty="0" smtClean="0"/>
              <a:t>The </a:t>
            </a:r>
            <a:r>
              <a:rPr lang="en-US" dirty="0"/>
              <a:t>result is that multiple citations </a:t>
            </a:r>
            <a:r>
              <a:rPr lang="en-US" dirty="0" smtClean="0"/>
              <a:t>in our </a:t>
            </a:r>
            <a:r>
              <a:rPr lang="en-US" dirty="0"/>
              <a:t>bibliography may be well aligned subject-wise, but they will not necessarily be tagged similarly because of their disparate origins.</a:t>
            </a:r>
          </a:p>
          <a:p>
            <a:endParaRPr lang="en-US" dirty="0"/>
          </a:p>
        </p:txBody>
      </p:sp>
      <p:sp>
        <p:nvSpPr>
          <p:cNvPr id="4" name="Slide Number Placeholder 3"/>
          <p:cNvSpPr>
            <a:spLocks noGrp="1"/>
          </p:cNvSpPr>
          <p:nvPr>
            <p:ph type="sldNum" sz="quarter" idx="10"/>
          </p:nvPr>
        </p:nvSpPr>
        <p:spPr/>
        <p:txBody>
          <a:bodyPr/>
          <a:lstStyle/>
          <a:p>
            <a:fld id="{ECDE5D02-AF0A-4CD7-883B-C64CD05801D7}" type="slidenum">
              <a:rPr lang="en-US" smtClean="0"/>
              <a:t>14</a:t>
            </a:fld>
            <a:endParaRPr lang="en-US"/>
          </a:p>
        </p:txBody>
      </p:sp>
    </p:spTree>
    <p:extLst>
      <p:ext uri="{BB962C8B-B14F-4D97-AF65-F5344CB8AC3E}">
        <p14:creationId xmlns:p14="http://schemas.microsoft.com/office/powerpoint/2010/main" val="8019352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415790"/>
            <a:ext cx="5608320" cy="4347210"/>
          </a:xfrm>
        </p:spPr>
        <p:txBody>
          <a:bodyPr/>
          <a:lstStyle/>
          <a:p>
            <a:pPr defTabSz="924458">
              <a:defRPr/>
            </a:pPr>
            <a:r>
              <a:rPr lang="en-US" baseline="0" dirty="0" smtClean="0"/>
              <a:t>Here you can see the kinds of topics to be covered by the taxonomy.  </a:t>
            </a:r>
          </a:p>
          <a:p>
            <a:pPr defTabSz="924458">
              <a:defRPr/>
            </a:pPr>
            <a:endParaRPr lang="en-US" dirty="0"/>
          </a:p>
          <a:p>
            <a:r>
              <a:rPr lang="en-US" dirty="0"/>
              <a:t>As you can imagine, there is no agreed-upon language for human-animal bond research in disparate </a:t>
            </a:r>
            <a:r>
              <a:rPr lang="en-US" dirty="0" smtClean="0"/>
              <a:t>disciplines such as veterinary medicine and…sociology.  Or anthropology, or geriatrics, or traumatic stress research.</a:t>
            </a:r>
          </a:p>
          <a:p>
            <a:endParaRPr lang="en-US" dirty="0"/>
          </a:p>
          <a:p>
            <a:endParaRPr lang="en-US" dirty="0"/>
          </a:p>
          <a:p>
            <a:r>
              <a:rPr lang="en-US" dirty="0" smtClean="0"/>
              <a:t>As Gretchen uploaded large files of citations, </a:t>
            </a:r>
            <a:r>
              <a:rPr lang="en-US" dirty="0"/>
              <a:t>my job became more of a </a:t>
            </a:r>
            <a:r>
              <a:rPr lang="en-US" dirty="0" smtClean="0"/>
              <a:t>“tag-wrangler” </a:t>
            </a:r>
            <a:r>
              <a:rPr lang="en-US" dirty="0"/>
              <a:t>in that I needed to impose some sort of order on the tagging system, rather than systematically create a taxonomy.</a:t>
            </a:r>
          </a:p>
          <a:p>
            <a:endParaRPr lang="en-US" dirty="0"/>
          </a:p>
        </p:txBody>
      </p:sp>
      <p:sp>
        <p:nvSpPr>
          <p:cNvPr id="4" name="Slide Number Placeholder 3"/>
          <p:cNvSpPr>
            <a:spLocks noGrp="1"/>
          </p:cNvSpPr>
          <p:nvPr>
            <p:ph type="sldNum" sz="quarter" idx="10"/>
          </p:nvPr>
        </p:nvSpPr>
        <p:spPr/>
        <p:txBody>
          <a:bodyPr/>
          <a:lstStyle/>
          <a:p>
            <a:fld id="{ECDE5D02-AF0A-4CD7-883B-C64CD05801D7}" type="slidenum">
              <a:rPr lang="en-US" smtClean="0"/>
              <a:t>15</a:t>
            </a:fld>
            <a:endParaRPr lang="en-US"/>
          </a:p>
        </p:txBody>
      </p:sp>
    </p:spTree>
    <p:extLst>
      <p:ext uri="{BB962C8B-B14F-4D97-AF65-F5344CB8AC3E}">
        <p14:creationId xmlns:p14="http://schemas.microsoft.com/office/powerpoint/2010/main" val="37030891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you can see the beginning of the taxonomy as used in the tagging phase of resource upload.  Users are required</a:t>
            </a:r>
            <a:r>
              <a:rPr lang="en-US" baseline="0" dirty="0" smtClean="0"/>
              <a:t> to select at least one of the broad focus areas.  Choosing a sub-focus area, human demographic information, or animal species are optional.</a:t>
            </a:r>
            <a:endParaRPr lang="en-US" dirty="0"/>
          </a:p>
        </p:txBody>
      </p:sp>
      <p:sp>
        <p:nvSpPr>
          <p:cNvPr id="4" name="Slide Number Placeholder 3"/>
          <p:cNvSpPr>
            <a:spLocks noGrp="1"/>
          </p:cNvSpPr>
          <p:nvPr>
            <p:ph type="sldNum" sz="quarter" idx="10"/>
          </p:nvPr>
        </p:nvSpPr>
        <p:spPr/>
        <p:txBody>
          <a:bodyPr/>
          <a:lstStyle/>
          <a:p>
            <a:fld id="{ECDE5D02-AF0A-4CD7-883B-C64CD05801D7}" type="slidenum">
              <a:rPr lang="en-US" smtClean="0"/>
              <a:t>16</a:t>
            </a:fld>
            <a:endParaRPr lang="en-US"/>
          </a:p>
        </p:txBody>
      </p:sp>
    </p:spTree>
    <p:extLst>
      <p:ext uri="{BB962C8B-B14F-4D97-AF65-F5344CB8AC3E}">
        <p14:creationId xmlns:p14="http://schemas.microsoft.com/office/powerpoint/2010/main" val="8030785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adding additional tags, the user</a:t>
            </a:r>
            <a:r>
              <a:rPr lang="en-US" baseline="0" dirty="0" smtClean="0"/>
              <a:t> is prompted with the auto-suggest list.  Developers have suggested that when our taxonomy is more fleshed out, we could float the official taxonomic terms higher on the list, increasing the likelihood that users select from them.</a:t>
            </a:r>
            <a:endParaRPr lang="en-US" dirty="0"/>
          </a:p>
        </p:txBody>
      </p:sp>
      <p:sp>
        <p:nvSpPr>
          <p:cNvPr id="4" name="Slide Number Placeholder 3"/>
          <p:cNvSpPr>
            <a:spLocks noGrp="1"/>
          </p:cNvSpPr>
          <p:nvPr>
            <p:ph type="sldNum" sz="quarter" idx="10"/>
          </p:nvPr>
        </p:nvSpPr>
        <p:spPr/>
        <p:txBody>
          <a:bodyPr/>
          <a:lstStyle/>
          <a:p>
            <a:fld id="{ECDE5D02-AF0A-4CD7-883B-C64CD05801D7}" type="slidenum">
              <a:rPr lang="en-US" smtClean="0"/>
              <a:t>17</a:t>
            </a:fld>
            <a:endParaRPr lang="en-US"/>
          </a:p>
        </p:txBody>
      </p:sp>
    </p:spTree>
    <p:extLst>
      <p:ext uri="{BB962C8B-B14F-4D97-AF65-F5344CB8AC3E}">
        <p14:creationId xmlns:p14="http://schemas.microsoft.com/office/powerpoint/2010/main" val="17987912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 have worked</a:t>
            </a:r>
            <a:r>
              <a:rPr lang="en-US" baseline="0" dirty="0" smtClean="0"/>
              <a:t> on the HABRI Central hub, we requested that the tag alias function be made prospective in addition to retrospective.  At the beginning of our project tag aliasing applied only to records that were already in HABRI Central.  New resources or bibliography items could repopulate the tags with an undesirable term.  So, tag aliasing was made persistent and permanent.</a:t>
            </a:r>
            <a:endParaRPr lang="en-US" dirty="0"/>
          </a:p>
        </p:txBody>
      </p:sp>
      <p:sp>
        <p:nvSpPr>
          <p:cNvPr id="4" name="Slide Number Placeholder 3"/>
          <p:cNvSpPr>
            <a:spLocks noGrp="1"/>
          </p:cNvSpPr>
          <p:nvPr>
            <p:ph type="sldNum" sz="quarter" idx="10"/>
          </p:nvPr>
        </p:nvSpPr>
        <p:spPr/>
        <p:txBody>
          <a:bodyPr/>
          <a:lstStyle/>
          <a:p>
            <a:fld id="{ECDE5D02-AF0A-4CD7-883B-C64CD05801D7}" type="slidenum">
              <a:rPr lang="en-US" smtClean="0"/>
              <a:t>18</a:t>
            </a:fld>
            <a:endParaRPr lang="en-US"/>
          </a:p>
        </p:txBody>
      </p:sp>
    </p:spTree>
    <p:extLst>
      <p:ext uri="{BB962C8B-B14F-4D97-AF65-F5344CB8AC3E}">
        <p14:creationId xmlns:p14="http://schemas.microsoft.com/office/powerpoint/2010/main" val="9955215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you can see a useful</a:t>
            </a:r>
            <a:r>
              <a:rPr lang="en-US" baseline="0" dirty="0" smtClean="0"/>
              <a:t> way to implement permanent aliasing—to prioritize a particular spelling of a term.  Here the American spelling of “behavior” is chosen over the British spelling.</a:t>
            </a:r>
            <a:endParaRPr lang="en-US" dirty="0"/>
          </a:p>
        </p:txBody>
      </p:sp>
      <p:sp>
        <p:nvSpPr>
          <p:cNvPr id="4" name="Slide Number Placeholder 3"/>
          <p:cNvSpPr>
            <a:spLocks noGrp="1"/>
          </p:cNvSpPr>
          <p:nvPr>
            <p:ph type="sldNum" sz="quarter" idx="10"/>
          </p:nvPr>
        </p:nvSpPr>
        <p:spPr/>
        <p:txBody>
          <a:bodyPr/>
          <a:lstStyle/>
          <a:p>
            <a:fld id="{ECDE5D02-AF0A-4CD7-883B-C64CD05801D7}" type="slidenum">
              <a:rPr lang="en-US" smtClean="0"/>
              <a:t>19</a:t>
            </a:fld>
            <a:endParaRPr lang="en-US"/>
          </a:p>
        </p:txBody>
      </p:sp>
    </p:spTree>
    <p:extLst>
      <p:ext uri="{BB962C8B-B14F-4D97-AF65-F5344CB8AC3E}">
        <p14:creationId xmlns:p14="http://schemas.microsoft.com/office/powerpoint/2010/main" val="2809146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research collaboration began in 2009 between the College of Veterinary Medicine, the Purdue University Libraries, and the Purdue University Press.  </a:t>
            </a:r>
          </a:p>
          <a:p>
            <a:endParaRPr lang="en-US" dirty="0"/>
          </a:p>
          <a:p>
            <a:r>
              <a:rPr lang="en-US" dirty="0" smtClean="0"/>
              <a:t>Project investigators,  Dr. Alan Beck, Director of the Center of the Human-Animal Bond at Purdue, and Charles Watkinson, Head of the Purdue University Press, brought in Raym Crow, senior consultant from SPARC, for an environmental and financial stability scan to ascertain the viability of the proposed project. </a:t>
            </a:r>
          </a:p>
          <a:p>
            <a:endParaRPr lang="en-US" dirty="0"/>
          </a:p>
          <a:p>
            <a:r>
              <a:rPr lang="en-US" dirty="0" smtClean="0"/>
              <a:t>Based on his report, a funding proposal was submitted to the newly-formed Human Animal Bond Research Initiative Foundation, a non-profit industry initiative that soon attracted additional industry and foundation members.   </a:t>
            </a:r>
          </a:p>
          <a:p>
            <a:endParaRPr lang="en-US" dirty="0"/>
          </a:p>
          <a:p>
            <a:r>
              <a:rPr lang="en-US" dirty="0" smtClean="0"/>
              <a:t>The first grant funded by HABRI is now known as “HABRI Central: Resources for the study of the human-animal bond.”</a:t>
            </a:r>
          </a:p>
          <a:p>
            <a:endParaRPr lang="en-US" dirty="0"/>
          </a:p>
          <a:p>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fld id="{ECDE5D02-AF0A-4CD7-883B-C64CD05801D7}" type="slidenum">
              <a:rPr lang="en-US" smtClean="0"/>
              <a:t>2</a:t>
            </a:fld>
            <a:endParaRPr lang="en-US" dirty="0"/>
          </a:p>
        </p:txBody>
      </p:sp>
    </p:spTree>
    <p:extLst>
      <p:ext uri="{BB962C8B-B14F-4D97-AF65-F5344CB8AC3E}">
        <p14:creationId xmlns:p14="http://schemas.microsoft.com/office/powerpoint/2010/main" val="10115272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DE5D02-AF0A-4CD7-883B-C64CD05801D7}" type="slidenum">
              <a:rPr lang="en-US" smtClean="0"/>
              <a:t>20</a:t>
            </a:fld>
            <a:endParaRPr lang="en-US"/>
          </a:p>
        </p:txBody>
      </p:sp>
    </p:spTree>
    <p:extLst>
      <p:ext uri="{BB962C8B-B14F-4D97-AF65-F5344CB8AC3E}">
        <p14:creationId xmlns:p14="http://schemas.microsoft.com/office/powerpoint/2010/main" val="35705779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clever way to permanently</a:t>
            </a:r>
            <a:r>
              <a:rPr lang="en-US" baseline="0" dirty="0" smtClean="0"/>
              <a:t> hide undesirable tags is to alias them to an administrative tag that is never shown on the front end.  For example, we have a “garbage” tag that effectively hides over a thousand terms from end-user view.</a:t>
            </a:r>
            <a:endParaRPr lang="en-US" dirty="0"/>
          </a:p>
        </p:txBody>
      </p:sp>
      <p:sp>
        <p:nvSpPr>
          <p:cNvPr id="4" name="Slide Number Placeholder 3"/>
          <p:cNvSpPr>
            <a:spLocks noGrp="1"/>
          </p:cNvSpPr>
          <p:nvPr>
            <p:ph type="sldNum" sz="quarter" idx="10"/>
          </p:nvPr>
        </p:nvSpPr>
        <p:spPr/>
        <p:txBody>
          <a:bodyPr/>
          <a:lstStyle/>
          <a:p>
            <a:fld id="{ECDE5D02-AF0A-4CD7-883B-C64CD05801D7}" type="slidenum">
              <a:rPr lang="en-US" smtClean="0"/>
              <a:t>21</a:t>
            </a:fld>
            <a:endParaRPr lang="en-US"/>
          </a:p>
        </p:txBody>
      </p:sp>
    </p:spTree>
    <p:extLst>
      <p:ext uri="{BB962C8B-B14F-4D97-AF65-F5344CB8AC3E}">
        <p14:creationId xmlns:p14="http://schemas.microsoft.com/office/powerpoint/2010/main" val="6556689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problem we have encountered</a:t>
            </a:r>
            <a:r>
              <a:rPr lang="en-US" baseline="0" dirty="0" smtClean="0"/>
              <a:t> with tag aliasing is that it cannot be undone.  We can envision situations in which we want to make alterations to existing tag aliases;  our team needs to decide if it is worth it to request developers make tag aliasing un-doable.</a:t>
            </a:r>
          </a:p>
          <a:p>
            <a:endParaRPr lang="en-US" baseline="0" dirty="0" smtClean="0"/>
          </a:p>
          <a:p>
            <a:r>
              <a:rPr lang="en-US" baseline="0" dirty="0" smtClean="0"/>
              <a:t>We are also mulling over the extent to which users are permitted to add new tags during resource upload.  Is there room for both free form tagging and use of a controlled vocabulary, or will adoption of a controlled vocabulary override end-user tagging?</a:t>
            </a:r>
            <a:endParaRPr lang="en-US" dirty="0"/>
          </a:p>
        </p:txBody>
      </p:sp>
      <p:sp>
        <p:nvSpPr>
          <p:cNvPr id="4" name="Slide Number Placeholder 3"/>
          <p:cNvSpPr>
            <a:spLocks noGrp="1"/>
          </p:cNvSpPr>
          <p:nvPr>
            <p:ph type="sldNum" sz="quarter" idx="10"/>
          </p:nvPr>
        </p:nvSpPr>
        <p:spPr/>
        <p:txBody>
          <a:bodyPr/>
          <a:lstStyle/>
          <a:p>
            <a:fld id="{ECDE5D02-AF0A-4CD7-883B-C64CD05801D7}" type="slidenum">
              <a:rPr lang="en-US" smtClean="0"/>
              <a:t>22</a:t>
            </a:fld>
            <a:endParaRPr lang="en-US"/>
          </a:p>
        </p:txBody>
      </p:sp>
    </p:spTree>
    <p:extLst>
      <p:ext uri="{BB962C8B-B14F-4D97-AF65-F5344CB8AC3E}">
        <p14:creationId xmlns:p14="http://schemas.microsoft.com/office/powerpoint/2010/main" val="13784989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 know, </a:t>
            </a:r>
            <a:r>
              <a:rPr lang="en-US" dirty="0" err="1" smtClean="0"/>
              <a:t>HUBzero</a:t>
            </a:r>
            <a:r>
              <a:rPr lang="en-US" dirty="0" smtClean="0"/>
              <a:t> uses a tagging system that permits any content contributor to tag resources in any way they desire.  We have implemented auto-suggest to guide users to select terms already in existence.</a:t>
            </a:r>
            <a:r>
              <a:rPr lang="en-US" dirty="0"/>
              <a:t> </a:t>
            </a:r>
            <a:r>
              <a:rPr lang="en-US" dirty="0" smtClean="0"/>
              <a:t> A</a:t>
            </a:r>
            <a:r>
              <a:rPr lang="en-US" baseline="0" dirty="0" smtClean="0"/>
              <a:t>nother enhancement we have introduced to HABRI Central is the ability to permanently alias tags to a preferred term, which has helped a lot with tag organization.</a:t>
            </a:r>
          </a:p>
          <a:p>
            <a:endParaRPr lang="en-US" baseline="0" dirty="0" smtClean="0"/>
          </a:p>
          <a:p>
            <a:r>
              <a:rPr lang="en-US" baseline="0" dirty="0" smtClean="0"/>
              <a:t>When we approached the </a:t>
            </a:r>
            <a:r>
              <a:rPr lang="en-US" baseline="0" dirty="0" err="1" smtClean="0"/>
              <a:t>HUBzero</a:t>
            </a:r>
            <a:r>
              <a:rPr lang="en-US" baseline="0" dirty="0" smtClean="0"/>
              <a:t> developers about how a taxonomy could be implemented in a hub, we learned that </a:t>
            </a:r>
            <a:r>
              <a:rPr lang="en-US" baseline="0" dirty="0" err="1" smtClean="0"/>
              <a:t>HUBzero</a:t>
            </a:r>
            <a:r>
              <a:rPr lang="en-US" baseline="0" dirty="0" smtClean="0"/>
              <a:t> was not designed to make use of a taxonomy to organize content the way some other sites have been (for example, think of amazon.com with its faceted searching and suggested items).  Therefore, it was easy to shift our focus from pure taxonomy creation to the more practical task of imposing order on a chaotic set of tags.</a:t>
            </a:r>
            <a:endParaRPr lang="en-US" dirty="0" smtClean="0"/>
          </a:p>
          <a:p>
            <a:endParaRPr lang="en-US" dirty="0" smtClean="0"/>
          </a:p>
          <a:p>
            <a:r>
              <a:rPr lang="en-US" dirty="0" smtClean="0"/>
              <a:t>Further, Gretchen has encountered the use of confusing acronyms like PET and CAT in diverse areas of study, which slows searching considerably.</a:t>
            </a:r>
            <a:endParaRPr lang="en-US" dirty="0"/>
          </a:p>
        </p:txBody>
      </p:sp>
      <p:sp>
        <p:nvSpPr>
          <p:cNvPr id="4" name="Slide Number Placeholder 3"/>
          <p:cNvSpPr>
            <a:spLocks noGrp="1"/>
          </p:cNvSpPr>
          <p:nvPr>
            <p:ph type="sldNum" sz="quarter" idx="10"/>
          </p:nvPr>
        </p:nvSpPr>
        <p:spPr/>
        <p:txBody>
          <a:bodyPr/>
          <a:lstStyle/>
          <a:p>
            <a:fld id="{ECDE5D02-AF0A-4CD7-883B-C64CD05801D7}" type="slidenum">
              <a:rPr lang="en-US" smtClean="0"/>
              <a:t>23</a:t>
            </a:fld>
            <a:endParaRPr lang="en-US"/>
          </a:p>
        </p:txBody>
      </p:sp>
    </p:spTree>
    <p:extLst>
      <p:ext uri="{BB962C8B-B14F-4D97-AF65-F5344CB8AC3E}">
        <p14:creationId xmlns:p14="http://schemas.microsoft.com/office/powerpoint/2010/main" val="4635894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our initial grant expires at the end of fiscal year 2014, we are looking forward to another two years of funding from the HABRI Foundation.</a:t>
            </a:r>
          </a:p>
          <a:p>
            <a:endParaRPr lang="en-US" dirty="0"/>
          </a:p>
          <a:p>
            <a:r>
              <a:rPr lang="en-US" dirty="0" smtClean="0"/>
              <a:t>Gretchen continues to build the bibliography, keeping the scientific citations current as she begins adding content from the liberal arts.</a:t>
            </a:r>
          </a:p>
          <a:p>
            <a:endParaRPr lang="en-US" dirty="0"/>
          </a:p>
          <a:p>
            <a:r>
              <a:rPr lang="en-US" dirty="0" smtClean="0"/>
              <a:t>I continue to work on both tag wrangling as well as taxonomy, and our group is exploring the potential for future grant work on how to build interdisciplinary taxonomies.</a:t>
            </a:r>
            <a:endParaRPr lang="en-US" dirty="0"/>
          </a:p>
        </p:txBody>
      </p:sp>
      <p:sp>
        <p:nvSpPr>
          <p:cNvPr id="4" name="Slide Number Placeholder 3"/>
          <p:cNvSpPr>
            <a:spLocks noGrp="1"/>
          </p:cNvSpPr>
          <p:nvPr>
            <p:ph type="sldNum" sz="quarter" idx="10"/>
          </p:nvPr>
        </p:nvSpPr>
        <p:spPr/>
        <p:txBody>
          <a:bodyPr/>
          <a:lstStyle/>
          <a:p>
            <a:fld id="{ECDE5D02-AF0A-4CD7-883B-C64CD05801D7}" type="slidenum">
              <a:rPr lang="en-US" smtClean="0"/>
              <a:t>24</a:t>
            </a:fld>
            <a:endParaRPr lang="en-US"/>
          </a:p>
        </p:txBody>
      </p:sp>
    </p:spTree>
    <p:extLst>
      <p:ext uri="{BB962C8B-B14F-4D97-AF65-F5344CB8AC3E}">
        <p14:creationId xmlns:p14="http://schemas.microsoft.com/office/powerpoint/2010/main" val="12006779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DE5D02-AF0A-4CD7-883B-C64CD05801D7}" type="slidenum">
              <a:rPr lang="en-US" smtClean="0"/>
              <a:t>25</a:t>
            </a:fld>
            <a:endParaRPr lang="en-US"/>
          </a:p>
        </p:txBody>
      </p:sp>
    </p:spTree>
    <p:extLst>
      <p:ext uri="{BB962C8B-B14F-4D97-AF65-F5344CB8AC3E}">
        <p14:creationId xmlns:p14="http://schemas.microsoft.com/office/powerpoint/2010/main" val="335907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project design for HABRI Central focuses on four interrelated online resources:</a:t>
            </a:r>
          </a:p>
          <a:p>
            <a:endParaRPr lang="en-US" dirty="0" smtClean="0"/>
          </a:p>
          <a:p>
            <a:pPr marL="173336" indent="-173336">
              <a:buFont typeface="Arial" pitchFamily="34" charset="0"/>
              <a:buChar char="•"/>
            </a:pPr>
            <a:r>
              <a:rPr lang="en-US" dirty="0" smtClean="0"/>
              <a:t>A bibliography to compile the published and unpublished literature in this </a:t>
            </a:r>
            <a:r>
              <a:rPr lang="en-US" b="1" dirty="0" smtClean="0"/>
              <a:t>highly interdisciplinary</a:t>
            </a:r>
            <a:r>
              <a:rPr lang="en-US" dirty="0" smtClean="0"/>
              <a:t> field</a:t>
            </a:r>
          </a:p>
          <a:p>
            <a:pPr marL="173336" indent="-173336">
              <a:buFont typeface="Arial" pitchFamily="34" charset="0"/>
              <a:buChar char="•"/>
            </a:pPr>
            <a:endParaRPr lang="en-US" dirty="0" smtClean="0"/>
          </a:p>
          <a:p>
            <a:pPr marL="173336" indent="-173336">
              <a:buFont typeface="Arial" pitchFamily="34" charset="0"/>
              <a:buChar char="•"/>
            </a:pPr>
            <a:r>
              <a:rPr lang="en-US" dirty="0" smtClean="0"/>
              <a:t>A repository of open access resources and materials available with publisher permission</a:t>
            </a:r>
          </a:p>
          <a:p>
            <a:pPr marL="173336" indent="-173336">
              <a:buFont typeface="Arial" pitchFamily="34" charset="0"/>
              <a:buChar char="•"/>
            </a:pPr>
            <a:endParaRPr lang="en-US" dirty="0" smtClean="0"/>
          </a:p>
          <a:p>
            <a:pPr marL="173336" indent="-173336">
              <a:buFont typeface="Arial" pitchFamily="34" charset="0"/>
              <a:buChar char="•"/>
            </a:pPr>
            <a:r>
              <a:rPr lang="en-US" dirty="0" smtClean="0"/>
              <a:t>An online publishing venue for original scholarship</a:t>
            </a:r>
          </a:p>
          <a:p>
            <a:pPr marL="173336" indent="-173336">
              <a:buFont typeface="Arial" pitchFamily="34" charset="0"/>
              <a:buChar char="•"/>
            </a:pPr>
            <a:endParaRPr lang="en-US" dirty="0" smtClean="0"/>
          </a:p>
          <a:p>
            <a:pPr marL="173336" indent="-173336">
              <a:lnSpc>
                <a:spcPct val="150000"/>
              </a:lnSpc>
              <a:buFont typeface="Arial" pitchFamily="34" charset="0"/>
              <a:buChar char="•"/>
            </a:pPr>
            <a:r>
              <a:rPr lang="en-US" dirty="0" smtClean="0"/>
              <a:t>A digital community hub to facilitate research and collaboration and to encourage scholar and public interaction</a:t>
            </a:r>
          </a:p>
          <a:p>
            <a:pPr marL="173336" indent="-173336">
              <a:buFont typeface="Arial" pitchFamily="34" charset="0"/>
              <a:buChar char="•"/>
            </a:pPr>
            <a:endParaRPr lang="en-US" dirty="0"/>
          </a:p>
          <a:p>
            <a:r>
              <a:rPr lang="en-US" dirty="0" smtClean="0"/>
              <a:t>Two advisory boards were established in the center’s management structure to insure scholarly independence.</a:t>
            </a:r>
            <a:endParaRPr lang="en-US" dirty="0"/>
          </a:p>
        </p:txBody>
      </p:sp>
      <p:sp>
        <p:nvSpPr>
          <p:cNvPr id="4" name="Slide Number Placeholder 3"/>
          <p:cNvSpPr>
            <a:spLocks noGrp="1"/>
          </p:cNvSpPr>
          <p:nvPr>
            <p:ph type="sldNum" sz="quarter" idx="10"/>
          </p:nvPr>
        </p:nvSpPr>
        <p:spPr/>
        <p:txBody>
          <a:bodyPr/>
          <a:lstStyle/>
          <a:p>
            <a:fld id="{ECDE5D02-AF0A-4CD7-883B-C64CD05801D7}" type="slidenum">
              <a:rPr lang="en-US" smtClean="0"/>
              <a:t>3</a:t>
            </a:fld>
            <a:endParaRPr lang="en-US" dirty="0"/>
          </a:p>
        </p:txBody>
      </p:sp>
    </p:spTree>
    <p:extLst>
      <p:ext uri="{BB962C8B-B14F-4D97-AF65-F5344CB8AC3E}">
        <p14:creationId xmlns:p14="http://schemas.microsoft.com/office/powerpoint/2010/main" val="204288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Development of the bibliography began with:</a:t>
            </a:r>
          </a:p>
          <a:p>
            <a:pPr marL="173336" indent="-173336">
              <a:lnSpc>
                <a:spcPct val="150000"/>
              </a:lnSpc>
              <a:buFont typeface="Arial" pitchFamily="34" charset="0"/>
              <a:buChar char="•"/>
            </a:pPr>
            <a:r>
              <a:rPr lang="en-US" dirty="0" smtClean="0"/>
              <a:t>Agreeing on  key HAB journals to index comprehensively</a:t>
            </a:r>
          </a:p>
          <a:p>
            <a:pPr marL="173336" indent="-173336">
              <a:lnSpc>
                <a:spcPct val="150000"/>
              </a:lnSpc>
              <a:buFont typeface="Arial" pitchFamily="34" charset="0"/>
              <a:buChar char="•"/>
            </a:pPr>
            <a:r>
              <a:rPr lang="en-US" dirty="0" smtClean="0"/>
              <a:t>Identifying key topics, such as animal-assisted therapy or pet loss, as in  scope </a:t>
            </a:r>
            <a:endParaRPr lang="en-US" dirty="0"/>
          </a:p>
          <a:p>
            <a:pPr marL="173336" indent="-173336">
              <a:buFont typeface="Arial" pitchFamily="34" charset="0"/>
              <a:buChar char="•"/>
            </a:pPr>
            <a:r>
              <a:rPr lang="en-US" dirty="0" smtClean="0"/>
              <a:t>And clarifying that  broader topics, such as animal behavior or animal rights </a:t>
            </a:r>
            <a:r>
              <a:rPr lang="en-US" dirty="0"/>
              <a:t>,</a:t>
            </a:r>
            <a:r>
              <a:rPr lang="en-US" dirty="0" smtClean="0"/>
              <a:t>  although relevant to human-animal bond are already  well indexed elsewhere and will not be comprehensively indexed here.  </a:t>
            </a:r>
          </a:p>
          <a:p>
            <a:pPr marL="173336" indent="-173336">
              <a:lnSpc>
                <a:spcPct val="150000"/>
              </a:lnSpc>
              <a:buFont typeface="Arial" pitchFamily="34" charset="0"/>
              <a:buChar char="•"/>
            </a:pPr>
            <a:r>
              <a:rPr lang="en-US" dirty="0" smtClean="0"/>
              <a:t>Next  we created “valued added’ features:</a:t>
            </a:r>
          </a:p>
          <a:p>
            <a:pPr marL="635565" lvl="1" indent="-173336">
              <a:buFont typeface="Arial" pitchFamily="34" charset="0"/>
              <a:buChar char="•"/>
            </a:pPr>
            <a:r>
              <a:rPr lang="en-US" dirty="0" smtClean="0"/>
              <a:t>Adding peer-reviewed and evidenced-based tags to articles</a:t>
            </a:r>
          </a:p>
          <a:p>
            <a:pPr marL="635565" lvl="1" indent="-173336">
              <a:lnSpc>
                <a:spcPct val="150000"/>
              </a:lnSpc>
              <a:buFont typeface="Arial" pitchFamily="34" charset="0"/>
              <a:buChar char="•"/>
            </a:pPr>
            <a:r>
              <a:rPr lang="en-US" dirty="0" smtClean="0"/>
              <a:t>Indexing book chapters and sections from key HAB books </a:t>
            </a:r>
          </a:p>
          <a:p>
            <a:pPr marL="173336" indent="-173336">
              <a:lnSpc>
                <a:spcPct val="150000"/>
              </a:lnSpc>
              <a:buFont typeface="Arial" pitchFamily="34" charset="0"/>
              <a:buChar char="•"/>
            </a:pPr>
            <a:r>
              <a:rPr lang="en-US" dirty="0" smtClean="0"/>
              <a:t>Then we added citations to all Editorial Board members’ publications</a:t>
            </a:r>
          </a:p>
          <a:p>
            <a:pPr marL="173336" indent="-173336">
              <a:lnSpc>
                <a:spcPct val="150000"/>
              </a:lnSpc>
              <a:buFont typeface="Arial" pitchFamily="34" charset="0"/>
              <a:buChar char="•"/>
            </a:pPr>
            <a:r>
              <a:rPr lang="en-US" dirty="0" smtClean="0"/>
              <a:t>And identified earlier bibliographies in the field for later inclusion </a:t>
            </a:r>
          </a:p>
          <a:p>
            <a:pPr marL="173336" lvl="0" indent="-173336">
              <a:buFont typeface="Arial" pitchFamily="34" charset="0"/>
              <a:buChar char="•"/>
            </a:pPr>
            <a:r>
              <a:rPr lang="en-US" dirty="0" smtClean="0"/>
              <a:t>In order to strategically build the bibliography:</a:t>
            </a:r>
          </a:p>
          <a:p>
            <a:pPr marL="630536" lvl="1" indent="-173336">
              <a:buFont typeface="Arial" pitchFamily="34" charset="0"/>
              <a:buChar char="•"/>
            </a:pPr>
            <a:r>
              <a:rPr lang="en-US" dirty="0" smtClean="0"/>
              <a:t>We select and prioritize relevant databases to search, focusing on current scientific literature first, and then</a:t>
            </a:r>
          </a:p>
          <a:p>
            <a:pPr marL="630536" lvl="1" indent="-173336">
              <a:buFont typeface="Arial" pitchFamily="34" charset="0"/>
              <a:buChar char="•"/>
            </a:pPr>
            <a:r>
              <a:rPr lang="en-US" dirty="0" smtClean="0"/>
              <a:t>Save search results into Endnote X5 for final edit before uploading into the hub using a specially formatted export file. </a:t>
            </a:r>
          </a:p>
          <a:p>
            <a:pPr marL="0" indent="0">
              <a:buFont typeface="Arial" pitchFamily="34" charset="0"/>
              <a:buNone/>
            </a:pPr>
            <a:endParaRPr lang="en-US" dirty="0"/>
          </a:p>
          <a:p>
            <a:endParaRPr lang="en-US" dirty="0"/>
          </a:p>
        </p:txBody>
      </p:sp>
      <p:sp>
        <p:nvSpPr>
          <p:cNvPr id="4" name="Slide Number Placeholder 3"/>
          <p:cNvSpPr>
            <a:spLocks noGrp="1"/>
          </p:cNvSpPr>
          <p:nvPr>
            <p:ph type="sldNum" sz="quarter" idx="10"/>
          </p:nvPr>
        </p:nvSpPr>
        <p:spPr/>
        <p:txBody>
          <a:bodyPr/>
          <a:lstStyle/>
          <a:p>
            <a:fld id="{ECDE5D02-AF0A-4CD7-883B-C64CD05801D7}" type="slidenum">
              <a:rPr lang="en-US" smtClean="0"/>
              <a:t>4</a:t>
            </a:fld>
            <a:endParaRPr lang="en-US" dirty="0"/>
          </a:p>
        </p:txBody>
      </p:sp>
    </p:spTree>
    <p:extLst>
      <p:ext uri="{BB962C8B-B14F-4D97-AF65-F5344CB8AC3E}">
        <p14:creationId xmlns:p14="http://schemas.microsoft.com/office/powerpoint/2010/main" val="3370124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Selected databases being covered in HABRI Central are highlighted in this </a:t>
            </a:r>
            <a:r>
              <a:rPr lang="en-US" dirty="0" err="1" smtClean="0"/>
              <a:t>wordle</a:t>
            </a:r>
            <a:r>
              <a:rPr lang="en-US" dirty="0" smtClean="0"/>
              <a:t>.  </a:t>
            </a:r>
          </a:p>
          <a:p>
            <a:endParaRPr lang="en-US" dirty="0"/>
          </a:p>
          <a:p>
            <a:r>
              <a:rPr lang="en-US" dirty="0" smtClean="0"/>
              <a:t>To date, the most productive databases have been CAB Abstracts and PubMed, but equally interesting  are the citations have been obtained from some of the small and more specialized databases, such as Abstracts in Social Gerontology and Published International Literature on Traumatic Stress (PILOTS ) </a:t>
            </a:r>
            <a:endParaRPr lang="en-US" dirty="0"/>
          </a:p>
        </p:txBody>
      </p:sp>
      <p:sp>
        <p:nvSpPr>
          <p:cNvPr id="4" name="Slide Number Placeholder 3"/>
          <p:cNvSpPr>
            <a:spLocks noGrp="1"/>
          </p:cNvSpPr>
          <p:nvPr>
            <p:ph type="sldNum" sz="quarter" idx="10"/>
          </p:nvPr>
        </p:nvSpPr>
        <p:spPr/>
        <p:txBody>
          <a:bodyPr/>
          <a:lstStyle/>
          <a:p>
            <a:fld id="{ECDE5D02-AF0A-4CD7-883B-C64CD05801D7}" type="slidenum">
              <a:rPr lang="en-US" smtClean="0"/>
              <a:t>5</a:t>
            </a:fld>
            <a:endParaRPr lang="en-US"/>
          </a:p>
        </p:txBody>
      </p:sp>
    </p:spTree>
    <p:extLst>
      <p:ext uri="{BB962C8B-B14F-4D97-AF65-F5344CB8AC3E}">
        <p14:creationId xmlns:p14="http://schemas.microsoft.com/office/powerpoint/2010/main" val="2078036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Currently, the HABRI Central bibliography features:</a:t>
            </a:r>
          </a:p>
          <a:p>
            <a:endParaRPr lang="en-US" dirty="0"/>
          </a:p>
          <a:p>
            <a:pPr marL="171450" indent="-171450">
              <a:lnSpc>
                <a:spcPct val="150000"/>
              </a:lnSpc>
              <a:buFont typeface="Arial" pitchFamily="34" charset="0"/>
              <a:buChar char="•"/>
            </a:pPr>
            <a:r>
              <a:rPr lang="en-US" dirty="0" smtClean="0"/>
              <a:t>Some 16,700 citations from more than 14 databases.</a:t>
            </a:r>
          </a:p>
          <a:p>
            <a:pPr marL="171450" indent="-171450">
              <a:lnSpc>
                <a:spcPct val="150000"/>
              </a:lnSpc>
              <a:buFont typeface="Arial" pitchFamily="34" charset="0"/>
              <a:buChar char="•"/>
            </a:pPr>
            <a:r>
              <a:rPr lang="en-US" dirty="0" smtClean="0"/>
              <a:t>That includes one or more relevant articles from over 1,800 journals </a:t>
            </a:r>
          </a:p>
          <a:p>
            <a:pPr marL="171450" indent="-171450">
              <a:lnSpc>
                <a:spcPct val="150000"/>
              </a:lnSpc>
              <a:buFont typeface="Arial" pitchFamily="34" charset="0"/>
              <a:buChar char="•"/>
            </a:pPr>
            <a:r>
              <a:rPr lang="en-US" dirty="0" smtClean="0"/>
              <a:t>Of which,  1,300 are peer-review journals</a:t>
            </a:r>
          </a:p>
          <a:p>
            <a:pPr marL="171450" indent="-171450">
              <a:lnSpc>
                <a:spcPct val="150000"/>
              </a:lnSpc>
              <a:buFont typeface="Arial" pitchFamily="34" charset="0"/>
              <a:buChar char="•"/>
            </a:pPr>
            <a:r>
              <a:rPr lang="en-US" dirty="0" smtClean="0"/>
              <a:t>In addition, 1,900 books chapters and encyclopedia sections have been indexed for the bibliography, and </a:t>
            </a:r>
          </a:p>
          <a:p>
            <a:pPr marL="171450" indent="-171450">
              <a:lnSpc>
                <a:spcPct val="150000"/>
              </a:lnSpc>
              <a:buFont typeface="Arial" pitchFamily="34" charset="0"/>
              <a:buChar char="•"/>
            </a:pPr>
            <a:r>
              <a:rPr lang="en-US" dirty="0" smtClean="0"/>
              <a:t>550 theses and dissertations have also been added. </a:t>
            </a:r>
            <a:endParaRPr lang="en-US" dirty="0"/>
          </a:p>
        </p:txBody>
      </p:sp>
      <p:sp>
        <p:nvSpPr>
          <p:cNvPr id="4" name="Slide Number Placeholder 3"/>
          <p:cNvSpPr>
            <a:spLocks noGrp="1"/>
          </p:cNvSpPr>
          <p:nvPr>
            <p:ph type="sldNum" sz="quarter" idx="10"/>
          </p:nvPr>
        </p:nvSpPr>
        <p:spPr/>
        <p:txBody>
          <a:bodyPr/>
          <a:lstStyle/>
          <a:p>
            <a:fld id="{ECDE5D02-AF0A-4CD7-883B-C64CD05801D7}" type="slidenum">
              <a:rPr lang="en-US" smtClean="0"/>
              <a:t>6</a:t>
            </a:fld>
            <a:endParaRPr lang="en-US"/>
          </a:p>
        </p:txBody>
      </p:sp>
    </p:spTree>
    <p:extLst>
      <p:ext uri="{BB962C8B-B14F-4D97-AF65-F5344CB8AC3E}">
        <p14:creationId xmlns:p14="http://schemas.microsoft.com/office/powerpoint/2010/main" val="2953112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Within HABRI Central, the </a:t>
            </a:r>
            <a:r>
              <a:rPr lang="en-US" dirty="0"/>
              <a:t>new </a:t>
            </a:r>
            <a:r>
              <a:rPr lang="en-US" dirty="0" err="1"/>
              <a:t>Hubgraph</a:t>
            </a:r>
            <a:r>
              <a:rPr lang="en-US" dirty="0"/>
              <a:t> component of </a:t>
            </a:r>
            <a:r>
              <a:rPr lang="en-US" dirty="0" err="1"/>
              <a:t>HubZero</a:t>
            </a:r>
            <a:r>
              <a:rPr lang="en-US" dirty="0"/>
              <a:t> allows website users to </a:t>
            </a:r>
            <a:r>
              <a:rPr lang="en-US" dirty="0" smtClean="0"/>
              <a:t>access all resources via a single search box.   </a:t>
            </a:r>
            <a:endParaRPr lang="en-US" dirty="0" smtClean="0"/>
          </a:p>
          <a:p>
            <a:endParaRPr lang="en-US" dirty="0" smtClean="0"/>
          </a:p>
          <a:p>
            <a:r>
              <a:rPr lang="en-US" dirty="0" smtClean="0"/>
              <a:t>For </a:t>
            </a:r>
            <a:r>
              <a:rPr lang="en-US" dirty="0" smtClean="0"/>
              <a:t>example: If I entered</a:t>
            </a:r>
            <a:r>
              <a:rPr lang="en-US" baseline="0" dirty="0" smtClean="0"/>
              <a:t> “pet loss” into the search box, </a:t>
            </a:r>
            <a:endParaRPr lang="en-US" dirty="0"/>
          </a:p>
        </p:txBody>
      </p:sp>
      <p:sp>
        <p:nvSpPr>
          <p:cNvPr id="4" name="Slide Number Placeholder 3"/>
          <p:cNvSpPr>
            <a:spLocks noGrp="1"/>
          </p:cNvSpPr>
          <p:nvPr>
            <p:ph type="sldNum" sz="quarter" idx="10"/>
          </p:nvPr>
        </p:nvSpPr>
        <p:spPr/>
        <p:txBody>
          <a:bodyPr/>
          <a:lstStyle/>
          <a:p>
            <a:fld id="{ECDE5D02-AF0A-4CD7-883B-C64CD05801D7}" type="slidenum">
              <a:rPr lang="en-US" smtClean="0"/>
              <a:t>7</a:t>
            </a:fld>
            <a:endParaRPr lang="en-US"/>
          </a:p>
        </p:txBody>
      </p:sp>
    </p:spTree>
    <p:extLst>
      <p:ext uri="{BB962C8B-B14F-4D97-AF65-F5344CB8AC3E}">
        <p14:creationId xmlns:p14="http://schemas.microsoft.com/office/powerpoint/2010/main" val="1350137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Search </a:t>
            </a:r>
            <a:r>
              <a:rPr lang="en-US" baseline="0" dirty="0" smtClean="0"/>
              <a:t>results </a:t>
            </a:r>
            <a:r>
              <a:rPr lang="en-US" baseline="0" dirty="0" smtClean="0"/>
              <a:t>according to Section are:</a:t>
            </a:r>
          </a:p>
          <a:p>
            <a:endParaRPr lang="en-US" baseline="0" dirty="0" smtClean="0"/>
          </a:p>
          <a:p>
            <a:pPr marL="171450" indent="-171450">
              <a:buFont typeface="Arial" pitchFamily="34" charset="0"/>
              <a:buChar char="•"/>
            </a:pPr>
            <a:r>
              <a:rPr lang="en-US" baseline="0" dirty="0" smtClean="0"/>
              <a:t>1644 citations (in the bibliography)</a:t>
            </a:r>
          </a:p>
          <a:p>
            <a:pPr marL="171450" indent="-171450">
              <a:buFont typeface="Arial" pitchFamily="34" charset="0"/>
              <a:buChar char="•"/>
            </a:pPr>
            <a:r>
              <a:rPr lang="en-US" baseline="0" dirty="0" smtClean="0"/>
              <a:t>33 events</a:t>
            </a:r>
          </a:p>
          <a:p>
            <a:pPr marL="171450" indent="-171450">
              <a:buFont typeface="Arial" pitchFamily="34" charset="0"/>
              <a:buChar char="•"/>
            </a:pPr>
            <a:r>
              <a:rPr lang="en-US" baseline="0" dirty="0" smtClean="0"/>
              <a:t>2 </a:t>
            </a:r>
            <a:r>
              <a:rPr lang="en-US" baseline="0" dirty="0" smtClean="0"/>
              <a:t>groups </a:t>
            </a:r>
          </a:p>
          <a:p>
            <a:pPr marL="171450" indent="-171450">
              <a:buFont typeface="Arial" pitchFamily="34" charset="0"/>
              <a:buChar char="•"/>
            </a:pPr>
            <a:r>
              <a:rPr lang="en-US" baseline="0" dirty="0" smtClean="0"/>
              <a:t>1 </a:t>
            </a:r>
            <a:r>
              <a:rPr lang="en-US" baseline="0" dirty="0" smtClean="0"/>
              <a:t>knowledge base article</a:t>
            </a:r>
          </a:p>
          <a:p>
            <a:pPr marL="171450" indent="-171450">
              <a:buFont typeface="Arial" pitchFamily="34" charset="0"/>
              <a:buChar char="•"/>
            </a:pPr>
            <a:r>
              <a:rPr lang="en-US" baseline="0" dirty="0" smtClean="0"/>
              <a:t>10 members (interested in the topic)</a:t>
            </a:r>
          </a:p>
          <a:p>
            <a:pPr marL="171450" indent="-171450">
              <a:buFont typeface="Arial" pitchFamily="34" charset="0"/>
              <a:buChar char="•"/>
            </a:pPr>
            <a:r>
              <a:rPr lang="en-US" baseline="0" dirty="0" smtClean="0"/>
              <a:t>151 resources (in the repository)</a:t>
            </a:r>
          </a:p>
          <a:p>
            <a:pPr marL="171450" indent="-171450">
              <a:buFont typeface="Arial" pitchFamily="34" charset="0"/>
              <a:buChar char="•"/>
            </a:pPr>
            <a:endParaRPr lang="en-US" dirty="0" smtClean="0"/>
          </a:p>
          <a:p>
            <a:r>
              <a:rPr lang="en-US" dirty="0" smtClean="0"/>
              <a:t>If I </a:t>
            </a:r>
            <a:r>
              <a:rPr lang="en-US" dirty="0" smtClean="0"/>
              <a:t>selected only </a:t>
            </a:r>
            <a:r>
              <a:rPr lang="en-US" dirty="0" smtClean="0"/>
              <a:t>“</a:t>
            </a:r>
            <a:r>
              <a:rPr lang="en-US" dirty="0" smtClean="0"/>
              <a:t>Citations”,</a:t>
            </a:r>
            <a:r>
              <a:rPr lang="en-US" baseline="0" dirty="0" smtClean="0"/>
              <a:t>  </a:t>
            </a:r>
            <a:r>
              <a:rPr lang="en-US" baseline="0" dirty="0" smtClean="0"/>
              <a:t>I would see </a:t>
            </a:r>
            <a:r>
              <a:rPr lang="en-US" baseline="0" dirty="0" smtClean="0"/>
              <a:t>the 1644 citations from the bibliography  </a:t>
            </a:r>
            <a:r>
              <a:rPr lang="en-US" baseline="0" dirty="0" smtClean="0"/>
              <a:t>on “pet loss”</a:t>
            </a:r>
            <a:r>
              <a:rPr lang="en-US" dirty="0" smtClean="0"/>
              <a:t>  </a:t>
            </a:r>
          </a:p>
          <a:p>
            <a:endParaRPr lang="en-US" dirty="0"/>
          </a:p>
        </p:txBody>
      </p:sp>
      <p:sp>
        <p:nvSpPr>
          <p:cNvPr id="4" name="Slide Number Placeholder 3"/>
          <p:cNvSpPr>
            <a:spLocks noGrp="1"/>
          </p:cNvSpPr>
          <p:nvPr>
            <p:ph type="sldNum" sz="quarter" idx="10"/>
          </p:nvPr>
        </p:nvSpPr>
        <p:spPr/>
        <p:txBody>
          <a:bodyPr/>
          <a:lstStyle/>
          <a:p>
            <a:fld id="{ECDE5D02-AF0A-4CD7-883B-C64CD05801D7}" type="slidenum">
              <a:rPr lang="en-US" smtClean="0"/>
              <a:t>8</a:t>
            </a:fld>
            <a:endParaRPr lang="en-US"/>
          </a:p>
        </p:txBody>
      </p:sp>
    </p:spTree>
    <p:extLst>
      <p:ext uri="{BB962C8B-B14F-4D97-AF65-F5344CB8AC3E}">
        <p14:creationId xmlns:p14="http://schemas.microsoft.com/office/powerpoint/2010/main" val="3320930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t>
            </a:r>
            <a:r>
              <a:rPr lang="en-US" baseline="0" dirty="0" smtClean="0"/>
              <a:t>ithin </a:t>
            </a:r>
            <a:r>
              <a:rPr lang="en-US" baseline="0" dirty="0" smtClean="0"/>
              <a:t>those </a:t>
            </a:r>
            <a:r>
              <a:rPr lang="en-US" baseline="0" dirty="0" smtClean="0"/>
              <a:t>citations on “pet loss,”  </a:t>
            </a:r>
            <a:r>
              <a:rPr lang="en-US" baseline="0" dirty="0" smtClean="0"/>
              <a:t>there are 80 </a:t>
            </a:r>
            <a:r>
              <a:rPr lang="en-US" baseline="0" dirty="0" smtClean="0"/>
              <a:t>books, 160 book </a:t>
            </a:r>
            <a:r>
              <a:rPr lang="en-US" baseline="0" dirty="0" smtClean="0"/>
              <a:t>sections/chapters, </a:t>
            </a:r>
            <a:r>
              <a:rPr lang="en-US" baseline="0" dirty="0" smtClean="0"/>
              <a:t>etc. as well as 1300 journal articles.   </a:t>
            </a:r>
            <a:br>
              <a:rPr lang="en-US" baseline="0" dirty="0" smtClean="0"/>
            </a:br>
            <a:r>
              <a:rPr lang="en-US" baseline="0" dirty="0" smtClean="0"/>
              <a:t/>
            </a:r>
            <a:br>
              <a:rPr lang="en-US" baseline="0" dirty="0" smtClean="0"/>
            </a:br>
            <a:endParaRPr lang="en-US" dirty="0"/>
          </a:p>
        </p:txBody>
      </p:sp>
      <p:sp>
        <p:nvSpPr>
          <p:cNvPr id="4" name="Slide Number Placeholder 3"/>
          <p:cNvSpPr>
            <a:spLocks noGrp="1"/>
          </p:cNvSpPr>
          <p:nvPr>
            <p:ph type="sldNum" sz="quarter" idx="10"/>
          </p:nvPr>
        </p:nvSpPr>
        <p:spPr/>
        <p:txBody>
          <a:bodyPr/>
          <a:lstStyle/>
          <a:p>
            <a:fld id="{ECDE5D02-AF0A-4CD7-883B-C64CD05801D7}" type="slidenum">
              <a:rPr lang="en-US" smtClean="0"/>
              <a:t>9</a:t>
            </a:fld>
            <a:endParaRPr lang="en-US"/>
          </a:p>
        </p:txBody>
      </p:sp>
    </p:spTree>
    <p:extLst>
      <p:ext uri="{BB962C8B-B14F-4D97-AF65-F5344CB8AC3E}">
        <p14:creationId xmlns:p14="http://schemas.microsoft.com/office/powerpoint/2010/main" val="627507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70F1244-50A6-4A0D-9927-987398030DCE}" type="datetimeFigureOut">
              <a:rPr lang="en-US" smtClean="0"/>
              <a:t>9/4/2013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5A7E6B-6DD4-41FC-8692-1B9400322C3A}" type="slidenum">
              <a:rPr lang="en-US" smtClean="0"/>
              <a:t>‹#›</a:t>
            </a:fld>
            <a:endParaRPr lang="en-US"/>
          </a:p>
        </p:txBody>
      </p:sp>
    </p:spTree>
    <p:extLst>
      <p:ext uri="{BB962C8B-B14F-4D97-AF65-F5344CB8AC3E}">
        <p14:creationId xmlns:p14="http://schemas.microsoft.com/office/powerpoint/2010/main" val="1489624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0F1244-50A6-4A0D-9927-987398030DCE}" type="datetimeFigureOut">
              <a:rPr lang="en-US" smtClean="0"/>
              <a:t>9/4/2013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5A7E6B-6DD4-41FC-8692-1B9400322C3A}" type="slidenum">
              <a:rPr lang="en-US" smtClean="0"/>
              <a:t>‹#›</a:t>
            </a:fld>
            <a:endParaRPr lang="en-US"/>
          </a:p>
        </p:txBody>
      </p:sp>
    </p:spTree>
    <p:extLst>
      <p:ext uri="{BB962C8B-B14F-4D97-AF65-F5344CB8AC3E}">
        <p14:creationId xmlns:p14="http://schemas.microsoft.com/office/powerpoint/2010/main" val="2464588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0F1244-50A6-4A0D-9927-987398030DCE}" type="datetimeFigureOut">
              <a:rPr lang="en-US" smtClean="0"/>
              <a:t>9/4/2013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5A7E6B-6DD4-41FC-8692-1B9400322C3A}" type="slidenum">
              <a:rPr lang="en-US" smtClean="0"/>
              <a:t>‹#›</a:t>
            </a:fld>
            <a:endParaRPr lang="en-US"/>
          </a:p>
        </p:txBody>
      </p:sp>
    </p:spTree>
    <p:extLst>
      <p:ext uri="{BB962C8B-B14F-4D97-AF65-F5344CB8AC3E}">
        <p14:creationId xmlns:p14="http://schemas.microsoft.com/office/powerpoint/2010/main" val="3209780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0F1244-50A6-4A0D-9927-987398030DCE}" type="datetimeFigureOut">
              <a:rPr lang="en-US" smtClean="0"/>
              <a:t>9/4/2013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5A7E6B-6DD4-41FC-8692-1B9400322C3A}" type="slidenum">
              <a:rPr lang="en-US" smtClean="0"/>
              <a:t>‹#›</a:t>
            </a:fld>
            <a:endParaRPr lang="en-US"/>
          </a:p>
        </p:txBody>
      </p:sp>
    </p:spTree>
    <p:extLst>
      <p:ext uri="{BB962C8B-B14F-4D97-AF65-F5344CB8AC3E}">
        <p14:creationId xmlns:p14="http://schemas.microsoft.com/office/powerpoint/2010/main" val="4077699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0F1244-50A6-4A0D-9927-987398030DCE}" type="datetimeFigureOut">
              <a:rPr lang="en-US" smtClean="0"/>
              <a:t>9/4/2013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5A7E6B-6DD4-41FC-8692-1B9400322C3A}" type="slidenum">
              <a:rPr lang="en-US" smtClean="0"/>
              <a:t>‹#›</a:t>
            </a:fld>
            <a:endParaRPr lang="en-US"/>
          </a:p>
        </p:txBody>
      </p:sp>
    </p:spTree>
    <p:extLst>
      <p:ext uri="{BB962C8B-B14F-4D97-AF65-F5344CB8AC3E}">
        <p14:creationId xmlns:p14="http://schemas.microsoft.com/office/powerpoint/2010/main" val="151575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0F1244-50A6-4A0D-9927-987398030DCE}" type="datetimeFigureOut">
              <a:rPr lang="en-US" smtClean="0"/>
              <a:t>9/4/2013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5A7E6B-6DD4-41FC-8692-1B9400322C3A}" type="slidenum">
              <a:rPr lang="en-US" smtClean="0"/>
              <a:t>‹#›</a:t>
            </a:fld>
            <a:endParaRPr lang="en-US"/>
          </a:p>
        </p:txBody>
      </p:sp>
    </p:spTree>
    <p:extLst>
      <p:ext uri="{BB962C8B-B14F-4D97-AF65-F5344CB8AC3E}">
        <p14:creationId xmlns:p14="http://schemas.microsoft.com/office/powerpoint/2010/main" val="3020056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70F1244-50A6-4A0D-9927-987398030DCE}" type="datetimeFigureOut">
              <a:rPr lang="en-US" smtClean="0"/>
              <a:t>9/4/2013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5A7E6B-6DD4-41FC-8692-1B9400322C3A}" type="slidenum">
              <a:rPr lang="en-US" smtClean="0"/>
              <a:t>‹#›</a:t>
            </a:fld>
            <a:endParaRPr lang="en-US"/>
          </a:p>
        </p:txBody>
      </p:sp>
    </p:spTree>
    <p:extLst>
      <p:ext uri="{BB962C8B-B14F-4D97-AF65-F5344CB8AC3E}">
        <p14:creationId xmlns:p14="http://schemas.microsoft.com/office/powerpoint/2010/main" val="1476912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0F1244-50A6-4A0D-9927-987398030DCE}" type="datetimeFigureOut">
              <a:rPr lang="en-US" smtClean="0"/>
              <a:t>9/4/2013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5A7E6B-6DD4-41FC-8692-1B9400322C3A}" type="slidenum">
              <a:rPr lang="en-US" smtClean="0"/>
              <a:t>‹#›</a:t>
            </a:fld>
            <a:endParaRPr lang="en-US"/>
          </a:p>
        </p:txBody>
      </p:sp>
    </p:spTree>
    <p:extLst>
      <p:ext uri="{BB962C8B-B14F-4D97-AF65-F5344CB8AC3E}">
        <p14:creationId xmlns:p14="http://schemas.microsoft.com/office/powerpoint/2010/main" val="228574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0F1244-50A6-4A0D-9927-987398030DCE}" type="datetimeFigureOut">
              <a:rPr lang="en-US" smtClean="0"/>
              <a:t>9/4/2013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5A7E6B-6DD4-41FC-8692-1B9400322C3A}" type="slidenum">
              <a:rPr lang="en-US" smtClean="0"/>
              <a:t>‹#›</a:t>
            </a:fld>
            <a:endParaRPr lang="en-US"/>
          </a:p>
        </p:txBody>
      </p:sp>
    </p:spTree>
    <p:extLst>
      <p:ext uri="{BB962C8B-B14F-4D97-AF65-F5344CB8AC3E}">
        <p14:creationId xmlns:p14="http://schemas.microsoft.com/office/powerpoint/2010/main" val="2162697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0F1244-50A6-4A0D-9927-987398030DCE}" type="datetimeFigureOut">
              <a:rPr lang="en-US" smtClean="0"/>
              <a:t>9/4/2013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5A7E6B-6DD4-41FC-8692-1B9400322C3A}" type="slidenum">
              <a:rPr lang="en-US" smtClean="0"/>
              <a:t>‹#›</a:t>
            </a:fld>
            <a:endParaRPr lang="en-US"/>
          </a:p>
        </p:txBody>
      </p:sp>
    </p:spTree>
    <p:extLst>
      <p:ext uri="{BB962C8B-B14F-4D97-AF65-F5344CB8AC3E}">
        <p14:creationId xmlns:p14="http://schemas.microsoft.com/office/powerpoint/2010/main" val="2854644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0F1244-50A6-4A0D-9927-987398030DCE}" type="datetimeFigureOut">
              <a:rPr lang="en-US" smtClean="0"/>
              <a:t>9/4/2013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5A7E6B-6DD4-41FC-8692-1B9400322C3A}" type="slidenum">
              <a:rPr lang="en-US" smtClean="0"/>
              <a:t>‹#›</a:t>
            </a:fld>
            <a:endParaRPr lang="en-US"/>
          </a:p>
        </p:txBody>
      </p:sp>
    </p:spTree>
    <p:extLst>
      <p:ext uri="{BB962C8B-B14F-4D97-AF65-F5344CB8AC3E}">
        <p14:creationId xmlns:p14="http://schemas.microsoft.com/office/powerpoint/2010/main" val="896970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0F1244-50A6-4A0D-9927-987398030DCE}" type="datetimeFigureOut">
              <a:rPr lang="en-US" smtClean="0"/>
              <a:t>9/4/2013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5A7E6B-6DD4-41FC-8692-1B9400322C3A}" type="slidenum">
              <a:rPr lang="en-US" smtClean="0"/>
              <a:t>‹#›</a:t>
            </a:fld>
            <a:endParaRPr lang="en-US"/>
          </a:p>
        </p:txBody>
      </p:sp>
    </p:spTree>
    <p:extLst>
      <p:ext uri="{BB962C8B-B14F-4D97-AF65-F5344CB8AC3E}">
        <p14:creationId xmlns:p14="http://schemas.microsoft.com/office/powerpoint/2010/main" val="39261143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6750" y="1447800"/>
            <a:ext cx="7772400" cy="1676400"/>
          </a:xfrm>
        </p:spPr>
        <p:txBody>
          <a:bodyPr>
            <a:normAutofit/>
          </a:bodyPr>
          <a:lstStyle/>
          <a:p>
            <a:r>
              <a:rPr lang="en-US" dirty="0" smtClean="0"/>
              <a:t>Creating a Bibliography and Taxonomy within </a:t>
            </a:r>
            <a:r>
              <a:rPr lang="en-US" dirty="0" err="1" smtClean="0"/>
              <a:t>HubZero</a:t>
            </a:r>
            <a:r>
              <a:rPr lang="en-US" dirty="0" smtClean="0"/>
              <a:t>:</a:t>
            </a:r>
            <a:endParaRPr lang="en-US" dirty="0"/>
          </a:p>
        </p:txBody>
      </p:sp>
      <p:sp>
        <p:nvSpPr>
          <p:cNvPr id="3" name="Subtitle 2"/>
          <p:cNvSpPr>
            <a:spLocks noGrp="1"/>
          </p:cNvSpPr>
          <p:nvPr>
            <p:ph type="subTitle" idx="1"/>
          </p:nvPr>
        </p:nvSpPr>
        <p:spPr>
          <a:xfrm>
            <a:off x="1371600" y="3048000"/>
            <a:ext cx="6400800" cy="1676400"/>
          </a:xfrm>
        </p:spPr>
        <p:txBody>
          <a:bodyPr/>
          <a:lstStyle/>
          <a:p>
            <a:r>
              <a:rPr lang="en-US" dirty="0" smtClean="0"/>
              <a:t>A HABRI Central Case Study</a:t>
            </a:r>
            <a:endParaRPr lang="en-US" dirty="0"/>
          </a:p>
        </p:txBody>
      </p:sp>
      <p:sp>
        <p:nvSpPr>
          <p:cNvPr id="4" name="TextBox 3"/>
          <p:cNvSpPr txBox="1"/>
          <p:nvPr/>
        </p:nvSpPr>
        <p:spPr>
          <a:xfrm>
            <a:off x="2057400" y="5105400"/>
            <a:ext cx="4876801" cy="646331"/>
          </a:xfrm>
          <a:prstGeom prst="rect">
            <a:avLst/>
          </a:prstGeom>
          <a:noFill/>
        </p:spPr>
        <p:txBody>
          <a:bodyPr wrap="square" rtlCol="0">
            <a:spAutoFit/>
          </a:bodyPr>
          <a:lstStyle/>
          <a:p>
            <a:pPr algn="ctr"/>
            <a:r>
              <a:rPr lang="en-US" b="1" dirty="0" smtClean="0"/>
              <a:t>Gretchen Stephens &amp; Jane </a:t>
            </a:r>
            <a:r>
              <a:rPr lang="en-US" b="1" dirty="0" err="1" smtClean="0"/>
              <a:t>Kinkus</a:t>
            </a:r>
            <a:r>
              <a:rPr lang="en-US" b="1" dirty="0" smtClean="0"/>
              <a:t> Yatcilla</a:t>
            </a:r>
          </a:p>
          <a:p>
            <a:pPr algn="ctr"/>
            <a:r>
              <a:rPr lang="en-US" i="1" dirty="0" smtClean="0"/>
              <a:t>Purdue University Libraries</a:t>
            </a:r>
            <a:endParaRPr lang="en-US" i="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005400"/>
          </a:xfrm>
          <a:prstGeom prst="rect">
            <a:avLst/>
          </a:prstGeom>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3448" y="6245352"/>
            <a:ext cx="1981200" cy="509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25834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2422"/>
            <a:ext cx="9144000" cy="6033155"/>
          </a:xfrm>
          <a:prstGeom prst="rect">
            <a:avLst/>
          </a:prstGeom>
          <a:ln>
            <a:solidFill>
              <a:schemeClr val="tx1"/>
            </a:solidFill>
          </a:ln>
        </p:spPr>
      </p:pic>
      <p:sp>
        <p:nvSpPr>
          <p:cNvPr id="3" name="Oval 2"/>
          <p:cNvSpPr/>
          <p:nvPr/>
        </p:nvSpPr>
        <p:spPr>
          <a:xfrm>
            <a:off x="7010400" y="1752600"/>
            <a:ext cx="1905000" cy="3048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4" name="Oval 3"/>
          <p:cNvSpPr/>
          <p:nvPr/>
        </p:nvSpPr>
        <p:spPr>
          <a:xfrm flipV="1">
            <a:off x="7010400" y="5029200"/>
            <a:ext cx="1905000" cy="15240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9550458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5161"/>
            <a:ext cx="9144000" cy="6327677"/>
          </a:xfrm>
          <a:prstGeom prst="rect">
            <a:avLst/>
          </a:prstGeom>
          <a:ln>
            <a:solidFill>
              <a:schemeClr val="tx1"/>
            </a:solidFill>
          </a:ln>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76200"/>
            <a:ext cx="2743200" cy="2209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own Arrow 2"/>
          <p:cNvSpPr/>
          <p:nvPr/>
        </p:nvSpPr>
        <p:spPr>
          <a:xfrm>
            <a:off x="2590800" y="914400"/>
            <a:ext cx="304800" cy="381000"/>
          </a:xfrm>
          <a:prstGeom prst="downArrow">
            <a:avLst>
              <a:gd name="adj1" fmla="val 50000"/>
              <a:gd name="adj2" fmla="val 55581"/>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25493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9031"/>
            <a:ext cx="9144000" cy="6339937"/>
          </a:xfrm>
          <a:prstGeom prst="rect">
            <a:avLst/>
          </a:prstGeom>
          <a:ln>
            <a:solidFill>
              <a:schemeClr val="tx1"/>
            </a:solidFill>
          </a:ln>
        </p:spPr>
      </p:pic>
      <p:sp>
        <p:nvSpPr>
          <p:cNvPr id="3" name="Right Arrow 2"/>
          <p:cNvSpPr/>
          <p:nvPr/>
        </p:nvSpPr>
        <p:spPr>
          <a:xfrm>
            <a:off x="533400" y="5105400"/>
            <a:ext cx="304800" cy="121920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19444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HABRI Central Repository</a:t>
            </a:r>
            <a:endParaRPr lang="en-US" dirty="0"/>
          </a:p>
        </p:txBody>
      </p:sp>
      <p:sp>
        <p:nvSpPr>
          <p:cNvPr id="3" name="Content Placeholder 2"/>
          <p:cNvSpPr>
            <a:spLocks noGrp="1"/>
          </p:cNvSpPr>
          <p:nvPr>
            <p:ph idx="1"/>
          </p:nvPr>
        </p:nvSpPr>
        <p:spPr>
          <a:xfrm>
            <a:off x="457200" y="1447800"/>
            <a:ext cx="8229600" cy="4678363"/>
          </a:xfrm>
        </p:spPr>
        <p:txBody>
          <a:bodyPr>
            <a:noAutofit/>
          </a:bodyPr>
          <a:lstStyle/>
          <a:p>
            <a:r>
              <a:rPr lang="en-US" sz="2400" dirty="0" smtClean="0"/>
              <a:t>Develop repository for published and unpublished material relevant to human-animal bond via the basic resources feature of </a:t>
            </a:r>
            <a:r>
              <a:rPr lang="en-US" sz="2400" dirty="0" err="1" smtClean="0"/>
              <a:t>HubZero</a:t>
            </a:r>
            <a:endParaRPr lang="en-US" sz="2400" dirty="0" smtClean="0"/>
          </a:p>
          <a:p>
            <a:pPr lvl="1"/>
            <a:r>
              <a:rPr lang="en-US" sz="2400" dirty="0" smtClean="0"/>
              <a:t>Identify open access material for inclusion</a:t>
            </a:r>
          </a:p>
          <a:p>
            <a:pPr lvl="1"/>
            <a:r>
              <a:rPr lang="en-US" sz="2400" dirty="0" smtClean="0"/>
              <a:t>Contact publishers to obtain permission to include selected HAB resources</a:t>
            </a:r>
          </a:p>
          <a:p>
            <a:pPr lvl="1"/>
            <a:r>
              <a:rPr lang="en-US" sz="2400" dirty="0" smtClean="0"/>
              <a:t>Standardize metadata fields within bibliography and repository and edit EndNote X5 export component appropriately </a:t>
            </a:r>
          </a:p>
          <a:p>
            <a:pPr lvl="1"/>
            <a:endParaRPr lang="en-US" sz="1000" dirty="0" smtClean="0"/>
          </a:p>
          <a:p>
            <a:r>
              <a:rPr lang="en-US" sz="2400" dirty="0" smtClean="0"/>
              <a:t>Pursue merger of the bibliography &amp;  repository within HABRI Central</a:t>
            </a:r>
            <a:endParaRPr lang="en-US" sz="2400"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3448" y="6245352"/>
            <a:ext cx="1981200" cy="509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34040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Taxonomy</a:t>
            </a:r>
            <a:endParaRPr lang="en-US" dirty="0"/>
          </a:p>
        </p:txBody>
      </p:sp>
      <p:sp>
        <p:nvSpPr>
          <p:cNvPr id="3" name="Content Placeholder 2"/>
          <p:cNvSpPr>
            <a:spLocks noGrp="1"/>
          </p:cNvSpPr>
          <p:nvPr>
            <p:ph idx="1"/>
          </p:nvPr>
        </p:nvSpPr>
        <p:spPr/>
        <p:txBody>
          <a:bodyPr>
            <a:normAutofit/>
          </a:bodyPr>
          <a:lstStyle/>
          <a:p>
            <a:r>
              <a:rPr lang="en-US" dirty="0" smtClean="0"/>
              <a:t>Define the scope of a very INTERDISCIPLINARY field of research</a:t>
            </a:r>
          </a:p>
          <a:p>
            <a:endParaRPr lang="en-US" dirty="0" smtClean="0"/>
          </a:p>
          <a:p>
            <a:r>
              <a:rPr lang="en-US" dirty="0" smtClean="0"/>
              <a:t>Work with a growing collection of citations in  bibliography</a:t>
            </a:r>
          </a:p>
          <a:p>
            <a:endParaRPr lang="en-US" dirty="0" smtClean="0"/>
          </a:p>
          <a:p>
            <a:r>
              <a:rPr lang="en-US" dirty="0" smtClean="0"/>
              <a:t>Look to subject experts, editorial board for input</a:t>
            </a:r>
          </a:p>
          <a:p>
            <a:pPr marL="0" indent="0">
              <a:buNone/>
            </a:pPr>
            <a:endParaRPr lang="en-US" dirty="0" smtClean="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3448" y="6245352"/>
            <a:ext cx="1981200" cy="509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24749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8839200"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03921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046" y="447258"/>
            <a:ext cx="7925907" cy="5963483"/>
          </a:xfrm>
          <a:prstGeom prst="rect">
            <a:avLst/>
          </a:prstGeom>
          <a:ln>
            <a:solidFill>
              <a:schemeClr val="tx1"/>
            </a:solidFill>
          </a:ln>
        </p:spPr>
      </p:pic>
    </p:spTree>
    <p:extLst>
      <p:ext uri="{BB962C8B-B14F-4D97-AF65-F5344CB8AC3E}">
        <p14:creationId xmlns:p14="http://schemas.microsoft.com/office/powerpoint/2010/main" val="26515643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3"/>
            <a:ext cx="5257800" cy="6853919"/>
          </a:xfrm>
          <a:prstGeom prst="rect">
            <a:avLst/>
          </a:prstGeom>
          <a:ln>
            <a:solidFill>
              <a:schemeClr val="tx1"/>
            </a:solidFill>
          </a:ln>
        </p:spPr>
      </p:pic>
    </p:spTree>
    <p:extLst>
      <p:ext uri="{BB962C8B-B14F-4D97-AF65-F5344CB8AC3E}">
        <p14:creationId xmlns:p14="http://schemas.microsoft.com/office/powerpoint/2010/main" val="17323939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a:t>
            </a:r>
            <a:r>
              <a:rPr lang="en-US" dirty="0" smtClean="0"/>
              <a:t>Development Work</a:t>
            </a:r>
            <a:endParaRPr lang="en-US" dirty="0"/>
          </a:p>
        </p:txBody>
      </p:sp>
      <p:sp>
        <p:nvSpPr>
          <p:cNvPr id="3" name="Content Placeholder 2"/>
          <p:cNvSpPr>
            <a:spLocks noGrp="1"/>
          </p:cNvSpPr>
          <p:nvPr>
            <p:ph idx="1"/>
          </p:nvPr>
        </p:nvSpPr>
        <p:spPr/>
        <p:txBody>
          <a:bodyPr/>
          <a:lstStyle/>
          <a:p>
            <a:r>
              <a:rPr lang="en-US" dirty="0" smtClean="0"/>
              <a:t>Requested that the “alias” function become </a:t>
            </a:r>
            <a:r>
              <a:rPr lang="en-US" i="1" dirty="0" smtClean="0"/>
              <a:t>prospective</a:t>
            </a:r>
            <a:r>
              <a:rPr lang="en-US" dirty="0" smtClean="0"/>
              <a:t> in addition to </a:t>
            </a:r>
            <a:r>
              <a:rPr lang="en-US" i="1" dirty="0" smtClean="0"/>
              <a:t>retrospective--</a:t>
            </a:r>
            <a:r>
              <a:rPr lang="en-US" dirty="0" smtClean="0"/>
              <a:t>i.e., for the tag relationship to persist.</a:t>
            </a:r>
          </a:p>
          <a:p>
            <a:endParaRPr lang="en-US" dirty="0"/>
          </a:p>
          <a:p>
            <a:r>
              <a:rPr lang="en-US" dirty="0" smtClean="0"/>
              <a:t>When this was done, tag merging became synonymous with tag aliasing, and both functions are persistent.</a:t>
            </a:r>
          </a:p>
          <a:p>
            <a:endParaRPr lang="en-US" i="1" dirty="0"/>
          </a:p>
          <a:p>
            <a:endParaRPr lang="en-US"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3448" y="6245352"/>
            <a:ext cx="1981200" cy="509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61121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5854823" cy="6822141"/>
          </a:xfrm>
          <a:prstGeom prst="rect">
            <a:avLst/>
          </a:prstGeom>
          <a:ln>
            <a:solidFill>
              <a:schemeClr val="tx1"/>
            </a:solidFill>
          </a:ln>
        </p:spPr>
      </p:pic>
    </p:spTree>
    <p:extLst>
      <p:ext uri="{BB962C8B-B14F-4D97-AF65-F5344CB8AC3E}">
        <p14:creationId xmlns:p14="http://schemas.microsoft.com/office/powerpoint/2010/main" val="40065031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Partnership</a:t>
            </a:r>
            <a:endParaRPr lang="en-US" dirty="0"/>
          </a:p>
        </p:txBody>
      </p:sp>
      <p:sp>
        <p:nvSpPr>
          <p:cNvPr id="3" name="Content Placeholder 2"/>
          <p:cNvSpPr>
            <a:spLocks noGrp="1"/>
          </p:cNvSpPr>
          <p:nvPr>
            <p:ph idx="1"/>
          </p:nvPr>
        </p:nvSpPr>
        <p:spPr>
          <a:xfrm>
            <a:off x="457200" y="1295400"/>
            <a:ext cx="8229600" cy="5029200"/>
          </a:xfrm>
        </p:spPr>
        <p:txBody>
          <a:bodyPr>
            <a:noAutofit/>
          </a:bodyPr>
          <a:lstStyle/>
          <a:p>
            <a:r>
              <a:rPr lang="en-US" sz="2000" dirty="0" smtClean="0"/>
              <a:t>Collaboration [2009]:  </a:t>
            </a:r>
          </a:p>
          <a:p>
            <a:pPr lvl="1"/>
            <a:r>
              <a:rPr lang="en-US" sz="1800" dirty="0" smtClean="0"/>
              <a:t>College of Veterinary Medicine (PVM)</a:t>
            </a:r>
          </a:p>
          <a:p>
            <a:pPr lvl="1"/>
            <a:r>
              <a:rPr lang="en-US" sz="1800" dirty="0" smtClean="0"/>
              <a:t>Purdue University Libraries, and </a:t>
            </a:r>
          </a:p>
          <a:p>
            <a:pPr lvl="1"/>
            <a:r>
              <a:rPr lang="en-US" sz="1800" dirty="0" smtClean="0"/>
              <a:t>Purdue University Press</a:t>
            </a:r>
          </a:p>
          <a:p>
            <a:endParaRPr lang="en-US" sz="1000" dirty="0" smtClean="0"/>
          </a:p>
          <a:p>
            <a:r>
              <a:rPr lang="en-US" sz="2000" dirty="0" smtClean="0"/>
              <a:t>Project </a:t>
            </a:r>
            <a:r>
              <a:rPr lang="en-US" sz="2000" dirty="0"/>
              <a:t>Investigators:</a:t>
            </a:r>
          </a:p>
          <a:p>
            <a:pPr lvl="1"/>
            <a:r>
              <a:rPr lang="en-US" sz="1600" dirty="0"/>
              <a:t>Dr. Alan Beck [HAB Expert]</a:t>
            </a:r>
          </a:p>
          <a:p>
            <a:pPr lvl="1"/>
            <a:r>
              <a:rPr lang="en-US" sz="1600" dirty="0"/>
              <a:t>Charles Watkinson [PU Press]</a:t>
            </a:r>
          </a:p>
          <a:p>
            <a:pPr lvl="1"/>
            <a:r>
              <a:rPr lang="en-US" sz="1600" dirty="0"/>
              <a:t>Christopher Charles [Project Manager]</a:t>
            </a:r>
          </a:p>
          <a:p>
            <a:pPr lvl="1"/>
            <a:r>
              <a:rPr lang="en-US" sz="1600" dirty="0"/>
              <a:t>Gretchen Stephens [Bibliographer]</a:t>
            </a:r>
          </a:p>
          <a:p>
            <a:pPr lvl="1"/>
            <a:r>
              <a:rPr lang="en-US" sz="1600" dirty="0"/>
              <a:t>Jane Yatcilla [Taxonomy]</a:t>
            </a:r>
          </a:p>
          <a:p>
            <a:pPr lvl="1"/>
            <a:r>
              <a:rPr lang="en-US" sz="1600" dirty="0"/>
              <a:t>Mark Newton, </a:t>
            </a:r>
            <a:r>
              <a:rPr lang="en-US" sz="1600" dirty="0" smtClean="0"/>
              <a:t>Deborah Maron, &amp; now Marcy Wilhelm-South </a:t>
            </a:r>
            <a:r>
              <a:rPr lang="en-US" sz="1600" dirty="0"/>
              <a:t>[Digital Repository]</a:t>
            </a:r>
          </a:p>
          <a:p>
            <a:pPr lvl="1"/>
            <a:r>
              <a:rPr lang="en-US" sz="1600" dirty="0"/>
              <a:t>Felicia Trembath [Graduate Assistant]</a:t>
            </a:r>
          </a:p>
          <a:p>
            <a:endParaRPr lang="en-US" sz="1000" dirty="0" smtClean="0"/>
          </a:p>
          <a:p>
            <a:r>
              <a:rPr lang="en-US" sz="2000" dirty="0" smtClean="0"/>
              <a:t>Grant funding [2010]:</a:t>
            </a:r>
          </a:p>
          <a:p>
            <a:pPr marL="0" indent="0">
              <a:buNone/>
            </a:pPr>
            <a:r>
              <a:rPr lang="en-US" sz="1800" dirty="0" smtClean="0"/>
              <a:t>              Human Animal Bond Research Initiative Foundation (HABRI)</a:t>
            </a:r>
            <a:endParaRPr lang="en-US" sz="1800"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3448" y="6245352"/>
            <a:ext cx="1981200" cy="509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39241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00200"/>
            <a:ext cx="9144000" cy="1219200"/>
          </a:xfrm>
          <a:prstGeom prst="rect">
            <a:avLst/>
          </a:prstGeom>
          <a:ln>
            <a:solidFill>
              <a:schemeClr val="tx1"/>
            </a:solidFill>
          </a:ln>
        </p:spPr>
      </p:pic>
    </p:spTree>
    <p:extLst>
      <p:ext uri="{BB962C8B-B14F-4D97-AF65-F5344CB8AC3E}">
        <p14:creationId xmlns:p14="http://schemas.microsoft.com/office/powerpoint/2010/main" val="32528918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36600"/>
            <a:ext cx="9144000" cy="5384800"/>
          </a:xfrm>
          <a:prstGeom prst="rect">
            <a:avLst/>
          </a:prstGeom>
          <a:ln>
            <a:solidFill>
              <a:schemeClr val="tx1"/>
            </a:solidFill>
          </a:ln>
        </p:spPr>
      </p:pic>
      <p:sp>
        <p:nvSpPr>
          <p:cNvPr id="2" name="Left Arrow 1"/>
          <p:cNvSpPr/>
          <p:nvPr/>
        </p:nvSpPr>
        <p:spPr>
          <a:xfrm>
            <a:off x="1676400" y="1600200"/>
            <a:ext cx="978408" cy="484632"/>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81532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a:t>
            </a:r>
            <a:r>
              <a:rPr lang="en-US" dirty="0" smtClean="0"/>
              <a:t>Considerations</a:t>
            </a:r>
            <a:endParaRPr lang="en-US" dirty="0"/>
          </a:p>
        </p:txBody>
      </p:sp>
      <p:sp>
        <p:nvSpPr>
          <p:cNvPr id="3" name="Content Placeholder 2"/>
          <p:cNvSpPr>
            <a:spLocks noGrp="1"/>
          </p:cNvSpPr>
          <p:nvPr>
            <p:ph idx="1"/>
          </p:nvPr>
        </p:nvSpPr>
        <p:spPr/>
        <p:txBody>
          <a:bodyPr/>
          <a:lstStyle/>
          <a:p>
            <a:r>
              <a:rPr lang="en-US" dirty="0" smtClean="0"/>
              <a:t>Aliasing permanently breaks the link between the original tag from the tagged record.  Is it worth it to have developers make aliasing un-doable?</a:t>
            </a:r>
          </a:p>
          <a:p>
            <a:endParaRPr lang="en-US" dirty="0" smtClean="0"/>
          </a:p>
          <a:p>
            <a:r>
              <a:rPr lang="en-US" dirty="0" smtClean="0"/>
              <a:t>Is there room for both a controlled vocabulary (taxonomy, ontology) and  free-form end-user tagging?</a:t>
            </a:r>
            <a:endParaRPr lang="en-US" dirty="0"/>
          </a:p>
          <a:p>
            <a:endParaRPr lang="en-US" dirty="0" smtClean="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3448" y="6245352"/>
            <a:ext cx="1981200" cy="509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84216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3" name="Content Placeholder 2"/>
          <p:cNvSpPr>
            <a:spLocks noGrp="1"/>
          </p:cNvSpPr>
          <p:nvPr>
            <p:ph idx="1"/>
          </p:nvPr>
        </p:nvSpPr>
        <p:spPr/>
        <p:txBody>
          <a:bodyPr>
            <a:normAutofit/>
          </a:bodyPr>
          <a:lstStyle/>
          <a:p>
            <a:r>
              <a:rPr lang="en-US" dirty="0" smtClean="0"/>
              <a:t>Reconcile </a:t>
            </a:r>
            <a:r>
              <a:rPr lang="en-US" dirty="0" smtClean="0"/>
              <a:t>a </a:t>
            </a:r>
            <a:r>
              <a:rPr lang="en-US" dirty="0"/>
              <a:t>controlled vocabulary </a:t>
            </a:r>
            <a:r>
              <a:rPr lang="en-US" dirty="0" smtClean="0"/>
              <a:t>(taxonomy or ontology) with an unregulated tag system</a:t>
            </a:r>
            <a:endParaRPr lang="en-US" dirty="0"/>
          </a:p>
          <a:p>
            <a:endParaRPr lang="en-US" dirty="0" smtClean="0"/>
          </a:p>
          <a:p>
            <a:r>
              <a:rPr lang="en-US" dirty="0" err="1" smtClean="0"/>
              <a:t>HUBzero</a:t>
            </a:r>
            <a:r>
              <a:rPr lang="en-US" dirty="0" smtClean="0"/>
              <a:t> was not developed to make use of a taxonomy</a:t>
            </a:r>
          </a:p>
          <a:p>
            <a:endParaRPr lang="en-US" dirty="0"/>
          </a:p>
          <a:p>
            <a:r>
              <a:rPr lang="en-US" dirty="0" smtClean="0"/>
              <a:t>Work toward harmoniously resolving these two issues</a:t>
            </a:r>
            <a:endParaRPr lang="en-US" dirty="0"/>
          </a:p>
          <a:p>
            <a:endParaRPr lang="en-US"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3448" y="6245352"/>
            <a:ext cx="1981200" cy="509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41871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HABRI Central: A Work In Progress</a:t>
            </a:r>
            <a:endParaRPr lang="en-US" dirty="0"/>
          </a:p>
        </p:txBody>
      </p:sp>
      <p:sp>
        <p:nvSpPr>
          <p:cNvPr id="3" name="Content Placeholder 2"/>
          <p:cNvSpPr>
            <a:spLocks noGrp="1"/>
          </p:cNvSpPr>
          <p:nvPr>
            <p:ph idx="1"/>
          </p:nvPr>
        </p:nvSpPr>
        <p:spPr>
          <a:xfrm>
            <a:off x="457200" y="1600200"/>
            <a:ext cx="8229600" cy="4343400"/>
          </a:xfrm>
        </p:spPr>
        <p:txBody>
          <a:bodyPr>
            <a:normAutofit lnSpcReduction="10000"/>
          </a:bodyPr>
          <a:lstStyle/>
          <a:p>
            <a:r>
              <a:rPr lang="en-US" sz="3000" dirty="0" smtClean="0"/>
              <a:t>Continued HABRI funding is anticipated for the next two years. </a:t>
            </a:r>
          </a:p>
          <a:p>
            <a:endParaRPr lang="en-US" sz="3000" dirty="0" smtClean="0"/>
          </a:p>
          <a:p>
            <a:r>
              <a:rPr lang="en-US" sz="3000" dirty="0" smtClean="0"/>
              <a:t>Bibliography to add HAB citations from liberal arts journals while keeping scientific literature current</a:t>
            </a:r>
          </a:p>
          <a:p>
            <a:endParaRPr lang="en-US" sz="3000" dirty="0" smtClean="0"/>
          </a:p>
          <a:p>
            <a:r>
              <a:rPr lang="en-US" sz="3000" dirty="0" smtClean="0"/>
              <a:t>Exploring further funding to </a:t>
            </a:r>
            <a:r>
              <a:rPr lang="en-US" sz="3000" dirty="0"/>
              <a:t>model </a:t>
            </a:r>
            <a:r>
              <a:rPr lang="en-US" sz="3000" dirty="0" smtClean="0"/>
              <a:t>the </a:t>
            </a:r>
            <a:r>
              <a:rPr lang="en-US" sz="3000" dirty="0"/>
              <a:t>creation of interdisciplinary </a:t>
            </a:r>
            <a:r>
              <a:rPr lang="en-US" sz="3000" dirty="0" smtClean="0"/>
              <a:t>taxonomies</a:t>
            </a:r>
          </a:p>
          <a:p>
            <a:endParaRPr lang="en-US" dirty="0"/>
          </a:p>
          <a:p>
            <a:pPr marL="0" indent="0">
              <a:buNone/>
            </a:pPr>
            <a:endParaRPr lang="en-US" dirty="0" smtClean="0"/>
          </a:p>
          <a:p>
            <a:endParaRPr lang="en-US"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3448" y="6245352"/>
            <a:ext cx="1981200" cy="509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45791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8" y="0"/>
            <a:ext cx="9144000" cy="6124959"/>
          </a:xfrm>
          <a:prstGeom prst="rect">
            <a:avLst/>
          </a:prstGeom>
          <a:ln>
            <a:solidFill>
              <a:schemeClr val="tx1"/>
            </a:solidFill>
          </a:ln>
        </p:spPr>
      </p:pic>
      <p:sp>
        <p:nvSpPr>
          <p:cNvPr id="2" name="TextBox 1"/>
          <p:cNvSpPr txBox="1"/>
          <p:nvPr/>
        </p:nvSpPr>
        <p:spPr>
          <a:xfrm>
            <a:off x="7398" y="6211669"/>
            <a:ext cx="9144000" cy="646331"/>
          </a:xfrm>
          <a:prstGeom prst="rect">
            <a:avLst/>
          </a:prstGeom>
          <a:noFill/>
        </p:spPr>
        <p:txBody>
          <a:bodyPr wrap="square" rtlCol="0">
            <a:spAutoFit/>
          </a:bodyPr>
          <a:lstStyle/>
          <a:p>
            <a:pPr algn="ctr"/>
            <a:r>
              <a:rPr lang="en-US" sz="3600" b="1" dirty="0" smtClean="0"/>
              <a:t>Questions?</a:t>
            </a:r>
            <a:endParaRPr lang="en-US" sz="3600" b="1" dirty="0"/>
          </a:p>
        </p:txBody>
      </p:sp>
    </p:spTree>
    <p:extLst>
      <p:ext uri="{BB962C8B-B14F-4D97-AF65-F5344CB8AC3E}">
        <p14:creationId xmlns:p14="http://schemas.microsoft.com/office/powerpoint/2010/main" val="33382821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1020762"/>
          </a:xfrm>
        </p:spPr>
        <p:txBody>
          <a:bodyPr>
            <a:normAutofit/>
          </a:bodyPr>
          <a:lstStyle/>
          <a:p>
            <a:r>
              <a:rPr lang="en-US" dirty="0" smtClean="0"/>
              <a:t>HABRI Central Structure</a:t>
            </a:r>
            <a:endParaRPr lang="en-US" dirty="0"/>
          </a:p>
        </p:txBody>
      </p:sp>
      <p:sp>
        <p:nvSpPr>
          <p:cNvPr id="6" name="Content Placeholder 5"/>
          <p:cNvSpPr>
            <a:spLocks noGrp="1"/>
          </p:cNvSpPr>
          <p:nvPr>
            <p:ph idx="1"/>
          </p:nvPr>
        </p:nvSpPr>
        <p:spPr>
          <a:xfrm>
            <a:off x="533400" y="1371600"/>
            <a:ext cx="8229600" cy="5029200"/>
          </a:xfrm>
        </p:spPr>
        <p:txBody>
          <a:bodyPr>
            <a:noAutofit/>
          </a:bodyPr>
          <a:lstStyle/>
          <a:p>
            <a:r>
              <a:rPr lang="en-US" sz="2000" dirty="0" smtClean="0"/>
              <a:t>Project </a:t>
            </a:r>
            <a:r>
              <a:rPr lang="en-US" sz="2000" dirty="0"/>
              <a:t>design: </a:t>
            </a:r>
          </a:p>
          <a:p>
            <a:pPr lvl="1"/>
            <a:r>
              <a:rPr lang="en-US" sz="2000" dirty="0"/>
              <a:t>Bibliography </a:t>
            </a:r>
          </a:p>
          <a:p>
            <a:pPr lvl="1"/>
            <a:r>
              <a:rPr lang="en-US" sz="2000" dirty="0"/>
              <a:t>Repository </a:t>
            </a:r>
          </a:p>
          <a:p>
            <a:pPr lvl="1"/>
            <a:r>
              <a:rPr lang="en-US" sz="2000" dirty="0"/>
              <a:t>Online Publishing </a:t>
            </a:r>
            <a:r>
              <a:rPr lang="en-US" sz="2000" dirty="0" smtClean="0"/>
              <a:t>Venue </a:t>
            </a:r>
            <a:endParaRPr lang="en-US" sz="2000" dirty="0"/>
          </a:p>
          <a:p>
            <a:pPr lvl="1"/>
            <a:r>
              <a:rPr lang="en-US" sz="2000" dirty="0"/>
              <a:t>Digital Community Hub</a:t>
            </a:r>
          </a:p>
          <a:p>
            <a:pPr marL="0" indent="0">
              <a:buNone/>
            </a:pPr>
            <a:endParaRPr lang="en-US" sz="1000" dirty="0" smtClean="0"/>
          </a:p>
          <a:p>
            <a:r>
              <a:rPr lang="en-US" sz="2000" dirty="0" smtClean="0"/>
              <a:t>Two advisory boards to insure scholarly independence:</a:t>
            </a:r>
          </a:p>
          <a:p>
            <a:pPr lvl="1"/>
            <a:r>
              <a:rPr lang="en-US" sz="2000" dirty="0" smtClean="0"/>
              <a:t>Management </a:t>
            </a:r>
            <a:r>
              <a:rPr lang="en-US" sz="2000" dirty="0"/>
              <a:t>Advisory </a:t>
            </a:r>
            <a:r>
              <a:rPr lang="en-US" sz="2000" dirty="0" smtClean="0"/>
              <a:t>Board:</a:t>
            </a:r>
          </a:p>
          <a:p>
            <a:pPr lvl="2"/>
            <a:r>
              <a:rPr lang="en-US" sz="1600" dirty="0" smtClean="0"/>
              <a:t>Individuals </a:t>
            </a:r>
            <a:r>
              <a:rPr lang="en-US" sz="1600" dirty="0"/>
              <a:t>involved in academia, medicine, industry, and other areas of related to human- animal </a:t>
            </a:r>
            <a:r>
              <a:rPr lang="en-US" sz="1600" dirty="0" smtClean="0"/>
              <a:t>interaction</a:t>
            </a:r>
          </a:p>
          <a:p>
            <a:pPr lvl="2"/>
            <a:r>
              <a:rPr lang="en-US" sz="1600" dirty="0" smtClean="0"/>
              <a:t>Discuss </a:t>
            </a:r>
            <a:r>
              <a:rPr lang="en-US" sz="1600" dirty="0"/>
              <a:t>issues that affect the operation and sustainability of HABRI Central.   </a:t>
            </a:r>
          </a:p>
          <a:p>
            <a:pPr lvl="1"/>
            <a:r>
              <a:rPr lang="en-US" sz="2000" dirty="0" smtClean="0"/>
              <a:t>Editorial Board:</a:t>
            </a:r>
          </a:p>
          <a:p>
            <a:pPr lvl="2"/>
            <a:r>
              <a:rPr lang="en-US" sz="1600" dirty="0" smtClean="0"/>
              <a:t>Experts </a:t>
            </a:r>
            <a:r>
              <a:rPr lang="en-US" sz="1600" dirty="0"/>
              <a:t>and professionals from various fields related to human-animal </a:t>
            </a:r>
            <a:r>
              <a:rPr lang="en-US" sz="1600" dirty="0" smtClean="0"/>
              <a:t>interaction</a:t>
            </a:r>
          </a:p>
          <a:p>
            <a:pPr lvl="2"/>
            <a:r>
              <a:rPr lang="en-US" sz="1600" dirty="0" smtClean="0"/>
              <a:t>Advise on </a:t>
            </a:r>
            <a:r>
              <a:rPr lang="en-US" sz="1600" dirty="0"/>
              <a:t>the scope of the site’s content and oversee the review process for any original publications. </a:t>
            </a: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3448" y="6245352"/>
            <a:ext cx="1981200" cy="509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53243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Developing the Bibliography</a:t>
            </a:r>
            <a:endParaRPr lang="en-US" dirty="0"/>
          </a:p>
        </p:txBody>
      </p:sp>
      <p:sp>
        <p:nvSpPr>
          <p:cNvPr id="3" name="Content Placeholder 2"/>
          <p:cNvSpPr>
            <a:spLocks noGrp="1"/>
          </p:cNvSpPr>
          <p:nvPr>
            <p:ph idx="1"/>
          </p:nvPr>
        </p:nvSpPr>
        <p:spPr>
          <a:xfrm>
            <a:off x="762000" y="1828800"/>
            <a:ext cx="7772400" cy="3429000"/>
          </a:xfrm>
        </p:spPr>
        <p:txBody>
          <a:bodyPr>
            <a:normAutofit fontScale="25000" lnSpcReduction="20000"/>
          </a:bodyPr>
          <a:lstStyle/>
          <a:p>
            <a:pPr>
              <a:lnSpc>
                <a:spcPct val="120000"/>
              </a:lnSpc>
            </a:pPr>
            <a:r>
              <a:rPr lang="en-US" sz="9600" dirty="0" smtClean="0"/>
              <a:t>Agree upon HAB journals to index comprehensively</a:t>
            </a:r>
          </a:p>
          <a:p>
            <a:pPr>
              <a:lnSpc>
                <a:spcPct val="120000"/>
              </a:lnSpc>
            </a:pPr>
            <a:r>
              <a:rPr lang="en-US" sz="9600" dirty="0" smtClean="0"/>
              <a:t>Identify key topics within scope of the project</a:t>
            </a:r>
          </a:p>
          <a:p>
            <a:pPr>
              <a:lnSpc>
                <a:spcPct val="120000"/>
              </a:lnSpc>
            </a:pPr>
            <a:r>
              <a:rPr lang="en-US" sz="9600" dirty="0" smtClean="0"/>
              <a:t>Create “value added” features </a:t>
            </a:r>
          </a:p>
          <a:p>
            <a:pPr lvl="1">
              <a:lnSpc>
                <a:spcPct val="120000"/>
              </a:lnSpc>
            </a:pPr>
            <a:r>
              <a:rPr lang="en-US" sz="8000" dirty="0" smtClean="0"/>
              <a:t>Add peer-viewed and evidenced-based tags to articles</a:t>
            </a:r>
          </a:p>
          <a:p>
            <a:pPr lvl="1">
              <a:lnSpc>
                <a:spcPct val="120000"/>
              </a:lnSpc>
            </a:pPr>
            <a:r>
              <a:rPr lang="en-US" sz="8000" dirty="0" smtClean="0"/>
              <a:t>Index book sections in key HAB books</a:t>
            </a:r>
          </a:p>
          <a:p>
            <a:pPr>
              <a:lnSpc>
                <a:spcPct val="120000"/>
              </a:lnSpc>
            </a:pPr>
            <a:r>
              <a:rPr lang="en-US" sz="9600" dirty="0" smtClean="0"/>
              <a:t>Add citations  for Editorial Board’s publications</a:t>
            </a:r>
          </a:p>
          <a:p>
            <a:pPr>
              <a:lnSpc>
                <a:spcPct val="120000"/>
              </a:lnSpc>
            </a:pPr>
            <a:r>
              <a:rPr lang="en-US" sz="9600" dirty="0" smtClean="0"/>
              <a:t>Find </a:t>
            </a:r>
            <a:r>
              <a:rPr lang="en-US" sz="9600" dirty="0"/>
              <a:t>earlier bibliographies in the field for inclusion </a:t>
            </a:r>
            <a:endParaRPr lang="en-US" sz="9600" dirty="0" smtClean="0"/>
          </a:p>
          <a:p>
            <a:pPr>
              <a:lnSpc>
                <a:spcPct val="120000"/>
              </a:lnSpc>
            </a:pPr>
            <a:r>
              <a:rPr lang="en-US" sz="9600" dirty="0" smtClean="0"/>
              <a:t>Select databases to search, prioritize retrieval, &amp; save results to EndNote X5 for final edit before uploading. </a:t>
            </a:r>
          </a:p>
          <a:p>
            <a:endParaRPr lang="en-US" sz="900" dirty="0" smtClean="0"/>
          </a:p>
          <a:p>
            <a:pPr marL="0" indent="0">
              <a:buNone/>
            </a:pPr>
            <a:endParaRPr lang="en-US"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3448" y="6245352"/>
            <a:ext cx="1981200" cy="509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33123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Databases </a:t>
            </a:r>
            <a:r>
              <a:rPr lang="en-US" dirty="0" smtClean="0"/>
              <a:t>Being Covered</a:t>
            </a:r>
            <a:endParaRPr lang="en-US" dirty="0"/>
          </a:p>
        </p:txBody>
      </p:sp>
      <p:sp>
        <p:nvSpPr>
          <p:cNvPr id="3" name="Content Placeholder 2"/>
          <p:cNvSpPr>
            <a:spLocks noGrp="1"/>
          </p:cNvSpPr>
          <p:nvPr>
            <p:ph idx="1"/>
          </p:nvPr>
        </p:nvSpPr>
        <p:spPr/>
        <p:txBody>
          <a:bodyPr>
            <a:normAutofit/>
          </a:bodyPr>
          <a:lstStyle/>
          <a:p>
            <a:pPr marL="0" indent="0">
              <a:buNone/>
            </a:pPr>
            <a:endParaRPr lang="en-US" dirty="0" smtClean="0"/>
          </a:p>
          <a:p>
            <a:pPr marL="0" indent="0">
              <a:buNone/>
            </a:pP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362" y="1557337"/>
            <a:ext cx="8677275" cy="4310063"/>
          </a:xfrm>
          <a:prstGeom prst="rect">
            <a:avLst/>
          </a:prstGeom>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3448" y="6245352"/>
            <a:ext cx="1981200" cy="509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90182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457200"/>
          </a:xfrm>
        </p:spPr>
        <p:txBody>
          <a:bodyPr>
            <a:noAutofit/>
          </a:bodyPr>
          <a:lstStyle/>
          <a:p>
            <a:r>
              <a:rPr lang="en-US" dirty="0" smtClean="0"/>
              <a:t>HABRI Central Bibliography</a:t>
            </a:r>
            <a:endParaRPr lang="en-US" dirty="0"/>
          </a:p>
        </p:txBody>
      </p:sp>
      <p:sp>
        <p:nvSpPr>
          <p:cNvPr id="3" name="Content Placeholder 2"/>
          <p:cNvSpPr>
            <a:spLocks noGrp="1"/>
          </p:cNvSpPr>
          <p:nvPr>
            <p:ph idx="1"/>
          </p:nvPr>
        </p:nvSpPr>
        <p:spPr>
          <a:xfrm>
            <a:off x="762000" y="1447800"/>
            <a:ext cx="8153400" cy="4495800"/>
          </a:xfrm>
        </p:spPr>
        <p:txBody>
          <a:bodyPr>
            <a:noAutofit/>
          </a:bodyPr>
          <a:lstStyle/>
          <a:p>
            <a:pPr lvl="0">
              <a:lnSpc>
                <a:spcPct val="150000"/>
              </a:lnSpc>
            </a:pPr>
            <a:r>
              <a:rPr lang="en-US" sz="2400" dirty="0" smtClean="0"/>
              <a:t>16,700</a:t>
            </a:r>
            <a:r>
              <a:rPr lang="en-US" sz="2400" dirty="0"/>
              <a:t>+ citations </a:t>
            </a:r>
            <a:r>
              <a:rPr lang="en-US" sz="2400" dirty="0" smtClean="0"/>
              <a:t>identified to date [1909-2013]</a:t>
            </a:r>
            <a:endParaRPr lang="en-US" sz="2400" dirty="0"/>
          </a:p>
          <a:p>
            <a:pPr lvl="0">
              <a:lnSpc>
                <a:spcPct val="150000"/>
              </a:lnSpc>
            </a:pPr>
            <a:r>
              <a:rPr lang="en-US" sz="2400" dirty="0" smtClean="0"/>
              <a:t>14+ </a:t>
            </a:r>
            <a:r>
              <a:rPr lang="en-US" sz="2400" dirty="0"/>
              <a:t>databases searched </a:t>
            </a:r>
          </a:p>
          <a:p>
            <a:pPr lvl="0">
              <a:lnSpc>
                <a:spcPct val="150000"/>
              </a:lnSpc>
            </a:pPr>
            <a:r>
              <a:rPr lang="en-US" sz="2400" dirty="0" smtClean="0"/>
              <a:t>1,800+ </a:t>
            </a:r>
            <a:r>
              <a:rPr lang="en-US" sz="2400" dirty="0"/>
              <a:t>journals </a:t>
            </a:r>
            <a:r>
              <a:rPr lang="en-US" sz="2400" dirty="0" smtClean="0"/>
              <a:t>with one </a:t>
            </a:r>
            <a:r>
              <a:rPr lang="en-US" sz="2400" dirty="0"/>
              <a:t>or more relevant articles</a:t>
            </a:r>
          </a:p>
          <a:p>
            <a:pPr lvl="0">
              <a:lnSpc>
                <a:spcPct val="150000"/>
              </a:lnSpc>
            </a:pPr>
            <a:r>
              <a:rPr lang="en-US" sz="2400" dirty="0" smtClean="0"/>
              <a:t>1,300+ </a:t>
            </a:r>
            <a:r>
              <a:rPr lang="en-US" sz="2400" dirty="0"/>
              <a:t>peer-reviewed journals with one or more relevant articles </a:t>
            </a:r>
          </a:p>
          <a:p>
            <a:pPr lvl="0">
              <a:lnSpc>
                <a:spcPct val="150000"/>
              </a:lnSpc>
            </a:pPr>
            <a:r>
              <a:rPr lang="en-US" sz="2400" dirty="0" smtClean="0"/>
              <a:t>1,980 </a:t>
            </a:r>
            <a:r>
              <a:rPr lang="en-US" sz="2400" dirty="0"/>
              <a:t>book chapters and encyclopedia sections indexed</a:t>
            </a:r>
          </a:p>
          <a:p>
            <a:pPr lvl="0">
              <a:lnSpc>
                <a:spcPct val="150000"/>
              </a:lnSpc>
            </a:pPr>
            <a:r>
              <a:rPr lang="en-US" sz="2400" dirty="0" smtClean="0"/>
              <a:t>550 </a:t>
            </a:r>
            <a:r>
              <a:rPr lang="en-US" sz="2400" dirty="0"/>
              <a:t>theses and dissertations </a:t>
            </a:r>
            <a:r>
              <a:rPr lang="en-US" sz="2400" dirty="0" smtClean="0"/>
              <a:t>identified [1915-2013]</a:t>
            </a:r>
            <a:endParaRPr lang="en-US" sz="2400"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3448" y="6245352"/>
            <a:ext cx="1981200" cy="509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85521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1026" name="Picture 2" descr="\\libfiles\Departments\HABRI\HUBBUB 2013\Screenshot_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361" y="917373"/>
            <a:ext cx="8879239" cy="517862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95811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1026" name="Picture 2" descr="\\libfiles\Departments\HABRI\HUBBUB 2013\petlos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48519"/>
            <a:ext cx="9144000" cy="596096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Oval 3"/>
          <p:cNvSpPr/>
          <p:nvPr/>
        </p:nvSpPr>
        <p:spPr>
          <a:xfrm>
            <a:off x="7162800" y="2286000"/>
            <a:ext cx="1600200" cy="1752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41024787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8519"/>
            <a:ext cx="9144000" cy="5960962"/>
          </a:xfrm>
          <a:prstGeom prst="rect">
            <a:avLst/>
          </a:prstGeom>
          <a:ln>
            <a:solidFill>
              <a:schemeClr val="tx1"/>
            </a:solidFill>
          </a:ln>
        </p:spPr>
      </p:pic>
      <p:sp>
        <p:nvSpPr>
          <p:cNvPr id="3" name="Oval 2"/>
          <p:cNvSpPr/>
          <p:nvPr/>
        </p:nvSpPr>
        <p:spPr>
          <a:xfrm>
            <a:off x="7162800" y="2286000"/>
            <a:ext cx="1600200" cy="1752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4953459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2121</TotalTime>
  <Words>2497</Words>
  <Application>Microsoft Office PowerPoint</Application>
  <PresentationFormat>On-screen Show (4:3)</PresentationFormat>
  <Paragraphs>231</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Creating a Bibliography and Taxonomy within HubZero:</vt:lpstr>
      <vt:lpstr>Research Partnership</vt:lpstr>
      <vt:lpstr>HABRI Central Structure</vt:lpstr>
      <vt:lpstr>Developing the Bibliography</vt:lpstr>
      <vt:lpstr>Databases Being Covered</vt:lpstr>
      <vt:lpstr>HABRI Central Bibliography</vt:lpstr>
      <vt:lpstr>PowerPoint Presentation</vt:lpstr>
      <vt:lpstr>PowerPoint Presentation</vt:lpstr>
      <vt:lpstr>PowerPoint Presentation</vt:lpstr>
      <vt:lpstr>PowerPoint Presentation</vt:lpstr>
      <vt:lpstr>PowerPoint Presentation</vt:lpstr>
      <vt:lpstr>PowerPoint Presentation</vt:lpstr>
      <vt:lpstr>HABRI Central Repository</vt:lpstr>
      <vt:lpstr>Creating a Taxonomy</vt:lpstr>
      <vt:lpstr>PowerPoint Presentation</vt:lpstr>
      <vt:lpstr>PowerPoint Presentation</vt:lpstr>
      <vt:lpstr>PowerPoint Presentation</vt:lpstr>
      <vt:lpstr>Some Development Work</vt:lpstr>
      <vt:lpstr>PowerPoint Presentation</vt:lpstr>
      <vt:lpstr>PowerPoint Presentation</vt:lpstr>
      <vt:lpstr>PowerPoint Presentation</vt:lpstr>
      <vt:lpstr>Additional Considerations</vt:lpstr>
      <vt:lpstr>Challenges</vt:lpstr>
      <vt:lpstr>HABRI Central: A Work In Progress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HABRI Central</dc:title>
  <dc:creator>Administrator</dc:creator>
  <cp:lastModifiedBy>Administrator</cp:lastModifiedBy>
  <cp:revision>147</cp:revision>
  <cp:lastPrinted>2013-09-04T21:48:43Z</cp:lastPrinted>
  <dcterms:created xsi:type="dcterms:W3CDTF">2013-03-22T20:10:00Z</dcterms:created>
  <dcterms:modified xsi:type="dcterms:W3CDTF">2013-09-04T21:49:25Z</dcterms:modified>
</cp:coreProperties>
</file>