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56" r:id="rId2"/>
    <p:sldId id="290" r:id="rId3"/>
    <p:sldId id="291" r:id="rId4"/>
    <p:sldId id="296" r:id="rId5"/>
    <p:sldId id="297" r:id="rId6"/>
    <p:sldId id="298" r:id="rId7"/>
    <p:sldId id="259" r:id="rId8"/>
    <p:sldId id="325" r:id="rId9"/>
    <p:sldId id="326" r:id="rId10"/>
    <p:sldId id="327" r:id="rId11"/>
    <p:sldId id="329" r:id="rId12"/>
    <p:sldId id="328" r:id="rId13"/>
    <p:sldId id="293" r:id="rId14"/>
    <p:sldId id="294" r:id="rId15"/>
    <p:sldId id="299" r:id="rId16"/>
    <p:sldId id="300" r:id="rId17"/>
    <p:sldId id="301" r:id="rId18"/>
    <p:sldId id="302" r:id="rId19"/>
    <p:sldId id="308" r:id="rId20"/>
    <p:sldId id="268" r:id="rId21"/>
    <p:sldId id="310" r:id="rId22"/>
    <p:sldId id="260" r:id="rId23"/>
    <p:sldId id="269" r:id="rId24"/>
    <p:sldId id="258" r:id="rId25"/>
    <p:sldId id="307" r:id="rId26"/>
    <p:sldId id="286" r:id="rId27"/>
    <p:sldId id="323" r:id="rId28"/>
  </p:sldIdLst>
  <p:sldSz cx="9144000" cy="6858000" type="screen4x3"/>
  <p:notesSz cx="6858000" cy="9144000"/>
  <p:embeddedFontLst>
    <p:embeddedFont>
      <p:font typeface="Calibri" pitchFamily="34" charset="0"/>
      <p:regular r:id="rId30"/>
      <p:bold r:id="rId31"/>
      <p:italic r:id="rId32"/>
      <p:boldItalic r:id="rId33"/>
    </p:embeddedFont>
    <p:embeddedFont>
      <p:font typeface="Candara" pitchFamily="34" charset="0"/>
      <p:regular r:id="rId34"/>
      <p:bold r:id="rId35"/>
      <p:italic r:id="rId36"/>
      <p:boldItalic r:id="rId3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6" autoAdjust="0"/>
  </p:normalViewPr>
  <p:slideViewPr>
    <p:cSldViewPr>
      <p:cViewPr>
        <p:scale>
          <a:sx n="100" d="100"/>
          <a:sy n="100" d="100"/>
        </p:scale>
        <p:origin x="-1278" y="-1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rts/_rels/chart1.xml.rels><?xml version="1.0" encoding="UTF-8" standalone="yes"?>
<Relationships xmlns="http://schemas.openxmlformats.org/package/2006/relationships"><Relationship Id="rId1" Type="http://schemas.openxmlformats.org/officeDocument/2006/relationships/oleObject" Target="file:///E:\quake2013\doi_issued_cha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300" b="0" i="0" u="none" strike="noStrike" baseline="0">
                <a:solidFill>
                  <a:srgbClr val="3C3C3C"/>
                </a:solidFill>
                <a:latin typeface="Arial"/>
                <a:ea typeface="Arial"/>
                <a:cs typeface="Arial"/>
              </a:defRPr>
            </a:pPr>
            <a:r>
              <a:rPr lang="en-US"/>
              <a:t>Number of issued DOIs since 2012-06-30</a:t>
            </a:r>
          </a:p>
        </c:rich>
      </c:tx>
      <c:layout>
        <c:manualLayout>
          <c:xMode val="edge"/>
          <c:yMode val="edge"/>
          <c:x val="0.23170751417845759"/>
          <c:y val="3.5087819489616173E-2"/>
        </c:manualLayout>
      </c:layout>
      <c:spPr>
        <a:noFill/>
        <a:ln w="25400">
          <a:noFill/>
        </a:ln>
      </c:spPr>
    </c:title>
    <c:plotArea>
      <c:layout>
        <c:manualLayout>
          <c:layoutTarget val="inner"/>
          <c:xMode val="edge"/>
          <c:yMode val="edge"/>
          <c:x val="0.1236934850125601"/>
          <c:y val="0.20175496206529286"/>
          <c:w val="0.80836305698349131"/>
          <c:h val="0.5994169162809424"/>
        </c:manualLayout>
      </c:layout>
      <c:lineChart>
        <c:grouping val="stacked"/>
        <c:ser>
          <c:idx val="0"/>
          <c:order val="0"/>
          <c:tx>
            <c:strRef>
              <c:f>Sheet1!$B$1</c:f>
              <c:strCache>
                <c:ptCount val="1"/>
                <c:pt idx="0">
                  <c:v># of issued DOIs</c:v>
                </c:pt>
              </c:strCache>
            </c:strRef>
          </c:tx>
          <c:spPr>
            <a:ln w="38100">
              <a:solidFill>
                <a:srgbClr val="004586"/>
              </a:solidFill>
              <a:prstDash val="solid"/>
            </a:ln>
          </c:spPr>
          <c:marker>
            <c:symbol val="square"/>
            <c:size val="7"/>
            <c:spPr>
              <a:solidFill>
                <a:srgbClr val="004586"/>
              </a:solidFill>
              <a:ln>
                <a:solidFill>
                  <a:srgbClr val="004586"/>
                </a:solidFill>
                <a:prstDash val="solid"/>
              </a:ln>
            </c:spPr>
          </c:marker>
          <c:cat>
            <c:strRef>
              <c:f>Sheet1!$A$2:$A$6</c:f>
              <c:strCache>
                <c:ptCount val="5"/>
                <c:pt idx="0">
                  <c:v>2012-06</c:v>
                </c:pt>
                <c:pt idx="1">
                  <c:v>2012-09</c:v>
                </c:pt>
                <c:pt idx="2">
                  <c:v>2012-12</c:v>
                </c:pt>
                <c:pt idx="3">
                  <c:v>2013-03</c:v>
                </c:pt>
                <c:pt idx="4">
                  <c:v>2013-06</c:v>
                </c:pt>
              </c:strCache>
            </c:strRef>
          </c:cat>
          <c:val>
            <c:numRef>
              <c:f>Sheet1!$B$2:$B$6</c:f>
              <c:numCache>
                <c:formatCode>General</c:formatCode>
                <c:ptCount val="5"/>
                <c:pt idx="0">
                  <c:v>6</c:v>
                </c:pt>
                <c:pt idx="1">
                  <c:v>11</c:v>
                </c:pt>
                <c:pt idx="2">
                  <c:v>19</c:v>
                </c:pt>
                <c:pt idx="3">
                  <c:v>85</c:v>
                </c:pt>
                <c:pt idx="4">
                  <c:v>374</c:v>
                </c:pt>
              </c:numCache>
            </c:numRef>
          </c:val>
          <c:smooth val="1"/>
        </c:ser>
        <c:marker val="1"/>
        <c:axId val="53898624"/>
        <c:axId val="55514624"/>
      </c:lineChart>
      <c:catAx>
        <c:axId val="53898624"/>
        <c:scaling>
          <c:orientation val="minMax"/>
        </c:scaling>
        <c:axPos val="b"/>
        <c:title>
          <c:tx>
            <c:rich>
              <a:bodyPr/>
              <a:lstStyle/>
              <a:p>
                <a:pPr>
                  <a:defRPr sz="900" b="0" i="0" u="none" strike="noStrike" baseline="0">
                    <a:solidFill>
                      <a:srgbClr val="3C3C3C"/>
                    </a:solidFill>
                    <a:latin typeface="Arial"/>
                    <a:ea typeface="Arial"/>
                    <a:cs typeface="Arial"/>
                  </a:defRPr>
                </a:pPr>
                <a:r>
                  <a:rPr lang="en-US"/>
                  <a:t>FY Quarter</a:t>
                </a:r>
              </a:p>
            </c:rich>
          </c:tx>
          <c:layout>
            <c:manualLayout>
              <c:xMode val="edge"/>
              <c:yMode val="edge"/>
              <c:x val="0.48954745476801931"/>
              <c:y val="0.89181541202774384"/>
            </c:manualLayout>
          </c:layout>
          <c:spPr>
            <a:noFill/>
            <a:ln w="25400">
              <a:noFill/>
            </a:ln>
          </c:spPr>
        </c:title>
        <c:numFmt formatCode="General" sourceLinked="1"/>
        <c:tickLblPos val="nextTo"/>
        <c:spPr>
          <a:ln w="3175">
            <a:solidFill>
              <a:srgbClr val="B3B3B3"/>
            </a:solidFill>
            <a:prstDash val="solid"/>
          </a:ln>
        </c:spPr>
        <c:txPr>
          <a:bodyPr rot="0" vert="horz"/>
          <a:lstStyle/>
          <a:p>
            <a:pPr>
              <a:defRPr sz="1000" b="0" i="0" u="none" strike="noStrike" baseline="0">
                <a:solidFill>
                  <a:srgbClr val="3C3C3C"/>
                </a:solidFill>
                <a:latin typeface="Arial"/>
                <a:ea typeface="Arial"/>
                <a:cs typeface="Arial"/>
              </a:defRPr>
            </a:pPr>
            <a:endParaRPr lang="en-US"/>
          </a:p>
        </c:txPr>
        <c:crossAx val="55514624"/>
        <c:crossesAt val="0"/>
        <c:auto val="1"/>
        <c:lblAlgn val="ctr"/>
        <c:lblOffset val="100"/>
        <c:tickLblSkip val="1"/>
        <c:tickMarkSkip val="1"/>
      </c:catAx>
      <c:valAx>
        <c:axId val="55514624"/>
        <c:scaling>
          <c:orientation val="minMax"/>
        </c:scaling>
        <c:axPos val="l"/>
        <c:majorGridlines>
          <c:spPr>
            <a:ln w="3175">
              <a:solidFill>
                <a:srgbClr val="B3B3B3"/>
              </a:solidFill>
              <a:prstDash val="solid"/>
            </a:ln>
          </c:spPr>
        </c:majorGridlines>
        <c:title>
          <c:tx>
            <c:rich>
              <a:bodyPr/>
              <a:lstStyle/>
              <a:p>
                <a:pPr>
                  <a:defRPr sz="900" b="0" i="0" u="none" strike="noStrike" baseline="0">
                    <a:solidFill>
                      <a:srgbClr val="3C3C3C"/>
                    </a:solidFill>
                    <a:latin typeface="Arial"/>
                    <a:ea typeface="Arial"/>
                    <a:cs typeface="Arial"/>
                  </a:defRPr>
                </a:pPr>
                <a:r>
                  <a:rPr lang="en-US"/>
                  <a:t>Number of DOIs</a:t>
                </a:r>
              </a:p>
            </c:rich>
          </c:tx>
          <c:layout>
            <c:manualLayout>
              <c:xMode val="edge"/>
              <c:yMode val="edge"/>
              <c:x val="2.7874588171844544E-2"/>
              <c:y val="0.3654981196835016"/>
            </c:manualLayout>
          </c:layout>
          <c:spPr>
            <a:noFill/>
            <a:ln w="25400">
              <a:noFill/>
            </a:ln>
          </c:spPr>
        </c:title>
        <c:numFmt formatCode="General" sourceLinked="1"/>
        <c:tickLblPos val="nextTo"/>
        <c:spPr>
          <a:ln w="3175">
            <a:solidFill>
              <a:srgbClr val="B3B3B3"/>
            </a:solidFill>
            <a:prstDash val="solid"/>
          </a:ln>
        </c:spPr>
        <c:txPr>
          <a:bodyPr rot="0" vert="horz"/>
          <a:lstStyle/>
          <a:p>
            <a:pPr>
              <a:defRPr sz="1000" b="0" i="0" u="none" strike="noStrike" baseline="0">
                <a:solidFill>
                  <a:srgbClr val="3C3C3C"/>
                </a:solidFill>
                <a:latin typeface="Arial"/>
                <a:ea typeface="Arial"/>
                <a:cs typeface="Arial"/>
              </a:defRPr>
            </a:pPr>
            <a:endParaRPr lang="en-US"/>
          </a:p>
        </c:txPr>
        <c:crossAx val="53898624"/>
        <c:crossesAt val="1"/>
        <c:crossBetween val="midCat"/>
      </c:valAx>
      <c:spPr>
        <a:noFill/>
        <a:ln w="3175">
          <a:solidFill>
            <a:srgbClr val="B3B3B3"/>
          </a:solidFill>
          <a:prstDash val="solid"/>
        </a:ln>
      </c:spPr>
    </c:plotArea>
    <c:plotVisOnly val="1"/>
    <c:dispBlanksAs val="zero"/>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9BA249-B735-429D-A13E-8B84DA661289}" type="datetimeFigureOut">
              <a:rPr lang="en-US"/>
              <a:pPr>
                <a:defRPr/>
              </a:pPr>
              <a:t>2013-09-05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197A64-D728-4EFF-92D1-1E5D33EC36CA}" type="slidenum">
              <a:rPr lang="en-US"/>
              <a:pPr>
                <a:defRPr/>
              </a:pPr>
              <a:t>‹#›</a:t>
            </a:fld>
            <a:endParaRPr lang="en-US" dirty="0"/>
          </a:p>
        </p:txBody>
      </p:sp>
    </p:spTree>
    <p:extLst>
      <p:ext uri="{BB962C8B-B14F-4D97-AF65-F5344CB8AC3E}">
        <p14:creationId xmlns="" xmlns:p14="http://schemas.microsoft.com/office/powerpoint/2010/main" val="4285485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the title slide</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F3BB66-4193-498F-A01F-23B3F72A0CE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37732-6826-43AC-A37A-B55E54B6099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37732-6826-43AC-A37A-B55E54B60994}"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37732-6826-43AC-A37A-B55E54B60994}"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8986A-BC9D-426E-BB97-26F9E6921661}"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746206-E98A-47F1-BF2A-3221AEE7A1B1}"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3FC79D-658A-4CE1-9795-74B56E0F4C13}"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2F01ED-5B68-4230-A47A-ECC3ADBBE775}"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9CE72-E785-48CC-9B67-FAAD62A432AB}"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FA09C0-A8FC-4C27-8983-9EE3536FAF9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9CE72-E785-48CC-9B67-FAAD62A432AB}"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Costas, R., Meijer, I., Zahedi, Z. and Wouters, P. (2013). The Value of Research Data - Metrics for datasets from a cultural and technical point of view. A Knowledge Exchange Report, available from www.knowledge-exchange.info/datametrics</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29AE86-FD2F-4A48-ACBC-147C5D9175F4}"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F96C5-0A28-4583-8528-71F1F27D5AC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F96C5-0A28-4583-8528-71F1F27D5AC1}"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D4A6D-7A57-4579-8FCB-DE4B4FACB07E}"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Different metadata are collected through variety of controlled vocabulary instruments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A458CE-CBB6-43CB-9F14-FD054ADCEE58}"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picture slide</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E9FDA4-4F12-477D-806B-C21D7F51EC64}"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FA09C0-A8FC-4C27-8983-9EE3536FAF9A}"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37732-6826-43AC-A37A-B55E54B60994}"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EEC55E-6EEA-42C1-9826-59148C074C9E}"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7B608A-D2E2-403D-BEA1-F3840EDE05E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D3FC74-7F69-4664-AF39-9320388E3DA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90154-A8DC-4C87-ABC9-7F54A99845D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FBA63A-A98A-4E90-9FA5-0539E2C0657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60B25-86D8-4E5D-A47B-DCBAD5F89FC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37732-6826-43AC-A37A-B55E54B6099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content slide</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37732-6826-43AC-A37A-B55E54B60994}"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C2E945-EBDE-4D6D-91CA-B2E9D08272AF}" type="datetimeFigureOut">
              <a:rPr lang="en-US"/>
              <a:pPr>
                <a:defRPr/>
              </a:pPr>
              <a:t>2013-09-05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E4DE73-1B01-472A-921F-CCC3A93899AA}" type="slidenum">
              <a:rPr lang="en-US"/>
              <a:pPr>
                <a:defRPr/>
              </a:pPr>
              <a:t>‹#›</a:t>
            </a:fld>
            <a:endParaRPr lang="en-US" dirty="0"/>
          </a:p>
        </p:txBody>
      </p:sp>
    </p:spTree>
    <p:extLst>
      <p:ext uri="{BB962C8B-B14F-4D97-AF65-F5344CB8AC3E}">
        <p14:creationId xmlns="" xmlns:p14="http://schemas.microsoft.com/office/powerpoint/2010/main" val="229459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29997A-4441-40B6-8786-DA19B7C91D62}" type="datetimeFigureOut">
              <a:rPr lang="en-US"/>
              <a:pPr>
                <a:defRPr/>
              </a:pPr>
              <a:t>2013-09-05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321789-EE87-45BA-AD66-C4A4B1D4FDE8}" type="slidenum">
              <a:rPr lang="en-US"/>
              <a:pPr>
                <a:defRPr/>
              </a:pPr>
              <a:t>‹#›</a:t>
            </a:fld>
            <a:endParaRPr lang="en-US" dirty="0"/>
          </a:p>
        </p:txBody>
      </p:sp>
    </p:spTree>
    <p:extLst>
      <p:ext uri="{BB962C8B-B14F-4D97-AF65-F5344CB8AC3E}">
        <p14:creationId xmlns="" xmlns:p14="http://schemas.microsoft.com/office/powerpoint/2010/main" val="152938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E530A3-7793-4FE7-A42C-59CBC3D5C764}" type="datetimeFigureOut">
              <a:rPr lang="en-US"/>
              <a:pPr>
                <a:defRPr/>
              </a:pPr>
              <a:t>2013-09-05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D6926E-62CB-4E0B-92D8-765AF63F23A6}" type="slidenum">
              <a:rPr lang="en-US"/>
              <a:pPr>
                <a:defRPr/>
              </a:pPr>
              <a:t>‹#›</a:t>
            </a:fld>
            <a:endParaRPr lang="en-US" dirty="0"/>
          </a:p>
        </p:txBody>
      </p:sp>
    </p:spTree>
    <p:extLst>
      <p:ext uri="{BB962C8B-B14F-4D97-AF65-F5344CB8AC3E}">
        <p14:creationId xmlns="" xmlns:p14="http://schemas.microsoft.com/office/powerpoint/2010/main" val="328156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9F8827-E83F-410B-ADF2-5589BBE85045}" type="datetimeFigureOut">
              <a:rPr lang="en-US"/>
              <a:pPr>
                <a:defRPr/>
              </a:pPr>
              <a:t>2013-09-05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4D9647-4B74-47C0-8F4A-9D26C53AA3F7}" type="slidenum">
              <a:rPr lang="en-US"/>
              <a:pPr>
                <a:defRPr/>
              </a:pPr>
              <a:t>‹#›</a:t>
            </a:fld>
            <a:endParaRPr lang="en-US" dirty="0"/>
          </a:p>
        </p:txBody>
      </p:sp>
    </p:spTree>
    <p:extLst>
      <p:ext uri="{BB962C8B-B14F-4D97-AF65-F5344CB8AC3E}">
        <p14:creationId xmlns="" xmlns:p14="http://schemas.microsoft.com/office/powerpoint/2010/main" val="183753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2E14C-B6A2-4F09-98A4-F6F1E43D6CE0}" type="datetimeFigureOut">
              <a:rPr lang="en-US"/>
              <a:pPr>
                <a:defRPr/>
              </a:pPr>
              <a:t>2013-09-05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533BBC-69E3-4398-A049-F697FC6F23ED}" type="slidenum">
              <a:rPr lang="en-US"/>
              <a:pPr>
                <a:defRPr/>
              </a:pPr>
              <a:t>‹#›</a:t>
            </a:fld>
            <a:endParaRPr lang="en-US" dirty="0"/>
          </a:p>
        </p:txBody>
      </p:sp>
    </p:spTree>
    <p:extLst>
      <p:ext uri="{BB962C8B-B14F-4D97-AF65-F5344CB8AC3E}">
        <p14:creationId xmlns="" xmlns:p14="http://schemas.microsoft.com/office/powerpoint/2010/main" val="289427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A54167-E84A-42A9-A87B-908570440C44}" type="datetimeFigureOut">
              <a:rPr lang="en-US"/>
              <a:pPr>
                <a:defRPr/>
              </a:pPr>
              <a:t>2013-09-05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27359-D5B4-455D-9851-6E3F5AB82E1F}" type="slidenum">
              <a:rPr lang="en-US"/>
              <a:pPr>
                <a:defRPr/>
              </a:pPr>
              <a:t>‹#›</a:t>
            </a:fld>
            <a:endParaRPr lang="en-US" dirty="0"/>
          </a:p>
        </p:txBody>
      </p:sp>
    </p:spTree>
    <p:extLst>
      <p:ext uri="{BB962C8B-B14F-4D97-AF65-F5344CB8AC3E}">
        <p14:creationId xmlns="" xmlns:p14="http://schemas.microsoft.com/office/powerpoint/2010/main" val="3019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A354BC-D86C-4362-B19E-DBA16EFFD263}" type="datetimeFigureOut">
              <a:rPr lang="en-US"/>
              <a:pPr>
                <a:defRPr/>
              </a:pPr>
              <a:t>2013-09-05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01FE79-B781-4F10-B3D4-E82334186584}" type="slidenum">
              <a:rPr lang="en-US"/>
              <a:pPr>
                <a:defRPr/>
              </a:pPr>
              <a:t>‹#›</a:t>
            </a:fld>
            <a:endParaRPr lang="en-US" dirty="0"/>
          </a:p>
        </p:txBody>
      </p:sp>
    </p:spTree>
    <p:extLst>
      <p:ext uri="{BB962C8B-B14F-4D97-AF65-F5344CB8AC3E}">
        <p14:creationId xmlns="" xmlns:p14="http://schemas.microsoft.com/office/powerpoint/2010/main" val="323352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E5146C-1977-481A-9987-5EB4FFA8AC67}" type="datetimeFigureOut">
              <a:rPr lang="en-US"/>
              <a:pPr>
                <a:defRPr/>
              </a:pPr>
              <a:t>2013-09-05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538382-0607-41A1-9D9C-87A067F9A882}" type="slidenum">
              <a:rPr lang="en-US"/>
              <a:pPr>
                <a:defRPr/>
              </a:pPr>
              <a:t>‹#›</a:t>
            </a:fld>
            <a:endParaRPr lang="en-US" dirty="0"/>
          </a:p>
        </p:txBody>
      </p:sp>
    </p:spTree>
    <p:extLst>
      <p:ext uri="{BB962C8B-B14F-4D97-AF65-F5344CB8AC3E}">
        <p14:creationId xmlns="" xmlns:p14="http://schemas.microsoft.com/office/powerpoint/2010/main" val="24170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E896B2-1BD4-407D-AEA6-80AB5F6AE0E8}" type="datetimeFigureOut">
              <a:rPr lang="en-US"/>
              <a:pPr>
                <a:defRPr/>
              </a:pPr>
              <a:t>2013-09-05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444E3B-B01A-4588-B9E6-E5AFAA888BA2}" type="slidenum">
              <a:rPr lang="en-US"/>
              <a:pPr>
                <a:defRPr/>
              </a:pPr>
              <a:t>‹#›</a:t>
            </a:fld>
            <a:endParaRPr lang="en-US" dirty="0"/>
          </a:p>
        </p:txBody>
      </p:sp>
    </p:spTree>
    <p:extLst>
      <p:ext uri="{BB962C8B-B14F-4D97-AF65-F5344CB8AC3E}">
        <p14:creationId xmlns="" xmlns:p14="http://schemas.microsoft.com/office/powerpoint/2010/main" val="48641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539632-A938-4113-83BD-A3FA9CE1E024}" type="datetimeFigureOut">
              <a:rPr lang="en-US"/>
              <a:pPr>
                <a:defRPr/>
              </a:pPr>
              <a:t>2013-09-05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B948E6-2F2D-423F-B429-4A7E44A5A72D}" type="slidenum">
              <a:rPr lang="en-US"/>
              <a:pPr>
                <a:defRPr/>
              </a:pPr>
              <a:t>‹#›</a:t>
            </a:fld>
            <a:endParaRPr lang="en-US" dirty="0"/>
          </a:p>
        </p:txBody>
      </p:sp>
    </p:spTree>
    <p:extLst>
      <p:ext uri="{BB962C8B-B14F-4D97-AF65-F5344CB8AC3E}">
        <p14:creationId xmlns="" xmlns:p14="http://schemas.microsoft.com/office/powerpoint/2010/main" val="163922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CD7FF-64B8-4C32-BDC5-CCD35999F5F9}" type="datetimeFigureOut">
              <a:rPr lang="en-US"/>
              <a:pPr>
                <a:defRPr/>
              </a:pPr>
              <a:t>2013-09-05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C2E169-8B60-43F9-97B1-228D25B5A4CA}" type="slidenum">
              <a:rPr lang="en-US"/>
              <a:pPr>
                <a:defRPr/>
              </a:pPr>
              <a:t>‹#›</a:t>
            </a:fld>
            <a:endParaRPr lang="en-US" dirty="0"/>
          </a:p>
        </p:txBody>
      </p:sp>
    </p:spTree>
    <p:extLst>
      <p:ext uri="{BB962C8B-B14F-4D97-AF65-F5344CB8AC3E}">
        <p14:creationId xmlns="" xmlns:p14="http://schemas.microsoft.com/office/powerpoint/2010/main" val="246075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0DCA60-27B4-40AF-B236-9ABD4999E061}" type="datetimeFigureOut">
              <a:rPr lang="en-US"/>
              <a:pPr>
                <a:defRPr/>
              </a:pPr>
              <a:t>2013-09-05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B24E28-0B79-44AB-AF33-23EE87420B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3.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nees.org/warehouse/welco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nsf.gov/pubs/policydocs/pappguide/nsf13001/gpg_2.js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nees.org/warehouse/welco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mailto:spejsa@purdue.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ees.org/resources/281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nsf.gov/pubs/policydocs/pappguide/nsf11001/gpg_2.j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dcc.ac.uk/resources/curation-lifecycle-model"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152400"/>
            <a:ext cx="8229600" cy="1089025"/>
          </a:xfrm>
        </p:spPr>
        <p:txBody>
          <a:bodyPr/>
          <a:lstStyle/>
          <a:p>
            <a:pPr algn="l" eaLnBrk="1" hangingPunct="1"/>
            <a:r>
              <a:rPr lang="en-US" sz="2800" dirty="0" smtClean="0">
                <a:solidFill>
                  <a:schemeClr val="tx1">
                    <a:lumMod val="75000"/>
                    <a:lumOff val="25000"/>
                  </a:schemeClr>
                </a:solidFill>
                <a:latin typeface="Adobe Gothic Std B"/>
                <a:ea typeface="Adobe Gothic Std B"/>
                <a:cs typeface="Adobe Gothic Std B"/>
              </a:rPr>
              <a:t>George E. Brown, Jr.</a:t>
            </a:r>
            <a:br>
              <a:rPr lang="en-US" sz="2800" dirty="0" smtClean="0">
                <a:solidFill>
                  <a:schemeClr val="tx1">
                    <a:lumMod val="75000"/>
                    <a:lumOff val="25000"/>
                  </a:schemeClr>
                </a:solidFill>
                <a:latin typeface="Adobe Gothic Std B"/>
                <a:ea typeface="Adobe Gothic Std B"/>
                <a:cs typeface="Adobe Gothic Std B"/>
              </a:rPr>
            </a:br>
            <a:r>
              <a:rPr lang="en-US" sz="2800" dirty="0" smtClean="0">
                <a:solidFill>
                  <a:schemeClr val="tx1">
                    <a:lumMod val="75000"/>
                    <a:lumOff val="25000"/>
                  </a:schemeClr>
                </a:solidFill>
                <a:latin typeface="Adobe Gothic Std B"/>
                <a:ea typeface="Adobe Gothic Std B"/>
                <a:cs typeface="Adobe Gothic Std B"/>
              </a:rPr>
              <a:t>Network for Earthquake Engineering Simulation</a:t>
            </a:r>
          </a:p>
        </p:txBody>
      </p:sp>
      <p:sp>
        <p:nvSpPr>
          <p:cNvPr id="2051" name="Subtitle 2"/>
          <p:cNvSpPr>
            <a:spLocks noGrp="1"/>
          </p:cNvSpPr>
          <p:nvPr>
            <p:ph type="subTitle" idx="1"/>
          </p:nvPr>
        </p:nvSpPr>
        <p:spPr>
          <a:xfrm>
            <a:off x="295275" y="1295400"/>
            <a:ext cx="8315325" cy="457200"/>
          </a:xfrm>
        </p:spPr>
        <p:txBody>
          <a:bodyPr/>
          <a:lstStyle/>
          <a:p>
            <a:pPr algn="l" eaLnBrk="1" hangingPunct="1"/>
            <a:r>
              <a:rPr lang="en-US" sz="2800" b="1" dirty="0" smtClean="0">
                <a:solidFill>
                  <a:schemeClr val="tx1"/>
                </a:solidFill>
                <a:latin typeface="Adobe Heiti Std R"/>
                <a:ea typeface="Adobe Heiti Std R"/>
                <a:cs typeface="Adobe Heiti Std R"/>
              </a:rPr>
              <a:t>Publication of Research Data in the </a:t>
            </a:r>
            <a:r>
              <a:rPr lang="en-US" sz="2800" b="1" dirty="0" err="1" smtClean="0">
                <a:solidFill>
                  <a:schemeClr val="tx1"/>
                </a:solidFill>
                <a:latin typeface="Adobe Heiti Std R"/>
                <a:ea typeface="Adobe Heiti Std R"/>
                <a:cs typeface="Adobe Heiti Std R"/>
              </a:rPr>
              <a:t>NEEShub</a:t>
            </a:r>
            <a:endParaRPr lang="en-US" sz="2800" b="1" dirty="0" smtClean="0">
              <a:solidFill>
                <a:schemeClr val="tx1"/>
              </a:solidFill>
              <a:latin typeface="Adobe Heiti Std R"/>
              <a:ea typeface="Adobe Heiti Std R"/>
              <a:cs typeface="Adobe Heiti Std R"/>
            </a:endParaRPr>
          </a:p>
        </p:txBody>
      </p:sp>
      <p:sp>
        <p:nvSpPr>
          <p:cNvPr id="5" name="Subtitle 2"/>
          <p:cNvSpPr txBox="1">
            <a:spLocks/>
          </p:cNvSpPr>
          <p:nvPr/>
        </p:nvSpPr>
        <p:spPr>
          <a:xfrm>
            <a:off x="304800" y="2057400"/>
            <a:ext cx="8001000" cy="18288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cs-CZ" sz="1800" dirty="0" smtClean="0">
                <a:solidFill>
                  <a:schemeClr val="tx1"/>
                </a:solidFill>
              </a:rPr>
              <a:t>Stanislav Pejša</a:t>
            </a:r>
            <a:r>
              <a:rPr lang="en-US" sz="1800" dirty="0" smtClean="0">
                <a:solidFill>
                  <a:schemeClr val="tx1"/>
                </a:solidFill>
              </a:rPr>
              <a:t>, </a:t>
            </a:r>
            <a:br>
              <a:rPr lang="en-US" sz="1800" dirty="0" smtClean="0">
                <a:solidFill>
                  <a:schemeClr val="tx1"/>
                </a:solidFill>
              </a:rPr>
            </a:br>
            <a:r>
              <a:rPr lang="en-US" sz="1800" dirty="0" err="1" smtClean="0">
                <a:solidFill>
                  <a:schemeClr val="tx1"/>
                </a:solidFill>
              </a:rPr>
              <a:t>NEEScomm</a:t>
            </a:r>
            <a:r>
              <a:rPr lang="en-US" sz="1800" dirty="0" smtClean="0">
                <a:solidFill>
                  <a:schemeClr val="tx1"/>
                </a:solidFill>
              </a:rPr>
              <a:t> Data Curator</a:t>
            </a:r>
          </a:p>
          <a:p>
            <a:pPr algn="l" fontAlgn="auto">
              <a:spcAft>
                <a:spcPts val="0"/>
              </a:spcAft>
              <a:defRPr/>
            </a:pPr>
            <a:endParaRPr lang="en-US" sz="1800" b="1" dirty="0" smtClean="0">
              <a:ln w="17780" cmpd="sng">
                <a:solidFill>
                  <a:srgbClr val="FFFFFF"/>
                </a:solidFill>
                <a:prstDash val="solid"/>
                <a:miter lim="800000"/>
              </a:ln>
              <a:solidFill>
                <a:srgbClr val="7F7F7F"/>
              </a:solidFill>
              <a:effectLst>
                <a:outerShdw blurRad="50800" algn="tl" rotWithShape="0">
                  <a:srgbClr val="000000"/>
                </a:outerShdw>
              </a:effectLst>
            </a:endParaRPr>
          </a:p>
          <a:p>
            <a:pPr algn="l" fontAlgn="auto">
              <a:spcAft>
                <a:spcPts val="0"/>
              </a:spcAft>
              <a:defRPr/>
            </a:pPr>
            <a:r>
              <a:rPr lang="en-US" sz="1800" dirty="0" err="1" smtClean="0">
                <a:solidFill>
                  <a:schemeClr val="tx1"/>
                </a:solidFill>
              </a:rPr>
              <a:t>HUBbub</a:t>
            </a:r>
            <a:r>
              <a:rPr lang="cs-CZ" sz="1800" dirty="0" smtClean="0">
                <a:solidFill>
                  <a:schemeClr val="tx1"/>
                </a:solidFill>
              </a:rPr>
              <a:t> </a:t>
            </a:r>
            <a:r>
              <a:rPr lang="en-US" sz="1800" dirty="0" smtClean="0">
                <a:solidFill>
                  <a:schemeClr val="tx1"/>
                </a:solidFill>
              </a:rPr>
              <a:t>2013 </a:t>
            </a:r>
            <a:br>
              <a:rPr lang="en-US" sz="1800" dirty="0" smtClean="0">
                <a:solidFill>
                  <a:schemeClr val="tx1"/>
                </a:solidFill>
              </a:rPr>
            </a:br>
            <a:r>
              <a:rPr lang="en-US" sz="1800" dirty="0" smtClean="0">
                <a:solidFill>
                  <a:schemeClr val="tx1"/>
                </a:solidFill>
              </a:rPr>
              <a:t>Indianapolis, IN</a:t>
            </a:r>
            <a:r>
              <a:rPr lang="en-US" sz="1800" dirty="0" smtClean="0">
                <a:solidFill>
                  <a:schemeClr val="tx1"/>
                </a:solidFill>
              </a:rPr>
              <a:t/>
            </a:r>
            <a:br>
              <a:rPr lang="en-US" sz="1800" dirty="0" smtClean="0">
                <a:solidFill>
                  <a:schemeClr val="tx1"/>
                </a:solidFill>
              </a:rPr>
            </a:br>
            <a:r>
              <a:rPr lang="en-US" sz="1800" dirty="0" smtClean="0">
                <a:solidFill>
                  <a:schemeClr val="tx1"/>
                </a:solidFill>
              </a:rPr>
              <a:t>2013-09-06</a:t>
            </a:r>
            <a:endParaRPr lang="en-US" sz="1800" dirty="0" smtClean="0">
              <a:solidFill>
                <a:schemeClr val="tx1"/>
              </a:solidFill>
            </a:endParaRPr>
          </a:p>
          <a:p>
            <a:pPr algn="l" fontAlgn="auto">
              <a:spcAft>
                <a:spcPts val="0"/>
              </a:spcAft>
              <a:defRPr/>
            </a:pPr>
            <a:endParaRPr lang="en-US" sz="1800" dirty="0" smtClean="0">
              <a:solidFill>
                <a:schemeClr val="tx1"/>
              </a:solidFill>
            </a:endParaRPr>
          </a:p>
        </p:txBody>
      </p:sp>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05800" y="6477000"/>
            <a:ext cx="6858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054" name="Rectangle 6"/>
          <p:cNvSpPr>
            <a:spLocks noChangeArrowheads="1"/>
          </p:cNvSpPr>
          <p:nvPr/>
        </p:nvSpPr>
        <p:spPr bwMode="auto">
          <a:xfrm>
            <a:off x="3657600" y="6553200"/>
            <a:ext cx="54673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andara" pitchFamily="34" charset="0"/>
              </a:rPr>
              <a:t>This work is licensed under a </a:t>
            </a:r>
            <a:r>
              <a:rPr lang="en-US" sz="1000">
                <a:solidFill>
                  <a:srgbClr val="00B0F0"/>
                </a:solidFill>
                <a:latin typeface="Candara" pitchFamily="34" charset="0"/>
                <a:hlinkClick r:id="rId5"/>
              </a:rPr>
              <a:t>Creative Commons Attribution 3.0 Unported License</a:t>
            </a:r>
            <a:r>
              <a:rPr lang="en-US" sz="1000">
                <a:solidFill>
                  <a:srgbClr val="000000"/>
                </a:solidFill>
                <a:latin typeface="Candara"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228600"/>
            <a:ext cx="7070725" cy="8842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smtClean="0">
                <a:ln>
                  <a:noFill/>
                </a:ln>
                <a:solidFill>
                  <a:schemeClr val="tx1"/>
                </a:solidFill>
                <a:effectLst/>
                <a:uLnTx/>
                <a:uFillTx/>
                <a:latin typeface="Adobe Gothic Std B"/>
                <a:ea typeface="Adobe Gothic Std B"/>
                <a:cs typeface="Adobe Gothic Std B"/>
              </a:rPr>
              <a:t>NEEShub</a:t>
            </a:r>
            <a:r>
              <a:rPr kumimoji="0" lang="en-US" sz="4000" b="1" i="0" u="none" strike="noStrike" kern="1200" cap="none" spc="0" normalizeH="0" baseline="0" noProof="0" dirty="0" smtClean="0">
                <a:ln>
                  <a:noFill/>
                </a:ln>
                <a:solidFill>
                  <a:schemeClr val="tx1"/>
                </a:solidFill>
                <a:effectLst/>
                <a:uLnTx/>
                <a:uFillTx/>
                <a:latin typeface="Adobe Gothic Std B"/>
                <a:ea typeface="Adobe Gothic Std B"/>
                <a:cs typeface="Adobe Gothic Std B"/>
              </a:rPr>
              <a:t> - www.nees.org</a:t>
            </a:r>
          </a:p>
        </p:txBody>
      </p:sp>
      <p:pic>
        <p:nvPicPr>
          <p:cNvPr id="6" name="Content Placeholder 5" descr="neeshub_frontpage_tools_pw.png"/>
          <p:cNvPicPr>
            <a:picLocks noChangeAspect="1"/>
          </p:cNvPicPr>
          <p:nvPr/>
        </p:nvPicPr>
        <p:blipFill>
          <a:blip r:embed="rId4" cstate="print"/>
          <a:srcRect/>
          <a:stretch>
            <a:fillRect/>
          </a:stretch>
        </p:blipFill>
        <p:spPr>
          <a:xfrm>
            <a:off x="457200" y="1703388"/>
            <a:ext cx="8229600" cy="431958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81000" y="228600"/>
            <a:ext cx="7070725" cy="8842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Adobe Gothic Std B"/>
                <a:ea typeface="Adobe Gothic Std B"/>
                <a:cs typeface="Adobe Gothic Std B"/>
              </a:rPr>
              <a:t>Data Archiving at NEES</a:t>
            </a:r>
          </a:p>
        </p:txBody>
      </p:sp>
      <p:sp>
        <p:nvSpPr>
          <p:cNvPr id="3" name="Content Placeholder 6"/>
          <p:cNvSpPr txBox="1">
            <a:spLocks/>
          </p:cNvSpPr>
          <p:nvPr/>
        </p:nvSpPr>
        <p:spPr>
          <a:xfrm>
            <a:off x="457200" y="1295400"/>
            <a:ext cx="8229600" cy="4953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Who</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research team, site personnel, curator,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NEEScomm</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What</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sensor measurements</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sensor calibrations</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observations</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analyses</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numerical simulations</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reports (including publications and presentations)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When </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Dates are stated in the Data Sharing and Archiving Policies (1 month, 6 moths, 12 months) </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For as long as the data are useful  ~  indefinitely  ~  for 20 years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Where </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Project Warehouse </a:t>
            </a:r>
            <a:r>
              <a:rPr kumimoji="0" lang="en-US" sz="12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hlinkClick r:id="rId4"/>
              </a:rPr>
              <a:t>http://nees.org/warehouse/welcome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Why</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increases researcher’s impact</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saves work, time, money</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facilitates knowledge transfer</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maintained authenticity and integrity of data</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good practice</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advances research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81000" y="228600"/>
            <a:ext cx="7070725" cy="8842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Adobe Gothic Std B"/>
                <a:ea typeface="+mj-ea"/>
                <a:cs typeface="+mj-cs"/>
              </a:rPr>
              <a:t>What kind of data?</a:t>
            </a:r>
            <a:endParaRPr kumimoji="0" lang="en-US" sz="4000" b="1" i="0" u="none" strike="noStrike" kern="1200" cap="none" spc="0" normalizeH="0" baseline="0" noProof="0" dirty="0" smtClean="0">
              <a:ln>
                <a:noFill/>
              </a:ln>
              <a:solidFill>
                <a:schemeClr val="tx1"/>
              </a:solidFill>
              <a:effectLst/>
              <a:uLnTx/>
              <a:uFillTx/>
              <a:latin typeface="Adobe Gothic Std B"/>
              <a:ea typeface="Adobe Gothic Std B"/>
              <a:cs typeface="Adobe Gothic Std B"/>
            </a:endParaRPr>
          </a:p>
        </p:txBody>
      </p:sp>
      <p:sp>
        <p:nvSpPr>
          <p:cNvPr id="3" name="Content Placeholder 6"/>
          <p:cNvSpPr txBox="1">
            <a:spLocks/>
          </p:cNvSpPr>
          <p:nvPr/>
        </p:nvSpPr>
        <p:spPr>
          <a:xfrm>
            <a:off x="457200" y="1600200"/>
            <a:ext cx="8229600" cy="4525963"/>
          </a:xfrm>
          <a:prstGeom prst="rect">
            <a:avLst/>
          </a:prstGeom>
        </p:spPr>
        <p:txBody>
          <a:bodyPr>
            <a:normAutofit fontScale="625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diverse</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shared facilities, not always practices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research domain</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structural engineering</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geotechnical engineering </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geophysical research </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material engineering</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tsunami research</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type of data </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experimental</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observational</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computational</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increasingly complex</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number of sensors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interdisciplinarity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experimenting with computational modeling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7391400" cy="990600"/>
          </a:xfrm>
        </p:spPr>
        <p:txBody>
          <a:bodyPr/>
          <a:lstStyle/>
          <a:p>
            <a:pPr algn="l" eaLnBrk="1" hangingPunct="1"/>
            <a:r>
              <a:rPr lang="en-US" sz="4000" b="1" dirty="0" smtClean="0">
                <a:latin typeface="Adobe Gothic Std B"/>
                <a:ea typeface="Adobe Gothic Std B"/>
                <a:cs typeface="Adobe Gothic Std B"/>
              </a:rPr>
              <a:t>Data Publication in </a:t>
            </a:r>
            <a:r>
              <a:rPr lang="en-US" sz="4000" b="1" dirty="0" err="1" smtClean="0">
                <a:latin typeface="Adobe Gothic Std B"/>
                <a:ea typeface="Adobe Gothic Std B"/>
                <a:cs typeface="Adobe Gothic Std B"/>
              </a:rPr>
              <a:t>NEEShub</a:t>
            </a:r>
            <a:endParaRPr lang="en-US" sz="4000" b="1" dirty="0" smtClean="0">
              <a:latin typeface="Adobe Gothic Std B"/>
              <a:ea typeface="Adobe Gothic Std B"/>
              <a:cs typeface="Adobe Gothic Std B"/>
            </a:endParaRPr>
          </a:p>
        </p:txBody>
      </p:sp>
      <p:sp>
        <p:nvSpPr>
          <p:cNvPr id="9219" name="Content Placeholder 6"/>
          <p:cNvSpPr>
            <a:spLocks noGrp="1"/>
          </p:cNvSpPr>
          <p:nvPr>
            <p:ph idx="1"/>
          </p:nvPr>
        </p:nvSpPr>
        <p:spPr/>
        <p:txBody>
          <a:bodyPr>
            <a:normAutofit fontScale="62500" lnSpcReduction="20000"/>
          </a:bodyPr>
          <a:lstStyle/>
          <a:p>
            <a:pPr eaLnBrk="1" hangingPunct="1">
              <a:defRPr/>
            </a:pPr>
            <a:r>
              <a:rPr lang="en-US" dirty="0" smtClean="0"/>
              <a:t>All recently curated experiments</a:t>
            </a:r>
          </a:p>
          <a:p>
            <a:pPr lvl="1" eaLnBrk="1" hangingPunct="1">
              <a:defRPr/>
            </a:pPr>
            <a:r>
              <a:rPr lang="en-US" sz="3200" dirty="0" smtClean="0"/>
              <a:t>Have assigned DOI</a:t>
            </a:r>
          </a:p>
          <a:p>
            <a:pPr lvl="1" eaLnBrk="1" hangingPunct="1">
              <a:defRPr/>
            </a:pPr>
            <a:r>
              <a:rPr lang="en-US" sz="3200" dirty="0" smtClean="0"/>
              <a:t>Have improved metadata that facilitate discovery</a:t>
            </a:r>
          </a:p>
          <a:p>
            <a:pPr eaLnBrk="1" hangingPunct="1">
              <a:defRPr/>
            </a:pPr>
            <a:r>
              <a:rPr lang="en-US" dirty="0" smtClean="0"/>
              <a:t>Datasets </a:t>
            </a:r>
            <a:r>
              <a:rPr lang="en-US" dirty="0"/>
              <a:t>are considered published </a:t>
            </a:r>
            <a:r>
              <a:rPr lang="en-US" dirty="0" smtClean="0"/>
              <a:t>information </a:t>
            </a:r>
            <a:r>
              <a:rPr lang="en-US" dirty="0"/>
              <a:t>products and NSF now allows listing information products in researchers' bio sketches</a:t>
            </a:r>
            <a:r>
              <a:rPr lang="en-US" dirty="0" smtClean="0"/>
              <a:t>.</a:t>
            </a:r>
            <a:br>
              <a:rPr lang="en-US" dirty="0" smtClean="0"/>
            </a:br>
            <a:r>
              <a:rPr lang="en-US" dirty="0" smtClean="0"/>
              <a:t>"</a:t>
            </a:r>
            <a:r>
              <a:rPr lang="en-US" dirty="0"/>
              <a:t>Acceptable products must be citable and accessible including but not limited to publications, data sets, software, patents, and copyright"  </a:t>
            </a:r>
            <a:endParaRPr lang="en-US" dirty="0" smtClean="0"/>
          </a:p>
          <a:p>
            <a:pPr marL="800100" lvl="2" indent="0" eaLnBrk="1" hangingPunct="1">
              <a:buNone/>
              <a:defRPr/>
            </a:pPr>
            <a:r>
              <a:rPr lang="en-US" sz="2500" dirty="0" smtClean="0">
                <a:hlinkClick r:id="rId4"/>
              </a:rPr>
              <a:t>http</a:t>
            </a:r>
            <a:r>
              <a:rPr lang="en-US" sz="2500" dirty="0">
                <a:hlinkClick r:id="rId4"/>
              </a:rPr>
              <a:t>://</a:t>
            </a:r>
            <a:r>
              <a:rPr lang="en-US" sz="2500" dirty="0" smtClean="0">
                <a:hlinkClick r:id="rId4"/>
              </a:rPr>
              <a:t>www.nsf.gov/pubs/policydocs/pappguide/nsf13001/gpg_2.jsp#IIC2fic</a:t>
            </a:r>
            <a:r>
              <a:rPr lang="en-US" sz="2500" dirty="0" smtClean="0"/>
              <a:t> </a:t>
            </a:r>
          </a:p>
          <a:p>
            <a:pPr eaLnBrk="1" hangingPunct="1">
              <a:defRPr/>
            </a:pPr>
            <a:r>
              <a:rPr lang="en-US" dirty="0" smtClean="0"/>
              <a:t>The </a:t>
            </a:r>
            <a:r>
              <a:rPr lang="en-US" dirty="0"/>
              <a:t>Earthquake Spectra </a:t>
            </a:r>
            <a:r>
              <a:rPr lang="en-US" dirty="0" smtClean="0"/>
              <a:t>journal is </a:t>
            </a:r>
            <a:r>
              <a:rPr lang="en-US" dirty="0"/>
              <a:t>accepting </a:t>
            </a:r>
            <a:r>
              <a:rPr lang="en-US" dirty="0" smtClean="0"/>
              <a:t/>
            </a:r>
            <a:br>
              <a:rPr lang="en-US" dirty="0" smtClean="0"/>
            </a:br>
            <a:r>
              <a:rPr lang="en-US" dirty="0" smtClean="0"/>
              <a:t>a </a:t>
            </a:r>
            <a:r>
              <a:rPr lang="en-US" dirty="0"/>
              <a:t>new type of manuscript called Data Papers. </a:t>
            </a:r>
            <a:endParaRPr lang="en-US" kern="0" dirty="0">
              <a:solidFill>
                <a:sysClr val="windowText" lastClr="000000"/>
              </a:solidFill>
              <a:cs typeface="Arial"/>
            </a:endParaRPr>
          </a:p>
          <a:p>
            <a:pPr lvl="1">
              <a:buFontTx/>
              <a:buChar char="–"/>
              <a:defRPr/>
            </a:pPr>
            <a:r>
              <a:rPr lang="en-US" sz="3200" kern="0" dirty="0">
                <a:solidFill>
                  <a:sysClr val="windowText" lastClr="000000"/>
                </a:solidFill>
                <a:cs typeface="Arial"/>
              </a:rPr>
              <a:t>Peer-reviewed papers that describe datasets of </a:t>
            </a:r>
            <a:r>
              <a:rPr lang="en-US" sz="3200" kern="0" dirty="0" smtClean="0">
                <a:solidFill>
                  <a:sysClr val="windowText" lastClr="000000"/>
                </a:solidFill>
                <a:cs typeface="Arial"/>
              </a:rPr>
              <a:t>interest</a:t>
            </a:r>
            <a:br>
              <a:rPr lang="en-US" sz="3200" kern="0" dirty="0" smtClean="0">
                <a:solidFill>
                  <a:sysClr val="windowText" lastClr="000000"/>
                </a:solidFill>
                <a:cs typeface="Arial"/>
              </a:rPr>
            </a:br>
            <a:r>
              <a:rPr lang="en-US" sz="3200" kern="0" dirty="0" smtClean="0">
                <a:solidFill>
                  <a:sysClr val="windowText" lastClr="000000"/>
                </a:solidFill>
                <a:cs typeface="Arial"/>
              </a:rPr>
              <a:t> </a:t>
            </a:r>
            <a:r>
              <a:rPr lang="en-US" sz="3200" kern="0" dirty="0">
                <a:solidFill>
                  <a:sysClr val="windowText" lastClr="000000"/>
                </a:solidFill>
                <a:cs typeface="Arial"/>
              </a:rPr>
              <a:t>to the earthquake community</a:t>
            </a:r>
          </a:p>
          <a:p>
            <a:pPr lvl="1">
              <a:buFontTx/>
              <a:buChar char="–"/>
              <a:defRPr/>
            </a:pPr>
            <a:r>
              <a:rPr lang="en-US" sz="3200" kern="0" dirty="0">
                <a:solidFill>
                  <a:sysClr val="windowText" lastClr="000000"/>
                </a:solidFill>
                <a:cs typeface="Arial"/>
              </a:rPr>
              <a:t>Data must be publically available </a:t>
            </a:r>
            <a:r>
              <a:rPr lang="en-US" sz="3200" kern="0" dirty="0" smtClean="0">
                <a:solidFill>
                  <a:sysClr val="windowText" lastClr="000000"/>
                </a:solidFill>
                <a:cs typeface="Arial"/>
              </a:rPr>
              <a:t>with</a:t>
            </a:r>
            <a:br>
              <a:rPr lang="en-US" sz="3200" kern="0" dirty="0" smtClean="0">
                <a:solidFill>
                  <a:sysClr val="windowText" lastClr="000000"/>
                </a:solidFill>
                <a:cs typeface="Arial"/>
              </a:rPr>
            </a:br>
            <a:r>
              <a:rPr lang="en-US" sz="3200" kern="0" dirty="0" smtClean="0">
                <a:solidFill>
                  <a:sysClr val="windowText" lastClr="000000"/>
                </a:solidFill>
                <a:cs typeface="Arial"/>
              </a:rPr>
              <a:t> </a:t>
            </a:r>
            <a:r>
              <a:rPr lang="en-US" sz="3200" kern="0" dirty="0">
                <a:solidFill>
                  <a:sysClr val="windowText" lastClr="000000"/>
                </a:solidFill>
                <a:cs typeface="Arial"/>
              </a:rPr>
              <a:t>a </a:t>
            </a:r>
            <a:r>
              <a:rPr lang="en-US" sz="3200" kern="0" dirty="0" smtClean="0">
                <a:solidFill>
                  <a:sysClr val="windowText" lastClr="000000"/>
                </a:solidFill>
                <a:cs typeface="Arial"/>
              </a:rPr>
              <a:t>Digit </a:t>
            </a:r>
            <a:r>
              <a:rPr lang="en-US" sz="3200" kern="0" dirty="0">
                <a:solidFill>
                  <a:sysClr val="windowText" lastClr="000000"/>
                </a:solidFill>
                <a:cs typeface="Arial"/>
              </a:rPr>
              <a:t>Object Identifier (DOI)</a:t>
            </a:r>
          </a:p>
          <a:p>
            <a:pPr lvl="1">
              <a:buFontTx/>
              <a:buChar char="–"/>
              <a:defRPr/>
            </a:pPr>
            <a:r>
              <a:rPr lang="en-US" sz="3200" kern="0" dirty="0">
                <a:solidFill>
                  <a:sysClr val="windowText" lastClr="000000"/>
                </a:solidFill>
                <a:cs typeface="Arial"/>
              </a:rPr>
              <a:t>Submit soon </a:t>
            </a:r>
            <a:r>
              <a:rPr lang="en-US" sz="3200" kern="0" dirty="0" smtClean="0">
                <a:solidFill>
                  <a:sysClr val="windowText" lastClr="000000"/>
                </a:solidFill>
                <a:cs typeface="Arial"/>
              </a:rPr>
              <a:t>for the inaugural </a:t>
            </a:r>
            <a:r>
              <a:rPr lang="en-US" sz="3200" kern="0" dirty="0">
                <a:solidFill>
                  <a:sysClr val="windowText" lastClr="000000"/>
                </a:solidFill>
                <a:cs typeface="Arial"/>
              </a:rPr>
              <a:t>issue of Data </a:t>
            </a:r>
            <a:r>
              <a:rPr lang="en-US" sz="3200" kern="0" dirty="0" smtClean="0">
                <a:solidFill>
                  <a:sysClr val="windowText" lastClr="000000"/>
                </a:solidFill>
                <a:cs typeface="Arial"/>
              </a:rPr>
              <a:t>Papers</a:t>
            </a:r>
          </a:p>
          <a:p>
            <a:pPr marL="857250" lvl="2" indent="0">
              <a:buNone/>
              <a:defRPr/>
            </a:pPr>
            <a:r>
              <a:rPr lang="en-US" sz="2200" kern="0" dirty="0">
                <a:solidFill>
                  <a:sysClr val="windowText" lastClr="000000"/>
                </a:solidFill>
                <a:cs typeface="Arial"/>
              </a:rPr>
              <a:t>http://earthquakespectra.org/page/data_papers</a:t>
            </a:r>
          </a:p>
          <a:p>
            <a:pPr lvl="1">
              <a:buFontTx/>
              <a:buChar char="–"/>
              <a:defRPr/>
            </a:pPr>
            <a:endParaRPr lang="en-US" kern="0" dirty="0" smtClean="0">
              <a:solidFill>
                <a:sysClr val="windowText" lastClr="000000"/>
              </a:solidFill>
              <a:latin typeface="Arial"/>
              <a:cs typeface="Arial"/>
            </a:endParaRPr>
          </a:p>
          <a:p>
            <a:pPr lvl="1">
              <a:buFontTx/>
              <a:buChar char="–"/>
              <a:defRPr/>
            </a:pPr>
            <a:endParaRPr lang="en-US" kern="0" dirty="0">
              <a:solidFill>
                <a:sysClr val="windowText" lastClr="000000"/>
              </a:solidFill>
              <a:latin typeface="Arial"/>
              <a:cs typeface="Arial"/>
            </a:endParaRPr>
          </a:p>
          <a:p>
            <a:pPr eaLnBrk="1" hangingPunct="1">
              <a:defRPr/>
            </a:pPr>
            <a:endParaRPr lang="en-US" dirty="0" smtClean="0"/>
          </a:p>
        </p:txBody>
      </p:sp>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86600" y="3886200"/>
            <a:ext cx="1676400" cy="2231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7070725" cy="884238"/>
          </a:xfrm>
        </p:spPr>
        <p:txBody>
          <a:bodyPr/>
          <a:lstStyle/>
          <a:p>
            <a:pPr algn="l" eaLnBrk="1" hangingPunct="1"/>
            <a:r>
              <a:rPr lang="en-US" sz="4000" b="1" dirty="0" smtClean="0">
                <a:latin typeface="Adobe Gothic Std B"/>
                <a:ea typeface="Adobe Gothic Std B"/>
                <a:cs typeface="Adobe Gothic Std B"/>
              </a:rPr>
              <a:t>Citation and Attribution </a:t>
            </a:r>
          </a:p>
        </p:txBody>
      </p:sp>
      <p:sp>
        <p:nvSpPr>
          <p:cNvPr id="10243" name="Content Placeholder 6"/>
          <p:cNvSpPr>
            <a:spLocks noGrp="1"/>
          </p:cNvSpPr>
          <p:nvPr>
            <p:ph idx="1"/>
          </p:nvPr>
        </p:nvSpPr>
        <p:spPr/>
        <p:txBody>
          <a:bodyPr>
            <a:normAutofit fontScale="70000" lnSpcReduction="20000"/>
          </a:bodyPr>
          <a:lstStyle/>
          <a:p>
            <a:pPr eaLnBrk="1" hangingPunct="1"/>
            <a:r>
              <a:rPr lang="en-US" b="1" dirty="0" smtClean="0"/>
              <a:t>Recommended citation format</a:t>
            </a:r>
          </a:p>
          <a:p>
            <a:pPr marL="400050" lvl="1" indent="0">
              <a:buNone/>
            </a:pPr>
            <a:r>
              <a:rPr lang="en-US" dirty="0"/>
              <a:t>Researcher 1, Researcher 2, Researcher 3 (YYYY), “Experiment Title” Network for Earthquake Engineering Simulation (distributor), Dataset, DOI:10.4231/D3SQ8QH1F</a:t>
            </a:r>
          </a:p>
          <a:p>
            <a:pPr marL="0" indent="0">
              <a:buNone/>
            </a:pPr>
            <a:r>
              <a:rPr lang="en-US" dirty="0"/>
              <a:t> </a:t>
            </a:r>
          </a:p>
          <a:p>
            <a:r>
              <a:rPr lang="en-US" dirty="0"/>
              <a:t>Users of the data are expected to cite the data sets they used in the recommended format as shown above and also include an acknowledgement to the NEES Data Repository. </a:t>
            </a:r>
          </a:p>
          <a:p>
            <a:endParaRPr lang="en-US" b="1" dirty="0" smtClean="0"/>
          </a:p>
          <a:p>
            <a:pPr marL="400050" lvl="1" indent="0">
              <a:buNone/>
            </a:pPr>
            <a:r>
              <a:rPr lang="en-US" b="1" dirty="0" smtClean="0"/>
              <a:t>To </a:t>
            </a:r>
            <a:r>
              <a:rPr lang="en-US" b="1" dirty="0"/>
              <a:t>acknowledge the </a:t>
            </a:r>
            <a:r>
              <a:rPr lang="en-US" b="1" dirty="0" err="1"/>
              <a:t>NEEShub</a:t>
            </a:r>
            <a:r>
              <a:rPr lang="en-US" b="1" dirty="0"/>
              <a:t> Data Repository:</a:t>
            </a:r>
            <a:endParaRPr lang="en-US" dirty="0"/>
          </a:p>
          <a:p>
            <a:pPr marL="400050" lvl="1" indent="0">
              <a:buNone/>
            </a:pPr>
            <a:r>
              <a:rPr lang="en-US" dirty="0"/>
              <a:t>The facilities of the George E. Brown Network for Earthquake Engineering Simulation (NEES) Data Repository were used for access to data and metadata used in this study (</a:t>
            </a:r>
            <a:r>
              <a:rPr lang="en-US" u="sng" dirty="0">
                <a:hlinkClick r:id="rId4"/>
              </a:rPr>
              <a:t>https://nees.org/warehouse/welcome</a:t>
            </a:r>
            <a:r>
              <a:rPr lang="en-US" dirty="0"/>
              <a:t>). The NEES Data Repository is funded through the National Science Foundation and specifically the CMMI Directorate through the National Science Foundation under Cooperative Agreement Number </a:t>
            </a:r>
            <a:r>
              <a:rPr lang="en-US" dirty="0" smtClean="0"/>
              <a:t>CMMI-0927178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28600"/>
            <a:ext cx="7467600" cy="884238"/>
          </a:xfrm>
        </p:spPr>
        <p:txBody>
          <a:bodyPr/>
          <a:lstStyle/>
          <a:p>
            <a:pPr algn="l" eaLnBrk="1" hangingPunct="1"/>
            <a:r>
              <a:rPr lang="en-US" sz="4000" b="1" dirty="0" smtClean="0">
                <a:latin typeface="Adobe Gothic Std B"/>
                <a:ea typeface="Adobe Gothic Std B"/>
                <a:cs typeface="Adobe Gothic Std B"/>
              </a:rPr>
              <a:t>DOI – Digital Object Identifier</a:t>
            </a:r>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2237151697"/>
              </p:ext>
            </p:extLst>
          </p:nvPr>
        </p:nvGraphicFramePr>
        <p:xfrm>
          <a:off x="577350" y="1752600"/>
          <a:ext cx="2209800" cy="1523999"/>
        </p:xfrm>
        <a:graphic>
          <a:graphicData uri="http://schemas.openxmlformats.org/drawingml/2006/table">
            <a:tbl>
              <a:tblPr>
                <a:tableStyleId>{5C22544A-7EE6-4342-B048-85BDC9FD1C3A}</a:tableStyleId>
              </a:tblPr>
              <a:tblGrid>
                <a:gridCol w="1104900"/>
                <a:gridCol w="1104900"/>
              </a:tblGrid>
              <a:tr h="426204">
                <a:tc>
                  <a:txBody>
                    <a:bodyPr/>
                    <a:lstStyle/>
                    <a:p>
                      <a:pPr algn="l" fontAlgn="b"/>
                      <a:r>
                        <a:rPr lang="en-US" sz="1000" u="none" strike="noStrike" dirty="0">
                          <a:effectLst/>
                        </a:rPr>
                        <a:t>Date</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of issued DOIs</a:t>
                      </a:r>
                      <a:endParaRPr lang="en-US" sz="1000" b="0" i="0" u="none" strike="noStrike" dirty="0">
                        <a:effectLst/>
                        <a:latin typeface="Arial"/>
                      </a:endParaRPr>
                    </a:p>
                  </a:txBody>
                  <a:tcPr marL="9525" marR="9525" marT="9525" marB="0" anchor="b"/>
                </a:tc>
              </a:tr>
              <a:tr h="219559">
                <a:tc>
                  <a:txBody>
                    <a:bodyPr/>
                    <a:lstStyle/>
                    <a:p>
                      <a:pPr algn="l" fontAlgn="b"/>
                      <a:r>
                        <a:rPr lang="en-US" sz="1000" u="none" strike="noStrike">
                          <a:effectLst/>
                        </a:rPr>
                        <a:t>2012-06</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6</a:t>
                      </a:r>
                      <a:endParaRPr lang="en-US" sz="1000" b="0" i="0" u="none" strike="noStrike">
                        <a:effectLst/>
                        <a:latin typeface="Arial"/>
                      </a:endParaRPr>
                    </a:p>
                  </a:txBody>
                  <a:tcPr marL="9525" marR="9525" marT="9525" marB="0" anchor="b"/>
                </a:tc>
              </a:tr>
              <a:tr h="219559">
                <a:tc>
                  <a:txBody>
                    <a:bodyPr/>
                    <a:lstStyle/>
                    <a:p>
                      <a:pPr algn="l" fontAlgn="b"/>
                      <a:r>
                        <a:rPr lang="en-US" sz="1000" u="none" strike="noStrike">
                          <a:effectLst/>
                        </a:rPr>
                        <a:t>2012-09</a:t>
                      </a:r>
                      <a:endParaRPr lang="en-US" sz="1000" b="0" i="0" u="none" strike="noStrike">
                        <a:effectLst/>
                        <a:latin typeface="Arial"/>
                      </a:endParaRPr>
                    </a:p>
                  </a:txBody>
                  <a:tcPr marL="9525" marR="9525" marT="9525" marB="0" anchor="b"/>
                </a:tc>
                <a:tc>
                  <a:txBody>
                    <a:bodyPr/>
                    <a:lstStyle/>
                    <a:p>
                      <a:pPr algn="r" fontAlgn="b"/>
                      <a:r>
                        <a:rPr lang="en-US" sz="1000" u="none" strike="noStrike" dirty="0">
                          <a:effectLst/>
                        </a:rPr>
                        <a:t>11</a:t>
                      </a:r>
                      <a:endParaRPr lang="en-US" sz="1000" b="0" i="0" u="none" strike="noStrike" dirty="0">
                        <a:effectLst/>
                        <a:latin typeface="Arial"/>
                      </a:endParaRPr>
                    </a:p>
                  </a:txBody>
                  <a:tcPr marL="9525" marR="9525" marT="9525" marB="0" anchor="b"/>
                </a:tc>
              </a:tr>
              <a:tr h="219559">
                <a:tc>
                  <a:txBody>
                    <a:bodyPr/>
                    <a:lstStyle/>
                    <a:p>
                      <a:pPr algn="l" fontAlgn="b"/>
                      <a:r>
                        <a:rPr lang="en-US" sz="1000" u="none" strike="noStrike">
                          <a:effectLst/>
                        </a:rPr>
                        <a:t>2012-12</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19</a:t>
                      </a:r>
                      <a:endParaRPr lang="en-US" sz="1000" b="0" i="0" u="none" strike="noStrike">
                        <a:effectLst/>
                        <a:latin typeface="Arial"/>
                      </a:endParaRPr>
                    </a:p>
                  </a:txBody>
                  <a:tcPr marL="9525" marR="9525" marT="9525" marB="0" anchor="b"/>
                </a:tc>
              </a:tr>
              <a:tr h="219559">
                <a:tc>
                  <a:txBody>
                    <a:bodyPr/>
                    <a:lstStyle/>
                    <a:p>
                      <a:pPr algn="l" fontAlgn="b"/>
                      <a:r>
                        <a:rPr lang="en-US" sz="1000" u="none" strike="noStrike">
                          <a:effectLst/>
                        </a:rPr>
                        <a:t>2013-03</a:t>
                      </a:r>
                      <a:endParaRPr lang="en-US" sz="1000" b="0" i="0" u="none" strike="noStrike">
                        <a:effectLst/>
                        <a:latin typeface="Arial"/>
                      </a:endParaRPr>
                    </a:p>
                  </a:txBody>
                  <a:tcPr marL="9525" marR="9525" marT="9525" marB="0" anchor="b"/>
                </a:tc>
                <a:tc>
                  <a:txBody>
                    <a:bodyPr/>
                    <a:lstStyle/>
                    <a:p>
                      <a:pPr algn="r" fontAlgn="b"/>
                      <a:r>
                        <a:rPr lang="en-US" sz="1000" u="none" strike="noStrike" dirty="0">
                          <a:effectLst/>
                        </a:rPr>
                        <a:t>85</a:t>
                      </a:r>
                      <a:endParaRPr lang="en-US" sz="1000" b="0" i="0" u="none" strike="noStrike" dirty="0">
                        <a:effectLst/>
                        <a:latin typeface="Arial"/>
                      </a:endParaRPr>
                    </a:p>
                  </a:txBody>
                  <a:tcPr marL="9525" marR="9525" marT="9525" marB="0" anchor="b"/>
                </a:tc>
              </a:tr>
              <a:tr h="219559">
                <a:tc>
                  <a:txBody>
                    <a:bodyPr/>
                    <a:lstStyle/>
                    <a:p>
                      <a:pPr algn="l" fontAlgn="b"/>
                      <a:r>
                        <a:rPr lang="en-US" sz="1000" u="none" strike="noStrike" dirty="0">
                          <a:effectLst/>
                        </a:rPr>
                        <a:t>2013-06</a:t>
                      </a:r>
                      <a:endParaRPr lang="en-US" sz="1000" b="0" i="0" u="none" strike="noStrike" dirty="0">
                        <a:effectLst/>
                        <a:latin typeface="Arial"/>
                      </a:endParaRPr>
                    </a:p>
                  </a:txBody>
                  <a:tcPr marL="9525" marR="9525" marT="9525" marB="0" anchor="b"/>
                </a:tc>
                <a:tc>
                  <a:txBody>
                    <a:bodyPr/>
                    <a:lstStyle/>
                    <a:p>
                      <a:pPr algn="r" fontAlgn="b"/>
                      <a:r>
                        <a:rPr lang="en-US" sz="1000" u="none" strike="noStrike" dirty="0">
                          <a:effectLst/>
                        </a:rPr>
                        <a:t>374</a:t>
                      </a:r>
                      <a:endParaRPr lang="en-US" sz="1000" b="0" i="0" u="none" strike="noStrike" dirty="0">
                        <a:effectLst/>
                        <a:latin typeface="Arial"/>
                      </a:endParaRPr>
                    </a:p>
                  </a:txBody>
                  <a:tcPr marL="9525" marR="9525" marT="9525" marB="0" anchor="b"/>
                </a:tc>
              </a:tr>
            </a:tbl>
          </a:graphicData>
        </a:graphic>
      </p:graphicFrame>
      <p:graphicFrame>
        <p:nvGraphicFramePr>
          <p:cNvPr id="4" name="Chart 3"/>
          <p:cNvGraphicFramePr>
            <a:graphicFrameLocks/>
          </p:cNvGraphicFramePr>
          <p:nvPr>
            <p:extLst>
              <p:ext uri="{D42A27DB-BD31-4B8C-83A1-F6EECF244321}">
                <p14:modId xmlns="" xmlns:p14="http://schemas.microsoft.com/office/powerpoint/2010/main" val="2953793505"/>
              </p:ext>
            </p:extLst>
          </p:nvPr>
        </p:nvGraphicFramePr>
        <p:xfrm>
          <a:off x="2819400" y="1298575"/>
          <a:ext cx="5286375" cy="2892425"/>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52800" y="4243754"/>
            <a:ext cx="4685715" cy="1666667"/>
          </a:xfrm>
          <a:prstGeom prst="rect">
            <a:avLst/>
          </a:prstGeom>
          <a:ln>
            <a:noFill/>
          </a:ln>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45477" y="3429000"/>
            <a:ext cx="2473547" cy="2883878"/>
          </a:xfrm>
          <a:prstGeom prst="rect">
            <a:avLst/>
          </a:prstGeom>
        </p:spPr>
      </p:pic>
      <p:cxnSp>
        <p:nvCxnSpPr>
          <p:cNvPr id="10" name="Straight Connector 9"/>
          <p:cNvCxnSpPr/>
          <p:nvPr/>
        </p:nvCxnSpPr>
        <p:spPr>
          <a:xfrm>
            <a:off x="6248400" y="48006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53340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95657" y="5791200"/>
            <a:ext cx="1390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1+#ppt_w/2"/>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1+#ppt_w/2"/>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7620000" cy="884238"/>
          </a:xfrm>
        </p:spPr>
        <p:txBody>
          <a:bodyPr/>
          <a:lstStyle/>
          <a:p>
            <a:pPr algn="l" eaLnBrk="1" hangingPunct="1"/>
            <a:r>
              <a:rPr lang="en-US" sz="4000" b="1" dirty="0" smtClean="0">
                <a:latin typeface="Adobe Gothic Std B"/>
                <a:ea typeface="Adobe Gothic Std B"/>
                <a:cs typeface="Adobe Gothic Std B"/>
              </a:rPr>
              <a:t>Exposure of EE Research Data</a:t>
            </a:r>
          </a:p>
        </p:txBody>
      </p:sp>
      <p:sp>
        <p:nvSpPr>
          <p:cNvPr id="14339" name="Content Placeholder 6"/>
          <p:cNvSpPr>
            <a:spLocks noGrp="1"/>
          </p:cNvSpPr>
          <p:nvPr>
            <p:ph idx="1"/>
          </p:nvPr>
        </p:nvSpPr>
        <p:spPr/>
        <p:txBody>
          <a:bodyPr/>
          <a:lstStyle/>
          <a:p>
            <a:pPr eaLnBrk="1" hangingPunct="1"/>
            <a:endParaRPr lang="en-US" smtClean="0"/>
          </a:p>
        </p:txBody>
      </p:sp>
      <p:pic>
        <p:nvPicPr>
          <p:cNvPr id="4" name="Picture 6"/>
          <p:cNvPicPr/>
          <p:nvPr/>
        </p:nvPicPr>
        <p:blipFill>
          <a:blip r:embed="rId4" cstate="print"/>
          <a:stretch>
            <a:fillRect/>
          </a:stretch>
        </p:blipFill>
        <p:spPr>
          <a:xfrm>
            <a:off x="304920" y="1066680"/>
            <a:ext cx="5287320" cy="3116520"/>
          </a:xfrm>
          <a:prstGeom prst="rect">
            <a:avLst/>
          </a:prstGeom>
        </p:spPr>
      </p:pic>
      <p:pic>
        <p:nvPicPr>
          <p:cNvPr id="5" name="Picture 3"/>
          <p:cNvPicPr/>
          <p:nvPr/>
        </p:nvPicPr>
        <p:blipFill>
          <a:blip r:embed="rId5" cstate="print"/>
          <a:stretch>
            <a:fillRect/>
          </a:stretch>
        </p:blipFill>
        <p:spPr>
          <a:xfrm>
            <a:off x="304920" y="4184280"/>
            <a:ext cx="3493800" cy="1939320"/>
          </a:xfrm>
          <a:prstGeom prst="rect">
            <a:avLst/>
          </a:prstGeom>
          <a:ln w="19080">
            <a:solidFill>
              <a:srgbClr val="95B3D7"/>
            </a:solidFill>
            <a:round/>
          </a:ln>
        </p:spPr>
      </p:pic>
      <p:pic>
        <p:nvPicPr>
          <p:cNvPr id="6" name="Picture 4"/>
          <p:cNvPicPr/>
          <p:nvPr/>
        </p:nvPicPr>
        <p:blipFill>
          <a:blip r:embed="rId6" cstate="print"/>
          <a:stretch>
            <a:fillRect/>
          </a:stretch>
        </p:blipFill>
        <p:spPr>
          <a:xfrm>
            <a:off x="4038480" y="990720"/>
            <a:ext cx="3428280" cy="2205360"/>
          </a:xfrm>
          <a:prstGeom prst="rect">
            <a:avLst/>
          </a:prstGeom>
        </p:spPr>
      </p:pic>
      <p:pic>
        <p:nvPicPr>
          <p:cNvPr id="7" name="Picture 10"/>
          <p:cNvPicPr/>
          <p:nvPr/>
        </p:nvPicPr>
        <p:blipFill>
          <a:blip r:embed="rId7" cstate="print"/>
          <a:stretch>
            <a:fillRect/>
          </a:stretch>
        </p:blipFill>
        <p:spPr>
          <a:xfrm>
            <a:off x="5562720" y="3048120"/>
            <a:ext cx="3428280" cy="2184840"/>
          </a:xfrm>
          <a:prstGeom prst="rect">
            <a:avLst/>
          </a:prstGeom>
        </p:spPr>
      </p:pic>
      <p:pic>
        <p:nvPicPr>
          <p:cNvPr id="8" name="Picture 7"/>
          <p:cNvPicPr/>
          <p:nvPr/>
        </p:nvPicPr>
        <p:blipFill>
          <a:blip r:embed="rId8" cstate="print"/>
          <a:stretch>
            <a:fillRect/>
          </a:stretch>
        </p:blipFill>
        <p:spPr>
          <a:xfrm>
            <a:off x="3886200" y="5228280"/>
            <a:ext cx="5191560" cy="943200"/>
          </a:xfrm>
          <a:prstGeom prst="rect">
            <a:avLst/>
          </a:prstGeom>
          <a:ln w="22320">
            <a:solidFill>
              <a:srgbClr val="95B3D7"/>
            </a:solidFill>
            <a:round/>
          </a:ln>
        </p:spPr>
      </p:pic>
      <p:sp>
        <p:nvSpPr>
          <p:cNvPr id="9" name="CustomShape 4"/>
          <p:cNvSpPr/>
          <p:nvPr/>
        </p:nvSpPr>
        <p:spPr>
          <a:xfrm>
            <a:off x="1143000" y="5713560"/>
            <a:ext cx="2655720" cy="409680"/>
          </a:xfrm>
          <a:prstGeom prst="rect">
            <a:avLst/>
          </a:prstGeom>
          <a:ln w="28440">
            <a:solidFill>
              <a:srgbClr val="C00000"/>
            </a:solidFill>
            <a:round/>
          </a:ln>
        </p:spPr>
      </p:sp>
      <p:sp>
        <p:nvSpPr>
          <p:cNvPr id="11" name="CustomShape 6"/>
          <p:cNvSpPr/>
          <p:nvPr/>
        </p:nvSpPr>
        <p:spPr>
          <a:xfrm>
            <a:off x="5181480" y="2438280"/>
            <a:ext cx="2285280" cy="532800"/>
          </a:xfrm>
          <a:prstGeom prst="rect">
            <a:avLst/>
          </a:prstGeom>
          <a:ln w="25560">
            <a:solidFill>
              <a:srgbClr val="C00000"/>
            </a:solidFill>
            <a:round/>
          </a:ln>
        </p:spPr>
      </p:sp>
      <p:sp>
        <p:nvSpPr>
          <p:cNvPr id="12" name="CustomShape 7"/>
          <p:cNvSpPr/>
          <p:nvPr/>
        </p:nvSpPr>
        <p:spPr>
          <a:xfrm>
            <a:off x="6172200" y="3733920"/>
            <a:ext cx="2590200" cy="227880"/>
          </a:xfrm>
          <a:prstGeom prst="rect">
            <a:avLst/>
          </a:prstGeom>
          <a:ln w="25560">
            <a:solidFill>
              <a:srgbClr val="C00000"/>
            </a:solidFill>
            <a:round/>
          </a:ln>
        </p:spPr>
      </p:sp>
      <p:sp>
        <p:nvSpPr>
          <p:cNvPr id="13" name="CustomShape 8"/>
          <p:cNvSpPr/>
          <p:nvPr/>
        </p:nvSpPr>
        <p:spPr>
          <a:xfrm>
            <a:off x="5410080" y="2971800"/>
            <a:ext cx="182160" cy="2361600"/>
          </a:xfrm>
          <a:prstGeom prst="straightConnector1">
            <a:avLst/>
          </a:prstGeom>
          <a:ln w="28440">
            <a:solidFill>
              <a:srgbClr val="C00000"/>
            </a:solidFill>
            <a:round/>
            <a:tailEnd type="triangle" w="med" len="med"/>
          </a:ln>
        </p:spPr>
      </p:sp>
      <p:sp>
        <p:nvSpPr>
          <p:cNvPr id="14" name="CustomShape 9"/>
          <p:cNvSpPr/>
          <p:nvPr/>
        </p:nvSpPr>
        <p:spPr>
          <a:xfrm>
            <a:off x="6248520" y="3962520"/>
            <a:ext cx="1218600" cy="1370880"/>
          </a:xfrm>
          <a:prstGeom prst="straightConnector1">
            <a:avLst/>
          </a:prstGeom>
          <a:ln w="28440">
            <a:solidFill>
              <a:srgbClr val="C00000"/>
            </a:solidFill>
            <a:round/>
            <a:tailEnd type="triangle" w="med" len="med"/>
          </a:ln>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28600"/>
            <a:ext cx="7070725" cy="884238"/>
          </a:xfrm>
        </p:spPr>
        <p:txBody>
          <a:bodyPr/>
          <a:lstStyle/>
          <a:p>
            <a:pPr algn="l" eaLnBrk="1" hangingPunct="1"/>
            <a:r>
              <a:rPr lang="en-US" sz="4000" b="1" dirty="0">
                <a:latin typeface="Adobe Gothic Std B"/>
                <a:ea typeface="Adobe Gothic Std B"/>
                <a:cs typeface="Adobe Gothic Std B"/>
              </a:rPr>
              <a:t>Repository for EE </a:t>
            </a:r>
            <a:r>
              <a:rPr lang="en-US" sz="4000" b="1" dirty="0" smtClean="0">
                <a:latin typeface="Adobe Gothic Std B"/>
                <a:ea typeface="Adobe Gothic Std B"/>
                <a:cs typeface="Adobe Gothic Std B"/>
              </a:rPr>
              <a:t>Data</a:t>
            </a:r>
          </a:p>
        </p:txBody>
      </p:sp>
      <p:pic>
        <p:nvPicPr>
          <p:cNvPr id="11" name="Picture 97" descr="data_bib_cropped.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0600" y="914400"/>
            <a:ext cx="2743200" cy="340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98" descr="re3data_cropped.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2065" y="1219200"/>
            <a:ext cx="4307946" cy="3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5873" y="3733800"/>
            <a:ext cx="4038600" cy="252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13"/>
          <p:cNvSpPr/>
          <p:nvPr/>
        </p:nvSpPr>
        <p:spPr>
          <a:xfrm>
            <a:off x="1295400" y="4546600"/>
            <a:ext cx="32766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228600"/>
            <a:ext cx="7070725" cy="884238"/>
          </a:xfrm>
        </p:spPr>
        <p:txBody>
          <a:bodyPr/>
          <a:lstStyle/>
          <a:p>
            <a:pPr algn="l" eaLnBrk="1" hangingPunct="1"/>
            <a:r>
              <a:rPr lang="en-US" sz="4000" b="1" dirty="0" err="1" smtClean="0">
                <a:latin typeface="Adobe Gothic Std B"/>
                <a:ea typeface="Adobe Gothic Std B"/>
                <a:cs typeface="Adobe Gothic Std B"/>
              </a:rPr>
              <a:t>Visualisation</a:t>
            </a:r>
            <a:endParaRPr lang="en-US" sz="4000" b="1" dirty="0" smtClean="0">
              <a:latin typeface="Adobe Gothic Std B"/>
              <a:ea typeface="Adobe Gothic Std B"/>
              <a:cs typeface="Adobe Gothic Std B"/>
            </a:endParaRPr>
          </a:p>
        </p:txBody>
      </p:sp>
      <p:pic>
        <p:nvPicPr>
          <p:cNvPr id="27"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57700" y="1009650"/>
            <a:ext cx="3516915"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58000" y="1219200"/>
            <a:ext cx="1604211" cy="1076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3"/>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95800" y="3721773"/>
            <a:ext cx="1447800" cy="184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36684" y="990600"/>
            <a:ext cx="3701765" cy="2467843"/>
          </a:xfrm>
          <a:prstGeom prst="rect">
            <a:avLst/>
          </a:prstGeom>
        </p:spPr>
      </p:pic>
      <p:sp>
        <p:nvSpPr>
          <p:cNvPr id="32" name="TextBox 31"/>
          <p:cNvSpPr txBox="1"/>
          <p:nvPr/>
        </p:nvSpPr>
        <p:spPr>
          <a:xfrm>
            <a:off x="2133600" y="990600"/>
            <a:ext cx="788412" cy="276999"/>
          </a:xfrm>
          <a:prstGeom prst="rect">
            <a:avLst/>
          </a:prstGeom>
          <a:solidFill>
            <a:schemeClr val="bg1"/>
          </a:solidFill>
        </p:spPr>
        <p:txBody>
          <a:bodyPr wrap="square" rtlCol="0">
            <a:spAutoFit/>
          </a:bodyPr>
          <a:lstStyle/>
          <a:p>
            <a:r>
              <a:rPr lang="en-US" sz="1200" dirty="0" smtClean="0"/>
              <a:t>N3DV</a:t>
            </a:r>
            <a:endParaRPr lang="en-US" sz="1200" dirty="0"/>
          </a:p>
        </p:txBody>
      </p:sp>
      <p:pic>
        <p:nvPicPr>
          <p:cNvPr id="29" name="Picture 5"/>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0635" y="3458443"/>
            <a:ext cx="4077814" cy="2431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7"/>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096000" y="3484006"/>
            <a:ext cx="2530272" cy="2079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7543800" y="2362200"/>
            <a:ext cx="990600" cy="276999"/>
          </a:xfrm>
          <a:prstGeom prst="rect">
            <a:avLst/>
          </a:prstGeom>
          <a:noFill/>
        </p:spPr>
        <p:txBody>
          <a:bodyPr wrap="square" rtlCol="0">
            <a:spAutoFit/>
          </a:bodyPr>
          <a:lstStyle/>
          <a:p>
            <a:r>
              <a:rPr lang="en-US" sz="1200" dirty="0" err="1" smtClean="0"/>
              <a:t>inDEED</a:t>
            </a:r>
            <a:endParaRPr lang="en-US" sz="1200" dirty="0"/>
          </a:p>
        </p:txBody>
      </p:sp>
      <p:sp>
        <p:nvSpPr>
          <p:cNvPr id="11" name="TextBox 10"/>
          <p:cNvSpPr txBox="1"/>
          <p:nvPr/>
        </p:nvSpPr>
        <p:spPr>
          <a:xfrm>
            <a:off x="7924800" y="3505200"/>
            <a:ext cx="1066800" cy="246221"/>
          </a:xfrm>
          <a:prstGeom prst="rect">
            <a:avLst/>
          </a:prstGeom>
          <a:noFill/>
        </p:spPr>
        <p:txBody>
          <a:bodyPr wrap="square" rtlCol="0">
            <a:spAutoFit/>
          </a:bodyPr>
          <a:lstStyle/>
          <a:p>
            <a:r>
              <a:rPr lang="en-US" sz="1000" dirty="0" err="1" smtClean="0"/>
              <a:t>Spector</a:t>
            </a:r>
            <a:r>
              <a:rPr lang="en-US" sz="1000" dirty="0" smtClean="0"/>
              <a:t> 2008</a:t>
            </a:r>
            <a:endParaRPr lang="en-US" sz="1000" dirty="0"/>
          </a:p>
        </p:txBody>
      </p:sp>
      <p:sp>
        <p:nvSpPr>
          <p:cNvPr id="12" name="TextBox 11"/>
          <p:cNvSpPr txBox="1"/>
          <p:nvPr/>
        </p:nvSpPr>
        <p:spPr>
          <a:xfrm>
            <a:off x="3200400" y="3505200"/>
            <a:ext cx="990600" cy="246221"/>
          </a:xfrm>
          <a:prstGeom prst="rect">
            <a:avLst/>
          </a:prstGeom>
          <a:noFill/>
        </p:spPr>
        <p:txBody>
          <a:bodyPr wrap="square" rtlCol="0">
            <a:spAutoFit/>
          </a:bodyPr>
          <a:lstStyle/>
          <a:p>
            <a:r>
              <a:rPr lang="en-US" sz="1000" dirty="0" smtClean="0"/>
              <a:t>SAP 2000</a:t>
            </a:r>
            <a:endParaRPr lang="en-US" sz="1000" dirty="0"/>
          </a:p>
        </p:txBody>
      </p:sp>
      <p:sp>
        <p:nvSpPr>
          <p:cNvPr id="13" name="TextBox 12"/>
          <p:cNvSpPr txBox="1"/>
          <p:nvPr/>
        </p:nvSpPr>
        <p:spPr>
          <a:xfrm>
            <a:off x="4953000" y="3505200"/>
            <a:ext cx="936475" cy="246221"/>
          </a:xfrm>
          <a:prstGeom prst="rect">
            <a:avLst/>
          </a:prstGeom>
          <a:noFill/>
        </p:spPr>
        <p:txBody>
          <a:bodyPr wrap="none" rtlCol="0">
            <a:spAutoFit/>
          </a:bodyPr>
          <a:lstStyle/>
          <a:p>
            <a:r>
              <a:rPr lang="en-US" sz="1000" dirty="0" err="1" smtClean="0"/>
              <a:t>Pocketstatics</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28600"/>
            <a:ext cx="7070725" cy="884238"/>
          </a:xfrm>
        </p:spPr>
        <p:txBody>
          <a:bodyPr/>
          <a:lstStyle/>
          <a:p>
            <a:pPr algn="l" eaLnBrk="1" hangingPunct="1"/>
            <a:r>
              <a:rPr lang="en-US" sz="4000" b="1" dirty="0" smtClean="0">
                <a:latin typeface="Adobe Gothic Std B"/>
                <a:ea typeface="Adobe Gothic Std B"/>
                <a:cs typeface="Adobe Gothic Std B"/>
              </a:rPr>
              <a:t>Curated Experiment</a:t>
            </a:r>
          </a:p>
        </p:txBody>
      </p:sp>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2438" y="1066800"/>
            <a:ext cx="5885961" cy="4164824"/>
          </a:xfrm>
          <a:prstGeom prst="rect">
            <a:avLst/>
          </a:prstGeom>
        </p:spPr>
      </p:pic>
      <p:pic>
        <p:nvPicPr>
          <p:cNvPr id="7" name="Picture 93" descr="citethis data_pw_cropped.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 y="5257800"/>
            <a:ext cx="3671434"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4" descr="open_data.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45136" y="3821305"/>
            <a:ext cx="752506" cy="14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1" descr="open_data.pn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940236" y="4038600"/>
            <a:ext cx="2209800" cy="1956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p:nvCxnSpPr>
        <p:spPr>
          <a:xfrm>
            <a:off x="2667000" y="5750052"/>
            <a:ext cx="54729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315200" y="1219200"/>
            <a:ext cx="1555372" cy="4311524"/>
          </a:xfrm>
          <a:prstGeom prst="rect">
            <a:avLst/>
          </a:prstGeom>
        </p:spPr>
      </p:pic>
      <p:sp>
        <p:nvSpPr>
          <p:cNvPr id="11" name="Rectangle 10"/>
          <p:cNvSpPr/>
          <p:nvPr/>
        </p:nvSpPr>
        <p:spPr>
          <a:xfrm>
            <a:off x="457199" y="5457939"/>
            <a:ext cx="2892821" cy="40946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76800" y="3581400"/>
            <a:ext cx="2438400" cy="25146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901123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28600"/>
            <a:ext cx="7070725" cy="884238"/>
          </a:xfrm>
        </p:spPr>
        <p:txBody>
          <a:bodyPr/>
          <a:lstStyle/>
          <a:p>
            <a:pPr algn="l" eaLnBrk="1" hangingPunct="1"/>
            <a:r>
              <a:rPr lang="en-US" sz="4000" b="1" smtClean="0">
                <a:latin typeface="Adobe Gothic Std B"/>
                <a:ea typeface="Adobe Gothic Std B"/>
                <a:cs typeface="Adobe Gothic Std B"/>
              </a:rPr>
              <a:t>Why Publish Data?</a:t>
            </a:r>
          </a:p>
        </p:txBody>
      </p:sp>
      <p:sp>
        <p:nvSpPr>
          <p:cNvPr id="11267" name="Content Placeholder 6"/>
          <p:cNvSpPr>
            <a:spLocks noGrp="1"/>
          </p:cNvSpPr>
          <p:nvPr>
            <p:ph idx="1"/>
          </p:nvPr>
        </p:nvSpPr>
        <p:spPr/>
        <p:txBody>
          <a:bodyPr>
            <a:normAutofit fontScale="70000" lnSpcReduction="20000"/>
          </a:bodyPr>
          <a:lstStyle/>
          <a:p>
            <a:pPr eaLnBrk="1" hangingPunct="1">
              <a:defRPr/>
            </a:pPr>
            <a:r>
              <a:rPr lang="en-US" dirty="0" smtClean="0"/>
              <a:t>Sharing data can be a source of recognition</a:t>
            </a:r>
          </a:p>
          <a:p>
            <a:pPr eaLnBrk="1" hangingPunct="1">
              <a:defRPr/>
            </a:pPr>
            <a:r>
              <a:rPr lang="en-US" dirty="0" smtClean="0"/>
              <a:t>Incentivizing affect on promotion</a:t>
            </a:r>
          </a:p>
          <a:p>
            <a:pPr eaLnBrk="1" hangingPunct="1">
              <a:defRPr/>
            </a:pPr>
            <a:r>
              <a:rPr lang="en-US" dirty="0" smtClean="0"/>
              <a:t>A tool for research assessment</a:t>
            </a:r>
          </a:p>
          <a:p>
            <a:pPr eaLnBrk="1" hangingPunct="1">
              <a:defRPr/>
            </a:pPr>
            <a:r>
              <a:rPr lang="en-US" dirty="0" smtClean="0"/>
              <a:t>Can increase the citation rate</a:t>
            </a:r>
          </a:p>
          <a:p>
            <a:pPr eaLnBrk="1" hangingPunct="1">
              <a:defRPr/>
            </a:pPr>
            <a:r>
              <a:rPr lang="en-US" dirty="0" smtClean="0"/>
              <a:t>Other possible use of resources</a:t>
            </a:r>
          </a:p>
          <a:p>
            <a:pPr eaLnBrk="1" hangingPunct="1">
              <a:defRPr/>
            </a:pPr>
            <a:r>
              <a:rPr lang="en-US" dirty="0" smtClean="0"/>
              <a:t>Fosters responsible scholarship</a:t>
            </a:r>
          </a:p>
          <a:p>
            <a:pPr eaLnBrk="1" hangingPunct="1">
              <a:defRPr/>
            </a:pPr>
            <a:r>
              <a:rPr lang="en-US" dirty="0" smtClean="0"/>
              <a:t>Strengthening open science</a:t>
            </a:r>
          </a:p>
          <a:p>
            <a:pPr lvl="1" eaLnBrk="1" hangingPunct="1">
              <a:defRPr/>
            </a:pPr>
            <a:r>
              <a:rPr lang="en-US" dirty="0" smtClean="0"/>
              <a:t>Global access </a:t>
            </a:r>
          </a:p>
          <a:p>
            <a:pPr lvl="1" eaLnBrk="1" hangingPunct="1">
              <a:defRPr/>
            </a:pPr>
            <a:r>
              <a:rPr lang="en-US" dirty="0" smtClean="0"/>
              <a:t>Protection against fraud</a:t>
            </a:r>
            <a:endParaRPr lang="en-US" dirty="0"/>
          </a:p>
          <a:p>
            <a:pPr eaLnBrk="1" hangingPunct="1">
              <a:defRPr/>
            </a:pPr>
            <a:r>
              <a:rPr lang="en-US" dirty="0" smtClean="0"/>
              <a:t>Efficiency in use of scientific resources </a:t>
            </a:r>
          </a:p>
          <a:p>
            <a:pPr eaLnBrk="1" hangingPunct="1">
              <a:defRPr/>
            </a:pPr>
            <a:r>
              <a:rPr lang="en-US" dirty="0" smtClean="0"/>
              <a:t>Enables new discoveries – multiple perspectives</a:t>
            </a:r>
            <a:endParaRPr lang="en-US" dirty="0"/>
          </a:p>
          <a:p>
            <a:pPr marL="0" indent="0" eaLnBrk="1" hangingPunct="1">
              <a:buFont typeface="Arial" pitchFamily="34" charset="0"/>
              <a:buNone/>
              <a:defRPr/>
            </a:pPr>
            <a:endParaRPr lang="en-US" sz="2200" dirty="0" smtClean="0"/>
          </a:p>
          <a:p>
            <a:pPr marL="0" indent="0" eaLnBrk="1" hangingPunct="1">
              <a:buFont typeface="Arial" pitchFamily="34" charset="0"/>
              <a:buNone/>
              <a:defRPr/>
            </a:pPr>
            <a:r>
              <a:rPr lang="en-US" sz="2200" dirty="0" smtClean="0"/>
              <a:t>Costas</a:t>
            </a:r>
            <a:r>
              <a:rPr lang="en-US" sz="2200" dirty="0"/>
              <a:t>, R., Meijer, I., </a:t>
            </a:r>
            <a:r>
              <a:rPr lang="en-US" sz="2200" dirty="0" err="1"/>
              <a:t>Zahedi</a:t>
            </a:r>
            <a:r>
              <a:rPr lang="en-US" sz="2200" dirty="0"/>
              <a:t>, Z. and </a:t>
            </a:r>
            <a:r>
              <a:rPr lang="en-US" sz="2200" dirty="0" err="1"/>
              <a:t>Wouters</a:t>
            </a:r>
            <a:r>
              <a:rPr lang="en-US" sz="2200" dirty="0"/>
              <a:t>, P. (2013). The Value of Research Data - Metrics for datasets from a cultural and technical point of view. A Knowledge Exchange Report, available from www.knowledge-exchange.info/datametrics</a:t>
            </a:r>
            <a:endParaRPr lang="en-US"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Content Placeholder 8" descr="nees_workflows_20130121_curation.png"/>
          <p:cNvPicPr>
            <a:picLocks noChangeAspect="1"/>
          </p:cNvPicPr>
          <p:nvPr/>
        </p:nvPicPr>
        <p:blipFill>
          <a:blip r:embed="rId4" cstate="print"/>
          <a:srcRect/>
          <a:stretch>
            <a:fillRect/>
          </a:stretch>
        </p:blipFill>
        <p:spPr>
          <a:xfrm>
            <a:off x="4648200" y="533400"/>
            <a:ext cx="4267200" cy="5476240"/>
          </a:xfrm>
          <a:prstGeom prst="rect">
            <a:avLst/>
          </a:prstGeom>
        </p:spPr>
      </p:pic>
      <p:sp>
        <p:nvSpPr>
          <p:cNvPr id="23554" name="Title 1"/>
          <p:cNvSpPr>
            <a:spLocks noGrp="1"/>
          </p:cNvSpPr>
          <p:nvPr>
            <p:ph type="title"/>
          </p:nvPr>
        </p:nvSpPr>
        <p:spPr>
          <a:xfrm>
            <a:off x="381000" y="228600"/>
            <a:ext cx="7162800" cy="1143000"/>
          </a:xfrm>
        </p:spPr>
        <p:txBody>
          <a:bodyPr/>
          <a:lstStyle/>
          <a:p>
            <a:pPr algn="l" eaLnBrk="1" hangingPunct="1"/>
            <a:r>
              <a:rPr lang="en-US" sz="4000" b="1" dirty="0" smtClean="0">
                <a:latin typeface="Adobe Gothic Std B"/>
              </a:rPr>
              <a:t>Curation Workflow</a:t>
            </a:r>
            <a:endParaRPr lang="en-US" sz="4000" b="1" dirty="0" smtClean="0">
              <a:latin typeface="Adobe Gothic Std B"/>
              <a:ea typeface="Adobe Gothic Std B"/>
              <a:cs typeface="Adobe Gothic Std B"/>
            </a:endParaRPr>
          </a:p>
        </p:txBody>
      </p:sp>
      <p:sp>
        <p:nvSpPr>
          <p:cNvPr id="11267" name="Content Placeholder 6"/>
          <p:cNvSpPr>
            <a:spLocks noGrp="1"/>
          </p:cNvSpPr>
          <p:nvPr>
            <p:ph idx="1"/>
          </p:nvPr>
        </p:nvSpPr>
        <p:spPr>
          <a:xfrm>
            <a:off x="457200" y="1600200"/>
            <a:ext cx="4191000" cy="4525963"/>
          </a:xfrm>
        </p:spPr>
        <p:txBody>
          <a:bodyPr>
            <a:normAutofit fontScale="92500" lnSpcReduction="10000"/>
          </a:bodyPr>
          <a:lstStyle/>
          <a:p>
            <a:pPr eaLnBrk="1" hangingPunct="1">
              <a:defRPr/>
            </a:pPr>
            <a:r>
              <a:rPr lang="en-US" dirty="0" smtClean="0"/>
              <a:t>curation is a process</a:t>
            </a:r>
          </a:p>
          <a:p>
            <a:pPr lvl="1" eaLnBrk="1" hangingPunct="1"/>
            <a:r>
              <a:rPr lang="en-US" dirty="0" smtClean="0"/>
              <a:t>starts early</a:t>
            </a:r>
          </a:p>
          <a:p>
            <a:pPr lvl="1" eaLnBrk="1" hangingPunct="1"/>
            <a:r>
              <a:rPr lang="en-US" dirty="0" smtClean="0"/>
              <a:t>"exit" interview</a:t>
            </a:r>
          </a:p>
          <a:p>
            <a:pPr lvl="1" eaLnBrk="1" hangingPunct="1"/>
            <a:r>
              <a:rPr lang="en-US" dirty="0" smtClean="0"/>
              <a:t>data upload</a:t>
            </a:r>
          </a:p>
          <a:p>
            <a:pPr lvl="1" eaLnBrk="1" hangingPunct="1"/>
            <a:r>
              <a:rPr lang="en-US" dirty="0" smtClean="0"/>
              <a:t>reminders</a:t>
            </a:r>
          </a:p>
          <a:p>
            <a:pPr lvl="1" eaLnBrk="1" hangingPunct="1"/>
            <a:r>
              <a:rPr lang="en-US" dirty="0" smtClean="0"/>
              <a:t>data review</a:t>
            </a:r>
          </a:p>
          <a:p>
            <a:pPr lvl="1" eaLnBrk="1" hangingPunct="1"/>
            <a:r>
              <a:rPr lang="en-US" dirty="0" smtClean="0"/>
              <a:t>experiment review</a:t>
            </a:r>
          </a:p>
          <a:p>
            <a:pPr lvl="1" eaLnBrk="1" hangingPunct="1"/>
            <a:r>
              <a:rPr lang="en-US" dirty="0" smtClean="0"/>
              <a:t>copyright compliance</a:t>
            </a:r>
          </a:p>
          <a:p>
            <a:pPr lvl="1" eaLnBrk="1" hangingPunct="1"/>
            <a:r>
              <a:rPr lang="en-US" dirty="0" smtClean="0"/>
              <a:t>preservation</a:t>
            </a:r>
          </a:p>
          <a:p>
            <a:pPr lvl="1" eaLnBrk="1" hangingPunct="1"/>
            <a:r>
              <a:rPr lang="en-US" dirty="0" smtClean="0"/>
              <a:t>DOI assignment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228600"/>
            <a:ext cx="7162800" cy="1143000"/>
          </a:xfrm>
        </p:spPr>
        <p:txBody>
          <a:bodyPr/>
          <a:lstStyle/>
          <a:p>
            <a:pPr algn="l" eaLnBrk="1" hangingPunct="1"/>
            <a:r>
              <a:rPr lang="en-US" sz="4000" b="1" dirty="0" smtClean="0">
                <a:latin typeface="Adobe Gothic Std B"/>
              </a:rPr>
              <a:t>Curation</a:t>
            </a:r>
            <a:br>
              <a:rPr lang="en-US" sz="4000" b="1" dirty="0" smtClean="0">
                <a:latin typeface="Adobe Gothic Std B"/>
              </a:rPr>
            </a:br>
            <a:r>
              <a:rPr lang="en-US" sz="4000" b="1" dirty="0" smtClean="0">
                <a:latin typeface="Adobe Gothic Std B"/>
              </a:rPr>
              <a:t>as Quality Assurance</a:t>
            </a:r>
            <a:endParaRPr lang="en-US" sz="4000" b="1" dirty="0" smtClean="0">
              <a:latin typeface="Adobe Gothic Std B"/>
              <a:ea typeface="Adobe Gothic Std B"/>
              <a:cs typeface="Adobe Gothic Std B"/>
            </a:endParaRPr>
          </a:p>
        </p:txBody>
      </p:sp>
      <p:sp>
        <p:nvSpPr>
          <p:cNvPr id="11267" name="Content Placeholder 6"/>
          <p:cNvSpPr>
            <a:spLocks noGrp="1"/>
          </p:cNvSpPr>
          <p:nvPr>
            <p:ph idx="1"/>
          </p:nvPr>
        </p:nvSpPr>
        <p:spPr/>
        <p:txBody>
          <a:bodyPr>
            <a:normAutofit fontScale="85000" lnSpcReduction="20000"/>
          </a:bodyPr>
          <a:lstStyle/>
          <a:p>
            <a:pPr eaLnBrk="1" hangingPunct="1">
              <a:defRPr/>
            </a:pPr>
            <a:r>
              <a:rPr lang="en-US" dirty="0" smtClean="0"/>
              <a:t>Content </a:t>
            </a:r>
          </a:p>
          <a:p>
            <a:pPr lvl="1" eaLnBrk="1" hangingPunct="1">
              <a:defRPr/>
            </a:pPr>
            <a:r>
              <a:rPr lang="en-US" dirty="0" smtClean="0"/>
              <a:t>dependent on human monitoring	</a:t>
            </a:r>
          </a:p>
          <a:p>
            <a:pPr lvl="2" eaLnBrk="1" hangingPunct="1">
              <a:defRPr/>
            </a:pPr>
            <a:r>
              <a:rPr lang="en-US" dirty="0" smtClean="0"/>
              <a:t>Metadata</a:t>
            </a:r>
          </a:p>
          <a:p>
            <a:pPr lvl="2" eaLnBrk="1" hangingPunct="1">
              <a:defRPr/>
            </a:pPr>
            <a:r>
              <a:rPr lang="en-US" dirty="0" smtClean="0"/>
              <a:t>Completeness</a:t>
            </a:r>
          </a:p>
          <a:p>
            <a:pPr lvl="3" eaLnBrk="1" hangingPunct="1">
              <a:defRPr/>
            </a:pPr>
            <a:r>
              <a:rPr lang="en-US" dirty="0" smtClean="0"/>
              <a:t>Based on standards and requirements</a:t>
            </a:r>
          </a:p>
          <a:p>
            <a:pPr lvl="4" eaLnBrk="1" hangingPunct="1">
              <a:defRPr/>
            </a:pPr>
            <a:r>
              <a:rPr lang="en-US" dirty="0" smtClean="0"/>
              <a:t>On the level of research hierarchy</a:t>
            </a:r>
          </a:p>
          <a:p>
            <a:pPr lvl="4" eaLnBrk="1" hangingPunct="1">
              <a:defRPr/>
            </a:pPr>
            <a:r>
              <a:rPr lang="en-US" dirty="0" smtClean="0"/>
              <a:t>Timeline </a:t>
            </a:r>
          </a:p>
          <a:p>
            <a:pPr eaLnBrk="1" hangingPunct="1">
              <a:defRPr/>
            </a:pPr>
            <a:r>
              <a:rPr lang="en-US" dirty="0" smtClean="0"/>
              <a:t>Technical</a:t>
            </a:r>
          </a:p>
          <a:p>
            <a:pPr lvl="1" eaLnBrk="1" hangingPunct="1">
              <a:defRPr/>
            </a:pPr>
            <a:r>
              <a:rPr lang="en-US" dirty="0" smtClean="0"/>
              <a:t>machine-actionable</a:t>
            </a:r>
          </a:p>
          <a:p>
            <a:pPr lvl="2" eaLnBrk="1" hangingPunct="1">
              <a:defRPr/>
            </a:pPr>
            <a:r>
              <a:rPr lang="en-US" dirty="0" smtClean="0"/>
              <a:t>Formats</a:t>
            </a:r>
          </a:p>
          <a:p>
            <a:pPr lvl="3" eaLnBrk="1" hangingPunct="1">
              <a:defRPr/>
            </a:pPr>
            <a:r>
              <a:rPr lang="en-US" dirty="0" smtClean="0"/>
              <a:t>Interoperability</a:t>
            </a:r>
          </a:p>
          <a:p>
            <a:pPr lvl="3" eaLnBrk="1" hangingPunct="1">
              <a:defRPr/>
            </a:pPr>
            <a:r>
              <a:rPr lang="en-US" dirty="0" smtClean="0"/>
              <a:t>Accessibility</a:t>
            </a:r>
          </a:p>
          <a:p>
            <a:pPr lvl="3" eaLnBrk="1" hangingPunct="1">
              <a:defRPr/>
            </a:pPr>
            <a:r>
              <a:rPr lang="en-US" dirty="0" err="1" smtClean="0"/>
              <a:t>Preservability</a:t>
            </a:r>
            <a:endParaRPr lang="en-US" dirty="0" smtClean="0"/>
          </a:p>
          <a:p>
            <a:pPr lvl="2" eaLnBrk="1" hangingPunct="1">
              <a:defRPr/>
            </a:pPr>
            <a:r>
              <a:rPr lang="en-US" dirty="0" smtClean="0"/>
              <a:t>File integrity</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28600"/>
            <a:ext cx="7070725" cy="884238"/>
          </a:xfrm>
        </p:spPr>
        <p:txBody>
          <a:bodyPr/>
          <a:lstStyle/>
          <a:p>
            <a:pPr algn="l" eaLnBrk="1" hangingPunct="1"/>
            <a:r>
              <a:rPr lang="en-US" sz="3200" b="1" smtClean="0">
                <a:latin typeface="Adobe Gothic Std B"/>
                <a:ea typeface="Adobe Gothic Std B"/>
                <a:cs typeface="Adobe Gothic Std B"/>
              </a:rPr>
              <a:t>Understandable data</a:t>
            </a:r>
          </a:p>
        </p:txBody>
      </p:sp>
      <p:sp>
        <p:nvSpPr>
          <p:cNvPr id="11268" name="TextBox 4"/>
          <p:cNvSpPr txBox="1">
            <a:spLocks noChangeArrowheads="1"/>
          </p:cNvSpPr>
          <p:nvPr/>
        </p:nvSpPr>
        <p:spPr bwMode="auto">
          <a:xfrm>
            <a:off x="6400800" y="1676400"/>
            <a:ext cx="2362200" cy="369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Metadata  need to be:</a:t>
            </a:r>
          </a:p>
          <a:p>
            <a:pPr eaLnBrk="1" hangingPunct="1">
              <a:buFont typeface="Arial" pitchFamily="34" charset="0"/>
              <a:buChar char="•"/>
            </a:pPr>
            <a:r>
              <a:rPr lang="en-US">
                <a:latin typeface="Calibri" pitchFamily="34" charset="0"/>
              </a:rPr>
              <a:t> meaningful</a:t>
            </a:r>
          </a:p>
          <a:p>
            <a:pPr eaLnBrk="1" hangingPunct="1">
              <a:buFont typeface="Arial" pitchFamily="34" charset="0"/>
              <a:buChar char="•"/>
            </a:pPr>
            <a:r>
              <a:rPr lang="en-US">
                <a:latin typeface="Calibri" pitchFamily="34" charset="0"/>
              </a:rPr>
              <a:t> purposeful </a:t>
            </a:r>
          </a:p>
          <a:p>
            <a:pPr eaLnBrk="1" hangingPunct="1">
              <a:buFont typeface="Arial" pitchFamily="34" charset="0"/>
              <a:buChar char="•"/>
            </a:pPr>
            <a:r>
              <a:rPr lang="en-US">
                <a:latin typeface="Calibri" pitchFamily="34" charset="0"/>
              </a:rPr>
              <a:t> consistent </a:t>
            </a:r>
          </a:p>
          <a:p>
            <a:pPr eaLnBrk="1" hangingPunct="1">
              <a:buFont typeface="Arial" pitchFamily="34" charset="0"/>
              <a:buChar char="•"/>
            </a:pPr>
            <a:r>
              <a:rPr lang="en-US">
                <a:latin typeface="Calibri" pitchFamily="34" charset="0"/>
              </a:rPr>
              <a:t> accurate</a:t>
            </a:r>
          </a:p>
          <a:p>
            <a:pPr eaLnBrk="1" hangingPunct="1">
              <a:buFont typeface="Arial" pitchFamily="34" charset="0"/>
              <a:buChar char="•"/>
            </a:pPr>
            <a:r>
              <a:rPr lang="en-US">
                <a:latin typeface="Calibri" pitchFamily="34" charset="0"/>
              </a:rPr>
              <a:t> predictable</a:t>
            </a:r>
          </a:p>
          <a:p>
            <a:pPr eaLnBrk="1" hangingPunct="1">
              <a:buFont typeface="Arial" pitchFamily="34" charset="0"/>
              <a:buChar char="•"/>
            </a:pPr>
            <a:r>
              <a:rPr lang="en-US">
                <a:latin typeface="Calibri" pitchFamily="34" charset="0"/>
              </a:rPr>
              <a:t> "</a:t>
            </a:r>
            <a:r>
              <a:rPr lang="en-US" i="1">
                <a:latin typeface="Calibri" pitchFamily="34" charset="0"/>
              </a:rPr>
              <a:t>standardized</a:t>
            </a:r>
            <a:r>
              <a:rPr lang="en-US">
                <a:latin typeface="Calibri" pitchFamily="34" charset="0"/>
              </a:rPr>
              <a:t>"</a:t>
            </a:r>
          </a:p>
          <a:p>
            <a:pPr eaLnBrk="1" hangingPunct="1"/>
            <a:endParaRPr lang="en-US">
              <a:latin typeface="Calibri" pitchFamily="34" charset="0"/>
            </a:endParaRPr>
          </a:p>
          <a:p>
            <a:pPr eaLnBrk="1" hangingPunct="1"/>
            <a:r>
              <a:rPr lang="en-US">
                <a:latin typeface="Calibri" pitchFamily="34" charset="0"/>
              </a:rPr>
              <a:t>Relationship among:</a:t>
            </a:r>
          </a:p>
          <a:p>
            <a:pPr eaLnBrk="1" hangingPunct="1">
              <a:buFont typeface="Arial" pitchFamily="34" charset="0"/>
              <a:buChar char="•"/>
            </a:pPr>
            <a:r>
              <a:rPr lang="en-US">
                <a:solidFill>
                  <a:srgbClr val="0070C0"/>
                </a:solidFill>
                <a:latin typeface="Calibri" pitchFamily="34" charset="0"/>
              </a:rPr>
              <a:t> Instrumentation plan</a:t>
            </a:r>
          </a:p>
          <a:p>
            <a:pPr eaLnBrk="1" hangingPunct="1">
              <a:buFont typeface="Arial" pitchFamily="34" charset="0"/>
              <a:buChar char="•"/>
            </a:pPr>
            <a:r>
              <a:rPr lang="en-US">
                <a:solidFill>
                  <a:srgbClr val="00B050"/>
                </a:solidFill>
                <a:latin typeface="Calibri" pitchFamily="34" charset="0"/>
              </a:rPr>
              <a:t> Sensor metadata</a:t>
            </a:r>
          </a:p>
          <a:p>
            <a:pPr eaLnBrk="1" hangingPunct="1">
              <a:buFont typeface="Arial" pitchFamily="34" charset="0"/>
              <a:buChar char="•"/>
            </a:pPr>
            <a:r>
              <a:rPr lang="en-US">
                <a:solidFill>
                  <a:srgbClr val="FF0000"/>
                </a:solidFill>
                <a:latin typeface="Calibri" pitchFamily="34" charset="0"/>
              </a:rPr>
              <a:t> Data</a:t>
            </a:r>
          </a:p>
          <a:p>
            <a:pPr eaLnBrk="1" hangingPunct="1"/>
            <a:endParaRPr lang="en-US">
              <a:solidFill>
                <a:srgbClr val="0070C0"/>
              </a:solidFill>
              <a:latin typeface="Calibri" pitchFamily="34" charset="0"/>
            </a:endParaRPr>
          </a:p>
        </p:txBody>
      </p:sp>
      <p:pic>
        <p:nvPicPr>
          <p:cNvPr id="12" name="Picture 11" descr="p685_Ex3_Sensor_layout_cropped.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4648200"/>
            <a:ext cx="471487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p:nvSpPr>
        <p:spPr>
          <a:xfrm>
            <a:off x="609600" y="1371600"/>
            <a:ext cx="44958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33400" y="4648200"/>
            <a:ext cx="4800600" cy="1828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Content Placeholder 17" descr="SensorLayout_FrontView_800x500.png"/>
          <p:cNvPicPr>
            <a:picLocks noGrp="1" noChangeAspect="1"/>
          </p:cNvPicPr>
          <p:nvPr>
            <p:ph idx="1"/>
          </p:nvPr>
        </p:nvPicPr>
        <p:blipFill>
          <a:blip r:embed="rId5" cstate="print">
            <a:extLst>
              <a:ext uri="{28A0092B-C50C-407E-A947-70E740481C1C}">
                <a14:useLocalDpi xmlns="" xmlns:a14="http://schemas.microsoft.com/office/drawing/2010/main" val="0"/>
              </a:ext>
            </a:extLst>
          </a:blip>
          <a:srcRect/>
          <a:stretch>
            <a:fillRect/>
          </a:stretch>
        </p:blipFill>
        <p:spPr>
          <a:xfrm>
            <a:off x="684213" y="1447800"/>
            <a:ext cx="4421187" cy="3124200"/>
          </a:xfrm>
        </p:spPr>
      </p:pic>
      <p:sp>
        <p:nvSpPr>
          <p:cNvPr id="16" name="Rectangle 15"/>
          <p:cNvSpPr/>
          <p:nvPr/>
        </p:nvSpPr>
        <p:spPr>
          <a:xfrm>
            <a:off x="609600" y="1371600"/>
            <a:ext cx="54102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14" descr="p685_Ex3_T1_R1_Unprocessed_cropped_02.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5800" y="1447800"/>
            <a:ext cx="52959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1268">
                                            <p:txEl>
                                              <p:pRg st="9" end="9"/>
                                            </p:txEl>
                                          </p:spTgt>
                                        </p:tgtEl>
                                        <p:attrNameLst>
                                          <p:attrName>style.visibility</p:attrName>
                                        </p:attrNameLst>
                                      </p:cBhvr>
                                      <p:to>
                                        <p:strVal val="visible"/>
                                      </p:to>
                                    </p:set>
                                    <p:anim calcmode="lin" valueType="num">
                                      <p:cBhvr additive="base">
                                        <p:cTn id="15" dur="1000" fill="hold"/>
                                        <p:tgtEl>
                                          <p:spTgt spid="11268">
                                            <p:txEl>
                                              <p:pRg st="9" end="9"/>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1268">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0-#ppt_h/2"/>
                                          </p:val>
                                        </p:tav>
                                        <p:tav tm="100000">
                                          <p:val>
                                            <p:strVal val="#ppt_y"/>
                                          </p:val>
                                        </p:tav>
                                      </p:tavLst>
                                    </p:anim>
                                  </p:childTnLst>
                                </p:cTn>
                              </p:par>
                              <p:par>
                                <p:cTn id="23" presetID="2" presetClass="entr" presetSubtype="9"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11268">
                                            <p:txEl>
                                              <p:pRg st="10" end="10"/>
                                            </p:txEl>
                                          </p:spTgt>
                                        </p:tgtEl>
                                        <p:attrNameLst>
                                          <p:attrName>style.visibility</p:attrName>
                                        </p:attrNameLst>
                                      </p:cBhvr>
                                      <p:to>
                                        <p:strVal val="visible"/>
                                      </p:to>
                                    </p:set>
                                    <p:anim calcmode="lin" valueType="num">
                                      <p:cBhvr additive="base">
                                        <p:cTn id="29" dur="1000" fill="hold"/>
                                        <p:tgtEl>
                                          <p:spTgt spid="11268">
                                            <p:txEl>
                                              <p:pRg st="10" end="1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11268">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9"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0-#ppt_w/2"/>
                                          </p:val>
                                        </p:tav>
                                        <p:tav tm="100000">
                                          <p:val>
                                            <p:strVal val="#ppt_x"/>
                                          </p:val>
                                        </p:tav>
                                      </p:tavLst>
                                    </p:anim>
                                    <p:anim calcmode="lin" valueType="num">
                                      <p:cBhvr additive="base">
                                        <p:cTn id="40" dur="10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1268">
                                            <p:txEl>
                                              <p:pRg st="11" end="11"/>
                                            </p:txEl>
                                          </p:spTgt>
                                        </p:tgtEl>
                                        <p:attrNameLst>
                                          <p:attrName>style.visibility</p:attrName>
                                        </p:attrNameLst>
                                      </p:cBhvr>
                                      <p:to>
                                        <p:strVal val="visible"/>
                                      </p:to>
                                    </p:set>
                                    <p:anim calcmode="lin" valueType="num">
                                      <p:cBhvr additive="base">
                                        <p:cTn id="43" dur="1000" fill="hold"/>
                                        <p:tgtEl>
                                          <p:spTgt spid="11268">
                                            <p:txEl>
                                              <p:pRg st="11" end="1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1268">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sz="3200" b="1" dirty="0" smtClean="0">
                <a:latin typeface="Adobe Gothic Std B"/>
              </a:rPr>
              <a:t>Content - Metadata</a:t>
            </a:r>
            <a:endParaRPr lang="en-US" sz="3200" b="1" dirty="0" smtClean="0">
              <a:latin typeface="Adobe Gothic Std B"/>
              <a:ea typeface="Adobe Gothic Std B"/>
              <a:cs typeface="Adobe Gothic Std B"/>
            </a:endParaRPr>
          </a:p>
        </p:txBody>
      </p:sp>
      <p:sp>
        <p:nvSpPr>
          <p:cNvPr id="12291" name="Content Placeholder 6"/>
          <p:cNvSpPr>
            <a:spLocks noGrp="1"/>
          </p:cNvSpPr>
          <p:nvPr>
            <p:ph sz="half" idx="1"/>
          </p:nvPr>
        </p:nvSpPr>
        <p:spPr>
          <a:xfrm>
            <a:off x="457200" y="1600200"/>
            <a:ext cx="3048000" cy="4525963"/>
          </a:xfrm>
        </p:spPr>
        <p:txBody>
          <a:bodyPr>
            <a:normAutofit fontScale="77500" lnSpcReduction="20000"/>
          </a:bodyPr>
          <a:lstStyle/>
          <a:p>
            <a:pPr eaLnBrk="1" hangingPunct="1">
              <a:defRPr/>
            </a:pPr>
            <a:r>
              <a:rPr lang="en-US" dirty="0" smtClean="0"/>
              <a:t>Names of researchers</a:t>
            </a:r>
          </a:p>
          <a:p>
            <a:pPr eaLnBrk="1" hangingPunct="1">
              <a:defRPr/>
            </a:pPr>
            <a:r>
              <a:rPr lang="en-US" dirty="0" smtClean="0"/>
              <a:t>Affiliated organization</a:t>
            </a:r>
          </a:p>
          <a:p>
            <a:pPr eaLnBrk="1" hangingPunct="1">
              <a:defRPr/>
            </a:pPr>
            <a:r>
              <a:rPr lang="en-US" dirty="0" smtClean="0"/>
              <a:t>Description</a:t>
            </a:r>
          </a:p>
          <a:p>
            <a:pPr eaLnBrk="1" hangingPunct="1">
              <a:defRPr/>
            </a:pPr>
            <a:r>
              <a:rPr lang="en-US" dirty="0" smtClean="0"/>
              <a:t>Title</a:t>
            </a:r>
          </a:p>
          <a:p>
            <a:pPr eaLnBrk="1" hangingPunct="1">
              <a:defRPr/>
            </a:pPr>
            <a:r>
              <a:rPr lang="en-US" dirty="0" smtClean="0"/>
              <a:t>Dates</a:t>
            </a:r>
          </a:p>
          <a:p>
            <a:pPr eaLnBrk="1" hangingPunct="1">
              <a:defRPr/>
            </a:pPr>
            <a:r>
              <a:rPr lang="en-US" dirty="0" smtClean="0"/>
              <a:t>Testing facility</a:t>
            </a:r>
          </a:p>
          <a:p>
            <a:pPr eaLnBrk="1" hangingPunct="1">
              <a:defRPr/>
            </a:pPr>
            <a:r>
              <a:rPr lang="en-US" dirty="0" smtClean="0"/>
              <a:t>Equipment</a:t>
            </a:r>
          </a:p>
          <a:p>
            <a:pPr eaLnBrk="1" hangingPunct="1">
              <a:defRPr/>
            </a:pPr>
            <a:r>
              <a:rPr lang="en-US" dirty="0"/>
              <a:t>Material </a:t>
            </a:r>
            <a:r>
              <a:rPr lang="en-US" dirty="0" smtClean="0"/>
              <a:t>properties</a:t>
            </a:r>
          </a:p>
          <a:p>
            <a:pPr eaLnBrk="1" hangingPunct="1">
              <a:defRPr/>
            </a:pPr>
            <a:r>
              <a:rPr lang="en-US" dirty="0" smtClean="0"/>
              <a:t>Type of test</a:t>
            </a:r>
          </a:p>
          <a:p>
            <a:pPr eaLnBrk="1" hangingPunct="1">
              <a:defRPr/>
            </a:pPr>
            <a:endParaRPr lang="en-US" dirty="0"/>
          </a:p>
          <a:p>
            <a:pPr eaLnBrk="1" hangingPunct="1">
              <a:defRPr/>
            </a:pPr>
            <a:r>
              <a:rPr lang="en-US" dirty="0" smtClean="0"/>
              <a:t>Proper location</a:t>
            </a:r>
          </a:p>
          <a:p>
            <a:pPr eaLnBrk="1" hangingPunct="1">
              <a:defRPr/>
            </a:pPr>
            <a:r>
              <a:rPr lang="en-US" dirty="0" smtClean="0"/>
              <a:t>Adequate file format</a:t>
            </a:r>
          </a:p>
          <a:p>
            <a:pPr eaLnBrk="1" hangingPunct="1">
              <a:defRPr/>
            </a:pPr>
            <a:r>
              <a:rPr lang="en-US" dirty="0" smtClean="0"/>
              <a:t>Sensors</a:t>
            </a:r>
          </a:p>
        </p:txBody>
      </p:sp>
      <p:pic>
        <p:nvPicPr>
          <p:cNvPr id="3" name="Content Placeholder 2"/>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4070237" y="1447801"/>
            <a:ext cx="4768963" cy="443500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8434" name="Picture 2" descr="nees_data_cycle.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277813"/>
            <a:ext cx="8839200" cy="581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5638800" y="1981200"/>
            <a:ext cx="19812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Testing</a:t>
            </a:r>
          </a:p>
        </p:txBody>
      </p:sp>
      <p:sp>
        <p:nvSpPr>
          <p:cNvPr id="18436" name="TextBox 3"/>
          <p:cNvSpPr txBox="1">
            <a:spLocks noChangeArrowheads="1"/>
          </p:cNvSpPr>
          <p:nvPr/>
        </p:nvSpPr>
        <p:spPr bwMode="auto">
          <a:xfrm>
            <a:off x="5562600" y="3505200"/>
            <a:ext cx="3581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Collected sensor measurements</a:t>
            </a:r>
          </a:p>
        </p:txBody>
      </p:sp>
      <p:sp>
        <p:nvSpPr>
          <p:cNvPr id="18437" name="TextBox 4"/>
          <p:cNvSpPr txBox="1">
            <a:spLocks noChangeArrowheads="1"/>
          </p:cNvSpPr>
          <p:nvPr/>
        </p:nvSpPr>
        <p:spPr bwMode="auto">
          <a:xfrm>
            <a:off x="5638800" y="5638800"/>
            <a:ext cx="31242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Visualisation</a:t>
            </a:r>
          </a:p>
        </p:txBody>
      </p:sp>
      <p:sp>
        <p:nvSpPr>
          <p:cNvPr id="18438" name="TextBox 6"/>
          <p:cNvSpPr txBox="1">
            <a:spLocks noChangeArrowheads="1"/>
          </p:cNvSpPr>
          <p:nvPr/>
        </p:nvSpPr>
        <p:spPr bwMode="auto">
          <a:xfrm>
            <a:off x="2743200" y="1066800"/>
            <a:ext cx="2438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Access and re-use</a:t>
            </a:r>
          </a:p>
        </p:txBody>
      </p:sp>
      <p:sp>
        <p:nvSpPr>
          <p:cNvPr id="18439" name="TextBox 7"/>
          <p:cNvSpPr txBox="1">
            <a:spLocks noChangeArrowheads="1"/>
          </p:cNvSpPr>
          <p:nvPr/>
        </p:nvSpPr>
        <p:spPr bwMode="auto">
          <a:xfrm>
            <a:off x="6629400" y="2438400"/>
            <a:ext cx="2286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project 637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04800"/>
            <a:ext cx="7070725" cy="884238"/>
          </a:xfrm>
        </p:spPr>
        <p:txBody>
          <a:bodyPr/>
          <a:lstStyle/>
          <a:p>
            <a:pPr algn="l" eaLnBrk="1" hangingPunct="1"/>
            <a:r>
              <a:rPr lang="en-US" sz="4000" b="1" dirty="0"/>
              <a:t>Curation - Path </a:t>
            </a:r>
            <a:r>
              <a:rPr lang="en-US" sz="4000" b="1" dirty="0" smtClean="0"/>
              <a:t>to SWAMP</a:t>
            </a:r>
            <a:endParaRPr lang="en-US" sz="4000" b="1" dirty="0" smtClean="0">
              <a:latin typeface="Adobe Gothic Std B"/>
              <a:ea typeface="Adobe Gothic Std B"/>
              <a:cs typeface="Adobe Gothic Std B"/>
            </a:endParaRPr>
          </a:p>
        </p:txBody>
      </p:sp>
      <p:sp>
        <p:nvSpPr>
          <p:cNvPr id="11" name="Content Placeholder 1"/>
          <p:cNvSpPr>
            <a:spLocks noGrp="1"/>
          </p:cNvSpPr>
          <p:nvPr>
            <p:ph idx="1"/>
          </p:nvPr>
        </p:nvSpPr>
        <p:spPr>
          <a:xfrm>
            <a:off x="457200" y="1600200"/>
            <a:ext cx="8229600" cy="4525963"/>
          </a:xfrm>
        </p:spPr>
        <p:txBody>
          <a:bodyPr/>
          <a:lstStyle/>
          <a:p>
            <a:r>
              <a:rPr lang="en-US" sz="2000" b="1" dirty="0"/>
              <a:t>S</a:t>
            </a:r>
            <a:r>
              <a:rPr lang="en-US" sz="2000" dirty="0"/>
              <a:t>traightforward (relatively) </a:t>
            </a:r>
          </a:p>
          <a:p>
            <a:r>
              <a:rPr lang="en-US" sz="2000" b="1" dirty="0"/>
              <a:t>W</a:t>
            </a:r>
            <a:r>
              <a:rPr lang="en-US" sz="2000" dirty="0"/>
              <a:t>ay to </a:t>
            </a:r>
          </a:p>
          <a:p>
            <a:r>
              <a:rPr lang="en-US" sz="2000" b="1" dirty="0"/>
              <a:t>A</a:t>
            </a:r>
            <a:r>
              <a:rPr lang="en-US" sz="2000" dirty="0"/>
              <a:t>uthorship</a:t>
            </a:r>
          </a:p>
          <a:p>
            <a:r>
              <a:rPr lang="en-US" sz="2000" b="1" dirty="0"/>
              <a:t>M</a:t>
            </a:r>
            <a:r>
              <a:rPr lang="en-US" sz="2000" dirty="0"/>
              <a:t>erit and</a:t>
            </a:r>
          </a:p>
          <a:p>
            <a:r>
              <a:rPr lang="en-US" sz="2000" b="1" dirty="0"/>
              <a:t>P</a:t>
            </a:r>
            <a:r>
              <a:rPr lang="en-US" sz="2000" dirty="0"/>
              <a:t>ublication</a:t>
            </a:r>
          </a:p>
        </p:txBody>
      </p:sp>
      <p:pic>
        <p:nvPicPr>
          <p:cNvPr id="8" name="Picture 7" descr="curation_status.png"/>
          <p:cNvPicPr>
            <a:picLocks noChangeAspect="1"/>
          </p:cNvPicPr>
          <p:nvPr/>
        </p:nvPicPr>
        <p:blipFill>
          <a:blip r:embed="rId4" cstate="print"/>
          <a:stretch>
            <a:fillRect/>
          </a:stretch>
        </p:blipFill>
        <p:spPr>
          <a:xfrm>
            <a:off x="4800600" y="1382712"/>
            <a:ext cx="1665288" cy="1665288"/>
          </a:xfrm>
          <a:prstGeom prst="rect">
            <a:avLst/>
          </a:prstGeom>
          <a:ln>
            <a:noFill/>
          </a:ln>
          <a:effectLst>
            <a:outerShdw blurRad="292100" dist="139700" dir="2700000" algn="tl" rotWithShape="0">
              <a:srgbClr val="333333">
                <a:alpha val="65000"/>
              </a:srgbClr>
            </a:outerShdw>
          </a:effectLst>
        </p:spPr>
      </p:pic>
      <p:pic>
        <p:nvPicPr>
          <p:cNvPr id="9" name="Picture 8" descr="curation_progress_complete.png"/>
          <p:cNvPicPr>
            <a:picLocks noChangeAspect="1"/>
          </p:cNvPicPr>
          <p:nvPr/>
        </p:nvPicPr>
        <p:blipFill>
          <a:blip r:embed="rId5" cstate="print"/>
          <a:stretch>
            <a:fillRect/>
          </a:stretch>
        </p:blipFill>
        <p:spPr>
          <a:xfrm>
            <a:off x="6781800" y="1311275"/>
            <a:ext cx="1524000" cy="280352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48466" y="3581400"/>
            <a:ext cx="6333334" cy="819048"/>
          </a:xfrm>
          <a:prstGeom prst="rect">
            <a:avLst/>
          </a:prstGeom>
        </p:spPr>
      </p:pic>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447800" y="4401685"/>
            <a:ext cx="5334000" cy="1618115"/>
          </a:xfrm>
          <a:prstGeom prst="rect">
            <a:avLst/>
          </a:prstGeom>
        </p:spPr>
      </p:pic>
    </p:spTree>
    <p:extLst>
      <p:ext uri="{BB962C8B-B14F-4D97-AF65-F5344CB8AC3E}">
        <p14:creationId xmlns="" xmlns:p14="http://schemas.microsoft.com/office/powerpoint/2010/main" val="26580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3124200" y="3124200"/>
            <a:ext cx="28416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dirty="0">
                <a:latin typeface="+mn-lt"/>
              </a:rPr>
              <a:t>Questions?</a:t>
            </a:r>
          </a:p>
        </p:txBody>
      </p:sp>
      <p:sp>
        <p:nvSpPr>
          <p:cNvPr id="40963" name="Rectangle 5"/>
          <p:cNvSpPr>
            <a:spLocks noChangeArrowheads="1"/>
          </p:cNvSpPr>
          <p:nvPr/>
        </p:nvSpPr>
        <p:spPr bwMode="auto">
          <a:xfrm>
            <a:off x="892175" y="1600200"/>
            <a:ext cx="28416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dirty="0">
                <a:latin typeface="+mn-lt"/>
              </a:rPr>
              <a:t>Thank you.</a:t>
            </a:r>
          </a:p>
        </p:txBody>
      </p:sp>
      <p:sp>
        <p:nvSpPr>
          <p:cNvPr id="40964" name="Rectangle 6"/>
          <p:cNvSpPr>
            <a:spLocks noChangeArrowheads="1"/>
          </p:cNvSpPr>
          <p:nvPr/>
        </p:nvSpPr>
        <p:spPr bwMode="auto">
          <a:xfrm>
            <a:off x="5235575" y="4491038"/>
            <a:ext cx="28416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dirty="0">
                <a:latin typeface="+mn-lt"/>
              </a:rPr>
              <a:t>Comments</a:t>
            </a:r>
            <a:r>
              <a:rPr lang="en-US" sz="2400" b="1" dirty="0">
                <a:latin typeface="+mn-lt"/>
              </a:rPr>
              <a:t>?</a:t>
            </a:r>
          </a:p>
        </p:txBody>
      </p:sp>
      <p:sp>
        <p:nvSpPr>
          <p:cNvPr id="40965" name="TextBox 7"/>
          <p:cNvSpPr txBox="1">
            <a:spLocks noChangeArrowheads="1"/>
          </p:cNvSpPr>
          <p:nvPr/>
        </p:nvSpPr>
        <p:spPr bwMode="auto">
          <a:xfrm>
            <a:off x="990600" y="5334000"/>
            <a:ext cx="66294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mn-lt"/>
              </a:rPr>
              <a:t>Standa Pej</a:t>
            </a:r>
            <a:r>
              <a:rPr lang="cs-CZ">
                <a:latin typeface="+mn-lt"/>
              </a:rPr>
              <a:t>ša </a:t>
            </a:r>
            <a:r>
              <a:rPr lang="en-US">
                <a:latin typeface="+mn-lt"/>
              </a:rPr>
              <a:t> - </a:t>
            </a:r>
            <a:r>
              <a:rPr lang="en-US">
                <a:latin typeface="+mn-lt"/>
                <a:hlinkClick r:id="rId4"/>
              </a:rPr>
              <a:t>spejsa@purdue.edu</a:t>
            </a:r>
            <a:endParaRPr lang="en-US">
              <a:latin typeface="+mn-lt"/>
            </a:endParaRPr>
          </a:p>
          <a:p>
            <a:pPr eaLnBrk="1" hangingPunct="1"/>
            <a:r>
              <a:rPr lang="en-US">
                <a:latin typeface="+mn-lt"/>
              </a:rPr>
              <a:t>NEEScomm Data Curator</a:t>
            </a:r>
          </a:p>
          <a:p>
            <a:pPr eaLnBrk="1" hangingPunct="1"/>
            <a:r>
              <a:rPr lang="en-US">
                <a:latin typeface="+mn-lt"/>
              </a:rPr>
              <a:t>Network for Earthquake Engineering Simulation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7070725" cy="884238"/>
          </a:xfrm>
        </p:spPr>
        <p:txBody>
          <a:bodyPr/>
          <a:lstStyle/>
          <a:p>
            <a:pPr algn="l" eaLnBrk="1" hangingPunct="1"/>
            <a:r>
              <a:rPr lang="en-US" sz="3200" b="1" smtClean="0">
                <a:latin typeface="Adobe Gothic Std B"/>
                <a:ea typeface="Adobe Gothic Std B"/>
                <a:cs typeface="Adobe Gothic Std B"/>
              </a:rPr>
              <a:t>NEEScomm Data Goals</a:t>
            </a:r>
          </a:p>
        </p:txBody>
      </p:sp>
      <p:sp>
        <p:nvSpPr>
          <p:cNvPr id="14339" name="TextBox 4"/>
          <p:cNvSpPr txBox="1">
            <a:spLocks noChangeArrowheads="1"/>
          </p:cNvSpPr>
          <p:nvPr/>
        </p:nvSpPr>
        <p:spPr bwMode="auto">
          <a:xfrm>
            <a:off x="5791200" y="1295400"/>
            <a:ext cx="3048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5" name="Content Placeholder 4"/>
          <p:cNvSpPr>
            <a:spLocks noGrp="1"/>
          </p:cNvSpPr>
          <p:nvPr>
            <p:ph idx="1"/>
          </p:nvPr>
        </p:nvSpPr>
        <p:spPr/>
        <p:txBody>
          <a:bodyPr>
            <a:normAutofit fontScale="92500" lnSpcReduction="20000"/>
          </a:bodyPr>
          <a:lstStyle/>
          <a:p>
            <a:pPr>
              <a:buFont typeface="Arial" pitchFamily="34" charset="0"/>
              <a:buNone/>
              <a:defRPr/>
            </a:pPr>
            <a:r>
              <a:rPr lang="en-US" dirty="0" smtClean="0"/>
              <a:t>Aligned with NSF Data Management Plan (DMP) requirements*</a:t>
            </a:r>
          </a:p>
          <a:p>
            <a:pPr>
              <a:defRPr/>
            </a:pPr>
            <a:r>
              <a:rPr lang="en-US" b="1" dirty="0" smtClean="0"/>
              <a:t>All research data and documentation will be archived</a:t>
            </a:r>
          </a:p>
          <a:p>
            <a:pPr>
              <a:defRPr/>
            </a:pPr>
            <a:r>
              <a:rPr lang="en-US" b="1" dirty="0" smtClean="0"/>
              <a:t>Archived data will be of high quality</a:t>
            </a:r>
          </a:p>
          <a:p>
            <a:pPr>
              <a:defRPr/>
            </a:pPr>
            <a:r>
              <a:rPr lang="en-US" b="1" dirty="0" smtClean="0"/>
              <a:t>Archived data will be accessible and shareable</a:t>
            </a:r>
          </a:p>
          <a:p>
            <a:pPr>
              <a:defRPr/>
            </a:pPr>
            <a:r>
              <a:rPr lang="en-US" b="1" dirty="0" smtClean="0"/>
              <a:t>Archived data will be re-usable</a:t>
            </a:r>
          </a:p>
          <a:p>
            <a:pPr>
              <a:defRPr/>
            </a:pPr>
            <a:r>
              <a:rPr lang="en-US" b="1" dirty="0" smtClean="0"/>
              <a:t>Archived data will be preserved</a:t>
            </a:r>
          </a:p>
          <a:p>
            <a:pPr>
              <a:buFont typeface="Arial" pitchFamily="34" charset="0"/>
              <a:buNone/>
              <a:defRPr/>
            </a:pPr>
            <a:endParaRPr lang="en-US" sz="2300" dirty="0" smtClean="0"/>
          </a:p>
          <a:p>
            <a:pPr>
              <a:buFont typeface="Arial" pitchFamily="34" charset="0"/>
              <a:buNone/>
              <a:defRPr/>
            </a:pPr>
            <a:r>
              <a:rPr lang="en-US" sz="1600" dirty="0" err="1" smtClean="0"/>
              <a:t>NEEScomm</a:t>
            </a:r>
            <a:r>
              <a:rPr lang="en-US" sz="1600" dirty="0" smtClean="0"/>
              <a:t> Data Sharing and Archiving Policies, </a:t>
            </a:r>
            <a:r>
              <a:rPr lang="en-US" sz="1600" dirty="0" smtClean="0">
                <a:hlinkClick r:id="rId3"/>
              </a:rPr>
              <a:t>https://nees.org/resources/2811</a:t>
            </a:r>
            <a:endParaRPr lang="en-US" sz="1600" dirty="0" smtClean="0"/>
          </a:p>
          <a:p>
            <a:pPr>
              <a:buFont typeface="Arial" pitchFamily="34" charset="0"/>
              <a:buNone/>
              <a:defRPr/>
            </a:pPr>
            <a:endParaRPr lang="en-US" sz="1600" dirty="0" smtClean="0"/>
          </a:p>
          <a:p>
            <a:pPr>
              <a:buFont typeface="Arial" pitchFamily="34" charset="0"/>
              <a:buNone/>
              <a:defRPr/>
            </a:pPr>
            <a:r>
              <a:rPr lang="en-US" sz="1300" dirty="0" smtClean="0"/>
              <a:t>* </a:t>
            </a:r>
            <a:r>
              <a:rPr lang="en-US" sz="1300" dirty="0" smtClean="0">
                <a:latin typeface="Courier New" pitchFamily="49" charset="0"/>
                <a:cs typeface="Courier New" pitchFamily="49" charset="0"/>
                <a:hlinkClick r:id="rId4"/>
              </a:rPr>
              <a:t>http://www.nsf.gov/pubs/policydocs/pappguide/nsf11001/gpg_2.jsp#dmp</a:t>
            </a:r>
            <a:endParaRPr lang="en-US" sz="13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sz="4000" b="1" dirty="0" smtClean="0">
                <a:latin typeface="Adobe Gothic Std B"/>
                <a:ea typeface="Adobe Gothic Std B"/>
                <a:cs typeface="Adobe Gothic Std B"/>
              </a:rPr>
              <a:t>But Also …</a:t>
            </a:r>
          </a:p>
        </p:txBody>
      </p:sp>
      <p:sp>
        <p:nvSpPr>
          <p:cNvPr id="11267" name="Content Placeholder 6"/>
          <p:cNvSpPr>
            <a:spLocks noGrp="1"/>
          </p:cNvSpPr>
          <p:nvPr>
            <p:ph sz="half" idx="1"/>
          </p:nvPr>
        </p:nvSpPr>
        <p:spPr>
          <a:xfrm>
            <a:off x="457200" y="1219200"/>
            <a:ext cx="5334000" cy="4906963"/>
          </a:xfrm>
        </p:spPr>
        <p:txBody>
          <a:bodyPr>
            <a:normAutofit/>
          </a:bodyPr>
          <a:lstStyle/>
          <a:p>
            <a:pPr marL="0" indent="0" eaLnBrk="1" hangingPunct="1">
              <a:buFont typeface="Arial" pitchFamily="34" charset="0"/>
              <a:buNone/>
              <a:defRPr/>
            </a:pPr>
            <a:r>
              <a:rPr lang="en-US" b="1" dirty="0" smtClean="0"/>
              <a:t>The White House wants </a:t>
            </a:r>
            <a:r>
              <a:rPr lang="en-US" b="1" dirty="0" smtClean="0"/>
              <a:t>you</a:t>
            </a:r>
            <a:br>
              <a:rPr lang="en-US" b="1" dirty="0" smtClean="0"/>
            </a:br>
            <a:r>
              <a:rPr lang="en-US" b="1" dirty="0" smtClean="0"/>
              <a:t> </a:t>
            </a:r>
            <a:r>
              <a:rPr lang="en-US" b="1" dirty="0" smtClean="0"/>
              <a:t>to do it…</a:t>
            </a:r>
          </a:p>
          <a:p>
            <a:pPr marL="0" indent="0">
              <a:buFont typeface="Arial" pitchFamily="34" charset="0"/>
              <a:buNone/>
              <a:defRPr/>
            </a:pPr>
            <a:r>
              <a:rPr lang="en-US" sz="2000" dirty="0"/>
              <a:t>The Administration is committed to ensuring that, </a:t>
            </a:r>
            <a:r>
              <a:rPr lang="en-US" sz="2000" dirty="0" smtClean="0"/>
              <a:t>… the </a:t>
            </a:r>
            <a:r>
              <a:rPr lang="en-US" sz="2000" dirty="0"/>
              <a:t>direct results of </a:t>
            </a:r>
            <a:r>
              <a:rPr lang="en-US" sz="2000" dirty="0" smtClean="0"/>
              <a:t>federally </a:t>
            </a:r>
            <a:r>
              <a:rPr lang="en-US" sz="2000" dirty="0"/>
              <a:t>funded scientific research are made </a:t>
            </a:r>
            <a:r>
              <a:rPr lang="en-US" sz="2000" dirty="0" smtClean="0"/>
              <a:t>available </a:t>
            </a:r>
            <a:r>
              <a:rPr lang="en-US" sz="2000" dirty="0"/>
              <a:t>to and useful for the public, industry, </a:t>
            </a:r>
            <a:r>
              <a:rPr lang="en-US" sz="2000" dirty="0" smtClean="0"/>
              <a:t>and the </a:t>
            </a:r>
            <a:r>
              <a:rPr lang="en-US" sz="2000" dirty="0"/>
              <a:t>scientific community. Such results include </a:t>
            </a:r>
            <a:r>
              <a:rPr lang="en-US" sz="2000" dirty="0" smtClean="0"/>
              <a:t>peer-reviewed publications and </a:t>
            </a:r>
            <a:r>
              <a:rPr lang="en-US" sz="2000" b="1" dirty="0"/>
              <a:t>digital </a:t>
            </a:r>
            <a:r>
              <a:rPr lang="en-US" sz="2000" b="1" dirty="0" smtClean="0"/>
              <a:t>data</a:t>
            </a:r>
            <a:r>
              <a:rPr lang="en-US" sz="2000" dirty="0" smtClean="0"/>
              <a:t>.</a:t>
            </a:r>
          </a:p>
          <a:p>
            <a:pPr marL="0" indent="0">
              <a:spcBef>
                <a:spcPts val="1200"/>
              </a:spcBef>
              <a:buNone/>
              <a:defRPr/>
            </a:pPr>
            <a:r>
              <a:rPr lang="en-US" sz="1800" dirty="0" smtClean="0"/>
              <a:t>OSTP (</a:t>
            </a:r>
            <a:r>
              <a:rPr lang="en-US" sz="1800" dirty="0"/>
              <a:t>February 22, 2013 </a:t>
            </a:r>
            <a:r>
              <a:rPr lang="en-US" sz="1800" dirty="0" smtClean="0"/>
              <a:t>): Memorandum for the Heads of the Executive Departments </a:t>
            </a:r>
            <a:r>
              <a:rPr lang="en-US" sz="1800" dirty="0"/>
              <a:t>and Agencies. http://www.whitehouse.gov/sites/default/files/microsites/ostp/ostp_public_access_memo_2013.pdf</a:t>
            </a:r>
          </a:p>
          <a:p>
            <a:pPr marL="0" indent="0">
              <a:buFont typeface="Arial" pitchFamily="34" charset="0"/>
              <a:buNone/>
              <a:defRPr/>
            </a:pPr>
            <a:endParaRPr lang="en-US" dirty="0" smtClean="0"/>
          </a:p>
          <a:p>
            <a:pPr marL="0" indent="0">
              <a:buFont typeface="Arial" pitchFamily="34" charset="0"/>
              <a:buNone/>
              <a:defRPr/>
            </a:pPr>
            <a:endParaRPr lang="en-US" dirty="0"/>
          </a:p>
          <a:p>
            <a:pPr eaLnBrk="1" hangingPunct="1">
              <a:defRPr/>
            </a:pPr>
            <a:endParaRPr lang="en-US" dirty="0" smtClean="0"/>
          </a:p>
        </p:txBody>
      </p:sp>
      <p:pic>
        <p:nvPicPr>
          <p:cNvPr id="4100" name="Content Placeholder 3"/>
          <p:cNvPicPr>
            <a:picLocks noGrp="1" noChangeAspect="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6019800" y="1257300"/>
            <a:ext cx="2857500" cy="28575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US" sz="4000" b="1" dirty="0" smtClean="0">
                <a:latin typeface="Adobe Gothic Std B"/>
                <a:ea typeface="Adobe Gothic Std B"/>
                <a:cs typeface="Adobe Gothic Std B"/>
              </a:rPr>
              <a:t>Because …</a:t>
            </a:r>
          </a:p>
        </p:txBody>
      </p:sp>
      <p:sp>
        <p:nvSpPr>
          <p:cNvPr id="11267" name="Content Placeholder 6"/>
          <p:cNvSpPr>
            <a:spLocks noGrp="1"/>
          </p:cNvSpPr>
          <p:nvPr>
            <p:ph sz="half" idx="1"/>
          </p:nvPr>
        </p:nvSpPr>
        <p:spPr>
          <a:xfrm>
            <a:off x="457200" y="1219200"/>
            <a:ext cx="5334000" cy="4906963"/>
          </a:xfrm>
        </p:spPr>
        <p:txBody>
          <a:bodyPr>
            <a:normAutofit/>
          </a:bodyPr>
          <a:lstStyle/>
          <a:p>
            <a:pPr marL="0" indent="0" eaLnBrk="1" hangingPunct="1">
              <a:buFont typeface="Arial" pitchFamily="34" charset="0"/>
              <a:buNone/>
              <a:defRPr/>
            </a:pPr>
            <a:r>
              <a:rPr lang="en-US" b="1" dirty="0" smtClean="0"/>
              <a:t>The White House wants you </a:t>
            </a:r>
            <a:r>
              <a:rPr lang="en-US" b="1" dirty="0" smtClean="0"/>
              <a:t/>
            </a:r>
            <a:br>
              <a:rPr lang="en-US" b="1" dirty="0" smtClean="0"/>
            </a:br>
            <a:r>
              <a:rPr lang="en-US" b="1" dirty="0" smtClean="0"/>
              <a:t>to </a:t>
            </a:r>
            <a:r>
              <a:rPr lang="en-US" b="1" dirty="0" smtClean="0"/>
              <a:t>do it</a:t>
            </a:r>
            <a:r>
              <a:rPr lang="en-US" b="1" dirty="0" smtClean="0"/>
              <a:t>… Because</a:t>
            </a:r>
            <a:r>
              <a:rPr lang="en-US" b="1" dirty="0" smtClean="0"/>
              <a:t>…</a:t>
            </a:r>
          </a:p>
          <a:p>
            <a:pPr marL="0" indent="0">
              <a:buFont typeface="Arial" pitchFamily="34" charset="0"/>
              <a:buNone/>
              <a:defRPr/>
            </a:pPr>
            <a:r>
              <a:rPr lang="en-US" sz="2000" dirty="0"/>
              <a:t>Policies that mobilize </a:t>
            </a:r>
            <a:r>
              <a:rPr lang="en-US" sz="2000" dirty="0" smtClean="0"/>
              <a:t>these publications </a:t>
            </a:r>
            <a:r>
              <a:rPr lang="en-US" sz="2000" dirty="0"/>
              <a:t>and </a:t>
            </a:r>
            <a:r>
              <a:rPr lang="en-US" sz="2000" b="1" dirty="0"/>
              <a:t>data for re-use </a:t>
            </a:r>
            <a:r>
              <a:rPr lang="en-US" sz="2000" dirty="0"/>
              <a:t>through preservation and </a:t>
            </a:r>
            <a:r>
              <a:rPr lang="en-US" sz="2000" dirty="0" smtClean="0"/>
              <a:t>broader </a:t>
            </a:r>
            <a:r>
              <a:rPr lang="en-US" sz="2000" dirty="0"/>
              <a:t>public access also maximize </a:t>
            </a:r>
            <a:r>
              <a:rPr lang="en-US" sz="2000" dirty="0" smtClean="0"/>
              <a:t>the </a:t>
            </a:r>
            <a:r>
              <a:rPr lang="en-US" sz="2000" dirty="0"/>
              <a:t>impact and accountability of </a:t>
            </a:r>
            <a:r>
              <a:rPr lang="en-US" sz="2000" dirty="0" smtClean="0"/>
              <a:t>the Federal </a:t>
            </a:r>
            <a:r>
              <a:rPr lang="en-US" sz="2000" dirty="0"/>
              <a:t>research investment. </a:t>
            </a:r>
            <a:r>
              <a:rPr lang="en-US" sz="2000" dirty="0" smtClean="0"/>
              <a:t> These </a:t>
            </a:r>
            <a:r>
              <a:rPr lang="en-US" sz="2000" dirty="0"/>
              <a:t>policies will accelerate </a:t>
            </a:r>
            <a:r>
              <a:rPr lang="en-US" sz="2000" dirty="0" smtClean="0"/>
              <a:t> scientific breakthroughs </a:t>
            </a:r>
            <a:r>
              <a:rPr lang="en-US" sz="2000" dirty="0"/>
              <a:t>and innovation, promote entrepreneurship, and enhance </a:t>
            </a:r>
            <a:r>
              <a:rPr lang="en-US" sz="2000" dirty="0" smtClean="0"/>
              <a:t>economic growth and job creation. </a:t>
            </a:r>
          </a:p>
          <a:p>
            <a:pPr marL="0" indent="0">
              <a:lnSpc>
                <a:spcPct val="110000"/>
              </a:lnSpc>
              <a:spcBef>
                <a:spcPts val="1200"/>
              </a:spcBef>
              <a:buNone/>
              <a:defRPr/>
            </a:pPr>
            <a:r>
              <a:rPr lang="en-US" sz="1800" dirty="0" smtClean="0"/>
              <a:t>OSTP </a:t>
            </a:r>
            <a:r>
              <a:rPr lang="en-US" sz="1800" dirty="0" smtClean="0"/>
              <a:t>(February 22, 2013 ): Memorandum for the Heads of the Executive Departments and Agencies. http://www.whitehouse.gov/sites/default/files/microsites/ostp/ostp_public_access_memo_2013.pdf</a:t>
            </a:r>
            <a:endParaRPr lang="en-US" dirty="0"/>
          </a:p>
        </p:txBody>
      </p:sp>
      <p:pic>
        <p:nvPicPr>
          <p:cNvPr id="5124" name="Content Placeholder 3"/>
          <p:cNvPicPr>
            <a:picLocks noGrp="1" noChangeAspect="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6019800" y="1257300"/>
            <a:ext cx="2857500" cy="2857500"/>
          </a:xfrm>
        </p:spPr>
      </p:pic>
      <p:sp>
        <p:nvSpPr>
          <p:cNvPr id="5125" name="TextBox 1"/>
          <p:cNvSpPr txBox="1">
            <a:spLocks noChangeArrowheads="1"/>
          </p:cNvSpPr>
          <p:nvPr/>
        </p:nvSpPr>
        <p:spPr bwMode="auto">
          <a:xfrm>
            <a:off x="4724400" y="4648200"/>
            <a:ext cx="3733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sz="4000" b="1" dirty="0" smtClean="0">
                <a:latin typeface="Adobe Gothic Std B"/>
                <a:ea typeface="Adobe Gothic Std B"/>
                <a:cs typeface="Adobe Gothic Std B"/>
              </a:rPr>
              <a:t>…And Is Doing It </a:t>
            </a:r>
          </a:p>
        </p:txBody>
      </p:sp>
      <p:sp>
        <p:nvSpPr>
          <p:cNvPr id="11267" name="Content Placeholder 6"/>
          <p:cNvSpPr>
            <a:spLocks noGrp="1"/>
          </p:cNvSpPr>
          <p:nvPr>
            <p:ph sz="half" idx="1"/>
          </p:nvPr>
        </p:nvSpPr>
        <p:spPr>
          <a:xfrm>
            <a:off x="457200" y="1219200"/>
            <a:ext cx="5334000" cy="4906963"/>
          </a:xfrm>
        </p:spPr>
        <p:txBody>
          <a:bodyPr>
            <a:normAutofit fontScale="92500" lnSpcReduction="20000"/>
          </a:bodyPr>
          <a:lstStyle/>
          <a:p>
            <a:pPr marL="0" indent="0">
              <a:buFont typeface="Arial" pitchFamily="34" charset="0"/>
              <a:buNone/>
              <a:defRPr/>
            </a:pPr>
            <a:r>
              <a:rPr lang="en-US" sz="2000" b="1" dirty="0"/>
              <a:t>Executive Order -- Making Open and Machine Readable the New Default for Government </a:t>
            </a:r>
            <a:r>
              <a:rPr lang="en-US" sz="2000" b="1" dirty="0" smtClean="0"/>
              <a:t>Information</a:t>
            </a:r>
          </a:p>
          <a:p>
            <a:pPr marL="0" indent="0">
              <a:buFont typeface="Arial" pitchFamily="34" charset="0"/>
              <a:buNone/>
              <a:defRPr/>
            </a:pPr>
            <a:r>
              <a:rPr lang="en-US" sz="2000" dirty="0"/>
              <a:t>To promote continued job growth, Government efficiency, and the social good that can be gained from opening </a:t>
            </a:r>
            <a:r>
              <a:rPr lang="en-US" sz="2000" b="1" dirty="0"/>
              <a:t>Government data to the public</a:t>
            </a:r>
            <a:r>
              <a:rPr lang="en-US" sz="2000" dirty="0"/>
              <a:t>, the default state of new and modernized Government information resources shall be open and machine readable. </a:t>
            </a:r>
            <a:r>
              <a:rPr lang="en-US" sz="2000" b="1" dirty="0"/>
              <a:t>Government information shall be managed as an asset throughout its life cycle to promote interoperability and openness</a:t>
            </a:r>
            <a:r>
              <a:rPr lang="en-US" sz="2000" dirty="0"/>
              <a:t>, </a:t>
            </a:r>
            <a:r>
              <a:rPr lang="en-US" sz="2000" b="1" dirty="0"/>
              <a:t>and</a:t>
            </a:r>
            <a:r>
              <a:rPr lang="en-US" sz="2000" dirty="0"/>
              <a:t>, wherever possible and legally permissible, </a:t>
            </a:r>
            <a:r>
              <a:rPr lang="en-US" sz="2000" b="1" dirty="0"/>
              <a:t>to ensure that data are released to the public in ways that make the data easy to find, accessible, and </a:t>
            </a:r>
            <a:r>
              <a:rPr lang="en-US" sz="2000" b="1" dirty="0" smtClean="0"/>
              <a:t>usable</a:t>
            </a:r>
            <a:r>
              <a:rPr lang="en-US" sz="2000" b="1" dirty="0" smtClean="0"/>
              <a:t>.</a:t>
            </a:r>
            <a:endParaRPr lang="en-US" sz="2600" b="1" dirty="0"/>
          </a:p>
          <a:p>
            <a:pPr marL="0" indent="0">
              <a:spcBef>
                <a:spcPts val="0"/>
              </a:spcBef>
              <a:buNone/>
              <a:defRPr/>
            </a:pPr>
            <a:endParaRPr lang="en-US" sz="1700" dirty="0" smtClean="0"/>
          </a:p>
          <a:p>
            <a:pPr marL="0" indent="0">
              <a:spcBef>
                <a:spcPts val="0"/>
              </a:spcBef>
              <a:buNone/>
              <a:defRPr/>
            </a:pPr>
            <a:r>
              <a:rPr lang="en-US" sz="1700" dirty="0" smtClean="0"/>
              <a:t>The </a:t>
            </a:r>
            <a:r>
              <a:rPr lang="en-US" sz="1700" dirty="0"/>
              <a:t>White </a:t>
            </a:r>
            <a:r>
              <a:rPr lang="en-US" sz="1700" dirty="0" smtClean="0"/>
              <a:t>House. Office </a:t>
            </a:r>
            <a:r>
              <a:rPr lang="en-US" sz="1700" dirty="0"/>
              <a:t>of the Press Secretary (May 09, </a:t>
            </a:r>
            <a:r>
              <a:rPr lang="en-US" sz="1700" dirty="0" smtClean="0"/>
              <a:t>2013). </a:t>
            </a:r>
            <a:r>
              <a:rPr lang="en-US" sz="1700" dirty="0" smtClean="0"/>
              <a:t>Executive Order </a:t>
            </a:r>
            <a:r>
              <a:rPr lang="en-US" sz="1700" dirty="0"/>
              <a:t>-- Making Open and Machine Readable the New Default for Government </a:t>
            </a:r>
            <a:r>
              <a:rPr lang="en-US" sz="1700" dirty="0" smtClean="0"/>
              <a:t>Information.  http://www.whitehouse.gov/sites/default/files/microsites/ostp/ostp_public_access_memo_2013.pdf</a:t>
            </a:r>
            <a:endParaRPr lang="en-US" sz="1700" dirty="0"/>
          </a:p>
        </p:txBody>
      </p:sp>
      <p:pic>
        <p:nvPicPr>
          <p:cNvPr id="6148" name="Content Placeholder 3"/>
          <p:cNvPicPr>
            <a:picLocks noGrp="1" noChangeAspect="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6019800" y="1257300"/>
            <a:ext cx="2857500" cy="2857500"/>
          </a:xfrm>
        </p:spPr>
      </p:pic>
      <p:sp>
        <p:nvSpPr>
          <p:cNvPr id="6149" name="TextBox 1"/>
          <p:cNvSpPr txBox="1">
            <a:spLocks noChangeArrowheads="1"/>
          </p:cNvSpPr>
          <p:nvPr/>
        </p:nvSpPr>
        <p:spPr bwMode="auto">
          <a:xfrm>
            <a:off x="4724400" y="4648200"/>
            <a:ext cx="3733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sz="4000" b="1" dirty="0" smtClean="0">
                <a:latin typeface="Adobe Gothic Std B"/>
                <a:ea typeface="Adobe Gothic Std B"/>
                <a:cs typeface="Adobe Gothic Std B"/>
              </a:rPr>
              <a:t>G8 also Wants </a:t>
            </a:r>
            <a:r>
              <a:rPr lang="en-US" sz="4000" b="1" dirty="0">
                <a:latin typeface="Adobe Gothic Std B"/>
                <a:ea typeface="Adobe Gothic Std B"/>
                <a:cs typeface="Adobe Gothic Std B"/>
              </a:rPr>
              <a:t>Y</a:t>
            </a:r>
            <a:r>
              <a:rPr lang="en-US" sz="4000" b="1" dirty="0" smtClean="0">
                <a:latin typeface="Adobe Gothic Std B"/>
                <a:ea typeface="Adobe Gothic Std B"/>
                <a:cs typeface="Adobe Gothic Std B"/>
              </a:rPr>
              <a:t>ou to Do </a:t>
            </a:r>
            <a:r>
              <a:rPr lang="en-US" sz="4000" b="1" dirty="0">
                <a:latin typeface="Adobe Gothic Std B"/>
                <a:ea typeface="Adobe Gothic Std B"/>
                <a:cs typeface="Adobe Gothic Std B"/>
              </a:rPr>
              <a:t>I</a:t>
            </a:r>
            <a:r>
              <a:rPr lang="en-US" sz="4000" b="1" dirty="0" smtClean="0">
                <a:latin typeface="Adobe Gothic Std B"/>
                <a:ea typeface="Adobe Gothic Std B"/>
                <a:cs typeface="Adobe Gothic Std B"/>
              </a:rPr>
              <a:t>t</a:t>
            </a:r>
          </a:p>
        </p:txBody>
      </p:sp>
      <p:sp>
        <p:nvSpPr>
          <p:cNvPr id="2" name="Content Placeholder 1"/>
          <p:cNvSpPr>
            <a:spLocks noGrp="1"/>
          </p:cNvSpPr>
          <p:nvPr>
            <p:ph sz="half" idx="1"/>
          </p:nvPr>
        </p:nvSpPr>
        <p:spPr/>
        <p:txBody>
          <a:bodyPr>
            <a:normAutofit fontScale="25000" lnSpcReduction="20000"/>
          </a:bodyPr>
          <a:lstStyle/>
          <a:p>
            <a:pPr marL="0" indent="0">
              <a:buFont typeface="Arial" pitchFamily="34" charset="0"/>
              <a:buNone/>
              <a:defRPr/>
            </a:pPr>
            <a:r>
              <a:rPr lang="en-US" sz="6400" dirty="0" smtClean="0"/>
              <a:t>… </a:t>
            </a:r>
          </a:p>
          <a:p>
            <a:pPr marL="0" indent="0">
              <a:buFont typeface="Arial" pitchFamily="34" charset="0"/>
              <a:buNone/>
              <a:defRPr/>
            </a:pPr>
            <a:r>
              <a:rPr lang="en-US" sz="6400" dirty="0" smtClean="0"/>
              <a:t>7) We</a:t>
            </a:r>
            <a:r>
              <a:rPr lang="en-US" sz="6400" dirty="0"/>
              <a:t>, the G8, agree that open data are an untapped resource with huge potential to encourage the building of stronger, more interconnected societies that better meet the needs of our citizens and allow innovation and prosperity to flourish. </a:t>
            </a:r>
          </a:p>
          <a:p>
            <a:pPr marL="0" indent="0">
              <a:buFont typeface="Arial" pitchFamily="34" charset="0"/>
              <a:buNone/>
              <a:defRPr/>
            </a:pPr>
            <a:r>
              <a:rPr lang="en-US" sz="6400" dirty="0"/>
              <a:t>8) We therefore agree to follow a set of principles that will be the foundation for access to, and the release and re-use of, data made available by G8 governments. They are: </a:t>
            </a:r>
          </a:p>
          <a:p>
            <a:pPr lvl="1">
              <a:defRPr/>
            </a:pPr>
            <a:r>
              <a:rPr lang="en-US" sz="6400" dirty="0"/>
              <a:t>Open Data by Default</a:t>
            </a:r>
          </a:p>
          <a:p>
            <a:pPr lvl="1">
              <a:defRPr/>
            </a:pPr>
            <a:r>
              <a:rPr lang="en-US" sz="6400" dirty="0"/>
              <a:t>Quality and Quantity</a:t>
            </a:r>
          </a:p>
          <a:p>
            <a:pPr lvl="1">
              <a:defRPr/>
            </a:pPr>
            <a:r>
              <a:rPr lang="en-US" sz="6400" dirty="0"/>
              <a:t>Useable by All </a:t>
            </a:r>
          </a:p>
          <a:p>
            <a:pPr lvl="1">
              <a:defRPr/>
            </a:pPr>
            <a:r>
              <a:rPr lang="en-US" sz="6400" dirty="0"/>
              <a:t>Releasing Data for Improved Governance</a:t>
            </a:r>
          </a:p>
          <a:p>
            <a:pPr lvl="1">
              <a:defRPr/>
            </a:pPr>
            <a:r>
              <a:rPr lang="en-US" sz="6400" dirty="0"/>
              <a:t>Releasing Data for </a:t>
            </a:r>
            <a:r>
              <a:rPr lang="en-US" sz="6400" dirty="0" smtClean="0"/>
              <a:t>Innovation</a:t>
            </a:r>
            <a:endParaRPr lang="en-US" sz="6400" dirty="0"/>
          </a:p>
          <a:p>
            <a:pPr marL="0" indent="0">
              <a:lnSpc>
                <a:spcPct val="120000"/>
              </a:lnSpc>
              <a:spcBef>
                <a:spcPts val="0"/>
              </a:spcBef>
              <a:buNone/>
              <a:defRPr/>
            </a:pPr>
            <a:r>
              <a:rPr lang="en-US" sz="5500" dirty="0" smtClean="0"/>
              <a:t>G8 </a:t>
            </a:r>
            <a:r>
              <a:rPr lang="en-US" sz="5500" dirty="0"/>
              <a:t>Open Data Charter and Technical </a:t>
            </a:r>
            <a:r>
              <a:rPr lang="en-US" sz="5500" dirty="0" smtClean="0"/>
              <a:t>Annex (2013, 18 </a:t>
            </a:r>
            <a:r>
              <a:rPr lang="en-US" sz="5500" dirty="0" smtClean="0"/>
              <a:t>June).  https</a:t>
            </a:r>
            <a:r>
              <a:rPr lang="en-US" sz="5500" dirty="0"/>
              <a:t>://www.gov.uk/government/publications</a:t>
            </a:r>
            <a:r>
              <a:rPr lang="en-US" sz="5500" dirty="0" smtClean="0"/>
              <a:t>/</a:t>
            </a:r>
            <a:br>
              <a:rPr lang="en-US" sz="5500" dirty="0" smtClean="0"/>
            </a:br>
            <a:r>
              <a:rPr lang="en-US" sz="5500" dirty="0" smtClean="0"/>
              <a:t>open-data-charter/g8-open-data-charter-and-technical-annex</a:t>
            </a:r>
            <a:endParaRPr lang="en-US" sz="5500" dirty="0"/>
          </a:p>
        </p:txBody>
      </p:sp>
      <p:pic>
        <p:nvPicPr>
          <p:cNvPr id="7172" name="Content Placeholder 3"/>
          <p:cNvPicPr>
            <a:picLocks noGrp="1" noChangeAspect="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4572000" y="1600200"/>
            <a:ext cx="4173538" cy="2133600"/>
          </a:xfrm>
        </p:spPr>
      </p:pic>
      <p:sp>
        <p:nvSpPr>
          <p:cNvPr id="4" name="Oval 3"/>
          <p:cNvSpPr/>
          <p:nvPr/>
        </p:nvSpPr>
        <p:spPr>
          <a:xfrm>
            <a:off x="6248400" y="1600200"/>
            <a:ext cx="381000" cy="381000"/>
          </a:xfrm>
          <a:prstGeom prst="ellipse">
            <a:avLst/>
          </a:prstGeom>
          <a:solidFill>
            <a:srgbClr val="F8F8F8">
              <a:alpha val="2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38800" y="3886200"/>
            <a:ext cx="1981200" cy="1637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28600"/>
            <a:ext cx="8153400" cy="1066800"/>
          </a:xfrm>
        </p:spPr>
        <p:txBody>
          <a:bodyPr/>
          <a:lstStyle/>
          <a:p>
            <a:pPr algn="l" eaLnBrk="1" hangingPunct="1"/>
            <a:r>
              <a:rPr lang="en-US" sz="4000" b="1" dirty="0" smtClean="0">
                <a:latin typeface="Adobe Gothic Std B"/>
                <a:ea typeface="Adobe Gothic Std B"/>
                <a:cs typeface="Adobe Gothic Std B"/>
              </a:rPr>
              <a:t>DCC Curation Life-Cycle Model</a:t>
            </a:r>
          </a:p>
        </p:txBody>
      </p:sp>
      <p:pic>
        <p:nvPicPr>
          <p:cNvPr id="8195" name="Content Placeholder 4" descr="dcc_lifecycle_web.png"/>
          <p:cNvPicPr>
            <a:picLocks noGrp="1" noChangeAspect="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a:xfrm>
            <a:off x="609600" y="1524000"/>
            <a:ext cx="4906963" cy="4395788"/>
          </a:xfrm>
        </p:spPr>
      </p:pic>
      <p:sp>
        <p:nvSpPr>
          <p:cNvPr id="4100" name="TextBox 3"/>
          <p:cNvSpPr txBox="1">
            <a:spLocks noChangeArrowheads="1"/>
          </p:cNvSpPr>
          <p:nvPr/>
        </p:nvSpPr>
        <p:spPr bwMode="auto">
          <a:xfrm>
            <a:off x="5562600" y="1524000"/>
            <a:ext cx="3124200" cy="4400550"/>
          </a:xfrm>
          <a:prstGeom prst="rect">
            <a:avLst/>
          </a:prstGeom>
          <a:noFill/>
          <a:ln w="9525">
            <a:noFill/>
            <a:miter lim="800000"/>
            <a:headEnd/>
            <a:tailEnd/>
          </a:ln>
        </p:spPr>
        <p:txBody>
          <a:bodyPr>
            <a:spAutoFit/>
          </a:bodyPr>
          <a:lstStyle/>
          <a:p>
            <a:pPr>
              <a:defRPr/>
            </a:pPr>
            <a:r>
              <a:rPr lang="en-US" sz="1200" b="1" dirty="0">
                <a:latin typeface="Calibri" pitchFamily="34" charset="0"/>
              </a:rPr>
              <a:t>Data</a:t>
            </a:r>
          </a:p>
          <a:p>
            <a:pPr>
              <a:buFont typeface="Arial" pitchFamily="34" charset="0"/>
              <a:buChar char="•"/>
              <a:defRPr/>
            </a:pPr>
            <a:r>
              <a:rPr lang="en-US" sz="1200" dirty="0">
                <a:latin typeface="Calibri" pitchFamily="34" charset="0"/>
              </a:rPr>
              <a:t> </a:t>
            </a:r>
            <a:r>
              <a:rPr lang="en-US" sz="1200" dirty="0">
                <a:solidFill>
                  <a:srgbClr val="C00000"/>
                </a:solidFill>
                <a:latin typeface="Calibri" pitchFamily="34" charset="0"/>
              </a:rPr>
              <a:t>Digital objects</a:t>
            </a:r>
            <a:r>
              <a:rPr lang="en-US" sz="1200" dirty="0">
                <a:latin typeface="Calibri" pitchFamily="34" charset="0"/>
              </a:rPr>
              <a:t/>
            </a:r>
            <a:br>
              <a:rPr lang="en-US" sz="1200" dirty="0">
                <a:latin typeface="Calibri" pitchFamily="34" charset="0"/>
              </a:rPr>
            </a:br>
            <a:endParaRPr lang="en-US" sz="1200" dirty="0">
              <a:latin typeface="Calibri" pitchFamily="34" charset="0"/>
            </a:endParaRPr>
          </a:p>
          <a:p>
            <a:pPr>
              <a:defRPr/>
            </a:pPr>
            <a:r>
              <a:rPr lang="en-US" sz="1200" b="1" dirty="0">
                <a:latin typeface="Calibri" pitchFamily="34" charset="0"/>
              </a:rPr>
              <a:t>Full Lifecycle Actions</a:t>
            </a:r>
          </a:p>
          <a:p>
            <a:pPr>
              <a:buFont typeface="Arial" pitchFamily="34" charset="0"/>
              <a:buChar char="•"/>
              <a:defRPr/>
            </a:pPr>
            <a:r>
              <a:rPr lang="en-US" sz="1200" dirty="0">
                <a:latin typeface="Calibri" pitchFamily="34" charset="0"/>
              </a:rPr>
              <a:t> </a:t>
            </a:r>
            <a:r>
              <a:rPr lang="en-US" sz="1200" dirty="0">
                <a:solidFill>
                  <a:srgbClr val="C00000"/>
                </a:solidFill>
                <a:latin typeface="Calibri" pitchFamily="34" charset="0"/>
              </a:rPr>
              <a:t>Description and Representation information</a:t>
            </a:r>
          </a:p>
          <a:p>
            <a:pPr>
              <a:buFont typeface="Arial" pitchFamily="34" charset="0"/>
              <a:buChar char="•"/>
              <a:defRPr/>
            </a:pPr>
            <a:r>
              <a:rPr lang="en-US" sz="1200" dirty="0">
                <a:latin typeface="Calibri" pitchFamily="34" charset="0"/>
              </a:rPr>
              <a:t> </a:t>
            </a:r>
            <a:r>
              <a:rPr lang="en-US" sz="1200" dirty="0">
                <a:solidFill>
                  <a:schemeClr val="tx2">
                    <a:lumMod val="60000"/>
                    <a:lumOff val="40000"/>
                  </a:schemeClr>
                </a:solidFill>
                <a:latin typeface="Calibri" pitchFamily="34" charset="0"/>
              </a:rPr>
              <a:t>Preservation planning</a:t>
            </a:r>
          </a:p>
          <a:p>
            <a:pPr>
              <a:buFont typeface="Arial" pitchFamily="34" charset="0"/>
              <a:buChar char="•"/>
              <a:defRPr/>
            </a:pPr>
            <a:r>
              <a:rPr lang="en-US" sz="1200" dirty="0">
                <a:latin typeface="Calibri" pitchFamily="34" charset="0"/>
              </a:rPr>
              <a:t> </a:t>
            </a:r>
            <a:r>
              <a:rPr lang="en-US" sz="1200" dirty="0">
                <a:solidFill>
                  <a:schemeClr val="tx2">
                    <a:lumMod val="60000"/>
                    <a:lumOff val="40000"/>
                  </a:schemeClr>
                </a:solidFill>
                <a:latin typeface="Calibri" pitchFamily="34" charset="0"/>
              </a:rPr>
              <a:t>Community watch and participation</a:t>
            </a:r>
          </a:p>
          <a:p>
            <a:pPr>
              <a:buFont typeface="Arial" pitchFamily="34" charset="0"/>
              <a:buChar char="•"/>
              <a:defRPr/>
            </a:pPr>
            <a:r>
              <a:rPr lang="en-US" sz="1200" dirty="0">
                <a:solidFill>
                  <a:schemeClr val="tx2">
                    <a:lumMod val="60000"/>
                    <a:lumOff val="40000"/>
                  </a:schemeClr>
                </a:solidFill>
                <a:latin typeface="Calibri" pitchFamily="34" charset="0"/>
              </a:rPr>
              <a:t> Curate and Preserve</a:t>
            </a:r>
          </a:p>
          <a:p>
            <a:pPr>
              <a:defRPr/>
            </a:pPr>
            <a:endParaRPr lang="en-US" sz="1200" dirty="0">
              <a:latin typeface="Calibri" pitchFamily="34" charset="0"/>
            </a:endParaRPr>
          </a:p>
          <a:p>
            <a:pPr>
              <a:defRPr/>
            </a:pPr>
            <a:r>
              <a:rPr lang="en-US" sz="1200" b="1" dirty="0">
                <a:latin typeface="Calibri" pitchFamily="34" charset="0"/>
              </a:rPr>
              <a:t>Sequential actions</a:t>
            </a:r>
          </a:p>
          <a:p>
            <a:pPr>
              <a:buFont typeface="Arial" pitchFamily="34" charset="0"/>
              <a:buChar char="•"/>
              <a:defRPr/>
            </a:pPr>
            <a:r>
              <a:rPr lang="en-US" sz="1200" dirty="0">
                <a:latin typeface="Calibri" pitchFamily="34" charset="0"/>
              </a:rPr>
              <a:t> </a:t>
            </a:r>
            <a:r>
              <a:rPr lang="en-US" sz="1200" dirty="0" err="1">
                <a:solidFill>
                  <a:srgbClr val="C00000"/>
                </a:solidFill>
                <a:latin typeface="Calibri" pitchFamily="34" charset="0"/>
              </a:rPr>
              <a:t>Conceptualise</a:t>
            </a:r>
            <a:endParaRPr lang="en-US" sz="1200" dirty="0">
              <a:solidFill>
                <a:srgbClr val="C00000"/>
              </a:solidFill>
              <a:latin typeface="Calibri" pitchFamily="34" charset="0"/>
            </a:endParaRPr>
          </a:p>
          <a:p>
            <a:pPr>
              <a:buFont typeface="Arial" pitchFamily="34" charset="0"/>
              <a:buChar char="•"/>
              <a:defRPr/>
            </a:pPr>
            <a:r>
              <a:rPr lang="en-US" sz="1200" dirty="0">
                <a:latin typeface="Calibri" pitchFamily="34" charset="0"/>
              </a:rPr>
              <a:t> </a:t>
            </a:r>
            <a:r>
              <a:rPr lang="en-US" sz="1200" dirty="0">
                <a:solidFill>
                  <a:srgbClr val="C00000"/>
                </a:solidFill>
                <a:latin typeface="Calibri" pitchFamily="34" charset="0"/>
              </a:rPr>
              <a:t>Create or receive</a:t>
            </a:r>
          </a:p>
          <a:p>
            <a:pPr>
              <a:buFont typeface="Arial" pitchFamily="34" charset="0"/>
              <a:buChar char="•"/>
              <a:defRPr/>
            </a:pPr>
            <a:r>
              <a:rPr lang="en-US" sz="1200" dirty="0">
                <a:latin typeface="Calibri" pitchFamily="34" charset="0"/>
              </a:rPr>
              <a:t> </a:t>
            </a:r>
            <a:r>
              <a:rPr lang="en-US" sz="1200" dirty="0">
                <a:solidFill>
                  <a:srgbClr val="C00000"/>
                </a:solidFill>
                <a:latin typeface="Calibri" pitchFamily="34" charset="0"/>
              </a:rPr>
              <a:t>Appraise and select</a:t>
            </a:r>
          </a:p>
          <a:p>
            <a:pPr>
              <a:buFont typeface="Arial" pitchFamily="34" charset="0"/>
              <a:buChar char="•"/>
              <a:defRPr/>
            </a:pPr>
            <a:r>
              <a:rPr lang="en-US" sz="1200" dirty="0">
                <a:latin typeface="Calibri" pitchFamily="34" charset="0"/>
              </a:rPr>
              <a:t> </a:t>
            </a:r>
            <a:r>
              <a:rPr lang="en-US" sz="1200" dirty="0">
                <a:solidFill>
                  <a:srgbClr val="C00000"/>
                </a:solidFill>
                <a:latin typeface="Calibri" pitchFamily="34" charset="0"/>
              </a:rPr>
              <a:t>Ingest</a:t>
            </a:r>
          </a:p>
          <a:p>
            <a:pPr>
              <a:buFont typeface="Arial" pitchFamily="34" charset="0"/>
              <a:buChar char="•"/>
              <a:defRPr/>
            </a:pPr>
            <a:r>
              <a:rPr lang="en-US" sz="1200" dirty="0">
                <a:latin typeface="Calibri" pitchFamily="34" charset="0"/>
              </a:rPr>
              <a:t> </a:t>
            </a:r>
            <a:r>
              <a:rPr lang="en-US" sz="1200" dirty="0">
                <a:solidFill>
                  <a:schemeClr val="tx2">
                    <a:lumMod val="60000"/>
                    <a:lumOff val="40000"/>
                  </a:schemeClr>
                </a:solidFill>
                <a:latin typeface="Calibri" pitchFamily="34" charset="0"/>
              </a:rPr>
              <a:t>Preservation action</a:t>
            </a:r>
          </a:p>
          <a:p>
            <a:pPr>
              <a:buFont typeface="Arial" pitchFamily="34" charset="0"/>
              <a:buChar char="•"/>
              <a:defRPr/>
            </a:pPr>
            <a:r>
              <a:rPr lang="en-US" sz="1200" dirty="0">
                <a:latin typeface="Calibri" pitchFamily="34" charset="0"/>
              </a:rPr>
              <a:t> </a:t>
            </a:r>
            <a:r>
              <a:rPr lang="en-US" sz="1200" dirty="0">
                <a:solidFill>
                  <a:srgbClr val="C00000"/>
                </a:solidFill>
                <a:latin typeface="Calibri" pitchFamily="34" charset="0"/>
              </a:rPr>
              <a:t>Store</a:t>
            </a:r>
          </a:p>
          <a:p>
            <a:pPr>
              <a:buFont typeface="Arial" pitchFamily="34" charset="0"/>
              <a:buChar char="•"/>
              <a:defRPr/>
            </a:pPr>
            <a:r>
              <a:rPr lang="en-US" sz="1200" dirty="0">
                <a:latin typeface="Calibri" pitchFamily="34" charset="0"/>
              </a:rPr>
              <a:t> </a:t>
            </a:r>
            <a:r>
              <a:rPr lang="en-US" sz="1600" b="1" dirty="0">
                <a:solidFill>
                  <a:srgbClr val="C00000"/>
                </a:solidFill>
                <a:latin typeface="Calibri" pitchFamily="34" charset="0"/>
              </a:rPr>
              <a:t>Access, use, re-use</a:t>
            </a:r>
          </a:p>
          <a:p>
            <a:pPr>
              <a:buFont typeface="Arial" pitchFamily="34" charset="0"/>
              <a:buChar char="•"/>
              <a:defRPr/>
            </a:pPr>
            <a:r>
              <a:rPr lang="en-US" sz="1200" dirty="0">
                <a:latin typeface="Calibri" pitchFamily="34" charset="0"/>
              </a:rPr>
              <a:t> </a:t>
            </a:r>
            <a:r>
              <a:rPr lang="en-US" sz="1200" dirty="0">
                <a:solidFill>
                  <a:schemeClr val="tx2">
                    <a:lumMod val="60000"/>
                    <a:lumOff val="40000"/>
                  </a:schemeClr>
                </a:solidFill>
                <a:latin typeface="Calibri" pitchFamily="34" charset="0"/>
              </a:rPr>
              <a:t>Transform</a:t>
            </a:r>
            <a:r>
              <a:rPr lang="en-US" sz="1200" dirty="0">
                <a:latin typeface="Calibri" pitchFamily="34" charset="0"/>
              </a:rPr>
              <a:t/>
            </a:r>
            <a:br>
              <a:rPr lang="en-US" sz="1200" dirty="0">
                <a:latin typeface="Calibri" pitchFamily="34" charset="0"/>
              </a:rPr>
            </a:br>
            <a:endParaRPr lang="en-US" sz="1200" dirty="0">
              <a:latin typeface="Calibri" pitchFamily="34" charset="0"/>
            </a:endParaRPr>
          </a:p>
          <a:p>
            <a:pPr>
              <a:defRPr/>
            </a:pPr>
            <a:r>
              <a:rPr lang="en-US" sz="1200" b="1" dirty="0">
                <a:latin typeface="Calibri" pitchFamily="34" charset="0"/>
              </a:rPr>
              <a:t>Occasional actions</a:t>
            </a:r>
          </a:p>
          <a:p>
            <a:pPr>
              <a:buFont typeface="Arial" pitchFamily="34" charset="0"/>
              <a:buChar char="•"/>
              <a:defRPr/>
            </a:pPr>
            <a:r>
              <a:rPr lang="en-US" sz="1200" dirty="0">
                <a:latin typeface="Calibri" pitchFamily="34" charset="0"/>
              </a:rPr>
              <a:t> </a:t>
            </a:r>
            <a:r>
              <a:rPr lang="en-US" sz="1200" dirty="0">
                <a:solidFill>
                  <a:schemeClr val="tx2">
                    <a:lumMod val="60000"/>
                    <a:lumOff val="40000"/>
                  </a:schemeClr>
                </a:solidFill>
                <a:latin typeface="Calibri" pitchFamily="34" charset="0"/>
              </a:rPr>
              <a:t>Dispose</a:t>
            </a:r>
          </a:p>
          <a:p>
            <a:pPr>
              <a:buFont typeface="Arial" pitchFamily="34" charset="0"/>
              <a:buChar char="•"/>
              <a:defRPr/>
            </a:pPr>
            <a:r>
              <a:rPr lang="en-US" sz="1200" dirty="0">
                <a:latin typeface="Calibri" pitchFamily="34" charset="0"/>
              </a:rPr>
              <a:t> </a:t>
            </a:r>
            <a:r>
              <a:rPr lang="en-US" sz="1200" dirty="0">
                <a:solidFill>
                  <a:schemeClr val="tx2">
                    <a:lumMod val="60000"/>
                    <a:lumOff val="40000"/>
                  </a:schemeClr>
                </a:solidFill>
                <a:latin typeface="Calibri" pitchFamily="34" charset="0"/>
              </a:rPr>
              <a:t>Reappraise</a:t>
            </a:r>
          </a:p>
          <a:p>
            <a:pPr>
              <a:buFont typeface="Arial" pitchFamily="34" charset="0"/>
              <a:buChar char="•"/>
              <a:defRPr/>
            </a:pPr>
            <a:r>
              <a:rPr lang="en-US" sz="1200" dirty="0">
                <a:latin typeface="Calibri" pitchFamily="34" charset="0"/>
              </a:rPr>
              <a:t> </a:t>
            </a:r>
            <a:r>
              <a:rPr lang="en-US" sz="1200" dirty="0">
                <a:solidFill>
                  <a:schemeClr val="tx2">
                    <a:lumMod val="60000"/>
                    <a:lumOff val="40000"/>
                  </a:schemeClr>
                </a:solidFill>
                <a:latin typeface="Calibri" pitchFamily="34" charset="0"/>
              </a:rPr>
              <a:t>Migrate</a:t>
            </a:r>
            <a:endParaRPr lang="en-US" dirty="0">
              <a:solidFill>
                <a:schemeClr val="tx2">
                  <a:lumMod val="60000"/>
                  <a:lumOff val="40000"/>
                </a:schemeClr>
              </a:solidFill>
              <a:latin typeface="Calibri" pitchFamily="34" charset="0"/>
            </a:endParaRPr>
          </a:p>
        </p:txBody>
      </p:sp>
      <p:sp>
        <p:nvSpPr>
          <p:cNvPr id="8197" name="TextBox 4"/>
          <p:cNvSpPr txBox="1">
            <a:spLocks noChangeArrowheads="1"/>
          </p:cNvSpPr>
          <p:nvPr/>
        </p:nvSpPr>
        <p:spPr bwMode="auto">
          <a:xfrm>
            <a:off x="304800" y="5867400"/>
            <a:ext cx="5638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latin typeface="Courier New" pitchFamily="49" charset="0"/>
                <a:cs typeface="Courier New" pitchFamily="49" charset="0"/>
                <a:hlinkClick r:id="rId5"/>
              </a:rPr>
              <a:t>http://www.dcc.ac.uk/resources/curation-lifecycle-model</a:t>
            </a:r>
            <a:endParaRPr lang="en-US" sz="1200">
              <a:latin typeface="Courier New" pitchFamily="49" charset="0"/>
              <a:cs typeface="Courier New" pitchFamily="49" charset="0"/>
            </a:endParaRPr>
          </a:p>
        </p:txBody>
      </p:sp>
      <p:sp>
        <p:nvSpPr>
          <p:cNvPr id="2" name="Oval 1"/>
          <p:cNvSpPr/>
          <p:nvPr/>
        </p:nvSpPr>
        <p:spPr>
          <a:xfrm>
            <a:off x="762000" y="2819400"/>
            <a:ext cx="1371600" cy="1371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3050"/>
            <a:ext cx="7162800" cy="793750"/>
          </a:xfrm>
          <a:prstGeom prst="rect">
            <a:avLst/>
          </a:prstGeom>
        </p:spPr>
        <p:txBody>
          <a:bodyPr anchor="t"/>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Adobe Gothic Std B"/>
                <a:ea typeface="Adobe Gothic Std B"/>
                <a:cs typeface="Adobe Gothic Std B"/>
              </a:rPr>
              <a:t>What Is NEES?</a:t>
            </a:r>
          </a:p>
        </p:txBody>
      </p:sp>
      <p:pic>
        <p:nvPicPr>
          <p:cNvPr id="7" name="Content Placeholder 7" descr="NEES Site Map Slide.jpg"/>
          <p:cNvPicPr>
            <a:picLocks noChangeAspect="1"/>
          </p:cNvPicPr>
          <p:nvPr/>
        </p:nvPicPr>
        <p:blipFill>
          <a:blip r:embed="rId4" cstate="print"/>
          <a:srcRect/>
          <a:stretch>
            <a:fillRect/>
          </a:stretch>
        </p:blipFill>
        <p:spPr>
          <a:xfrm>
            <a:off x="3581400" y="1524000"/>
            <a:ext cx="5394325" cy="4046538"/>
          </a:xfrm>
          <a:prstGeom prst="rect">
            <a:avLst/>
          </a:prstGeom>
        </p:spPr>
      </p:pic>
      <p:sp>
        <p:nvSpPr>
          <p:cNvPr id="8" name="Text Placeholder 5"/>
          <p:cNvSpPr txBox="1">
            <a:spLocks/>
          </p:cNvSpPr>
          <p:nvPr/>
        </p:nvSpPr>
        <p:spPr>
          <a:xfrm>
            <a:off x="457200" y="914400"/>
            <a:ext cx="3429000" cy="5486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14 engineering laboratories</a:t>
            </a:r>
          </a:p>
          <a:p>
            <a:pPr marL="342900" marR="0" lvl="0" indent="-342900" algn="l" defTabSz="914400" rtl="0" eaLnBrk="0" fontAlgn="base" latinLnBrk="0" hangingPunct="0">
              <a:lnSpc>
                <a:spcPct val="100000"/>
              </a:lnSpc>
              <a:spcBef>
                <a:spcPct val="0"/>
              </a:spcBef>
              <a:spcAft>
                <a:spcPct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Shake Tables</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University at Buffalo</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UC San Diego</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UN, Reno</a:t>
            </a:r>
          </a:p>
          <a:p>
            <a:pPr marL="342900" marR="0" lvl="0" indent="-342900" algn="l" defTabSz="914400" rtl="0" eaLnBrk="0" fontAlgn="base" latinLnBrk="0" hangingPunct="0">
              <a:lnSpc>
                <a:spcPct val="100000"/>
              </a:lnSpc>
              <a:spcBef>
                <a:spcPct val="0"/>
              </a:spcBef>
              <a:spcAft>
                <a:spcPct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Tsunami Wave Basin</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OSU</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Geotechnical Centrifuges</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RPI</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UC Davis</a:t>
            </a:r>
          </a:p>
          <a:p>
            <a:pPr marL="342900" marR="0" lvl="0" indent="-342900" algn="l" defTabSz="914400" rtl="0" eaLnBrk="0" fontAlgn="base" latinLnBrk="0" hangingPunct="0">
              <a:lnSpc>
                <a:spcPct val="100000"/>
              </a:lnSpc>
              <a:spcBef>
                <a:spcPct val="0"/>
              </a:spcBef>
              <a:spcAft>
                <a:spcPct val="0"/>
              </a:spcAft>
              <a:buClrTx/>
              <a:buSzTx/>
              <a:tabLst/>
              <a:defRPr/>
            </a:pPr>
            <a:r>
              <a:rPr lang="en-US" dirty="0" smtClean="0">
                <a:latin typeface="+mn-lt"/>
                <a:cs typeface="+mn-cs"/>
              </a:rPr>
              <a:t>F</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ield</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Experiments</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UC Los Angeles</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UC Santa Barbara</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UT at Austin</a:t>
            </a:r>
          </a:p>
          <a:p>
            <a:pPr marL="342900" marR="0" lvl="0" indent="-342900" algn="l" defTabSz="914400" rtl="0" eaLnBrk="0" fontAlgn="base" latinLnBrk="0" hangingPunct="0">
              <a:lnSpc>
                <a:spcPct val="100000"/>
              </a:lnSpc>
              <a:spcBef>
                <a:spcPct val="0"/>
              </a:spcBef>
              <a:spcAft>
                <a:spcPct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Large Scale Laboratories</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Cornell University</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Lehigh University</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UC Berkeley</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UIUC</a:t>
            </a:r>
          </a:p>
          <a:p>
            <a:pPr marL="742950" marR="0" lvl="1" indent="-2857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UM, Twin City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3050"/>
            <a:ext cx="7162800" cy="793750"/>
          </a:xfrm>
          <a:prstGeom prst="rect">
            <a:avLst/>
          </a:prstGeom>
        </p:spPr>
        <p:txBody>
          <a:bodyPr anchor="t"/>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smtClean="0">
                <a:ln>
                  <a:noFill/>
                </a:ln>
                <a:solidFill>
                  <a:schemeClr val="tx1"/>
                </a:solidFill>
                <a:effectLst/>
                <a:uLnTx/>
                <a:uFillTx/>
                <a:latin typeface="Adobe Gothic Std B"/>
                <a:ea typeface="Adobe Gothic Std B"/>
                <a:cs typeface="Adobe Gothic Std B"/>
              </a:rPr>
              <a:t>Cyberinfrastructure</a:t>
            </a:r>
            <a:r>
              <a:rPr kumimoji="0" lang="en-US" sz="4000" b="1" i="0" u="none" strike="noStrike" kern="1200" cap="none" spc="0" normalizeH="0" baseline="0" noProof="0" dirty="0" smtClean="0">
                <a:ln>
                  <a:noFill/>
                </a:ln>
                <a:solidFill>
                  <a:schemeClr val="tx1"/>
                </a:solidFill>
                <a:effectLst/>
                <a:uLnTx/>
                <a:uFillTx/>
                <a:latin typeface="Adobe Gothic Std B"/>
                <a:ea typeface="Adobe Gothic Std B"/>
                <a:cs typeface="Adobe Gothic Std B"/>
              </a:rPr>
              <a:t> at NEES</a:t>
            </a:r>
          </a:p>
        </p:txBody>
      </p:sp>
      <p:pic>
        <p:nvPicPr>
          <p:cNvPr id="3" name="Content Placeholder 3" descr="Image NEESCyberInfrastructure_02.jpg"/>
          <p:cNvPicPr>
            <a:picLocks noChangeAspect="1"/>
          </p:cNvPicPr>
          <p:nvPr/>
        </p:nvPicPr>
        <p:blipFill>
          <a:blip r:embed="rId4" cstate="print"/>
          <a:srcRect/>
          <a:stretch>
            <a:fillRect/>
          </a:stretch>
        </p:blipFill>
        <p:spPr>
          <a:xfrm>
            <a:off x="3505200" y="1371600"/>
            <a:ext cx="5111750" cy="3833813"/>
          </a:xfrm>
          <a:prstGeom prst="rect">
            <a:avLst/>
          </a:prstGeom>
        </p:spPr>
      </p:pic>
      <p:sp>
        <p:nvSpPr>
          <p:cNvPr id="4" name="Text Placeholder 4"/>
          <p:cNvSpPr txBox="1">
            <a:spLocks/>
          </p:cNvSpPr>
          <p:nvPr/>
        </p:nvSpPr>
        <p:spPr>
          <a:xfrm>
            <a:off x="457200" y="1219200"/>
            <a:ext cx="3008313" cy="4691063"/>
          </a:xfrm>
          <a:prstGeom prst="rect">
            <a:avLst/>
          </a:prstGeom>
        </p:spPr>
        <p:txBody>
          <a:bodyPr/>
          <a:lstStyle/>
          <a:p>
            <a:pPr marL="342900" marR="0" lvl="0" indent="-342900" algn="l" defTabSz="3599442" rtl="0" eaLnBrk="0" fontAlgn="auto" latinLnBrk="0" hangingPunct="0">
              <a:lnSpc>
                <a:spcPct val="100000"/>
              </a:lnSpc>
              <a:spcBef>
                <a:spcPts val="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NEES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cyberinfrastructure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457200" marR="0" lvl="0" indent="-457200" algn="l" defTabSz="3599442" rtl="0" eaLnBrk="0" fontAlgn="auto" latinLnBrk="0" hangingPunct="0">
              <a:lnSpc>
                <a:spcPct val="100000"/>
              </a:lnSpc>
              <a:spcBef>
                <a:spcPts val="0"/>
              </a:spcBef>
              <a:spcAft>
                <a:spcPts val="0"/>
              </a:spcAft>
              <a:buClrTx/>
              <a:buSzTx/>
              <a:buFontTx/>
              <a:buAutoNum type="alphaUcPeriod"/>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Site Operations Tools</a:t>
            </a:r>
          </a:p>
          <a:p>
            <a:pPr marL="457200" marR="0" lvl="0" indent="-457200" algn="l" defTabSz="3599442" rtl="0" eaLnBrk="0" fontAlgn="auto" latinLnBrk="0" hangingPunct="0">
              <a:lnSpc>
                <a:spcPct val="100000"/>
              </a:lnSpc>
              <a:spcBef>
                <a:spcPts val="0"/>
              </a:spcBef>
              <a:spcAft>
                <a:spcPts val="0"/>
              </a:spcAft>
              <a:buClrTx/>
              <a:buSzTx/>
              <a:buFontTx/>
              <a:buAutoNum type="alphaUcPeriod"/>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NEEShub</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Web Server</a:t>
            </a:r>
          </a:p>
          <a:p>
            <a:pPr marL="457200" marR="0" lvl="0" indent="-457200" algn="l" defTabSz="3599442" rtl="0" eaLnBrk="0" fontAlgn="auto" latinLnBrk="0" hangingPunct="0">
              <a:lnSpc>
                <a:spcPct val="100000"/>
              </a:lnSpc>
              <a:spcBef>
                <a:spcPts val="0"/>
              </a:spcBef>
              <a:spcAft>
                <a:spcPts val="0"/>
              </a:spcAft>
              <a:buClrTx/>
              <a:buSzTx/>
              <a:buFontTx/>
              <a:buAutoNum type="alphaUcPeriod"/>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Cloud / Simulation Environment</a:t>
            </a:r>
          </a:p>
          <a:p>
            <a:pPr marL="457200" marR="0" lvl="0" indent="-457200" algn="l" defTabSz="3599442" rtl="0" eaLnBrk="0" fontAlgn="auto" latinLnBrk="0" hangingPunct="0">
              <a:lnSpc>
                <a:spcPct val="100000"/>
              </a:lnSpc>
              <a:spcBef>
                <a:spcPts val="0"/>
              </a:spcBef>
              <a:spcAft>
                <a:spcPts val="0"/>
              </a:spcAft>
              <a:buClrTx/>
              <a:buSzTx/>
              <a:buFontTx/>
              <a:buAutoNum type="alphaUcPeriod"/>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Project Warehouse - NEES Data Repository</a:t>
            </a:r>
          </a:p>
          <a:p>
            <a:pPr marL="457200" marR="0" lvl="0" indent="-457200" algn="l" defTabSz="3599442" rtl="0" eaLnBrk="0" fontAlgn="auto" latinLnBrk="0" hangingPunct="0">
              <a:lnSpc>
                <a:spcPct val="100000"/>
              </a:lnSpc>
              <a:spcBef>
                <a:spcPts val="0"/>
              </a:spcBef>
              <a:spcAft>
                <a:spcPts val="0"/>
              </a:spcAft>
              <a:buClrTx/>
              <a:buSzTx/>
              <a:buFontTx/>
              <a:buAutoNum type="alphaUcPeriod"/>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Education, Outreach, and Training (EOT)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1150</Words>
  <Application>Microsoft Office PowerPoint</Application>
  <PresentationFormat>On-screen Show (4:3)</PresentationFormat>
  <Paragraphs>315</Paragraphs>
  <Slides>27</Slides>
  <Notes>27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Adobe Gothic Std B</vt:lpstr>
      <vt:lpstr>Adobe Heiti Std R</vt:lpstr>
      <vt:lpstr>Calibri</vt:lpstr>
      <vt:lpstr>Candara</vt:lpstr>
      <vt:lpstr>Courier New</vt:lpstr>
      <vt:lpstr>Wingdings</vt:lpstr>
      <vt:lpstr>Office Theme</vt:lpstr>
      <vt:lpstr>George E. Brown, Jr. Network for Earthquake Engineering Simulation</vt:lpstr>
      <vt:lpstr>Why Publish Data?</vt:lpstr>
      <vt:lpstr>But Also …</vt:lpstr>
      <vt:lpstr>Because …</vt:lpstr>
      <vt:lpstr>…And Is Doing It </vt:lpstr>
      <vt:lpstr>G8 also Wants You to Do It</vt:lpstr>
      <vt:lpstr>DCC Curation Life-Cycle Model</vt:lpstr>
      <vt:lpstr>Slide 8</vt:lpstr>
      <vt:lpstr>Slide 9</vt:lpstr>
      <vt:lpstr>Slide 10</vt:lpstr>
      <vt:lpstr>Slide 11</vt:lpstr>
      <vt:lpstr>Slide 12</vt:lpstr>
      <vt:lpstr>Data Publication in NEEShub</vt:lpstr>
      <vt:lpstr>Citation and Attribution </vt:lpstr>
      <vt:lpstr>DOI – Digital Object Identifier</vt:lpstr>
      <vt:lpstr>Exposure of EE Research Data</vt:lpstr>
      <vt:lpstr>Repository for EE Data</vt:lpstr>
      <vt:lpstr>Visualisation</vt:lpstr>
      <vt:lpstr>Curated Experiment</vt:lpstr>
      <vt:lpstr>Curation Workflow</vt:lpstr>
      <vt:lpstr>Curation as Quality Assurance</vt:lpstr>
      <vt:lpstr>Understandable data</vt:lpstr>
      <vt:lpstr>Content - Metadata</vt:lpstr>
      <vt:lpstr>Slide 24</vt:lpstr>
      <vt:lpstr>Curation - Path to SWAMP</vt:lpstr>
      <vt:lpstr>Slide 26</vt:lpstr>
      <vt:lpstr>NEEScomm Data Goals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E. Brown, Jr. Network for Earthquake Engineering Simulation</dc:title>
  <dc:creator>jgwest</dc:creator>
  <cp:lastModifiedBy>Stanislav Pejša</cp:lastModifiedBy>
  <cp:revision>146</cp:revision>
  <dcterms:created xsi:type="dcterms:W3CDTF">2011-10-28T15:30:11Z</dcterms:created>
  <dcterms:modified xsi:type="dcterms:W3CDTF">2013-09-06T03:18:07Z</dcterms:modified>
</cp:coreProperties>
</file>