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3" r:id="rId4"/>
    <p:sldId id="271" r:id="rId5"/>
    <p:sldId id="272" r:id="rId6"/>
    <p:sldId id="265" r:id="rId7"/>
    <p:sldId id="273" r:id="rId8"/>
    <p:sldId id="274" r:id="rId9"/>
    <p:sldId id="277" r:id="rId10"/>
    <p:sldId id="275" r:id="rId11"/>
    <p:sldId id="270" r:id="rId12"/>
    <p:sldId id="278" r:id="rId13"/>
    <p:sldId id="266" r:id="rId14"/>
    <p:sldId id="257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024"/>
    <a:srgbClr val="D19B2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4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98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59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691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15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06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353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370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09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484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120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13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7E1F-A8BE-9142-820C-B73AF694035C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C8F5-D920-BB4B-933F-7F3EB43C8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285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ines_7404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206" b="61897"/>
          <a:stretch/>
        </p:blipFill>
        <p:spPr>
          <a:xfrm>
            <a:off x="0" y="1582260"/>
            <a:ext cx="774095" cy="1960372"/>
          </a:xfrm>
          <a:prstGeom prst="rect">
            <a:avLst/>
          </a:prstGeom>
        </p:spPr>
      </p:pic>
      <p:pic>
        <p:nvPicPr>
          <p:cNvPr id="5" name="Picture 4" descr="Lines_blk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55" t="6478" b="22982"/>
          <a:stretch/>
        </p:blipFill>
        <p:spPr>
          <a:xfrm>
            <a:off x="873677" y="1582260"/>
            <a:ext cx="8270323" cy="196037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371600" y="1530286"/>
            <a:ext cx="7086600" cy="2113311"/>
          </a:xfrm>
        </p:spPr>
        <p:txBody>
          <a:bodyPr>
            <a:noAutofit/>
          </a:bodyPr>
          <a:lstStyle/>
          <a:p>
            <a:pPr algn="l">
              <a:lnSpc>
                <a:spcPct val="90000"/>
              </a:lnSpc>
            </a:pPr>
            <a:r>
              <a:rPr lang="en-US" sz="5200" dirty="0" smtClean="0">
                <a:latin typeface="Impact"/>
                <a:cs typeface="Impact"/>
              </a:rPr>
              <a:t/>
            </a:r>
            <a:br>
              <a:rPr lang="en-US" sz="5200" dirty="0" smtClean="0">
                <a:latin typeface="Impact"/>
                <a:cs typeface="Impact"/>
              </a:rPr>
            </a:br>
            <a:r>
              <a:rPr lang="en-US" sz="3200" dirty="0" smtClean="0">
                <a:latin typeface="Impact"/>
                <a:cs typeface="Impact"/>
              </a:rPr>
              <a:t>Use of Hierarchical Keywords for Easy Data Management on HUBzero</a:t>
            </a:r>
            <a:r>
              <a:rPr lang="en-US" sz="5200" dirty="0" smtClean="0">
                <a:latin typeface="Impact"/>
                <a:cs typeface="Impact"/>
              </a:rPr>
              <a:t/>
            </a:r>
            <a:br>
              <a:rPr lang="en-US" sz="5200" dirty="0" smtClean="0">
                <a:latin typeface="Impact"/>
                <a:cs typeface="Impact"/>
              </a:rPr>
            </a:br>
            <a:endParaRPr lang="en-US" sz="5200" dirty="0">
              <a:solidFill>
                <a:srgbClr val="A3792C"/>
              </a:solidFill>
              <a:latin typeface="Impact"/>
              <a:cs typeface="Impact"/>
            </a:endParaRPr>
          </a:p>
        </p:txBody>
      </p:sp>
      <p:sp>
        <p:nvSpPr>
          <p:cNvPr id="13" name="Subtitle 5"/>
          <p:cNvSpPr txBox="1">
            <a:spLocks/>
          </p:cNvSpPr>
          <p:nvPr/>
        </p:nvSpPr>
        <p:spPr>
          <a:xfrm>
            <a:off x="1371599" y="3886200"/>
            <a:ext cx="6817057" cy="624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err="1" smtClean="0">
                <a:latin typeface="Impact"/>
                <a:cs typeface="Impact"/>
              </a:rPr>
              <a:t>HUBbub</a:t>
            </a:r>
            <a:r>
              <a:rPr lang="en-US" sz="2400" dirty="0" smtClean="0">
                <a:latin typeface="Impact"/>
                <a:cs typeface="Impact"/>
              </a:rPr>
              <a:t> Conference  2013</a:t>
            </a:r>
            <a:endParaRPr lang="en-US" sz="2400" dirty="0">
              <a:latin typeface="Impact"/>
              <a:cs typeface="Impact"/>
            </a:endParaRPr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794164"/>
            <a:ext cx="2133600" cy="365125"/>
          </a:xfrm>
        </p:spPr>
        <p:txBody>
          <a:bodyPr/>
          <a:lstStyle/>
          <a:p>
            <a:r>
              <a:rPr lang="en-US" sz="1400" b="1" dirty="0" smtClean="0">
                <a:solidFill>
                  <a:srgbClr val="D19B23"/>
                </a:solidFill>
                <a:latin typeface="Arial"/>
                <a:cs typeface="Arial"/>
              </a:rPr>
              <a:t>September 6</a:t>
            </a:r>
            <a:r>
              <a:rPr lang="en-US" sz="1400" b="1" baseline="30000" dirty="0" smtClean="0">
                <a:solidFill>
                  <a:srgbClr val="D19B23"/>
                </a:solidFill>
                <a:latin typeface="Arial"/>
                <a:cs typeface="Arial"/>
              </a:rPr>
              <a:t>th</a:t>
            </a:r>
            <a:r>
              <a:rPr lang="en-US" sz="1400" b="1" dirty="0" smtClean="0">
                <a:solidFill>
                  <a:srgbClr val="D19B23"/>
                </a:solidFill>
                <a:latin typeface="Arial"/>
                <a:cs typeface="Arial"/>
              </a:rPr>
              <a:t>, 2013</a:t>
            </a:r>
            <a:endParaRPr lang="en-US" sz="1400" b="1" dirty="0">
              <a:solidFill>
                <a:srgbClr val="D19B23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6556" y="5050428"/>
            <a:ext cx="6991644" cy="7540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Gaurav Nanda, Jonathan Tan, Peter Auyeung, Bill </a:t>
            </a:r>
            <a:r>
              <a:rPr lang="en-US" sz="1800" b="1" i="0" u="none" strike="noStrike" kern="1200" baseline="0" dirty="0" err="1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Gaskill</a:t>
            </a:r>
            <a: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,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  <a:t>Chris Smoak, Mark Lehto</a:t>
            </a:r>
            <a:br>
              <a:rPr lang="en-US" sz="1800" b="1" i="0" u="none" strike="noStrike" kern="1200" baseline="0" dirty="0" smtClean="0">
                <a:solidFill>
                  <a:srgbClr val="494333">
                    <a:alpha val="70000"/>
                  </a:srgbClr>
                </a:solidFill>
                <a:latin typeface="Arial"/>
                <a:ea typeface="+mn-ea"/>
                <a:cs typeface="Arial"/>
              </a:rPr>
            </a:br>
            <a:r>
              <a:rPr lang="en-US" sz="1300" dirty="0" smtClean="0">
                <a:solidFill>
                  <a:srgbClr val="494333">
                    <a:alpha val="70000"/>
                  </a:srgbClr>
                </a:solidFill>
                <a:latin typeface="Arial"/>
                <a:cs typeface="Arial"/>
              </a:rPr>
              <a:t>School of Industrial Engineering, Purdue University</a:t>
            </a:r>
            <a:endParaRPr lang="en-US" sz="1300" b="0" i="0" u="none" strike="noStrike" kern="1200" baseline="0" dirty="0" smtClean="0">
              <a:solidFill>
                <a:srgbClr val="494333">
                  <a:alpha val="70000"/>
                </a:srgbClr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19" name="Picture 18" descr="PU_sigtab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64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004" y="234335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Keyword Extraction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10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702" y="1167944"/>
            <a:ext cx="7903540" cy="3916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326048" y="5267763"/>
            <a:ext cx="7188328" cy="78643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1800" i="1" dirty="0" smtClean="0">
                <a:latin typeface="Arial"/>
                <a:cs typeface="Arial"/>
              </a:rPr>
              <a:t>File Keywords</a:t>
            </a:r>
            <a:r>
              <a:rPr lang="en-US" sz="1800" dirty="0" smtClean="0">
                <a:latin typeface="Arial"/>
                <a:cs typeface="Arial"/>
              </a:rPr>
              <a:t>: Represent specific content of an RE file</a:t>
            </a:r>
          </a:p>
          <a:p>
            <a:pPr marL="457200" indent="-457200"/>
            <a:r>
              <a:rPr lang="en-US" sz="1800" dirty="0" smtClean="0">
                <a:latin typeface="Arial"/>
                <a:cs typeface="Arial"/>
              </a:rPr>
              <a:t>Global/Popular Keywords: Represent a group of RE files</a:t>
            </a:r>
          </a:p>
          <a:p>
            <a:pPr marL="457200" indent="-457200"/>
            <a:r>
              <a:rPr lang="en-US" sz="1800" dirty="0" smtClean="0">
                <a:latin typeface="Arial"/>
                <a:cs typeface="Arial"/>
              </a:rPr>
              <a:t>Both type of keywords displayed in order of decreasing scores</a:t>
            </a:r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004" y="234335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Keywords Display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" y="963488"/>
            <a:ext cx="3960891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Keywords on HUBzero Resource Page 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11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276" y="1611538"/>
            <a:ext cx="8641190" cy="322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FMECA_Comment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2697" y="1593472"/>
            <a:ext cx="3716716" cy="365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004" y="234335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Keywords Display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" y="963488"/>
            <a:ext cx="456285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Keywords on HUBzero Resource </a:t>
            </a:r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List Page</a:t>
            </a:r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 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12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12" name="Picture 11" descr="FMECA_Lis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371" y="2023798"/>
            <a:ext cx="9001890" cy="276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25282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Future Work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13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248043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2400" dirty="0" smtClean="0">
                <a:latin typeface="Arial"/>
                <a:cs typeface="Arial"/>
              </a:rPr>
              <a:t>Implementation of more sophisticated algorithms for keyword assignment to handle complexities such as misspellings, synonyms etc.</a:t>
            </a: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r>
              <a:rPr lang="en-US" sz="2400" dirty="0" smtClean="0">
                <a:latin typeface="Arial"/>
                <a:cs typeface="Arial"/>
              </a:rPr>
              <a:t>Prepare training dataset with growing number of RE tool files and use data mining techniques.</a:t>
            </a: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r>
              <a:rPr lang="en-US" sz="2400" dirty="0" smtClean="0">
                <a:latin typeface="Arial"/>
                <a:cs typeface="Arial"/>
              </a:rPr>
              <a:t>Compare the results of different methods for keyword assignment.</a:t>
            </a: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r>
              <a:rPr lang="en-US" sz="2400" dirty="0" smtClean="0">
                <a:latin typeface="Arial"/>
                <a:cs typeface="Arial"/>
              </a:rPr>
              <a:t>Perform usability analysis to check if users are finding the keywords helpful for browsing.</a:t>
            </a:r>
          </a:p>
          <a:p>
            <a:pPr marL="457200" indent="-45720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273" y="1905000"/>
            <a:ext cx="7931727" cy="2295144"/>
          </a:xfrm>
          <a:prstGeom prst="rect">
            <a:avLst/>
          </a:prstGeom>
          <a:solidFill>
            <a:srgbClr val="756C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Lines_blk.70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7250" r="87164" b="-1"/>
          <a:stretch/>
        </p:blipFill>
        <p:spPr>
          <a:xfrm>
            <a:off x="0" y="1905000"/>
            <a:ext cx="1119909" cy="229514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71600" y="2002267"/>
            <a:ext cx="7086600" cy="2113311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0000"/>
              </a:lnSpc>
            </a:pPr>
            <a:r>
              <a:rPr lang="en-US" sz="5800" dirty="0" smtClean="0">
                <a:solidFill>
                  <a:srgbClr val="D19B23"/>
                </a:solidFill>
                <a:latin typeface="Impact"/>
                <a:cs typeface="Impact"/>
              </a:rPr>
              <a:t>Thank You</a:t>
            </a:r>
          </a:p>
          <a:p>
            <a:pPr algn="l">
              <a:lnSpc>
                <a:spcPct val="80000"/>
              </a:lnSpc>
            </a:pPr>
            <a:endParaRPr lang="en-US" sz="5800" dirty="0" smtClean="0">
              <a:solidFill>
                <a:srgbClr val="D19B23"/>
              </a:solidFill>
              <a:latin typeface="Impact"/>
              <a:cs typeface="Impact"/>
            </a:endParaRPr>
          </a:p>
          <a:p>
            <a:pPr algn="l">
              <a:lnSpc>
                <a:spcPct val="80000"/>
              </a:lnSpc>
            </a:pPr>
            <a:r>
              <a:rPr lang="en-US" sz="5800" dirty="0" smtClean="0">
                <a:solidFill>
                  <a:srgbClr val="D19B23"/>
                </a:solidFill>
                <a:latin typeface="Impact"/>
                <a:cs typeface="Impact"/>
              </a:rPr>
              <a:t>Questions?</a:t>
            </a:r>
            <a:endParaRPr lang="en-US" sz="58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  <p:pic>
        <p:nvPicPr>
          <p:cNvPr id="6" name="Picture 5" descr="PU_sigtab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748"/>
          <a:stretch/>
        </p:blipFill>
        <p:spPr>
          <a:xfrm>
            <a:off x="6935432" y="5830266"/>
            <a:ext cx="1942418" cy="104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71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43388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Reliability Tools as Resources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2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166566"/>
            <a:ext cx="8347160" cy="399940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Arial"/>
                <a:cs typeface="Arial"/>
              </a:rPr>
              <a:t>Failure Mode Effects and Criticality Analysis (FMECA)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Analyzes failures of a system through failure modes, then identifies causes and effects, detection procedures and corrective actions for each failure mode. </a:t>
            </a:r>
          </a:p>
          <a:p>
            <a:pPr lvl="1"/>
            <a:endParaRPr lang="en-US" sz="2000" dirty="0" smtClean="0"/>
          </a:p>
          <a:p>
            <a:r>
              <a:rPr lang="en-US" sz="2400" dirty="0" smtClean="0">
                <a:latin typeface="Arial"/>
                <a:cs typeface="Arial"/>
              </a:rPr>
              <a:t> Reliability Growth Analysis 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Uses Logistics to model various developmental data such as time-to-failure, discrete (success/failure) and reliability values at different times or stages </a:t>
            </a:r>
          </a:p>
          <a:p>
            <a:pPr lvl="1"/>
            <a:endParaRPr lang="en-US" sz="2000" dirty="0" smtClean="0"/>
          </a:p>
          <a:p>
            <a:r>
              <a:rPr lang="en-US" sz="2400" dirty="0" smtClean="0">
                <a:latin typeface="Arial"/>
                <a:cs typeface="Arial"/>
              </a:rPr>
              <a:t> Shakedown Testing</a:t>
            </a:r>
            <a:r>
              <a:rPr lang="en-US" sz="2000" dirty="0" smtClean="0"/>
              <a:t> 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Records results of equipment testing during development or installation </a:t>
            </a:r>
          </a:p>
          <a:p>
            <a:pPr lvl="1"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en-US" sz="2400" dirty="0" smtClean="0">
                <a:latin typeface="Arial"/>
                <a:cs typeface="Arial"/>
              </a:rPr>
              <a:t>Functional Block Diagram</a:t>
            </a:r>
          </a:p>
          <a:p>
            <a:pPr marL="857250" lvl="1" indent="-457200"/>
            <a:r>
              <a:rPr lang="en-US" sz="1600" dirty="0" smtClean="0">
                <a:latin typeface="Arial"/>
                <a:cs typeface="Arial"/>
              </a:rPr>
              <a:t>Used for process planning by describing all the input and output relations.</a:t>
            </a:r>
          </a:p>
          <a:p>
            <a:pPr marL="857250" lvl="1" indent="-457200">
              <a:lnSpc>
                <a:spcPct val="150000"/>
              </a:lnSpc>
            </a:pPr>
            <a:endParaRPr lang="en-US" sz="2000" dirty="0" smtClean="0">
              <a:latin typeface="Arial"/>
              <a:cs typeface="Arial"/>
            </a:endParaRPr>
          </a:p>
          <a:p>
            <a:pPr marL="857250" lvl="1" indent="-457200">
              <a:lnSpc>
                <a:spcPct val="150000"/>
              </a:lnSpc>
            </a:pPr>
            <a:endParaRPr lang="en-US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004" y="234335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HUBzero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988" y="1010274"/>
            <a:ext cx="298203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Implementation  Challenges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3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66670" y="1487879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Collecting data from people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Getting owner’s consent before publishing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Selecting good quality resources for publishing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Interfacing HUBzero with other Software/Groupware 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Access Control of the files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Selection of server to host HUBzero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Maintaining security of the HUBzero server </a:t>
            </a: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6057" y="234335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HUBzero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988" y="1009026"/>
            <a:ext cx="298203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Implementation  Summary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4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66670" y="1542197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Automated the process of acquiring, publishing and sharing data.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Linked HUBzero with existing software in the organization.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Developed new navigational features on HUBzero to improve search and review process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Semi-automated keyword assignment based on the content of the RE tool file</a:t>
            </a: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6057" y="234335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HUBzero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0988" y="981594"/>
            <a:ext cx="298203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Customizations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5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66670" y="1415455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Sophisticated search mechanisms using metadata.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Multiple views of the information  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Different navigation layouts (Tag Browser, Lists, Filters)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Automated tagging based on content 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Social networking features of reviews and comment</a:t>
            </a:r>
          </a:p>
          <a:p>
            <a:pPr marL="457200" indent="-457200">
              <a:lnSpc>
                <a:spcPct val="150000"/>
              </a:lnSpc>
            </a:pPr>
            <a:r>
              <a:rPr lang="en-US" sz="2400" dirty="0" smtClean="0">
                <a:latin typeface="Arial"/>
                <a:cs typeface="Arial"/>
              </a:rPr>
              <a:t>Automated Keyword assignment for each RE tool usage</a:t>
            </a: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  <a:p>
            <a:pPr marL="457200" indent="-457200"/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3216" y="261494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HUBzero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963488"/>
            <a:ext cx="298203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Customizations 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6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53216" y="1753381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961608"/>
            <a:ext cx="7498928" cy="1348330"/>
          </a:xfrm>
          <a:prstGeom prst="rect">
            <a:avLst/>
          </a:prstGeom>
          <a:noFill/>
          <a:ln w="3175">
            <a:solidFill>
              <a:srgbClr val="00206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39236" y="3739456"/>
            <a:ext cx="3490202" cy="2806263"/>
          </a:xfrm>
          <a:prstGeom prst="rect">
            <a:avLst/>
          </a:prstGeom>
          <a:noFill/>
          <a:ln w="3175">
            <a:solidFill>
              <a:srgbClr val="00206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793361" y="1569493"/>
            <a:ext cx="264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Navigation Made Easy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3361" y="4626591"/>
            <a:ext cx="2415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Customization done to provide quick summary of the quality and popularity of a resource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004" y="234335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Keywords/Tags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799" y="1946515"/>
            <a:ext cx="39381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Use in Knowledge Management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7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71313" y="2355245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Content Organization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Content Discovery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Widely used in WEB 2.0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Ontologies have been proven to be good additions to knowledge management systems:</a:t>
            </a:r>
          </a:p>
          <a:p>
            <a:pPr marL="857250" lvl="1" indent="-457200">
              <a:lnSpc>
                <a:spcPct val="150000"/>
              </a:lnSpc>
            </a:pPr>
            <a:r>
              <a:rPr lang="en-US" sz="1600" dirty="0" err="1" smtClean="0">
                <a:latin typeface="Arial"/>
                <a:cs typeface="Arial"/>
              </a:rPr>
              <a:t>CoMMA</a:t>
            </a:r>
            <a:r>
              <a:rPr lang="en-US" sz="1600" dirty="0" smtClean="0">
                <a:latin typeface="Arial"/>
                <a:cs typeface="Arial"/>
              </a:rPr>
              <a:t>(Corporate Memory Management through Agents)</a:t>
            </a:r>
          </a:p>
          <a:p>
            <a:pPr marL="857250" lvl="1" indent="-457200">
              <a:lnSpc>
                <a:spcPct val="150000"/>
              </a:lnSpc>
            </a:pPr>
            <a:r>
              <a:rPr lang="en-US" sz="1600" dirty="0" smtClean="0">
                <a:latin typeface="Arial"/>
                <a:cs typeface="Arial"/>
              </a:rPr>
              <a:t>FRODO (a Framework for Distributed Organizational Memories)</a:t>
            </a: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101" y="995136"/>
            <a:ext cx="811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Keywords summarize a document concisely and give a high-level description of the document’s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004" y="234335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Keyword Extraction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799" y="1023109"/>
            <a:ext cx="39381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Different Approaches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8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71313" y="1431839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User Centered: uses historical tagging behavior of the user</a:t>
            </a:r>
          </a:p>
          <a:p>
            <a:pPr marL="1257300" lvl="2" indent="-457200">
              <a:lnSpc>
                <a:spcPct val="150000"/>
              </a:lnSpc>
            </a:pPr>
            <a:r>
              <a:rPr lang="en-US" sz="1600" dirty="0" smtClean="0">
                <a:latin typeface="Arial"/>
                <a:cs typeface="Arial"/>
              </a:rPr>
              <a:t>Need a large user group, Vague meaning issue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Document Centered: uses document content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Keyword Assignment </a:t>
            </a:r>
          </a:p>
          <a:p>
            <a:pPr marL="1257300" lvl="2" indent="-457200">
              <a:lnSpc>
                <a:spcPct val="150000"/>
              </a:lnSpc>
            </a:pPr>
            <a:r>
              <a:rPr lang="en-US" sz="1600" dirty="0" smtClean="0">
                <a:latin typeface="Arial"/>
                <a:cs typeface="Arial"/>
              </a:rPr>
              <a:t>Controlled vocabulary of terms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Keyword Extraction</a:t>
            </a:r>
          </a:p>
          <a:p>
            <a:pPr marL="1257300" lvl="2" indent="-457200">
              <a:lnSpc>
                <a:spcPct val="150000"/>
              </a:lnSpc>
            </a:pPr>
            <a:r>
              <a:rPr lang="en-US" sz="1600" dirty="0" smtClean="0">
                <a:latin typeface="Arial"/>
                <a:cs typeface="Arial"/>
              </a:rPr>
              <a:t>Linguistics: Lexical analysis, Syntactic analysis </a:t>
            </a:r>
          </a:p>
          <a:p>
            <a:pPr marL="1257300" lvl="2" indent="-457200">
              <a:lnSpc>
                <a:spcPct val="150000"/>
              </a:lnSpc>
            </a:pPr>
            <a:r>
              <a:rPr lang="en-US" sz="1600" dirty="0" smtClean="0">
                <a:latin typeface="Arial"/>
                <a:cs typeface="Arial"/>
              </a:rPr>
              <a:t>Machine Learning: naïve Bayes, Support Vector etc. </a:t>
            </a:r>
          </a:p>
          <a:p>
            <a:pPr marL="1257300" lvl="2" indent="-457200">
              <a:lnSpc>
                <a:spcPct val="150000"/>
              </a:lnSpc>
            </a:pPr>
            <a:r>
              <a:rPr lang="en-US" sz="1600" dirty="0" smtClean="0">
                <a:latin typeface="Arial"/>
                <a:cs typeface="Arial"/>
              </a:rPr>
              <a:t>Simple Statistics: n-gram, word frequency, term frequency*inverse document frequency etc. </a:t>
            </a:r>
            <a:r>
              <a:rPr lang="en-US" sz="1600" i="1" dirty="0" smtClean="0">
                <a:latin typeface="Arial"/>
                <a:cs typeface="Arial"/>
              </a:rPr>
              <a:t>Better for RE data since it doesn’t require proper sentence structure or training cases.</a:t>
            </a:r>
            <a:endParaRPr lang="en-US" sz="2400" i="1" dirty="0" smtClean="0">
              <a:latin typeface="Arial"/>
              <a:cs typeface="Arial"/>
            </a:endParaRPr>
          </a:p>
          <a:p>
            <a:pPr marL="457200" indent="-457200">
              <a:lnSpc>
                <a:spcPct val="150000"/>
              </a:lnSpc>
            </a:pPr>
            <a:endParaRPr lang="en-US" sz="24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0316"/>
            <a:ext cx="9144000" cy="74531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2_lines_whit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37" t="4635" r="32344" b="70473"/>
          <a:stretch/>
        </p:blipFill>
        <p:spPr>
          <a:xfrm>
            <a:off x="0" y="135881"/>
            <a:ext cx="9144000" cy="7297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7004" y="234335"/>
            <a:ext cx="8229600" cy="733642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>
                <a:solidFill>
                  <a:schemeClr val="bg1"/>
                </a:solidFill>
                <a:latin typeface="Impact"/>
                <a:cs typeface="Impact"/>
              </a:rPr>
              <a:t>Keyword Extraction</a:t>
            </a:r>
            <a:endParaRPr lang="en-US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799" y="1023109"/>
            <a:ext cx="393813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solidFill>
                  <a:srgbClr val="756C66"/>
                </a:solidFill>
                <a:latin typeface="Impact"/>
                <a:cs typeface="Impact"/>
              </a:rPr>
              <a:t>Steps Involved</a:t>
            </a:r>
            <a:endParaRPr lang="en-US" sz="2000" dirty="0">
              <a:solidFill>
                <a:srgbClr val="756C66"/>
              </a:solidFill>
              <a:latin typeface="Impact"/>
              <a:cs typeface="Impact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7276" y="6344367"/>
            <a:ext cx="476085" cy="365125"/>
          </a:xfrm>
          <a:prstGeom prst="rect">
            <a:avLst/>
          </a:prstGeom>
        </p:spPr>
        <p:txBody>
          <a:bodyPr/>
          <a:lstStyle/>
          <a:p>
            <a:pPr algn="l"/>
            <a:fld id="{FC483663-2460-5E4D-A36D-4ED7362332B4}" type="slidenum">
              <a:rPr lang="en-US" sz="1000" smtClean="0">
                <a:latin typeface="Arial"/>
                <a:cs typeface="Arial"/>
              </a:rPr>
              <a:pPr algn="l"/>
              <a:t>9</a:t>
            </a:fld>
            <a:endParaRPr lang="en-US" sz="1000" dirty="0">
              <a:latin typeface="Arial"/>
              <a:cs typeface="Arial"/>
            </a:endParaRPr>
          </a:p>
        </p:txBody>
      </p:sp>
      <p:pic>
        <p:nvPicPr>
          <p:cNvPr id="9" name="Picture 8" descr="PU_sig13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91663" y="6157111"/>
            <a:ext cx="1710227" cy="66625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71313" y="1431839"/>
            <a:ext cx="8347160" cy="380186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Read and parse reviewed RE tool files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Count the file specific and overall word frequencies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Calculate the file and global scores and normalize them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Recommend a set of keywords to the administrator for each file based on the criteria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Administrator to select the final set of keywords for a file and publish them to HUBzero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System to recommend a set of possible global keywords</a:t>
            </a:r>
          </a:p>
          <a:p>
            <a:pPr marL="457200" indent="-457200">
              <a:lnSpc>
                <a:spcPct val="150000"/>
              </a:lnSpc>
            </a:pPr>
            <a:r>
              <a:rPr lang="en-US" sz="2000" dirty="0" smtClean="0">
                <a:latin typeface="Arial"/>
                <a:cs typeface="Arial"/>
              </a:rPr>
              <a:t>Administrator to choose global keywords and publish them to HUBzero</a:t>
            </a:r>
          </a:p>
        </p:txBody>
      </p:sp>
    </p:spTree>
    <p:extLst>
      <p:ext uri="{BB962C8B-B14F-4D97-AF65-F5344CB8AC3E}">
        <p14:creationId xmlns:p14="http://schemas.microsoft.com/office/powerpoint/2010/main" xmlns="" val="16176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&amp;#x0D;&amp;#x0A;Evaluating HUBzero™ as a Collaboration Platform for Reliability Engineering &amp;#x0D;&amp;#x0A;&amp;quot;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12&quot;/&gt;&lt;property id=&quot;20307&quot; value=&quot;257&quot;/&gt;&lt;/object&gt;&lt;object type=&quot;3&quot; unique_id=&quot;10055&quot;&gt;&lt;property id=&quot;20148&quot; value=&quot;5&quot;/&gt;&lt;property id=&quot;20300&quot; value=&quot;Slide 5&quot;/&gt;&lt;property id=&quot;20307&quot; value=&quot;260&quot;/&gt;&lt;/object&gt;&lt;object type=&quot;3&quot; unique_id=&quot;10098&quot;&gt;&lt;property id=&quot;20148&quot; value=&quot;5&quot;/&gt;&lt;property id=&quot;20300&quot; value=&quot;Slide 3&quot;/&gt;&lt;property id=&quot;20307&quot; value=&quot;261&quot;/&gt;&lt;/object&gt;&lt;object type=&quot;3&quot; unique_id=&quot;10099&quot;&gt;&lt;property id=&quot;20148&quot; value=&quot;5&quot;/&gt;&lt;property id=&quot;20300&quot; value=&quot;Slide 6&quot;/&gt;&lt;property id=&quot;20307&quot; value=&quot;262&quot;/&gt;&lt;/object&gt;&lt;object type=&quot;3&quot; unique_id=&quot;10100&quot;&gt;&lt;property id=&quot;20148&quot; value=&quot;5&quot;/&gt;&lt;property id=&quot;20300&quot; value=&quot;Slide 10&quot;/&gt;&lt;property id=&quot;20307&quot; value=&quot;264&quot;/&gt;&lt;/object&gt;&lt;object type=&quot;3&quot; unique_id=&quot;10101&quot;&gt;&lt;property id=&quot;20148&quot; value=&quot;5&quot;/&gt;&lt;property id=&quot;20300&quot; value=&quot;Slide 7&quot;/&gt;&lt;property id=&quot;20307&quot; value=&quot;263&quot;/&gt;&lt;/object&gt;&lt;object type=&quot;3&quot; unique_id=&quot;10168&quot;&gt;&lt;property id=&quot;20148&quot; value=&quot;5&quot;/&gt;&lt;property id=&quot;20300&quot; value=&quot;Slide 9&quot;/&gt;&lt;property id=&quot;20307&quot; value=&quot;265&quot;/&gt;&lt;/object&gt;&lt;object type=&quot;3&quot; unique_id=&quot;10169&quot;&gt;&lt;property id=&quot;20148&quot; value=&quot;5&quot;/&gt;&lt;property id=&quot;20300&quot; value=&quot;Slide 11&quot;/&gt;&lt;property id=&quot;20307&quot; value=&quot;266&quot;/&gt;&lt;/object&gt;&lt;object type=&quot;3&quot; unique_id=&quot;10276&quot;&gt;&lt;property id=&quot;20148&quot; value=&quot;5&quot;/&gt;&lt;property id=&quot;20300&quot; value=&quot;Slide 4&quot;/&gt;&lt;property id=&quot;20307&quot; value=&quot;268&quot;/&gt;&lt;/object&gt;&lt;object type=&quot;3&quot; unique_id=&quot;10291&quot;&gt;&lt;property id=&quot;20148&quot; value=&quot;5&quot;/&gt;&lt;property id=&quot;20300&quot; value=&quot;Slide 8&quot;/&gt;&lt;property id=&quot;20307&quot; value=&quot;269&quot;/&gt;&lt;/object&gt;&lt;/object&gt;&lt;object type=&quot;8&quot; unique_id=&quot;100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6722</TotalTime>
  <Words>617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Use of Hierarchical Keywords for Easy Data Management on HUBzero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 TITLE SECOND LINE AND THIRD LINE</dc:title>
  <dc:creator>Purdue Marketing Communications</dc:creator>
  <cp:lastModifiedBy>nanda.g</cp:lastModifiedBy>
  <cp:revision>105</cp:revision>
  <dcterms:created xsi:type="dcterms:W3CDTF">2011-09-20T15:44:26Z</dcterms:created>
  <dcterms:modified xsi:type="dcterms:W3CDTF">2013-09-03T17:09:12Z</dcterms:modified>
</cp:coreProperties>
</file>