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5" r:id="rId2"/>
  </p:sldMasterIdLst>
  <p:notesMasterIdLst>
    <p:notesMasterId r:id="rId23"/>
  </p:notesMasterIdLst>
  <p:handoutMasterIdLst>
    <p:handoutMasterId r:id="rId24"/>
  </p:handoutMasterIdLst>
  <p:sldIdLst>
    <p:sldId id="378" r:id="rId3"/>
    <p:sldId id="366" r:id="rId4"/>
    <p:sldId id="368" r:id="rId5"/>
    <p:sldId id="356" r:id="rId6"/>
    <p:sldId id="379" r:id="rId7"/>
    <p:sldId id="360" r:id="rId8"/>
    <p:sldId id="357" r:id="rId9"/>
    <p:sldId id="383" r:id="rId10"/>
    <p:sldId id="384" r:id="rId11"/>
    <p:sldId id="386" r:id="rId12"/>
    <p:sldId id="388" r:id="rId13"/>
    <p:sldId id="387" r:id="rId14"/>
    <p:sldId id="389" r:id="rId15"/>
    <p:sldId id="382" r:id="rId16"/>
    <p:sldId id="372" r:id="rId17"/>
    <p:sldId id="370" r:id="rId18"/>
    <p:sldId id="394" r:id="rId19"/>
    <p:sldId id="391" r:id="rId20"/>
    <p:sldId id="395" r:id="rId21"/>
    <p:sldId id="396" r:id="rId22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DAF0F4"/>
    <a:srgbClr val="FFB800"/>
    <a:srgbClr val="FFC836"/>
    <a:srgbClr val="9DF6FF"/>
    <a:srgbClr val="6B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28" autoAdjust="0"/>
    <p:restoredTop sz="94692" autoAdjust="0"/>
  </p:normalViewPr>
  <p:slideViewPr>
    <p:cSldViewPr snapToGrid="0" snapToObjects="1">
      <p:cViewPr varScale="1">
        <p:scale>
          <a:sx n="58" d="100"/>
          <a:sy n="58" d="100"/>
        </p:scale>
        <p:origin x="1114" y="77"/>
      </p:cViewPr>
      <p:guideLst>
        <p:guide orient="horz" pos="2160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5671DA8-08A5-42B6-9634-BB150849EF27}" type="datetimeFigureOut">
              <a:rPr lang="en-US"/>
              <a:pPr>
                <a:defRPr/>
              </a:pPr>
              <a:t>9/6/2013</a:t>
            </a:fld>
            <a:endParaRPr lang="en-US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C9A316B-C10D-42A9-9FC3-D7C43ECFAA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57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41BEEC-4EC8-4C65-B187-0BA46FBE8A52}" type="datetimeFigureOut">
              <a:rPr lang="en-US"/>
              <a:pPr>
                <a:defRPr/>
              </a:pPr>
              <a:t>9/6/2013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B030C5-C0BB-4B71-B38B-C35CAC286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38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130425"/>
            <a:ext cx="5867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0200" y="3886200"/>
            <a:ext cx="4902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1159-37B8-4C39-807B-0762843D8897}" type="datetimeFigureOut">
              <a:rPr lang="en-US"/>
              <a:pPr>
                <a:defRPr/>
              </a:pPr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1FEE-DF6B-4476-9E7E-6896DEBEA5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7708-7C15-4BCD-8179-96C37B0C2FF9}" type="datetimeFigureOut">
              <a:rPr lang="en-US"/>
              <a:pPr>
                <a:defRPr/>
              </a:pPr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D4FC-CF45-4DAD-B3C7-9FF775B49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AB558-2FC2-46FF-A3A7-62F0551838DA}" type="datetimeFigureOut">
              <a:rPr lang="en-US"/>
              <a:pPr>
                <a:defRPr/>
              </a:pPr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F400C-1A9A-4216-9442-70B4E527A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B84C-73E2-4FCD-86BC-AE44FAE1D5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03C-E058-4711-B58B-EA5E040580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54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B84C-73E2-4FCD-86BC-AE44FAE1D5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03C-E058-4711-B58B-EA5E040580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39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B84C-73E2-4FCD-86BC-AE44FAE1D5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03C-E058-4711-B58B-EA5E040580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4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B84C-73E2-4FCD-86BC-AE44FAE1D5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03C-E058-4711-B58B-EA5E040580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28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B84C-73E2-4FCD-86BC-AE44FAE1D5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03C-E058-4711-B58B-EA5E040580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22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B84C-73E2-4FCD-86BC-AE44FAE1D5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03C-E058-4711-B58B-EA5E040580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53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B84C-73E2-4FCD-86BC-AE44FAE1D5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03C-E058-4711-B58B-EA5E040580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97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B84C-73E2-4FCD-86BC-AE44FAE1D5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03C-E058-4711-B58B-EA5E040580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4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31DCC-F856-433C-AD3A-D17333A294F6}" type="datetimeFigureOut">
              <a:rPr lang="en-US"/>
              <a:pPr>
                <a:defRPr/>
              </a:pPr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24777-AFAF-4CC8-9CFE-7E51FE4CB1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B84C-73E2-4FCD-86BC-AE44FAE1D5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03C-E058-4711-B58B-EA5E040580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52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B84C-73E2-4FCD-86BC-AE44FAE1D5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03C-E058-4711-B58B-EA5E040580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98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B84C-73E2-4FCD-86BC-AE44FAE1D5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703C-E058-4711-B58B-EA5E040580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3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915A6-F0E2-4BCC-B460-0A6D74666624}" type="datetimeFigureOut">
              <a:rPr lang="en-US"/>
              <a:pPr>
                <a:defRPr/>
              </a:pPr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01197-2FBA-4F44-A9D1-9E55E8B093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82D0E-CA76-4BCE-99E6-5B1DE84A076F}" type="datetimeFigureOut">
              <a:rPr lang="en-US"/>
              <a:pPr>
                <a:defRPr/>
              </a:pPr>
              <a:t>9/6/2013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B202-6376-4955-8E4E-934768B51D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FABC8-8009-47B2-9B87-BEE540C65213}" type="datetimeFigureOut">
              <a:rPr lang="en-US"/>
              <a:pPr>
                <a:defRPr/>
              </a:pPr>
              <a:t>9/6/2013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62B2C-0466-47D8-97D6-1B83ED551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804AD-5AA2-4C96-8AD3-53F63516AC3B}" type="datetimeFigureOut">
              <a:rPr lang="en-US"/>
              <a:pPr>
                <a:defRPr/>
              </a:pPr>
              <a:t>9/6/2013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C8F50-5894-4A04-B92C-2105A4C5EB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C4DEB-9F37-453E-9C09-770F0190AD7F}" type="datetimeFigureOut">
              <a:rPr lang="en-US"/>
              <a:pPr>
                <a:defRPr/>
              </a:pPr>
              <a:t>9/6/2013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1D2B9-0948-4CD8-99B3-7208EF73F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12FC-32B6-4653-A6D4-F26E630E200B}" type="datetimeFigureOut">
              <a:rPr lang="en-US"/>
              <a:pPr>
                <a:defRPr/>
              </a:pPr>
              <a:t>9/6/2013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BF46F-10F1-4FF3-9D1C-0624E9F93E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87BE4-C55B-4FD2-9F84-120449F7A536}" type="datetimeFigureOut">
              <a:rPr lang="en-US"/>
              <a:pPr>
                <a:defRPr/>
              </a:pPr>
              <a:t>9/6/2013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B5932-0A90-42B7-B762-D8E0EFD714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85813" y="112713"/>
            <a:ext cx="768508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70025"/>
            <a:ext cx="82169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41DCCA-1627-4AEE-A3A8-25EC99FDD9F2}" type="datetimeFigureOut">
              <a:rPr lang="en-US"/>
              <a:pPr>
                <a:defRPr/>
              </a:pPr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184D1B-62D2-49EF-B842-A3EBC7736D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B800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ts val="200"/>
        </a:spcAft>
        <a:buClr>
          <a:srgbClr val="FFC836"/>
        </a:buClr>
        <a:buFont typeface="Arial" charset="0"/>
        <a:buChar char="•"/>
        <a:defRPr sz="28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ts val="800"/>
        </a:spcBef>
        <a:spcAft>
          <a:spcPts val="400"/>
        </a:spcAft>
        <a:buClr>
          <a:srgbClr val="B9CDE5"/>
        </a:buClr>
        <a:buFont typeface="Arial" charset="0"/>
        <a:buChar char="–"/>
        <a:defRPr sz="24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ts val="800"/>
        </a:spcBef>
        <a:spcAft>
          <a:spcPts val="400"/>
        </a:spcAft>
        <a:buClr>
          <a:srgbClr val="FDEADA"/>
        </a:buClr>
        <a:buFont typeface="Arial" charset="0"/>
        <a:buChar char="•"/>
        <a:defRPr sz="20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ts val="800"/>
        </a:spcBef>
        <a:spcAft>
          <a:spcPts val="40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ts val="800"/>
        </a:spcBef>
        <a:spcAft>
          <a:spcPts val="400"/>
        </a:spcAft>
        <a:buFont typeface="Arial" charset="0"/>
        <a:buChar char="»"/>
        <a:defRPr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9BAB84C-73E2-4FCD-86BC-AE44FAE1D5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9/6/2013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3B1703C-E058-4711-B58B-EA5E040580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37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9770" y="919752"/>
            <a:ext cx="6003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kern="0" dirty="0" smtClean="0">
                <a:solidFill>
                  <a:srgbClr val="FFB800"/>
                </a:solidFill>
                <a:latin typeface="Arial Black" pitchFamily="34" charset="0"/>
              </a:rPr>
              <a:t>Using the HUB to Study Disaster Events</a:t>
            </a:r>
            <a:endParaRPr lang="en-US" sz="2800" b="1" kern="0" dirty="0">
              <a:solidFill>
                <a:srgbClr val="FFB800"/>
              </a:solidFill>
              <a:latin typeface="Arial Black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062704" y="4833687"/>
            <a:ext cx="4914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+mn-cs"/>
              </a:rPr>
              <a:t>Eric Letvin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+mn-cs"/>
            </a:endParaRPr>
          </a:p>
          <a:p>
            <a:pPr defTabSz="457200"/>
            <a:r>
              <a:rPr lang="en-US" sz="1600" dirty="0">
                <a:solidFill>
                  <a:srgbClr val="FFFFFF"/>
                </a:solidFill>
                <a:latin typeface="Calibri" pitchFamily="34" charset="0"/>
                <a:cs typeface="+mn-cs"/>
              </a:rPr>
              <a:t>Director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+mn-cs"/>
              </a:rPr>
              <a:t>, Disaster and Failure Studies Program </a:t>
            </a:r>
          </a:p>
          <a:p>
            <a:pPr defTabSz="457200"/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+mn-cs"/>
              </a:rPr>
              <a:t>Engineering 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  <a:cs typeface="+mn-cs"/>
              </a:rPr>
              <a:t>Laboratory</a:t>
            </a:r>
          </a:p>
          <a:p>
            <a:pPr defTabSz="457200"/>
            <a:r>
              <a:rPr lang="en-US" sz="1600" dirty="0">
                <a:solidFill>
                  <a:srgbClr val="FFFFFF"/>
                </a:solidFill>
                <a:latin typeface="Calibri" pitchFamily="34" charset="0"/>
                <a:cs typeface="+mn-cs"/>
              </a:rPr>
              <a:t>National Institute of Standards and Technology</a:t>
            </a:r>
          </a:p>
          <a:p>
            <a:pPr defTabSz="457200"/>
            <a:r>
              <a:rPr lang="en-US" sz="1600" dirty="0">
                <a:solidFill>
                  <a:srgbClr val="FFFFFF"/>
                </a:solidFill>
                <a:latin typeface="Calibri" pitchFamily="34" charset="0"/>
                <a:cs typeface="+mn-cs"/>
              </a:rPr>
              <a:t>U.S. Department of Commerce</a:t>
            </a:r>
          </a:p>
          <a:p>
            <a:pPr algn="ctr" defTabSz="457200"/>
            <a:endParaRPr lang="en-US" sz="1600" b="1" i="1" dirty="0">
              <a:solidFill>
                <a:srgbClr val="9DF6FF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9DF6FF"/>
                </a:solidFill>
              </a:rPr>
              <a:t>	</a:t>
            </a: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2 - Joplin Tornado Pilot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8" y="1041622"/>
            <a:ext cx="7565617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5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9DF6FF"/>
                </a:solidFill>
              </a:rPr>
              <a:t>	</a:t>
            </a: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2 - Joplin Tornado Pilot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995766"/>
            <a:ext cx="8430741" cy="397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9DF6FF"/>
                </a:solidFill>
              </a:rPr>
              <a:t>	</a:t>
            </a: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2 - Joplin Tornado Pilot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6" y="1018583"/>
            <a:ext cx="8431516" cy="318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5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785813" y="176511"/>
            <a:ext cx="7685087" cy="1030287"/>
          </a:xfrm>
        </p:spPr>
        <p:txBody>
          <a:bodyPr/>
          <a:lstStyle/>
          <a:p>
            <a:r>
              <a:rPr lang="en-US" dirty="0" smtClean="0"/>
              <a:t>Phase 3 – Design Challenges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Criteria for activating repository (which hazard events)</a:t>
            </a:r>
          </a:p>
          <a:p>
            <a:r>
              <a:rPr lang="en-US" sz="2400" dirty="0" smtClean="0"/>
              <a:t>Finalizing which types of data to be included</a:t>
            </a:r>
          </a:p>
          <a:p>
            <a:r>
              <a:rPr lang="en-US" sz="2400" dirty="0" smtClean="0"/>
              <a:t>Set </a:t>
            </a:r>
            <a:r>
              <a:rPr lang="en-US" sz="2400" dirty="0"/>
              <a:t>minimum requirements for data to be accepted by NIST for the repository (quality, data formats, legal/copyright/use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Standardizing / optimizing data collection for each hazard type (earthquake,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r>
              <a:rPr lang="en-US" sz="2400" dirty="0"/>
              <a:t>Creating standard taxonomy / ontology for each hazard type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421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785813" y="176511"/>
            <a:ext cx="7685087" cy="1030287"/>
          </a:xfrm>
        </p:spPr>
        <p:txBody>
          <a:bodyPr/>
          <a:lstStyle/>
          <a:p>
            <a:r>
              <a:rPr lang="en-US" dirty="0" smtClean="0"/>
              <a:t>Phase 3 – Design Challenges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Geospatial enhancement of repository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Obtaining permissions from data source owners</a:t>
            </a:r>
          </a:p>
          <a:p>
            <a:r>
              <a:rPr lang="en-US" sz="2400" dirty="0" smtClean="0"/>
              <a:t>Dealing with sensitive data collected that should not be released</a:t>
            </a:r>
          </a:p>
          <a:p>
            <a:r>
              <a:rPr lang="en-US" sz="2400" dirty="0" smtClean="0"/>
              <a:t>Continued compliance with Federal Security Management Act of 2002 (FISMA)</a:t>
            </a:r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001029"/>
            <a:ext cx="5768976" cy="22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21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804562" y="152400"/>
            <a:ext cx="7882238" cy="1066800"/>
          </a:xfrm>
        </p:spPr>
        <p:txBody>
          <a:bodyPr/>
          <a:lstStyle/>
          <a:p>
            <a:r>
              <a:rPr lang="en-US" sz="3200" dirty="0" smtClean="0"/>
              <a:t>Levels of Access – HUB Design at NIST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4" name="Flowchart: Magnetic Disk 3"/>
          <p:cNvSpPr/>
          <p:nvPr/>
        </p:nvSpPr>
        <p:spPr>
          <a:xfrm>
            <a:off x="2511425" y="4800306"/>
            <a:ext cx="4194175" cy="990600"/>
          </a:xfrm>
          <a:prstGeom prst="flowChartMagneticDisk">
            <a:avLst/>
          </a:prstGeom>
          <a:solidFill>
            <a:schemeClr val="accent6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/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View-Only Access for Team</a:t>
            </a:r>
          </a:p>
          <a:p>
            <a:pPr algn="ctr">
              <a:defRPr/>
            </a:pPr>
            <a:r>
              <a:rPr lang="en-US" sz="1200" dirty="0"/>
              <a:t>(Data that </a:t>
            </a:r>
            <a:r>
              <a:rPr lang="en-US" sz="1200" dirty="0" smtClean="0"/>
              <a:t>are </a:t>
            </a:r>
            <a:r>
              <a:rPr lang="en-US" sz="1200" dirty="0"/>
              <a:t>reviewed by team but not collected and preserved by NIST.)</a:t>
            </a:r>
          </a:p>
        </p:txBody>
      </p:sp>
      <p:sp>
        <p:nvSpPr>
          <p:cNvPr id="5" name="Arc 4"/>
          <p:cNvSpPr/>
          <p:nvPr/>
        </p:nvSpPr>
        <p:spPr>
          <a:xfrm>
            <a:off x="2528888" y="2632828"/>
            <a:ext cx="4173537" cy="43021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2528888" y="2870791"/>
            <a:ext cx="4173537" cy="1767925"/>
          </a:xfrm>
          <a:prstGeom prst="flowChartMagneticDisk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Team-Only Access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(Data </a:t>
            </a:r>
            <a:r>
              <a:rPr lang="en-US" sz="1200" dirty="0">
                <a:solidFill>
                  <a:schemeClr val="bg1"/>
                </a:solidFill>
              </a:rPr>
              <a:t>collected by </a:t>
            </a:r>
            <a:r>
              <a:rPr lang="en-US" sz="1200" dirty="0" smtClean="0">
                <a:solidFill>
                  <a:schemeClr val="bg1"/>
                </a:solidFill>
              </a:rPr>
              <a:t>team </a:t>
            </a:r>
            <a:r>
              <a:rPr lang="en-US" sz="1200" dirty="0">
                <a:solidFill>
                  <a:schemeClr val="bg1"/>
                </a:solidFill>
              </a:rPr>
              <a:t>are </a:t>
            </a:r>
            <a:r>
              <a:rPr lang="en-US" sz="1200" dirty="0" smtClean="0">
                <a:solidFill>
                  <a:schemeClr val="bg1"/>
                </a:solidFill>
              </a:rPr>
              <a:t>available only </a:t>
            </a:r>
            <a:r>
              <a:rPr lang="en-US" sz="1200" dirty="0">
                <a:solidFill>
                  <a:schemeClr val="bg1"/>
                </a:solidFill>
              </a:rPr>
              <a:t>to the </a:t>
            </a:r>
            <a:r>
              <a:rPr lang="en-US" sz="1200" dirty="0" smtClean="0">
                <a:solidFill>
                  <a:schemeClr val="bg1"/>
                </a:solidFill>
              </a:rPr>
              <a:t>team </a:t>
            </a:r>
            <a:r>
              <a:rPr lang="en-US" sz="1200" dirty="0">
                <a:solidFill>
                  <a:schemeClr val="bg1"/>
                </a:solidFill>
              </a:rPr>
              <a:t>for the purposes of the study.) </a:t>
            </a:r>
          </a:p>
        </p:txBody>
      </p:sp>
      <p:sp>
        <p:nvSpPr>
          <p:cNvPr id="8" name="Flowchart: Magnetic Disk 7"/>
          <p:cNvSpPr>
            <a:spLocks noChangeAspect="1"/>
          </p:cNvSpPr>
          <p:nvPr/>
        </p:nvSpPr>
        <p:spPr>
          <a:xfrm>
            <a:off x="2528888" y="1683487"/>
            <a:ext cx="4173537" cy="17614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Unrestricted Public Access</a:t>
            </a: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</a:rPr>
              <a:t>(</a:t>
            </a:r>
            <a:r>
              <a:rPr lang="en-US" sz="1200" dirty="0" smtClean="0">
                <a:solidFill>
                  <a:schemeClr val="bg1"/>
                </a:solidFill>
              </a:rPr>
              <a:t>Data </a:t>
            </a:r>
            <a:r>
              <a:rPr lang="en-US" sz="1200" dirty="0">
                <a:solidFill>
                  <a:schemeClr val="bg1"/>
                </a:solidFill>
              </a:rPr>
              <a:t>will be available for viewing and downloading without restriction on a publicly accessible website.)</a:t>
            </a:r>
          </a:p>
        </p:txBody>
      </p:sp>
      <p:sp>
        <p:nvSpPr>
          <p:cNvPr id="9" name="Left Brace 8"/>
          <p:cNvSpPr/>
          <p:nvPr/>
        </p:nvSpPr>
        <p:spPr>
          <a:xfrm>
            <a:off x="2206626" y="2019724"/>
            <a:ext cx="304799" cy="2458192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 rot="-5400000">
            <a:off x="442123" y="2821986"/>
            <a:ext cx="29871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836"/>
                </a:solidFill>
              </a:rPr>
              <a:t>Disaster and Failure Database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2286000" y="4970462"/>
            <a:ext cx="152400" cy="685800"/>
          </a:xfrm>
          <a:prstGeom prst="leftBrac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-5400000">
            <a:off x="1313657" y="5083311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C836"/>
                </a:solidFill>
              </a:rPr>
              <a:t>Not Part of Database</a:t>
            </a:r>
          </a:p>
        </p:txBody>
      </p:sp>
    </p:spTree>
    <p:extLst>
      <p:ext uri="{BB962C8B-B14F-4D97-AF65-F5344CB8AC3E}">
        <p14:creationId xmlns:p14="http://schemas.microsoft.com/office/powerpoint/2010/main" val="24325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785813" y="176511"/>
            <a:ext cx="7685087" cy="1030287"/>
          </a:xfrm>
        </p:spPr>
        <p:txBody>
          <a:bodyPr/>
          <a:lstStyle/>
          <a:p>
            <a:r>
              <a:rPr lang="en-US" dirty="0" smtClean="0"/>
              <a:t>Phase 3 – Full-Scale Implementation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Finalize user requirements / create “proof of concept” document</a:t>
            </a:r>
          </a:p>
          <a:p>
            <a:r>
              <a:rPr lang="en-US" sz="2400" dirty="0"/>
              <a:t>Select operating platform</a:t>
            </a:r>
          </a:p>
          <a:p>
            <a:r>
              <a:rPr lang="en-US" sz="2400" dirty="0" smtClean="0"/>
              <a:t>Develop cost estimate to maintain, update, operate and improve accessibility of the repository</a:t>
            </a:r>
          </a:p>
          <a:p>
            <a:r>
              <a:rPr lang="en-US" sz="2400" dirty="0" smtClean="0"/>
              <a:t>Populate with selected high-impact historical and future events</a:t>
            </a:r>
          </a:p>
          <a:p>
            <a:r>
              <a:rPr lang="en-US" sz="2400" dirty="0" smtClean="0"/>
              <a:t>Disseminate information to stakeholder / user community</a:t>
            </a:r>
          </a:p>
          <a:p>
            <a:r>
              <a:rPr lang="en-US" sz="2400" dirty="0" smtClean="0"/>
              <a:t>Maintain ongoing communication with stakeholder / user community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721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r>
              <a:rPr lang="en-US" dirty="0" smtClean="0"/>
              <a:t>Drawings</a:t>
            </a:r>
            <a:br>
              <a:rPr lang="en-US" dirty="0" smtClean="0"/>
            </a:br>
            <a:r>
              <a:rPr lang="en-US" dirty="0" smtClean="0"/>
              <a:t>Sensor Records</a:t>
            </a:r>
            <a:br>
              <a:rPr lang="en-US" dirty="0" smtClean="0"/>
            </a:br>
            <a:r>
              <a:rPr lang="en-US" dirty="0" smtClean="0"/>
              <a:t>Reports</a:t>
            </a:r>
            <a:br>
              <a:rPr lang="en-US" dirty="0" smtClean="0"/>
            </a:br>
            <a:r>
              <a:rPr lang="en-US" dirty="0" smtClean="0"/>
              <a:t>Photos</a:t>
            </a:r>
            <a:br>
              <a:rPr lang="en-US" dirty="0" smtClean="0"/>
            </a:br>
            <a:r>
              <a:rPr lang="en-US" dirty="0" smtClean="0"/>
              <a:t>Videos</a:t>
            </a:r>
            <a:br>
              <a:rPr lang="en-US" dirty="0" smtClean="0"/>
            </a:br>
            <a:r>
              <a:rPr lang="en-US" dirty="0" smtClean="0"/>
              <a:t>Audio Files</a:t>
            </a:r>
            <a:br>
              <a:rPr lang="en-US" dirty="0" smtClean="0"/>
            </a:br>
            <a:r>
              <a:rPr lang="en-US" dirty="0" smtClean="0"/>
              <a:t>Coordinates</a:t>
            </a:r>
            <a:br>
              <a:rPr lang="en-US" dirty="0" smtClean="0"/>
            </a:br>
            <a:r>
              <a:rPr lang="en-US" dirty="0" smtClean="0"/>
              <a:t>Test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0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results.envisialearning.com/wp-content/uploads/2012/04/messy-des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44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6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marketwire.com/library/20120625-WinZip%20Mac%20Edition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6076950" cy="60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3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796674" y="152400"/>
            <a:ext cx="7890126" cy="1066800"/>
          </a:xfrm>
        </p:spPr>
        <p:txBody>
          <a:bodyPr/>
          <a:lstStyle/>
          <a:p>
            <a:r>
              <a:rPr lang="en-US" sz="3200" dirty="0" smtClean="0"/>
              <a:t>Problem Statement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171342"/>
            <a:ext cx="8229600" cy="4419600"/>
          </a:xfrm>
        </p:spPr>
        <p:txBody>
          <a:bodyPr/>
          <a:lstStyle/>
          <a:p>
            <a:pPr>
              <a:buClr>
                <a:srgbClr val="FFB800"/>
              </a:buClr>
              <a:defRPr/>
            </a:pPr>
            <a:r>
              <a:rPr lang="en-US" sz="2400" dirty="0" smtClean="0"/>
              <a:t>A comprehensive archival repository of disaster and failure data does not currently exist. Data that are gathered during and after an event may be lost or inaccessible relatively soon after. </a:t>
            </a:r>
          </a:p>
          <a:p>
            <a:pPr>
              <a:buClr>
                <a:srgbClr val="FFB800"/>
              </a:buClr>
              <a:defRPr/>
            </a:pPr>
            <a:r>
              <a:rPr lang="en-US" sz="2400" dirty="0" smtClean="0"/>
              <a:t>A repository is needed to preserve data to enable the study and analysis of the current event as well as future disaster events.</a:t>
            </a:r>
            <a:endParaRPr lang="en-US" sz="2000" dirty="0" smtClean="0"/>
          </a:p>
          <a:p>
            <a:pPr>
              <a:buClr>
                <a:srgbClr val="FFB800"/>
              </a:buClr>
              <a:defRPr/>
            </a:pPr>
            <a:endParaRPr lang="en-US" sz="2000" dirty="0" smtClean="0"/>
          </a:p>
          <a:p>
            <a:pPr>
              <a:buClr>
                <a:srgbClr val="FFB800"/>
              </a:buCl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25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fedevel.com/welldoneblog/wp-content/uploads/2012/03/Hardware-Design-Directory-Template-Tre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84" y="0"/>
            <a:ext cx="5361473" cy="66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0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788786" y="152400"/>
            <a:ext cx="7898014" cy="1066800"/>
          </a:xfrm>
        </p:spPr>
        <p:txBody>
          <a:bodyPr/>
          <a:lstStyle/>
          <a:p>
            <a:r>
              <a:rPr lang="en-US" sz="3200" dirty="0" smtClean="0"/>
              <a:t>Repository Purpose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171342"/>
            <a:ext cx="8229600" cy="4419600"/>
          </a:xfrm>
        </p:spPr>
        <p:txBody>
          <a:bodyPr/>
          <a:lstStyle/>
          <a:p>
            <a:pPr>
              <a:buClr>
                <a:srgbClr val="FFB800"/>
              </a:buClr>
              <a:defRPr/>
            </a:pPr>
            <a:r>
              <a:rPr lang="en-US" sz="2400" dirty="0" smtClean="0"/>
              <a:t>The repository will serve as a national archival database where NIST and other organizations can store the results of the study and analysis of disaster and failure events. </a:t>
            </a:r>
          </a:p>
          <a:p>
            <a:pPr>
              <a:buClr>
                <a:srgbClr val="FFB800"/>
              </a:buClr>
              <a:defRPr/>
            </a:pPr>
            <a:r>
              <a:rPr lang="en-US" sz="2400" dirty="0" smtClean="0"/>
              <a:t>The results of these studies and analyses will lead to recommended improvements to codes, standards, practices and/or new knowledge. </a:t>
            </a:r>
          </a:p>
          <a:p>
            <a:pPr>
              <a:buClr>
                <a:srgbClr val="FFB800"/>
              </a:buClr>
              <a:defRPr/>
            </a:pPr>
            <a:r>
              <a:rPr lang="en-US" sz="2400" dirty="0" smtClean="0"/>
              <a:t>By making these data available, NIST hopes to enable the efficient dissemination of data on disaster and failure events.</a:t>
            </a:r>
          </a:p>
          <a:p>
            <a:pPr>
              <a:buClr>
                <a:srgbClr val="FFB800"/>
              </a:buClr>
              <a:defRPr/>
            </a:pPr>
            <a:endParaRPr lang="en-US" sz="2400" dirty="0" smtClean="0"/>
          </a:p>
          <a:p>
            <a:pPr>
              <a:buClr>
                <a:srgbClr val="FFB800"/>
              </a:buClr>
              <a:defRPr/>
            </a:pPr>
            <a:endParaRPr lang="en-US" sz="2000" dirty="0" smtClean="0"/>
          </a:p>
          <a:p>
            <a:pPr>
              <a:buClr>
                <a:srgbClr val="FFB800"/>
              </a:buClr>
              <a:defRPr/>
            </a:pPr>
            <a:endParaRPr lang="en-US" sz="2000" dirty="0" smtClean="0"/>
          </a:p>
          <a:p>
            <a:pPr>
              <a:buClr>
                <a:srgbClr val="FFB800"/>
              </a:buCl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25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Repository </a:t>
            </a:r>
            <a:r>
              <a:rPr lang="en-US" dirty="0" err="1" smtClean="0"/>
              <a:t>Workplan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1 – World Trade Center database</a:t>
            </a:r>
          </a:p>
          <a:p>
            <a:pPr lvl="1"/>
            <a:r>
              <a:rPr lang="en-US" dirty="0" smtClean="0"/>
              <a:t>High level of interest in data collected</a:t>
            </a:r>
          </a:p>
          <a:p>
            <a:pPr lvl="1"/>
            <a:r>
              <a:rPr lang="en-US" dirty="0" smtClean="0"/>
              <a:t>Goal of releasing before 10-year anniversary</a:t>
            </a:r>
          </a:p>
          <a:p>
            <a:r>
              <a:rPr lang="en-US" dirty="0" smtClean="0"/>
              <a:t>Phase 2 – Chile earthquake and Joplin Tornado pilots</a:t>
            </a:r>
          </a:p>
          <a:p>
            <a:r>
              <a:rPr lang="en-US" dirty="0" smtClean="0"/>
              <a:t>Phase 3 – Full scale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5272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1 – World Trade Center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previously released from NIST’s 7-year investigation on the collapses of three buildings at New York City’s World Trade Center</a:t>
            </a:r>
          </a:p>
          <a:p>
            <a:r>
              <a:rPr lang="en-US" dirty="0" smtClean="0"/>
              <a:t>Over 94,000 photos and videos</a:t>
            </a:r>
          </a:p>
          <a:p>
            <a:r>
              <a:rPr lang="en-US" dirty="0" smtClean="0"/>
              <a:t>Computer simulations</a:t>
            </a:r>
          </a:p>
          <a:p>
            <a:r>
              <a:rPr lang="en-US" dirty="0" smtClean="0"/>
              <a:t>Complete set of technical reports</a:t>
            </a:r>
          </a:p>
          <a:p>
            <a:r>
              <a:rPr lang="en-US" dirty="0" smtClean="0"/>
              <a:t>Repository created and managed by NIST</a:t>
            </a:r>
          </a:p>
          <a:p>
            <a:r>
              <a:rPr lang="en-US" dirty="0" smtClean="0"/>
              <a:t>Website publically released in August 2011</a:t>
            </a:r>
          </a:p>
        </p:txBody>
      </p:sp>
    </p:spTree>
    <p:extLst>
      <p:ext uri="{BB962C8B-B14F-4D97-AF65-F5344CB8AC3E}">
        <p14:creationId xmlns:p14="http://schemas.microsoft.com/office/powerpoint/2010/main" val="5272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 – Chile Earthquake Pilot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Develop event-specific, web-based repository</a:t>
            </a:r>
          </a:p>
          <a:p>
            <a:r>
              <a:rPr lang="en-US" sz="2400" dirty="0" smtClean="0"/>
              <a:t>Data-rich event that will also support the National Earthquake Hazards Reduction Program (NEHRP)</a:t>
            </a:r>
          </a:p>
          <a:p>
            <a:r>
              <a:rPr lang="en-US" sz="2400" dirty="0" smtClean="0"/>
              <a:t>Opportunity to leverage with the Network for Earthquake Engineering Simulation (NEES)</a:t>
            </a:r>
          </a:p>
          <a:p>
            <a:r>
              <a:rPr lang="en-US" sz="2400" dirty="0" smtClean="0"/>
              <a:t>NIST retained a contractor to assist with obtaining data previously collected by others (American Society of Civil Engineers - ASCE, Earthquake Engineering Research Institute - EERI, and Los Angeles Tall Buildings Council)</a:t>
            </a:r>
          </a:p>
          <a:p>
            <a:r>
              <a:rPr lang="en-US" sz="2400" dirty="0" smtClean="0"/>
              <a:t>Release </a:t>
            </a:r>
            <a:r>
              <a:rPr lang="en-US" sz="2400" dirty="0"/>
              <a:t>late </a:t>
            </a:r>
            <a:r>
              <a:rPr lang="en-US" sz="2400" dirty="0" smtClean="0"/>
              <a:t>2013 </a:t>
            </a:r>
            <a:r>
              <a:rPr lang="en-US" sz="2400" dirty="0"/>
              <a:t>on NIST’s website </a:t>
            </a:r>
            <a:r>
              <a:rPr lang="en-US" sz="2400" dirty="0" smtClean="0"/>
              <a:t>(NIST HUB)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272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Supports NIST’s Technical Investigation of event</a:t>
            </a:r>
          </a:p>
          <a:p>
            <a:r>
              <a:rPr lang="en-US" sz="2400" dirty="0" smtClean="0"/>
              <a:t>In development, to be released late 2013 on NIST HUB</a:t>
            </a:r>
          </a:p>
          <a:p>
            <a:r>
              <a:rPr lang="en-US" sz="2400" dirty="0" smtClean="0"/>
              <a:t>Diverse data set </a:t>
            </a:r>
          </a:p>
          <a:p>
            <a:pPr lvl="1"/>
            <a:r>
              <a:rPr lang="en-US" sz="1800" dirty="0" smtClean="0"/>
              <a:t>Structural drawings</a:t>
            </a:r>
          </a:p>
          <a:p>
            <a:pPr lvl="1"/>
            <a:r>
              <a:rPr lang="en-US" sz="1800" dirty="0" smtClean="0"/>
              <a:t>Modeled tornado wind field</a:t>
            </a:r>
          </a:p>
          <a:p>
            <a:pPr lvl="1"/>
            <a:r>
              <a:rPr lang="en-US" sz="1800" dirty="0" err="1" smtClean="0"/>
              <a:t>Geolocated</a:t>
            </a:r>
            <a:r>
              <a:rPr lang="en-US" sz="1800" dirty="0" smtClean="0"/>
              <a:t> data on Open Street Maps</a:t>
            </a:r>
            <a:endParaRPr lang="en-US" sz="2000" dirty="0" smtClean="0"/>
          </a:p>
          <a:p>
            <a:pPr>
              <a:buNone/>
            </a:pPr>
            <a:r>
              <a:rPr lang="en-US" sz="2400" dirty="0" smtClean="0">
                <a:solidFill>
                  <a:srgbClr val="9DF6FF"/>
                </a:solidFill>
              </a:rPr>
              <a:t>	</a:t>
            </a:r>
            <a:endParaRPr lang="en-US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7852" y="4261134"/>
            <a:ext cx="4082286" cy="219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_0240.JPG"/>
          <p:cNvPicPr>
            <a:picLocks noChangeAspect="1"/>
          </p:cNvPicPr>
          <p:nvPr/>
        </p:nvPicPr>
        <p:blipFill>
          <a:blip r:embed="rId3"/>
          <a:srcRect l="34981" t="29494" r="23787" b="28441"/>
          <a:stretch>
            <a:fillRect/>
          </a:stretch>
        </p:blipFill>
        <p:spPr>
          <a:xfrm>
            <a:off x="542365" y="4250854"/>
            <a:ext cx="3253458" cy="2204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2 - Joplin Tornado Pilot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1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9DF6FF"/>
                </a:solidFill>
              </a:rPr>
              <a:t>	</a:t>
            </a: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2 - Joplin Tornado Pilot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11" y="977178"/>
            <a:ext cx="7966129" cy="550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9DF6FF"/>
                </a:solidFill>
              </a:rPr>
              <a:t>	</a:t>
            </a: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2 - Joplin Tornado Pilot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8" y="990711"/>
            <a:ext cx="8681574" cy="422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6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Verve.thmx</Template>
  <TotalTime>18012</TotalTime>
  <Words>638</Words>
  <Application>Microsoft Office PowerPoint</Application>
  <PresentationFormat>On-screen Show (4:3)</PresentationFormat>
  <Paragraphs>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Office Theme</vt:lpstr>
      <vt:lpstr>1_Office Theme</vt:lpstr>
      <vt:lpstr>PowerPoint Presentation</vt:lpstr>
      <vt:lpstr>Problem Statement </vt:lpstr>
      <vt:lpstr>Repository Purpose </vt:lpstr>
      <vt:lpstr>NIST Repository Workplan</vt:lpstr>
      <vt:lpstr>Phase 1 – World Trade Center</vt:lpstr>
      <vt:lpstr>Phase 2 – Chile Earthquake Pilot</vt:lpstr>
      <vt:lpstr>Phase 2 - Joplin Tornado Pilot</vt:lpstr>
      <vt:lpstr>Phase 2 - Joplin Tornado Pilot</vt:lpstr>
      <vt:lpstr>Phase 2 - Joplin Tornado Pilot</vt:lpstr>
      <vt:lpstr>Phase 2 - Joplin Tornado Pilot</vt:lpstr>
      <vt:lpstr>Phase 2 - Joplin Tornado Pilot</vt:lpstr>
      <vt:lpstr>Phase 2 - Joplin Tornado Pilot</vt:lpstr>
      <vt:lpstr>Phase 3 – Design Challenges</vt:lpstr>
      <vt:lpstr>Phase 3 – Design Challenges</vt:lpstr>
      <vt:lpstr>Levels of Access – HUB Design at NIST </vt:lpstr>
      <vt:lpstr>Phase 3 – Full-Scale Implementation</vt:lpstr>
      <vt:lpstr>PowerPoint Presentation</vt:lpstr>
      <vt:lpstr>PowerPoint Presentation</vt:lpstr>
      <vt:lpstr>PowerPoint Presentation</vt:lpstr>
      <vt:lpstr>PowerPoint Presentation</vt:lpstr>
    </vt:vector>
  </TitlesOfParts>
  <Company>NIST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Bannon</dc:creator>
  <cp:lastModifiedBy>Ann Christine</cp:lastModifiedBy>
  <cp:revision>422</cp:revision>
  <cp:lastPrinted>2010-11-23T12:25:37Z</cp:lastPrinted>
  <dcterms:created xsi:type="dcterms:W3CDTF">2011-10-28T20:03:36Z</dcterms:created>
  <dcterms:modified xsi:type="dcterms:W3CDTF">2013-09-06T11:48:46Z</dcterms:modified>
</cp:coreProperties>
</file>