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11"/>
  </p:notesMasterIdLst>
  <p:handoutMasterIdLst>
    <p:handoutMasterId r:id="rId12"/>
  </p:handoutMasterIdLst>
  <p:sldIdLst>
    <p:sldId id="272" r:id="rId2"/>
    <p:sldId id="295" r:id="rId3"/>
    <p:sldId id="299" r:id="rId4"/>
    <p:sldId id="300" r:id="rId5"/>
    <p:sldId id="301" r:id="rId6"/>
    <p:sldId id="302" r:id="rId7"/>
    <p:sldId id="303" r:id="rId8"/>
    <p:sldId id="304" r:id="rId9"/>
    <p:sldId id="30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DAF08"/>
    <a:srgbClr val="3366CC"/>
    <a:srgbClr val="FFFFFF"/>
    <a:srgbClr val="BCB800"/>
    <a:srgbClr val="4782B7"/>
    <a:srgbClr val="6596C3"/>
    <a:srgbClr val="C0C0C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>
        <p:scale>
          <a:sx n="100" d="100"/>
          <a:sy n="100" d="100"/>
        </p:scale>
        <p:origin x="-1104" y="1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CD3C4-AE4E-A64E-8486-87952D330B19}" type="datetimeFigureOut">
              <a:rPr lang="en-US" smtClean="0"/>
              <a:t>9/5/13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4C575-C860-5142-B203-98A33A9C8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94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FEE6DF-C2D8-DF48-923C-DA677920A0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32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eybt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677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hubzero2012-to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8839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68300" y="384175"/>
            <a:ext cx="3773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B2B2B2"/>
                </a:solidFill>
                <a:latin typeface="ITC Kabel Std Medium" charset="0"/>
              </a:rPr>
              <a:t>HUBzero® Platform for Scientific Collaboration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C75960-7EE5-DD49-9EAE-8F2F96C9D48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6423025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  <a:latin typeface="Trebuchet MS" charset="0"/>
              </a:rPr>
              <a:t>Copyright © 2012</a:t>
            </a:r>
            <a:br>
              <a:rPr lang="en-US" sz="800">
                <a:solidFill>
                  <a:srgbClr val="B2B2B2"/>
                </a:solidFill>
                <a:latin typeface="Trebuchet MS" charset="0"/>
              </a:rPr>
            </a:br>
            <a:r>
              <a:rPr lang="en-US" sz="800">
                <a:solidFill>
                  <a:srgbClr val="B2B2B2"/>
                </a:solidFill>
                <a:latin typeface="Trebuchet MS" charset="0"/>
              </a:rPr>
              <a:t>HUBzero Foundation, LLC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A70748-68B1-1742-8628-C5B14B262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DCEA4F-9836-4147-9C33-9752BC7D7E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7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9BE54-086F-8142-9763-2292171B0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6F1FB8-04C1-E048-BE3F-0FF945C4C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microsoft.com/office/2007/relationships/hdphoto" Target="../media/hdphoto1.wdp"/><Relationship Id="rId9" Type="http://schemas.openxmlformats.org/officeDocument/2006/relationships/image" Target="../media/image2.png"/><Relationship Id="rId10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eybt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677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hubzero2012-to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8839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32460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808080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53175"/>
            <a:ext cx="452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8288" tIns="45720" rIns="18288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B2B2B2"/>
                </a:solidFill>
                <a:latin typeface="Trebuchet MS" charset="0"/>
              </a:defRPr>
            </a:lvl1pPr>
          </a:lstStyle>
          <a:p>
            <a:fld id="{93EC6D98-DC87-2B4A-AC86-16214BBB20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6423025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  <a:latin typeface="Trebuchet MS" charset="0"/>
              </a:rPr>
              <a:t>Copyright © 2012</a:t>
            </a:r>
            <a:br>
              <a:rPr lang="en-US" sz="800">
                <a:solidFill>
                  <a:srgbClr val="B2B2B2"/>
                </a:solidFill>
                <a:latin typeface="Trebuchet MS" charset="0"/>
              </a:rPr>
            </a:br>
            <a:r>
              <a:rPr lang="en-US" sz="800">
                <a:solidFill>
                  <a:srgbClr val="B2B2B2"/>
                </a:solidFill>
                <a:latin typeface="Trebuchet MS" charset="0"/>
              </a:rPr>
              <a:t>HUBzero Foundation, LLC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9" r:id="rId4"/>
    <p:sldLayoutId id="2147483660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Font typeface="Webdings" charset="0"/>
        <a:buChar char="4"/>
        <a:defRPr>
          <a:solidFill>
            <a:schemeClr val="tx1"/>
          </a:solidFill>
          <a:latin typeface="+mn-lt"/>
          <a:ea typeface="+mn-ea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ü"/>
        <a:defRPr>
          <a:solidFill>
            <a:schemeClr val="tx1"/>
          </a:solidFill>
          <a:latin typeface="+mn-lt"/>
          <a:ea typeface="+mn-ea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Customize the User Experience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162800" cy="1752600"/>
          </a:xfrm>
        </p:spPr>
        <p:txBody>
          <a:bodyPr/>
          <a:lstStyle/>
          <a:p>
            <a:r>
              <a:rPr lang="en-US" dirty="0" smtClean="0"/>
              <a:t>Erich Huebner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HUB Liaison, </a:t>
            </a:r>
            <a:r>
              <a:rPr lang="en-US" sz="1800" i="1" dirty="0" err="1">
                <a:solidFill>
                  <a:schemeClr val="bg1">
                    <a:lumMod val="65000"/>
                  </a:schemeClr>
                </a:solidFill>
              </a:rPr>
              <a:t>HUBzero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</a:rPr>
              <a:t>® Platform for Scientific 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</a:rPr>
              <a:t>Collaboration</a:t>
            </a:r>
            <a:endParaRPr lang="en-US" sz="18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dirty="0" err="1" smtClean="0"/>
              <a:t>HUBbub</a:t>
            </a:r>
            <a:r>
              <a:rPr lang="en-US" dirty="0" smtClean="0"/>
              <a:t> 2013</a:t>
            </a:r>
          </a:p>
          <a:p>
            <a:r>
              <a:rPr lang="en-US" smtClean="0"/>
              <a:t>Purdue University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FC75960-7EE5-DD49-9EAE-8F2F96C9D48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User </a:t>
            </a:r>
            <a:r>
              <a:rPr lang="en-US" dirty="0"/>
              <a:t>E</a:t>
            </a:r>
            <a:r>
              <a:rPr lang="en-US" dirty="0" smtClean="0"/>
              <a:t>xperience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A70748-68B1-1742-8628-C5B14B262DC7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09600" y="1600200"/>
            <a:ext cx="2283721" cy="609600"/>
            <a:chOff x="609600" y="1371600"/>
            <a:chExt cx="2283721" cy="609600"/>
          </a:xfrm>
        </p:grpSpPr>
        <p:sp>
          <p:nvSpPr>
            <p:cNvPr id="7" name="Oval 6"/>
            <p:cNvSpPr/>
            <p:nvPr/>
          </p:nvSpPr>
          <p:spPr>
            <a:xfrm>
              <a:off x="609600" y="1371600"/>
              <a:ext cx="609600" cy="6096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1600" y="1414790"/>
              <a:ext cx="15217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Register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" y="3238500"/>
            <a:ext cx="1924999" cy="609600"/>
            <a:chOff x="609600" y="1371600"/>
            <a:chExt cx="1924999" cy="609600"/>
          </a:xfrm>
        </p:grpSpPr>
        <p:sp>
          <p:nvSpPr>
            <p:cNvPr id="14" name="Oval 13"/>
            <p:cNvSpPr/>
            <p:nvPr/>
          </p:nvSpPr>
          <p:spPr>
            <a:xfrm>
              <a:off x="609600" y="1371600"/>
              <a:ext cx="609600" cy="6096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1600" y="1414790"/>
              <a:ext cx="11629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Log in</a:t>
              </a:r>
              <a:endParaRPr lang="en-US" sz="28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9600" y="4876800"/>
            <a:ext cx="2643144" cy="609600"/>
            <a:chOff x="609600" y="1371600"/>
            <a:chExt cx="2643144" cy="609600"/>
          </a:xfrm>
        </p:grpSpPr>
        <p:sp>
          <p:nvSpPr>
            <p:cNvPr id="17" name="Oval 16"/>
            <p:cNvSpPr/>
            <p:nvPr/>
          </p:nvSpPr>
          <p:spPr>
            <a:xfrm>
              <a:off x="609600" y="1371600"/>
              <a:ext cx="609600" cy="60960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1600" y="1414790"/>
              <a:ext cx="18811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Participate</a:t>
              </a:r>
              <a:endParaRPr lang="en-US" sz="2800" dirty="0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143000"/>
            <a:ext cx="2743200" cy="1646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022600"/>
            <a:ext cx="2438400" cy="16256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962400" y="4876800"/>
            <a:ext cx="3340100" cy="1079500"/>
            <a:chOff x="3962400" y="4876800"/>
            <a:chExt cx="3340100" cy="10795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2400" y="4876800"/>
              <a:ext cx="1790700" cy="4826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5372100"/>
              <a:ext cx="2235200" cy="5842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200" y="4953000"/>
              <a:ext cx="1511300" cy="4064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31733" y="5486400"/>
              <a:ext cx="592667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0286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450" y="1981200"/>
            <a:ext cx="3213100" cy="3086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Profiles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150" y="1212158"/>
            <a:ext cx="5727700" cy="4820342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066800"/>
            <a:ext cx="3429000" cy="38608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02414" y="4724400"/>
            <a:ext cx="3520240" cy="1052731"/>
            <a:chOff x="4902414" y="4724400"/>
            <a:chExt cx="3520240" cy="1052731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7976606" y="4724400"/>
              <a:ext cx="0" cy="457200"/>
            </a:xfrm>
            <a:prstGeom prst="line">
              <a:avLst/>
            </a:prstGeom>
            <a:noFill/>
            <a:ln w="76200" cmpd="sng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902414" y="5130800"/>
              <a:ext cx="3520240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Profile fields controlled by the</a:t>
              </a:r>
            </a:p>
            <a:p>
              <a:pPr algn="ctr">
                <a:defRPr/>
              </a:pPr>
              <a:r>
                <a:rPr lang="en-US" dirty="0" smtClean="0"/>
                <a:t>“Edit” column of user registration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066800"/>
            <a:ext cx="3429000" cy="50673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961441" y="4724400"/>
            <a:ext cx="2968969" cy="1052731"/>
            <a:chOff x="961441" y="4724400"/>
            <a:chExt cx="2968969" cy="1052731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 flipH="1">
              <a:off x="1600200" y="4724400"/>
              <a:ext cx="0" cy="457200"/>
            </a:xfrm>
            <a:prstGeom prst="line">
              <a:avLst/>
            </a:prstGeom>
            <a:noFill/>
            <a:ln w="76200" cmpd="sng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61441" y="5130800"/>
              <a:ext cx="2968969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 smtClean="0"/>
                <a:t>Configurable list of plug-ins</a:t>
              </a:r>
            </a:p>
            <a:p>
              <a:pPr algn="ctr">
                <a:defRPr/>
              </a:pPr>
              <a:r>
                <a:rPr lang="en-US" dirty="0" smtClean="0"/>
                <a:t>for various hub functions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7245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Profile </a:t>
            </a:r>
            <a:r>
              <a:rPr lang="en-US" dirty="0"/>
              <a:t>P</a:t>
            </a:r>
            <a:r>
              <a:rPr lang="en-US" dirty="0" smtClean="0"/>
              <a:t>lug-ins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4343400" cy="3257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219200"/>
            <a:ext cx="5575300" cy="4692084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4521200"/>
            <a:ext cx="4864100" cy="736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5283200"/>
            <a:ext cx="4864100" cy="812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8442" y="4876800"/>
            <a:ext cx="3877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solidFill>
                  <a:srgbClr val="FF6600"/>
                </a:solidFill>
              </a:rPr>
              <a:t>Turn off any plug-ins</a:t>
            </a:r>
          </a:p>
          <a:p>
            <a:pPr algn="r"/>
            <a:r>
              <a:rPr lang="en-US" sz="2400" i="1" dirty="0" smtClean="0">
                <a:solidFill>
                  <a:srgbClr val="FF6600"/>
                </a:solidFill>
              </a:rPr>
              <a:t>that your users won’t need</a:t>
            </a:r>
            <a:endParaRPr lang="en-US" sz="2400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8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Profiles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219200"/>
            <a:ext cx="5799051" cy="4760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981200"/>
            <a:ext cx="3594100" cy="386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124803"/>
            <a:ext cx="1877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Dramatically</a:t>
            </a:r>
          </a:p>
          <a:p>
            <a:pPr algn="r"/>
            <a:r>
              <a:rPr lang="en-US" sz="2400" dirty="0" smtClean="0">
                <a:solidFill>
                  <a:schemeClr val="accent1"/>
                </a:solidFill>
              </a:rPr>
              <a:t>simpler!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9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Dashboard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854200"/>
            <a:ext cx="3175000" cy="314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13" y="1130300"/>
            <a:ext cx="5909887" cy="4851400"/>
          </a:xfrm>
          <a:prstGeom prst="rect">
            <a:avLst/>
          </a:prstGeom>
          <a:ln>
            <a:solidFill>
              <a:srgbClr val="808080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1985356" y="3175000"/>
            <a:ext cx="4267200" cy="2743200"/>
          </a:xfrm>
          <a:prstGeom prst="roundRect">
            <a:avLst>
              <a:gd name="adj" fmla="val 3969"/>
            </a:avLst>
          </a:prstGeom>
          <a:noFill/>
          <a:ln w="57150" cmpd="sng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40500" y="3048000"/>
            <a:ext cx="2300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</a:rPr>
              <a:t>Change the</a:t>
            </a:r>
          </a:p>
          <a:p>
            <a:r>
              <a:rPr lang="en-US" sz="2000" i="1" dirty="0" smtClean="0">
                <a:solidFill>
                  <a:schemeClr val="accent2"/>
                </a:solidFill>
              </a:rPr>
              <a:t>default dashboard</a:t>
            </a:r>
          </a:p>
          <a:p>
            <a:r>
              <a:rPr lang="en-US" sz="2000" i="1" dirty="0" smtClean="0">
                <a:solidFill>
                  <a:schemeClr val="accent2"/>
                </a:solidFill>
              </a:rPr>
              <a:t>configuration</a:t>
            </a:r>
            <a:endParaRPr lang="en-US" sz="2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the Default Dashboard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143000"/>
            <a:ext cx="5940829" cy="4876800"/>
          </a:xfrm>
          <a:prstGeom prst="rect">
            <a:avLst/>
          </a:prstGeom>
          <a:ln>
            <a:solidFill>
              <a:srgbClr val="80808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86000"/>
            <a:ext cx="27432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4000" y="1219200"/>
            <a:ext cx="20890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6600"/>
                </a:solidFill>
              </a:rPr>
              <a:t>On the dashboard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plug-in, look for</a:t>
            </a:r>
          </a:p>
          <a:p>
            <a:r>
              <a:rPr lang="en-US" i="1" dirty="0" smtClean="0">
                <a:solidFill>
                  <a:srgbClr val="FF6600"/>
                </a:solidFill>
              </a:rPr>
              <a:t>the “manage” link</a:t>
            </a:r>
            <a:endParaRPr lang="en-US" i="1" dirty="0">
              <a:solidFill>
                <a:srgbClr val="FF66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3048000"/>
            <a:ext cx="914400" cy="381000"/>
          </a:xfrm>
          <a:prstGeom prst="round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886200"/>
            <a:ext cx="4419600" cy="289534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017933" y="4356100"/>
            <a:ext cx="2630767" cy="646331"/>
            <a:chOff x="6858000" y="3352800"/>
            <a:chExt cx="2630767" cy="646331"/>
          </a:xfrm>
        </p:grpSpPr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6858000" y="3657600"/>
              <a:ext cx="562559" cy="0"/>
            </a:xfrm>
            <a:prstGeom prst="line">
              <a:avLst/>
            </a:prstGeom>
            <a:noFill/>
            <a:ln w="76200" cmpd="sng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7315200" y="3352800"/>
              <a:ext cx="2173567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/>
                <a:t>Drag and drop</a:t>
              </a:r>
            </a:p>
            <a:p>
              <a:pPr>
                <a:defRPr/>
              </a:pPr>
              <a:r>
                <a:rPr lang="en-US" dirty="0" smtClean="0"/>
                <a:t>to arrange modules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55168" y="6007100"/>
            <a:ext cx="2579032" cy="646331"/>
            <a:chOff x="6858000" y="3352800"/>
            <a:chExt cx="2579032" cy="646331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6858000" y="3657600"/>
              <a:ext cx="562559" cy="0"/>
            </a:xfrm>
            <a:prstGeom prst="line">
              <a:avLst/>
            </a:prstGeom>
            <a:noFill/>
            <a:ln w="76200" cmpd="sng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7315200" y="3352800"/>
              <a:ext cx="2121832" cy="6463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smtClean="0"/>
                <a:t>Click “add” to bring</a:t>
              </a:r>
            </a:p>
            <a:p>
              <a:pPr>
                <a:defRPr/>
              </a:pPr>
              <a:r>
                <a:rPr lang="en-US" dirty="0" smtClean="0"/>
                <a:t>in new modules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101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Default Layout for Dashboard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1066800"/>
            <a:ext cx="6146800" cy="5045881"/>
          </a:xfrm>
          <a:prstGeom prst="rect">
            <a:avLst/>
          </a:prstGeom>
          <a:ln>
            <a:solidFill>
              <a:srgbClr val="80808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468923" y="4927600"/>
            <a:ext cx="3454007" cy="1168400"/>
            <a:chOff x="468923" y="4991100"/>
            <a:chExt cx="3454007" cy="1168400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154429" y="5194300"/>
              <a:ext cx="2768501" cy="738664"/>
            </a:xfrm>
            <a:prstGeom prst="rect">
              <a:avLst/>
            </a:prstGeom>
            <a:solidFill>
              <a:srgbClr val="DDAF08"/>
            </a:solidFill>
            <a:ln>
              <a:noFill/>
            </a:ln>
            <a:effectLst/>
            <a:extLst/>
          </p:spPr>
          <p:txBody>
            <a:bodyPr wrap="none" lIns="548640" tIns="91440" rIns="182880" bIns="91440">
              <a:spAutoFit/>
            </a:bodyPr>
            <a:lstStyle/>
            <a:p>
              <a:pPr>
                <a:defRPr/>
              </a:pPr>
              <a:r>
                <a:rPr lang="en-US" dirty="0" smtClean="0"/>
                <a:t>New layout applies</a:t>
              </a:r>
            </a:p>
            <a:p>
              <a:pPr>
                <a:defRPr/>
              </a:pPr>
              <a:r>
                <a:rPr lang="en-US" dirty="0" smtClean="0"/>
                <a:t>only to new users</a:t>
              </a:r>
            </a:p>
          </p:txBody>
        </p:sp>
        <p:pic>
          <p:nvPicPr>
            <p:cNvPr id="10" name="Picture 8" descr="ticke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23" y="4991100"/>
              <a:ext cx="1258277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938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Users Can Further Customize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219200"/>
            <a:ext cx="5527484" cy="403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25600"/>
            <a:ext cx="3437815" cy="330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60500" y="5308600"/>
            <a:ext cx="376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CC"/>
                </a:solidFill>
              </a:rPr>
              <a:t>Drag and drop to arrange modules</a:t>
            </a:r>
            <a:endParaRPr lang="en-US" i="1" dirty="0">
              <a:solidFill>
                <a:srgbClr val="3366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5031601"/>
            <a:ext cx="217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Click “add” to bring</a:t>
            </a:r>
          </a:p>
          <a:p>
            <a:pPr algn="ctr"/>
            <a:r>
              <a:rPr lang="en-US" i="1" dirty="0" smtClean="0">
                <a:solidFill>
                  <a:schemeClr val="accent1"/>
                </a:solidFill>
              </a:rPr>
              <a:t>in new modules</a:t>
            </a:r>
            <a:endParaRPr lang="en-US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44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ubzero2012">
  <a:themeElements>
    <a:clrScheme name="hubzero-201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CC"/>
      </a:accent1>
      <a:accent2>
        <a:srgbClr val="FF66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E75C00"/>
      </a:accent6>
      <a:hlink>
        <a:srgbClr val="3333FF"/>
      </a:hlink>
      <a:folHlink>
        <a:srgbClr val="0000CC"/>
      </a:folHlink>
    </a:clrScheme>
    <a:fontScheme name="hubzero-2012">
      <a:majorFont>
        <a:latin typeface="ITC Kabel Std Medium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ubzero-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CC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E75C00"/>
        </a:accent6>
        <a:hlink>
          <a:srgbClr val="3333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hubzero2012.potx</Template>
  <TotalTime>4018</TotalTime>
  <Words>141</Words>
  <Application>Microsoft Macintosh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hubzero2012</vt:lpstr>
      <vt:lpstr>Customize the User Experience</vt:lpstr>
      <vt:lpstr>The User Experience</vt:lpstr>
      <vt:lpstr>User Profiles</vt:lpstr>
      <vt:lpstr>Configuring Profile Plug-ins</vt:lpstr>
      <vt:lpstr>User Profiles</vt:lpstr>
      <vt:lpstr>User Dashboard</vt:lpstr>
      <vt:lpstr>Changing the Default Dashboard</vt:lpstr>
      <vt:lpstr>New Default Layout for Dashboard</vt:lpstr>
      <vt:lpstr>Users Can Further Customize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McLennan</dc:creator>
  <cp:lastModifiedBy>Erich Huebner</cp:lastModifiedBy>
  <cp:revision>76</cp:revision>
  <cp:lastPrinted>2013-07-28T20:03:53Z</cp:lastPrinted>
  <dcterms:created xsi:type="dcterms:W3CDTF">2012-09-22T15:45:17Z</dcterms:created>
  <dcterms:modified xsi:type="dcterms:W3CDTF">2013-09-05T17:50:08Z</dcterms:modified>
</cp:coreProperties>
</file>