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19"/>
  </p:notesMasterIdLst>
  <p:handoutMasterIdLst>
    <p:handoutMasterId r:id="rId20"/>
  </p:handoutMasterIdLst>
  <p:sldIdLst>
    <p:sldId id="272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93" r:id="rId14"/>
    <p:sldId id="289" r:id="rId15"/>
    <p:sldId id="290" r:id="rId16"/>
    <p:sldId id="291" r:id="rId17"/>
    <p:sldId id="29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FFFFFF"/>
    <a:srgbClr val="BCB800"/>
    <a:srgbClr val="4782B7"/>
    <a:srgbClr val="6596C3"/>
    <a:srgbClr val="C0C0C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1" autoAdjust="0"/>
    <p:restoredTop sz="94660"/>
  </p:normalViewPr>
  <p:slideViewPr>
    <p:cSldViewPr>
      <p:cViewPr>
        <p:scale>
          <a:sx n="100" d="100"/>
          <a:sy n="100" d="100"/>
        </p:scale>
        <p:origin x="-840" y="5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CD3C4-AE4E-A64E-8486-87952D330B19}" type="datetimeFigureOut">
              <a:rPr lang="en-US" smtClean="0"/>
              <a:t>9/5/13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4C575-C860-5142-B203-98A33A9C8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940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FEE6DF-C2D8-DF48-923C-DA677920A0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332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2.png"/><Relationship Id="rId5" Type="http://schemas.microsoft.com/office/2007/relationships/hdphoto" Target="../media/hdphoto2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reybt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677400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hubzero2012-to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2400"/>
            <a:ext cx="883920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>
                <a:solidFill>
                  <a:srgbClr val="80808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68300" y="384175"/>
            <a:ext cx="3773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B2B2B2"/>
                </a:solidFill>
                <a:latin typeface="ITC Kabel Std Medium" charset="0"/>
              </a:rPr>
              <a:t>HUBzero® Platform for Scientific Collaboration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4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FC75960-7EE5-DD49-9EAE-8F2F96C9D4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81000" y="6423025"/>
            <a:ext cx="1339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B2B2B2"/>
                </a:solidFill>
                <a:latin typeface="Trebuchet MS" charset="0"/>
              </a:rPr>
              <a:t>Copyright © 2012</a:t>
            </a:r>
            <a:br>
              <a:rPr lang="en-US" sz="800">
                <a:solidFill>
                  <a:srgbClr val="B2B2B2"/>
                </a:solidFill>
                <a:latin typeface="Trebuchet MS" charset="0"/>
              </a:rPr>
            </a:br>
            <a:r>
              <a:rPr lang="en-US" sz="800">
                <a:solidFill>
                  <a:srgbClr val="B2B2B2"/>
                </a:solidFill>
                <a:latin typeface="Trebuchet MS" charset="0"/>
              </a:rPr>
              <a:t>HUBzero Foundation, LLC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A70748-68B1-1742-8628-C5B14B262D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0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DCEA4F-9836-4147-9C33-9752BC7D7E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7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E9BE54-086F-8142-9763-2292171B0B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0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6F1FB8-04C1-E048-BE3F-0FF945C4C7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7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microsoft.com/office/2007/relationships/hdphoto" Target="../media/hdphoto1.wdp"/><Relationship Id="rId9" Type="http://schemas.openxmlformats.org/officeDocument/2006/relationships/image" Target="../media/image2.png"/><Relationship Id="rId10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reybtm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677400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hubzero2012-to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2400"/>
            <a:ext cx="883920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678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52600" y="6324600"/>
            <a:ext cx="5638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i="1">
                <a:solidFill>
                  <a:srgbClr val="808080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353175"/>
            <a:ext cx="4524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88" tIns="45720" rIns="18288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B2B2B2"/>
                </a:solidFill>
                <a:latin typeface="Trebuchet MS" charset="0"/>
              </a:defRPr>
            </a:lvl1pPr>
          </a:lstStyle>
          <a:p>
            <a:fld id="{93EC6D98-DC87-2B4A-AC86-16214BBB204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81000" y="6423025"/>
            <a:ext cx="1339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B2B2B2"/>
                </a:solidFill>
                <a:latin typeface="Trebuchet MS" charset="0"/>
              </a:rPr>
              <a:t>Copyright © 2012</a:t>
            </a:r>
            <a:br>
              <a:rPr lang="en-US" sz="800">
                <a:solidFill>
                  <a:srgbClr val="B2B2B2"/>
                </a:solidFill>
                <a:latin typeface="Trebuchet MS" charset="0"/>
              </a:rPr>
            </a:br>
            <a:r>
              <a:rPr lang="en-US" sz="800">
                <a:solidFill>
                  <a:srgbClr val="B2B2B2"/>
                </a:solidFill>
                <a:latin typeface="Trebuchet MS" charset="0"/>
              </a:rPr>
              <a:t>HUBzero Foundation, LLC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9" r:id="rId4"/>
    <p:sldLayoutId id="2147483660" r:id="rId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TC Kabel Std Medium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TC Kabel Std Medium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TC Kabel Std Medium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TC Kabel Std Medium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TC Kabel Std Medium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TC Kabel Std Medium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TC Kabel Std Medium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TC Kabel Std Medium" charset="0"/>
          <a:ea typeface="ＭＳ Ｐゴシック" charset="0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Font typeface="Webdings" charset="0"/>
        <a:buChar char="4"/>
        <a:defRPr>
          <a:solidFill>
            <a:schemeClr val="tx1"/>
          </a:solidFill>
          <a:latin typeface="+mn-lt"/>
          <a:ea typeface="+mn-ea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ü"/>
        <a:defRPr>
          <a:solidFill>
            <a:schemeClr val="tx1"/>
          </a:solidFill>
          <a:latin typeface="+mn-lt"/>
          <a:ea typeface="+mn-ea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Configuring Your New Hub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162800" cy="1752600"/>
          </a:xfrm>
        </p:spPr>
        <p:txBody>
          <a:bodyPr/>
          <a:lstStyle/>
          <a:p>
            <a:r>
              <a:rPr lang="en-US" dirty="0" smtClean="0"/>
              <a:t>Erich Huebner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HUB Liaison, </a:t>
            </a:r>
            <a:r>
              <a:rPr lang="en-US" sz="1800" i="1" dirty="0" err="1">
                <a:solidFill>
                  <a:schemeClr val="bg1">
                    <a:lumMod val="65000"/>
                  </a:schemeClr>
                </a:solidFill>
              </a:rPr>
              <a:t>HUBzero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® Platform for Scientific </a:t>
            </a:r>
            <a:r>
              <a:rPr lang="en-US" sz="1800" i="1" dirty="0" smtClean="0">
                <a:solidFill>
                  <a:schemeClr val="bg1">
                    <a:lumMod val="65000"/>
                  </a:schemeClr>
                </a:solidFill>
              </a:rPr>
              <a:t>Collaboration</a:t>
            </a:r>
            <a:endParaRPr lang="en-US" sz="18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err="1" smtClean="0"/>
              <a:t>HUBbub</a:t>
            </a:r>
            <a:r>
              <a:rPr lang="en-US" dirty="0" smtClean="0"/>
              <a:t> 2013</a:t>
            </a:r>
          </a:p>
          <a:p>
            <a:r>
              <a:rPr lang="en-US" smtClean="0"/>
              <a:t>Purdue University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C75960-7EE5-DD49-9EAE-8F2F96C9D48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16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the front page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E9BE54-086F-8142-9763-2292171B0BC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4026647" cy="3352800"/>
          </a:xfrm>
          <a:prstGeom prst="rect">
            <a:avLst/>
          </a:prstGeom>
          <a:ln>
            <a:solidFill>
              <a:srgbClr val="808080"/>
            </a:solidFill>
          </a:ln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3937000" y="4203700"/>
            <a:ext cx="0" cy="457200"/>
          </a:xfrm>
          <a:prstGeom prst="line">
            <a:avLst/>
          </a:prstGeom>
          <a:noFill/>
          <a:ln w="76200" cmpd="sng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87994" y="4610100"/>
            <a:ext cx="3469858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smtClean="0"/>
              <a:t>See instructions about changing</a:t>
            </a:r>
          </a:p>
          <a:p>
            <a:pPr algn="ctr">
              <a:defRPr/>
            </a:pPr>
            <a:r>
              <a:rPr lang="en-US" dirty="0" smtClean="0"/>
              <a:t>the home page here here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2500" y="1041400"/>
            <a:ext cx="39987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6600"/>
                </a:solidFill>
              </a:rPr>
              <a:t>Don’t be fooled by various places</a:t>
            </a:r>
          </a:p>
          <a:p>
            <a:pPr algn="ctr"/>
            <a:r>
              <a:rPr lang="en-US" i="1" dirty="0" smtClean="0">
                <a:solidFill>
                  <a:srgbClr val="FF6600"/>
                </a:solidFill>
              </a:rPr>
              <a:t>in the back end that say “front page.”</a:t>
            </a:r>
          </a:p>
          <a:p>
            <a:pPr algn="ctr"/>
            <a:r>
              <a:rPr lang="en-US" i="1" dirty="0" smtClean="0">
                <a:solidFill>
                  <a:srgbClr val="FF6600"/>
                </a:solidFill>
              </a:rPr>
              <a:t>Here’s how it works…</a:t>
            </a:r>
            <a:endParaRPr lang="en-US" i="1" dirty="0">
              <a:solidFill>
                <a:srgbClr val="FF66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200" y="2222500"/>
            <a:ext cx="30734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48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the front page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E9BE54-086F-8142-9763-2292171B0BC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219200"/>
            <a:ext cx="5124823" cy="4267200"/>
          </a:xfrm>
          <a:prstGeom prst="rect">
            <a:avLst/>
          </a:prstGeom>
          <a:ln>
            <a:solidFill>
              <a:srgbClr val="808080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5994400" y="1143000"/>
            <a:ext cx="2336800" cy="1193800"/>
            <a:chOff x="5994400" y="1143000"/>
            <a:chExt cx="2336800" cy="1193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4400" y="1143000"/>
              <a:ext cx="2336800" cy="1193800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6832600" y="1460500"/>
              <a:ext cx="495300" cy="685800"/>
            </a:xfrm>
            <a:prstGeom prst="roundRect">
              <a:avLst/>
            </a:prstGeom>
            <a:noFill/>
            <a:ln w="57150" cmpd="sng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2438400"/>
            <a:ext cx="7912100" cy="2286000"/>
            <a:chOff x="381000" y="2438400"/>
            <a:chExt cx="7912100" cy="2286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2438400"/>
              <a:ext cx="7912100" cy="21463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111879" y="4078069"/>
              <a:ext cx="2176688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accent2"/>
                  </a:solidFill>
                </a:rPr>
                <a:t>Star marks</a:t>
              </a:r>
            </a:p>
            <a:p>
              <a:pPr algn="ctr"/>
              <a:r>
                <a:rPr lang="en-US" i="1" dirty="0" smtClean="0">
                  <a:solidFill>
                    <a:schemeClr val="accent2"/>
                  </a:solidFill>
                </a:rPr>
                <a:t>current home page</a:t>
              </a:r>
              <a:endParaRPr lang="en-US" i="1" dirty="0">
                <a:solidFill>
                  <a:schemeClr val="accent2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079146" y="3862169"/>
              <a:ext cx="228600" cy="228600"/>
            </a:xfrm>
            <a:prstGeom prst="ellipse">
              <a:avLst/>
            </a:prstGeom>
            <a:noFill/>
            <a:ln w="38100" cmpd="sng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2667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the front page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E9BE54-086F-8142-9763-2292171B0BC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219200"/>
            <a:ext cx="5778500" cy="4811486"/>
          </a:xfrm>
          <a:prstGeom prst="rect">
            <a:avLst/>
          </a:prstGeom>
          <a:ln>
            <a:solidFill>
              <a:srgbClr val="808080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1600200" y="2667000"/>
            <a:ext cx="3733800" cy="914400"/>
          </a:xfrm>
          <a:prstGeom prst="roundRect">
            <a:avLst/>
          </a:prstGeom>
          <a:noFill/>
          <a:ln w="57150" cmpd="sng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48300" y="2933700"/>
            <a:ext cx="207043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“welcome” module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8960" y="4838700"/>
            <a:ext cx="1865640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module position:</a:t>
            </a:r>
          </a:p>
          <a:p>
            <a:pPr algn="ctr"/>
            <a:r>
              <a:rPr lang="en-US" dirty="0" err="1" smtClean="0">
                <a:solidFill>
                  <a:srgbClr val="FF6600"/>
                </a:solidFill>
              </a:rPr>
              <a:t>featureLeft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0" y="3886200"/>
            <a:ext cx="1600200" cy="914400"/>
          </a:xfrm>
          <a:prstGeom prst="roundRect">
            <a:avLst/>
          </a:prstGeom>
          <a:noFill/>
          <a:ln w="57150" cmpd="sng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53960" y="5638800"/>
            <a:ext cx="1865640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module position:</a:t>
            </a:r>
          </a:p>
          <a:p>
            <a:pPr algn="ctr"/>
            <a:r>
              <a:rPr lang="en-US" dirty="0" err="1" smtClean="0">
                <a:solidFill>
                  <a:srgbClr val="FF6600"/>
                </a:solidFill>
              </a:rPr>
              <a:t>featureMiddle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67000" y="3886200"/>
            <a:ext cx="1600200" cy="1752600"/>
          </a:xfrm>
          <a:prstGeom prst="roundRect">
            <a:avLst/>
          </a:prstGeom>
          <a:noFill/>
          <a:ln w="57150" cmpd="sng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458960" y="4838700"/>
            <a:ext cx="1865640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module position:</a:t>
            </a:r>
          </a:p>
          <a:p>
            <a:pPr algn="ctr"/>
            <a:r>
              <a:rPr lang="en-US" dirty="0" err="1" smtClean="0">
                <a:solidFill>
                  <a:srgbClr val="FF6600"/>
                </a:solidFill>
              </a:rPr>
              <a:t>featureRight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0" y="3886200"/>
            <a:ext cx="1600200" cy="914400"/>
          </a:xfrm>
          <a:prstGeom prst="roundRect">
            <a:avLst/>
          </a:prstGeom>
          <a:noFill/>
          <a:ln w="57150" cmpd="sng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26200" y="1092200"/>
            <a:ext cx="24088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Front page is an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“article” with lots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of embedded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modules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10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page is an “article”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E9BE54-086F-8142-9763-2292171B0BC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43000"/>
            <a:ext cx="2946400" cy="3365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648200"/>
            <a:ext cx="3441700" cy="774700"/>
          </a:xfrm>
          <a:prstGeom prst="rect">
            <a:avLst/>
          </a:prstGeom>
        </p:spPr>
      </p:pic>
      <p:sp>
        <p:nvSpPr>
          <p:cNvPr id="7" name="AutoShape 15"/>
          <p:cNvSpPr>
            <a:spLocks noChangeAspect="1" noChangeArrowheads="1"/>
          </p:cNvSpPr>
          <p:nvPr/>
        </p:nvSpPr>
        <p:spPr bwMode="auto">
          <a:xfrm rot="19784614">
            <a:off x="2522104" y="5280027"/>
            <a:ext cx="192088" cy="384175"/>
          </a:xfrm>
          <a:prstGeom prst="upArrow">
            <a:avLst>
              <a:gd name="adj1" fmla="val 25000"/>
              <a:gd name="adj2" fmla="val 13646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C0C0C0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1100" y="1143000"/>
            <a:ext cx="5486400" cy="4568268"/>
          </a:xfrm>
          <a:prstGeom prst="rect">
            <a:avLst/>
          </a:prstGeom>
          <a:ln>
            <a:solidFill>
              <a:srgbClr val="80808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1041400"/>
            <a:ext cx="5029200" cy="4064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188200" y="3479800"/>
            <a:ext cx="1801507" cy="775732"/>
            <a:chOff x="7188200" y="3479800"/>
            <a:chExt cx="1801507" cy="775732"/>
          </a:xfrm>
        </p:grpSpPr>
        <p:sp>
          <p:nvSpPr>
            <p:cNvPr id="11" name="Line 5"/>
            <p:cNvSpPr>
              <a:spLocks noChangeShapeType="1"/>
            </p:cNvSpPr>
            <p:nvPr/>
          </p:nvSpPr>
          <p:spPr bwMode="auto">
            <a:xfrm flipH="1">
              <a:off x="8133029" y="3479800"/>
              <a:ext cx="0" cy="457200"/>
            </a:xfrm>
            <a:prstGeom prst="line">
              <a:avLst/>
            </a:prstGeom>
            <a:noFill/>
            <a:ln w="76200" cmpd="sng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7188200" y="3886200"/>
              <a:ext cx="1801507" cy="3693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 smtClean="0"/>
                <a:t>module position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32600" y="2374900"/>
            <a:ext cx="2279577" cy="369332"/>
            <a:chOff x="6832600" y="2374900"/>
            <a:chExt cx="2279577" cy="369332"/>
          </a:xfrm>
        </p:grpSpPr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6832600" y="2565400"/>
              <a:ext cx="589229" cy="0"/>
            </a:xfrm>
            <a:prstGeom prst="line">
              <a:avLst/>
            </a:prstGeom>
            <a:noFill/>
            <a:ln w="76200" cmpd="sng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7323519" y="2374900"/>
              <a:ext cx="1788658" cy="3693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 smtClean="0"/>
                <a:t>hard-coded text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65758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C -0.00798 -0.00162 -0.03542 -0.00069 -0.04566 -0.00764 C -0.0559 -0.01458 -0.05833 -0.03518 -0.06128 -0.04236 " pathEditMode="relative" rAng="0" ptsTypes="aaa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modules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E9BE54-086F-8142-9763-2292171B0BC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43000"/>
            <a:ext cx="2730500" cy="318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143000"/>
            <a:ext cx="5216338" cy="4343400"/>
          </a:xfrm>
          <a:prstGeom prst="rect">
            <a:avLst/>
          </a:prstGeom>
          <a:ln>
            <a:solidFill>
              <a:srgbClr val="80808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700" y="1905000"/>
            <a:ext cx="4140200" cy="1054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3276600"/>
            <a:ext cx="3390900" cy="1041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4394200"/>
            <a:ext cx="280216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3366CC"/>
                </a:solidFill>
              </a:rPr>
              <a:t>Find the “welcome”</a:t>
            </a:r>
          </a:p>
          <a:p>
            <a:pPr algn="r"/>
            <a:r>
              <a:rPr lang="en-US" sz="2400" dirty="0" smtClean="0">
                <a:solidFill>
                  <a:srgbClr val="3366CC"/>
                </a:solidFill>
              </a:rPr>
              <a:t>module on the</a:t>
            </a:r>
          </a:p>
          <a:p>
            <a:pPr algn="r"/>
            <a:r>
              <a:rPr lang="en-US" sz="2400" dirty="0" smtClean="0">
                <a:solidFill>
                  <a:srgbClr val="3366CC"/>
                </a:solidFill>
              </a:rPr>
              <a:t>back end</a:t>
            </a:r>
            <a:endParaRPr lang="en-US" sz="2400" dirty="0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582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 the “welcome” text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E9BE54-086F-8142-9763-2292171B0BC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5765426" cy="4800600"/>
          </a:xfrm>
          <a:prstGeom prst="rect">
            <a:avLst/>
          </a:prstGeom>
          <a:ln>
            <a:solidFill>
              <a:srgbClr val="80808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886200"/>
            <a:ext cx="3848100" cy="2273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3632200"/>
            <a:ext cx="3035300" cy="22352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080000" y="1447800"/>
            <a:ext cx="1397000" cy="1054100"/>
            <a:chOff x="5334000" y="1460500"/>
            <a:chExt cx="1397000" cy="10541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4000" y="1460500"/>
              <a:ext cx="1397000" cy="1054100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5588000" y="1701800"/>
              <a:ext cx="495300" cy="685800"/>
            </a:xfrm>
            <a:prstGeom prst="roundRect">
              <a:avLst/>
            </a:prstGeom>
            <a:noFill/>
            <a:ln w="57150" cmpd="sng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553200" y="1016000"/>
            <a:ext cx="221148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3366CC"/>
                </a:solidFill>
              </a:rPr>
              <a:t>Change the</a:t>
            </a:r>
          </a:p>
          <a:p>
            <a:r>
              <a:rPr lang="en-US" sz="2400" i="1" dirty="0" smtClean="0">
                <a:solidFill>
                  <a:srgbClr val="3366CC"/>
                </a:solidFill>
              </a:rPr>
              <a:t>module on the</a:t>
            </a:r>
          </a:p>
          <a:p>
            <a:r>
              <a:rPr lang="en-US" sz="2400" i="1" dirty="0" smtClean="0">
                <a:solidFill>
                  <a:srgbClr val="3366CC"/>
                </a:solidFill>
              </a:rPr>
              <a:t>back end…</a:t>
            </a:r>
            <a:endParaRPr lang="en-US" sz="2400" i="1" dirty="0">
              <a:solidFill>
                <a:srgbClr val="3366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2416770"/>
            <a:ext cx="221178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3366CC"/>
                </a:solidFill>
              </a:rPr>
              <a:t>…See the</a:t>
            </a:r>
          </a:p>
          <a:p>
            <a:r>
              <a:rPr lang="en-US" sz="2400" i="1" dirty="0" smtClean="0">
                <a:solidFill>
                  <a:srgbClr val="3366CC"/>
                </a:solidFill>
              </a:rPr>
              <a:t>change on the</a:t>
            </a:r>
          </a:p>
          <a:p>
            <a:r>
              <a:rPr lang="en-US" sz="2400" i="1" dirty="0" smtClean="0">
                <a:solidFill>
                  <a:srgbClr val="3366CC"/>
                </a:solidFill>
              </a:rPr>
              <a:t>front page</a:t>
            </a:r>
            <a:endParaRPr lang="en-US" sz="2400" i="1" dirty="0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931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new modules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E9BE54-086F-8142-9763-2292171B0BC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0"/>
            <a:ext cx="2032000" cy="12192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600200" y="1892300"/>
            <a:ext cx="495300" cy="685800"/>
          </a:xfrm>
          <a:prstGeom prst="roundRect">
            <a:avLst/>
          </a:prstGeom>
          <a:noFill/>
          <a:ln w="5715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5300" y="1066800"/>
            <a:ext cx="3189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2"/>
                </a:solidFill>
              </a:rPr>
              <a:t>From the module manager…</a:t>
            </a:r>
            <a:endParaRPr lang="en-US" i="1" dirty="0">
              <a:solidFill>
                <a:schemeClr val="accent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600200"/>
            <a:ext cx="5033309" cy="4191000"/>
          </a:xfrm>
          <a:prstGeom prst="rect">
            <a:avLst/>
          </a:prstGeom>
          <a:ln>
            <a:solidFill>
              <a:srgbClr val="80808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3124200"/>
            <a:ext cx="2425700" cy="800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1752600"/>
            <a:ext cx="5029200" cy="4187579"/>
          </a:xfrm>
          <a:prstGeom prst="rect">
            <a:avLst/>
          </a:prstGeom>
          <a:ln>
            <a:solidFill>
              <a:srgbClr val="80808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95300" y="3048000"/>
            <a:ext cx="10346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2"/>
                </a:solidFill>
              </a:rPr>
              <a:t>Choose</a:t>
            </a:r>
            <a:br>
              <a:rPr lang="en-US" i="1" dirty="0" smtClean="0">
                <a:solidFill>
                  <a:schemeClr val="accent2"/>
                </a:solidFill>
              </a:rPr>
            </a:br>
            <a:r>
              <a:rPr lang="en-US" i="1" dirty="0" smtClean="0">
                <a:solidFill>
                  <a:schemeClr val="accent2"/>
                </a:solidFill>
              </a:rPr>
              <a:t>module</a:t>
            </a:r>
          </a:p>
          <a:p>
            <a:r>
              <a:rPr lang="en-US" i="1" dirty="0" smtClean="0">
                <a:solidFill>
                  <a:schemeClr val="accent2"/>
                </a:solidFill>
              </a:rPr>
              <a:t>type</a:t>
            </a:r>
            <a:endParaRPr lang="en-US" i="1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" y="4572000"/>
            <a:ext cx="14859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2"/>
                </a:solidFill>
              </a:rPr>
              <a:t>Edit module</a:t>
            </a:r>
          </a:p>
          <a:p>
            <a:r>
              <a:rPr lang="en-US" i="1" dirty="0" smtClean="0">
                <a:solidFill>
                  <a:schemeClr val="accent2"/>
                </a:solidFill>
              </a:rPr>
              <a:t>properties</a:t>
            </a:r>
          </a:p>
          <a:p>
            <a:r>
              <a:rPr lang="en-US" i="1" dirty="0" smtClean="0">
                <a:solidFill>
                  <a:schemeClr val="accent2"/>
                </a:solidFill>
              </a:rPr>
              <a:t>and position</a:t>
            </a:r>
            <a:endParaRPr lang="en-US" i="1" dirty="0">
              <a:solidFill>
                <a:schemeClr val="accent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400" y="3962400"/>
            <a:ext cx="3124200" cy="762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6000" y="2514600"/>
            <a:ext cx="3454400" cy="9144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7239000" y="1828800"/>
            <a:ext cx="1701800" cy="1168400"/>
            <a:chOff x="7239000" y="1828800"/>
            <a:chExt cx="1701800" cy="11684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39000" y="1828800"/>
              <a:ext cx="1701800" cy="1168400"/>
            </a:xfrm>
            <a:prstGeom prst="rect">
              <a:avLst/>
            </a:prstGeom>
          </p:spPr>
        </p:pic>
        <p:sp>
          <p:nvSpPr>
            <p:cNvPr id="17" name="Rounded Rectangle 16"/>
            <p:cNvSpPr/>
            <p:nvPr/>
          </p:nvSpPr>
          <p:spPr>
            <a:xfrm>
              <a:off x="7505700" y="2146300"/>
              <a:ext cx="495300" cy="685800"/>
            </a:xfrm>
            <a:prstGeom prst="roundRect">
              <a:avLst/>
            </a:prstGeom>
            <a:noFill/>
            <a:ln w="57150" cmpd="sng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18344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new modules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E9BE54-086F-8142-9763-2292171B0BC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130299"/>
            <a:ext cx="5753100" cy="4790337"/>
          </a:xfrm>
          <a:prstGeom prst="rect">
            <a:avLst/>
          </a:prstGeom>
          <a:ln>
            <a:solidFill>
              <a:srgbClr val="808080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762000" y="2743200"/>
            <a:ext cx="1600200" cy="2667000"/>
          </a:xfrm>
          <a:prstGeom prst="roundRect">
            <a:avLst>
              <a:gd name="adj" fmla="val 3969"/>
            </a:avLst>
          </a:prstGeom>
          <a:noFill/>
          <a:ln w="57150" cmpd="sng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62000" y="1828800"/>
            <a:ext cx="1600200" cy="838200"/>
          </a:xfrm>
          <a:prstGeom prst="roundRect">
            <a:avLst>
              <a:gd name="adj" fmla="val 3969"/>
            </a:avLst>
          </a:prstGeom>
          <a:noFill/>
          <a:ln w="57150" cmpd="sng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209800"/>
            <a:ext cx="6248400" cy="29480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00800" y="1134070"/>
            <a:ext cx="22404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2"/>
                </a:solidFill>
              </a:rPr>
              <a:t>New module shows</a:t>
            </a:r>
          </a:p>
          <a:p>
            <a:r>
              <a:rPr lang="en-US" i="1" dirty="0" smtClean="0">
                <a:solidFill>
                  <a:schemeClr val="accent2"/>
                </a:solidFill>
              </a:rPr>
              <a:t>up in “</a:t>
            </a:r>
            <a:r>
              <a:rPr lang="en-US" i="1" dirty="0" err="1" smtClean="0">
                <a:solidFill>
                  <a:schemeClr val="accent2"/>
                </a:solidFill>
              </a:rPr>
              <a:t>featureLeft</a:t>
            </a:r>
            <a:r>
              <a:rPr lang="en-US" i="1" dirty="0" smtClean="0">
                <a:solidFill>
                  <a:schemeClr val="accent2"/>
                </a:solidFill>
              </a:rPr>
              <a:t>”</a:t>
            </a:r>
          </a:p>
          <a:p>
            <a:r>
              <a:rPr lang="en-US" i="1" dirty="0" smtClean="0">
                <a:solidFill>
                  <a:schemeClr val="accent2"/>
                </a:solidFill>
              </a:rPr>
              <a:t>position</a:t>
            </a:r>
            <a:endParaRPr lang="en-US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54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Sides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A70748-68B1-1742-8628-C5B14B262DC7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0" y="1219200"/>
            <a:ext cx="0" cy="46482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533400" y="1409581"/>
            <a:ext cx="3733800" cy="4076819"/>
            <a:chOff x="533400" y="1180981"/>
            <a:chExt cx="3733800" cy="407681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" y="2148840"/>
              <a:ext cx="3733800" cy="3108960"/>
            </a:xfrm>
            <a:prstGeom prst="rect">
              <a:avLst/>
            </a:prstGeom>
            <a:ln>
              <a:solidFill>
                <a:srgbClr val="808080"/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1281507" y="1180981"/>
              <a:ext cx="2237587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accent1"/>
                  </a:solidFill>
                </a:rPr>
                <a:t>“Front End”</a:t>
              </a:r>
            </a:p>
            <a:p>
              <a:pPr algn="ctr"/>
              <a:r>
                <a:rPr lang="en-US" dirty="0" smtClean="0"/>
                <a:t>What end users see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76800" y="1409581"/>
            <a:ext cx="3733800" cy="4076819"/>
            <a:chOff x="4876800" y="1180981"/>
            <a:chExt cx="3733800" cy="407681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6800" y="2148840"/>
              <a:ext cx="3733800" cy="3108960"/>
            </a:xfrm>
            <a:prstGeom prst="rect">
              <a:avLst/>
            </a:prstGeom>
            <a:ln>
              <a:solidFill>
                <a:srgbClr val="808080"/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5156761" y="1180981"/>
              <a:ext cx="3173878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accent1"/>
                  </a:solidFill>
                </a:rPr>
                <a:t>“Back End”</a:t>
              </a:r>
            </a:p>
            <a:p>
              <a:pPr algn="ctr"/>
              <a:r>
                <a:rPr lang="en-US" dirty="0" smtClean="0"/>
                <a:t>What Hub Administrators see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20827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the hub name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E9BE54-086F-8142-9763-2292171B0BC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2818015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561100"/>
            <a:ext cx="3352800" cy="3391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1142999"/>
            <a:ext cx="3157641" cy="4876801"/>
          </a:xfrm>
          <a:prstGeom prst="rect">
            <a:avLst/>
          </a:prstGeom>
        </p:spPr>
      </p:pic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8153400" y="4800600"/>
            <a:ext cx="533400" cy="0"/>
          </a:xfrm>
          <a:prstGeom prst="line">
            <a:avLst/>
          </a:prstGeom>
          <a:noFill/>
          <a:ln w="76200" cmpd="sng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8153400" y="5257800"/>
            <a:ext cx="533400" cy="0"/>
          </a:xfrm>
          <a:prstGeom prst="line">
            <a:avLst/>
          </a:prstGeom>
          <a:noFill/>
          <a:ln w="76200" cmpd="sng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3300" y="1308100"/>
            <a:ext cx="3852078" cy="1206500"/>
          </a:xfrm>
          <a:prstGeom prst="rect">
            <a:avLst/>
          </a:prstGeom>
        </p:spPr>
      </p:pic>
      <p:sp>
        <p:nvSpPr>
          <p:cNvPr id="11" name="Line 5"/>
          <p:cNvSpPr>
            <a:spLocks noChangeShapeType="1"/>
          </p:cNvSpPr>
          <p:nvPr/>
        </p:nvSpPr>
        <p:spPr bwMode="auto">
          <a:xfrm flipV="1">
            <a:off x="8153400" y="1905000"/>
            <a:ext cx="533400" cy="0"/>
          </a:xfrm>
          <a:prstGeom prst="line">
            <a:avLst/>
          </a:prstGeom>
          <a:noFill/>
          <a:ln w="76200" cmpd="sng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1" y="3733800"/>
            <a:ext cx="2690558" cy="2209800"/>
          </a:xfrm>
          <a:prstGeom prst="rect">
            <a:avLst/>
          </a:prstGeom>
        </p:spPr>
      </p:pic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1765300" y="2692400"/>
            <a:ext cx="914400" cy="0"/>
          </a:xfrm>
          <a:prstGeom prst="line">
            <a:avLst/>
          </a:prstGeom>
          <a:noFill/>
          <a:ln w="76200" cmpd="sng">
            <a:solidFill>
              <a:schemeClr val="accent2"/>
            </a:solidFill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442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the hub style (template)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E9BE54-086F-8142-9763-2292171B0BC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19200"/>
            <a:ext cx="3124200" cy="435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219200"/>
            <a:ext cx="5638800" cy="4695164"/>
          </a:xfrm>
          <a:prstGeom prst="rect">
            <a:avLst/>
          </a:prstGeom>
          <a:ln>
            <a:solidFill>
              <a:srgbClr val="80808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114800" y="4953000"/>
            <a:ext cx="283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2"/>
                </a:solidFill>
              </a:rPr>
              <a:t>List of installed templates</a:t>
            </a:r>
            <a:endParaRPr lang="en-US" i="1" dirty="0">
              <a:solidFill>
                <a:schemeClr val="accent2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032500" y="3505200"/>
            <a:ext cx="228600" cy="228600"/>
          </a:xfrm>
          <a:prstGeom prst="ellipse">
            <a:avLst/>
          </a:prstGeom>
          <a:noFill/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57800" y="3721100"/>
            <a:ext cx="1791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2"/>
                </a:solidFill>
              </a:rPr>
              <a:t>Star marks</a:t>
            </a:r>
          </a:p>
          <a:p>
            <a:pPr algn="ctr"/>
            <a:r>
              <a:rPr lang="en-US" i="1" dirty="0" smtClean="0">
                <a:solidFill>
                  <a:schemeClr val="accent2"/>
                </a:solidFill>
              </a:rPr>
              <a:t>active template</a:t>
            </a:r>
            <a:endParaRPr lang="en-US" i="1" dirty="0">
              <a:solidFill>
                <a:schemeClr val="accent2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391400" y="1524000"/>
            <a:ext cx="1841500" cy="1181100"/>
            <a:chOff x="7391400" y="1524000"/>
            <a:chExt cx="1841500" cy="11811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91400" y="1524000"/>
              <a:ext cx="1841500" cy="1181100"/>
            </a:xfrm>
            <a:prstGeom prst="rect">
              <a:avLst/>
            </a:prstGeom>
          </p:spPr>
        </p:pic>
        <p:sp>
          <p:nvSpPr>
            <p:cNvPr id="12" name="Rounded Rectangle 11"/>
            <p:cNvSpPr/>
            <p:nvPr/>
          </p:nvSpPr>
          <p:spPr>
            <a:xfrm>
              <a:off x="7683500" y="1828800"/>
              <a:ext cx="609600" cy="685800"/>
            </a:xfrm>
            <a:prstGeom prst="roundRect">
              <a:avLst/>
            </a:prstGeom>
            <a:noFill/>
            <a:ln w="57150" cmpd="sng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10000" y="1905000"/>
            <a:ext cx="2889250" cy="1371600"/>
            <a:chOff x="3810000" y="1905000"/>
            <a:chExt cx="2889250" cy="13716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0000" y="2286000"/>
              <a:ext cx="2889250" cy="99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810000" y="1905000"/>
              <a:ext cx="288271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accent2"/>
                  </a:solidFill>
                </a:rPr>
                <a:t>Choose another and save</a:t>
              </a:r>
              <a:endParaRPr lang="en-US" i="1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7465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site, different templates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E9BE54-086F-8142-9763-2292171B0BC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1282700"/>
            <a:ext cx="3733800" cy="3108960"/>
          </a:xfrm>
          <a:prstGeom prst="rect">
            <a:avLst/>
          </a:prstGeom>
          <a:ln>
            <a:solidFill>
              <a:srgbClr val="80808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200" y="1282700"/>
            <a:ext cx="3733800" cy="3108960"/>
          </a:xfrm>
          <a:prstGeom prst="rect">
            <a:avLst/>
          </a:prstGeom>
          <a:ln>
            <a:solidFill>
              <a:srgbClr val="80808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46083" y="4467860"/>
            <a:ext cx="2410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Lucida Console"/>
                <a:cs typeface="Lucida Console"/>
              </a:rPr>
              <a:t>hubbasic2013</a:t>
            </a:r>
            <a:endParaRPr lang="en-US" sz="2400" dirty="0">
              <a:solidFill>
                <a:schemeClr val="accent1"/>
              </a:solidFill>
              <a:latin typeface="Lucida Console"/>
              <a:cs typeface="Lucida Consol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7978" y="4467860"/>
            <a:ext cx="1668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1"/>
                </a:solidFill>
                <a:latin typeface="Lucida Console"/>
                <a:cs typeface="Lucida Console"/>
              </a:rPr>
              <a:t>hubbasic</a:t>
            </a:r>
            <a:endParaRPr lang="en-US" sz="2400" dirty="0">
              <a:solidFill>
                <a:schemeClr val="accent1"/>
              </a:solidFill>
              <a:latin typeface="Lucida Console"/>
              <a:cs typeface="Lucida Consol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000" y="5194300"/>
            <a:ext cx="49298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Create your own templates:</a:t>
            </a:r>
          </a:p>
          <a:p>
            <a:r>
              <a:rPr lang="en-US" dirty="0">
                <a:solidFill>
                  <a:schemeClr val="accent2"/>
                </a:solidFill>
                <a:latin typeface="Lucida Console"/>
                <a:cs typeface="Lucida Console"/>
              </a:rPr>
              <a:t>https://</a:t>
            </a:r>
            <a:r>
              <a:rPr lang="en-US" dirty="0" err="1">
                <a:solidFill>
                  <a:schemeClr val="accent2"/>
                </a:solidFill>
                <a:latin typeface="Lucida Console"/>
                <a:cs typeface="Lucida Console"/>
              </a:rPr>
              <a:t>hubzero.org</a:t>
            </a:r>
            <a:r>
              <a:rPr lang="en-US" dirty="0">
                <a:solidFill>
                  <a:schemeClr val="accent2"/>
                </a:solidFill>
                <a:latin typeface="Lucida Console"/>
                <a:cs typeface="Lucida Console"/>
              </a:rPr>
              <a:t>/documentation</a:t>
            </a:r>
            <a:r>
              <a:rPr lang="en-US" dirty="0" smtClean="0">
                <a:solidFill>
                  <a:schemeClr val="accent2"/>
                </a:solidFill>
                <a:latin typeface="Lucida Console"/>
                <a:cs typeface="Lucida Console"/>
              </a:rPr>
              <a:t>/</a:t>
            </a:r>
            <a:endParaRPr lang="en-US" dirty="0">
              <a:solidFill>
                <a:schemeClr val="accent2"/>
              </a:solidFill>
              <a:latin typeface="Lucida Console"/>
              <a:cs typeface="Lucida Console"/>
            </a:endParaRPr>
          </a:p>
        </p:txBody>
      </p:sp>
    </p:spTree>
    <p:extLst>
      <p:ext uri="{BB962C8B-B14F-4D97-AF65-F5344CB8AC3E}">
        <p14:creationId xmlns:p14="http://schemas.microsoft.com/office/powerpoint/2010/main" val="2068828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“static” pages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E9BE54-086F-8142-9763-2292171B0BC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43000"/>
            <a:ext cx="3568700" cy="3568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0" y="1206499"/>
            <a:ext cx="5715000" cy="47586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1666" y="5143500"/>
            <a:ext cx="3460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6600"/>
                </a:solidFill>
              </a:rPr>
              <a:t>See this page on the front end?</a:t>
            </a:r>
            <a:endParaRPr lang="en-US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1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“static” pages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E9BE54-086F-8142-9763-2292171B0BC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43000"/>
            <a:ext cx="2946400" cy="3365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654" y="5143500"/>
            <a:ext cx="3575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6600"/>
                </a:solidFill>
              </a:rPr>
              <a:t>Edit this page on the back end…</a:t>
            </a:r>
            <a:endParaRPr lang="en-US" i="1" dirty="0">
              <a:solidFill>
                <a:srgbClr val="FF66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143000"/>
            <a:ext cx="5715000" cy="4758612"/>
          </a:xfrm>
          <a:prstGeom prst="rect">
            <a:avLst/>
          </a:prstGeom>
          <a:ln>
            <a:solidFill>
              <a:srgbClr val="80808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1676400"/>
            <a:ext cx="4025900" cy="8382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114800" y="4591050"/>
            <a:ext cx="3124200" cy="304800"/>
          </a:xfrm>
          <a:prstGeom prst="roundRect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15"/>
          <p:cNvSpPr>
            <a:spLocks noChangeAspect="1" noChangeArrowheads="1"/>
          </p:cNvSpPr>
          <p:nvPr/>
        </p:nvSpPr>
        <p:spPr bwMode="auto">
          <a:xfrm rot="19784614">
            <a:off x="5363007" y="4975228"/>
            <a:ext cx="192088" cy="384175"/>
          </a:xfrm>
          <a:prstGeom prst="upArrow">
            <a:avLst>
              <a:gd name="adj1" fmla="val 25000"/>
              <a:gd name="adj2" fmla="val 13646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C0C0C0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4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C -0.00798 -0.00162 -0.03542 -0.00069 -0.04566 -0.00764 C -0.0559 -0.01458 -0.05833 -0.03518 -0.06128 -0.04236 " pathEditMode="relative" rAng="0" ptsTypes="aaa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“static” pages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E9BE54-086F-8142-9763-2292171B0BC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168400"/>
            <a:ext cx="5778500" cy="4811486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429000"/>
            <a:ext cx="2895600" cy="276195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638800" y="1143000"/>
            <a:ext cx="2565400" cy="1181100"/>
            <a:chOff x="5638800" y="1143000"/>
            <a:chExt cx="2565400" cy="11811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8800" y="1143000"/>
              <a:ext cx="2565400" cy="1181100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6337300" y="1460500"/>
              <a:ext cx="495300" cy="685800"/>
            </a:xfrm>
            <a:prstGeom prst="roundRect">
              <a:avLst/>
            </a:prstGeom>
            <a:noFill/>
            <a:ln w="57150" cmpd="sng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0219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“static” pages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E9BE54-086F-8142-9763-2292171B0BC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0"/>
            <a:ext cx="5715000" cy="4758612"/>
          </a:xfrm>
          <a:prstGeom prst="rect">
            <a:avLst/>
          </a:prstGeom>
          <a:ln>
            <a:solidFill>
              <a:srgbClr val="80808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667000"/>
            <a:ext cx="3581400" cy="264712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3124200" y="2819400"/>
            <a:ext cx="609600" cy="7620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24200" y="4267200"/>
            <a:ext cx="609600" cy="8382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01168" y="1117600"/>
            <a:ext cx="19332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6600"/>
                </a:solidFill>
              </a:rPr>
              <a:t>Reload the page</a:t>
            </a:r>
          </a:p>
          <a:p>
            <a:pPr algn="ctr"/>
            <a:r>
              <a:rPr lang="en-US" i="1" dirty="0" smtClean="0">
                <a:solidFill>
                  <a:srgbClr val="FF6600"/>
                </a:solidFill>
              </a:rPr>
              <a:t>on the front end</a:t>
            </a:r>
          </a:p>
          <a:p>
            <a:pPr algn="ctr"/>
            <a:r>
              <a:rPr lang="en-US" i="1" dirty="0" smtClean="0">
                <a:solidFill>
                  <a:srgbClr val="FF6600"/>
                </a:solidFill>
              </a:rPr>
              <a:t>to see the effect</a:t>
            </a:r>
            <a:endParaRPr lang="en-US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125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ubzero2012">
  <a:themeElements>
    <a:clrScheme name="hubzero-2012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66CC"/>
      </a:accent1>
      <a:accent2>
        <a:srgbClr val="FF6600"/>
      </a:accent2>
      <a:accent3>
        <a:srgbClr val="FFFFFF"/>
      </a:accent3>
      <a:accent4>
        <a:srgbClr val="000000"/>
      </a:accent4>
      <a:accent5>
        <a:srgbClr val="ADB8E2"/>
      </a:accent5>
      <a:accent6>
        <a:srgbClr val="E75C00"/>
      </a:accent6>
      <a:hlink>
        <a:srgbClr val="3333FF"/>
      </a:hlink>
      <a:folHlink>
        <a:srgbClr val="0000CC"/>
      </a:folHlink>
    </a:clrScheme>
    <a:fontScheme name="hubzero-2012">
      <a:majorFont>
        <a:latin typeface="ITC Kabel Std Medium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hubzero-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bzero-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bzero-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bzero-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bzero-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bzero-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bzero-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bzero-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bzero-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bzero-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bzero-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bzero-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bzero-201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66CC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DB8E2"/>
        </a:accent5>
        <a:accent6>
          <a:srgbClr val="E75C00"/>
        </a:accent6>
        <a:hlink>
          <a:srgbClr val="3333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hubzero2012.potx</Template>
  <TotalTime>2946</TotalTime>
  <Words>280</Words>
  <Application>Microsoft Macintosh PowerPoint</Application>
  <PresentationFormat>On-screen Show (4:3)</PresentationFormat>
  <Paragraphs>92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hubzero2012</vt:lpstr>
      <vt:lpstr>Configuring Your New Hub</vt:lpstr>
      <vt:lpstr>Two Sides</vt:lpstr>
      <vt:lpstr>Change the hub name</vt:lpstr>
      <vt:lpstr>Change the hub style (template)</vt:lpstr>
      <vt:lpstr>Same site, different templates</vt:lpstr>
      <vt:lpstr>Changing “static” pages</vt:lpstr>
      <vt:lpstr>Changing “static” pages</vt:lpstr>
      <vt:lpstr>Changing “static” pages</vt:lpstr>
      <vt:lpstr>Changing “static” pages</vt:lpstr>
      <vt:lpstr>Change the front page</vt:lpstr>
      <vt:lpstr>Change the front page</vt:lpstr>
      <vt:lpstr>Change the front page</vt:lpstr>
      <vt:lpstr>Front page is an “article”</vt:lpstr>
      <vt:lpstr>Exploring modules</vt:lpstr>
      <vt:lpstr>Edit the “welcome” text</vt:lpstr>
      <vt:lpstr>Create new modules</vt:lpstr>
      <vt:lpstr>Create new modules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McLennan</dc:creator>
  <cp:lastModifiedBy>Erich Huebner</cp:lastModifiedBy>
  <cp:revision>59</cp:revision>
  <dcterms:created xsi:type="dcterms:W3CDTF">2012-09-22T15:45:17Z</dcterms:created>
  <dcterms:modified xsi:type="dcterms:W3CDTF">2013-09-05T17:50:39Z</dcterms:modified>
</cp:coreProperties>
</file>