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56"/>
  </p:notesMasterIdLst>
  <p:handoutMasterIdLst>
    <p:handoutMasterId r:id="rId57"/>
  </p:handoutMasterIdLst>
  <p:sldIdLst>
    <p:sldId id="272" r:id="rId2"/>
    <p:sldId id="295" r:id="rId3"/>
    <p:sldId id="296" r:id="rId4"/>
    <p:sldId id="298" r:id="rId5"/>
    <p:sldId id="300" r:id="rId6"/>
    <p:sldId id="299" r:id="rId7"/>
    <p:sldId id="301" r:id="rId8"/>
    <p:sldId id="297" r:id="rId9"/>
    <p:sldId id="302" r:id="rId10"/>
    <p:sldId id="303" r:id="rId11"/>
    <p:sldId id="304" r:id="rId12"/>
    <p:sldId id="305" r:id="rId13"/>
    <p:sldId id="318" r:id="rId14"/>
    <p:sldId id="306" r:id="rId15"/>
    <p:sldId id="323" r:id="rId16"/>
    <p:sldId id="319" r:id="rId17"/>
    <p:sldId id="307" r:id="rId18"/>
    <p:sldId id="308" r:id="rId19"/>
    <p:sldId id="309" r:id="rId20"/>
    <p:sldId id="320" r:id="rId21"/>
    <p:sldId id="310" r:id="rId22"/>
    <p:sldId id="311" r:id="rId23"/>
    <p:sldId id="312" r:id="rId24"/>
    <p:sldId id="322" r:id="rId25"/>
    <p:sldId id="352" r:id="rId26"/>
    <p:sldId id="353" r:id="rId27"/>
    <p:sldId id="316" r:id="rId28"/>
    <p:sldId id="317" r:id="rId29"/>
    <p:sldId id="354" r:id="rId30"/>
    <p:sldId id="324" r:id="rId31"/>
    <p:sldId id="325" r:id="rId32"/>
    <p:sldId id="327" r:id="rId33"/>
    <p:sldId id="328" r:id="rId34"/>
    <p:sldId id="329" r:id="rId35"/>
    <p:sldId id="330" r:id="rId36"/>
    <p:sldId id="331" r:id="rId37"/>
    <p:sldId id="332" r:id="rId38"/>
    <p:sldId id="333" r:id="rId39"/>
    <p:sldId id="334" r:id="rId40"/>
    <p:sldId id="335" r:id="rId41"/>
    <p:sldId id="336" r:id="rId42"/>
    <p:sldId id="337"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FFFFFF"/>
    <a:srgbClr val="BCB800"/>
    <a:srgbClr val="4782B7"/>
    <a:srgbClr val="6596C3"/>
    <a:srgbClr val="C0C0C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1" autoAdjust="0"/>
    <p:restoredTop sz="86187" autoAdjust="0"/>
  </p:normalViewPr>
  <p:slideViewPr>
    <p:cSldViewPr>
      <p:cViewPr>
        <p:scale>
          <a:sx n="100" d="100"/>
          <a:sy n="100" d="100"/>
        </p:scale>
        <p:origin x="-702" y="3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FCD3C4-AE4E-A64E-8486-87952D330B19}" type="datetimeFigureOut">
              <a:rPr lang="en-US" smtClean="0"/>
              <a:t>9/5/2013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44C575-C860-5142-B203-98A33A9C8FC1}" type="slidenum">
              <a:rPr lang="en-US" smtClean="0"/>
              <a:t>‹#›</a:t>
            </a:fld>
            <a:endParaRPr lang="en-US"/>
          </a:p>
        </p:txBody>
      </p:sp>
    </p:spTree>
    <p:extLst>
      <p:ext uri="{BB962C8B-B14F-4D97-AF65-F5344CB8AC3E}">
        <p14:creationId xmlns:p14="http://schemas.microsoft.com/office/powerpoint/2010/main" val="23640940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6FEE6DF-C2D8-DF48-923C-DA677920A013}" type="slidenum">
              <a:rPr lang="en-US"/>
              <a:pPr/>
              <a:t>‹#›</a:t>
            </a:fld>
            <a:endParaRPr lang="en-US"/>
          </a:p>
        </p:txBody>
      </p:sp>
    </p:spTree>
    <p:extLst>
      <p:ext uri="{BB962C8B-B14F-4D97-AF65-F5344CB8AC3E}">
        <p14:creationId xmlns:p14="http://schemas.microsoft.com/office/powerpoint/2010/main" val="377173325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qa.hubzero.org/help/groups/calendar/subscription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joining me while I talk about Collaboration and Contributions on your hubs.</a:t>
            </a:r>
          </a:p>
          <a:p>
            <a:endParaRPr lang="en-US" baseline="0" dirty="0" smtClean="0"/>
          </a:p>
          <a:p>
            <a:r>
              <a:rPr lang="en-US" baseline="0" dirty="0" smtClean="0"/>
              <a:t>I will start by covering Collaboration in Groups. How many of you are already familiar with groups?</a:t>
            </a:r>
          </a:p>
          <a:p>
            <a:endParaRPr lang="en-US" baseline="0" dirty="0" smtClean="0"/>
          </a:p>
          <a:p>
            <a:r>
              <a:rPr lang="en-US" baseline="0" dirty="0" smtClean="0"/>
              <a:t> In this portion I will discuss Group creation, customization, and collaboration functions. </a:t>
            </a:r>
          </a:p>
        </p:txBody>
      </p:sp>
      <p:sp>
        <p:nvSpPr>
          <p:cNvPr id="4" name="Slide Number Placeholder 3"/>
          <p:cNvSpPr>
            <a:spLocks noGrp="1"/>
          </p:cNvSpPr>
          <p:nvPr>
            <p:ph type="sldNum" sz="quarter" idx="10"/>
          </p:nvPr>
        </p:nvSpPr>
        <p:spPr/>
        <p:txBody>
          <a:bodyPr/>
          <a:lstStyle/>
          <a:p>
            <a:fld id="{C6FEE6DF-C2D8-DF48-923C-DA677920A013}" type="slidenum">
              <a:rPr lang="en-US" smtClean="0"/>
              <a:pPr/>
              <a:t>1</a:t>
            </a:fld>
            <a:endParaRPr lang="en-US"/>
          </a:p>
        </p:txBody>
      </p:sp>
    </p:spTree>
    <p:extLst>
      <p:ext uri="{BB962C8B-B14F-4D97-AF65-F5344CB8AC3E}">
        <p14:creationId xmlns:p14="http://schemas.microsoft.com/office/powerpoint/2010/main" val="353309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ＭＳ Ｐゴシック" charset="0"/>
                <a:cs typeface="+mn-cs"/>
              </a:rPr>
              <a:t>As</a:t>
            </a:r>
            <a:r>
              <a:rPr lang="en-US" sz="1200" b="0" i="0" kern="1200" baseline="0" dirty="0" smtClean="0">
                <a:solidFill>
                  <a:schemeClr val="tx1"/>
                </a:solidFill>
                <a:effectLst/>
                <a:latin typeface="Arial" charset="0"/>
                <a:ea typeface="ＭＳ Ｐゴシック" charset="0"/>
                <a:cs typeface="+mn-cs"/>
              </a:rPr>
              <a:t> a manager, you can customize your group by adding custom group pages and using custom content for your main page. </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Arial" charset="0"/>
              <a:ea typeface="ＭＳ Ｐゴシック" charset="0"/>
              <a:cs typeface="+mn-cs"/>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ＭＳ Ｐゴシック" charset="0"/>
                <a:cs typeface="+mn-cs"/>
              </a:rPr>
              <a:t>Customization also includes adding a group logo and changing access permissions for group tabs.</a:t>
            </a:r>
            <a:endParaRPr lang="en-US" sz="1200" b="0" i="0" kern="1200" dirty="0" smtClean="0">
              <a:solidFill>
                <a:schemeClr val="tx1"/>
              </a:solidFill>
              <a:effectLst/>
              <a:latin typeface="Arial" charset="0"/>
              <a:ea typeface="ＭＳ Ｐゴシック" charset="0"/>
              <a:cs typeface="+mn-cs"/>
            </a:endParaRPr>
          </a:p>
          <a:p>
            <a:pPr marL="2286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sz="1200" b="0" i="0" kern="1200" dirty="0" smtClean="0">
              <a:solidFill>
                <a:schemeClr val="tx1"/>
              </a:solidFill>
              <a:effectLst/>
              <a:latin typeface="Arial" charset="0"/>
              <a:ea typeface="ＭＳ Ｐゴシック" charset="0"/>
              <a:cs typeface="+mn-cs"/>
            </a:endParaRPr>
          </a:p>
          <a:p>
            <a:pPr marL="228600" marR="0" lvl="2" indent="-228600" algn="l" defTabSz="914400" rtl="0" eaLnBrk="1" fontAlgn="base" latinLnBrk="0" hangingPunct="1">
              <a:lnSpc>
                <a:spcPct val="100000"/>
              </a:lnSpc>
              <a:spcBef>
                <a:spcPct val="30000"/>
              </a:spcBef>
              <a:spcAft>
                <a:spcPct val="0"/>
              </a:spcAft>
              <a:buClrTx/>
              <a:buSzTx/>
              <a:buFontTx/>
              <a:buAutoNum type="arabicPeriod"/>
              <a:tabLst/>
              <a:defRPr/>
            </a:pPr>
            <a:r>
              <a:rPr lang="en-US" sz="1200" b="0" i="0" kern="1200" dirty="0" smtClean="0">
                <a:solidFill>
                  <a:schemeClr val="tx1"/>
                </a:solidFill>
                <a:effectLst/>
                <a:latin typeface="Arial" charset="0"/>
                <a:ea typeface="ＭＳ Ｐゴシック" charset="0"/>
                <a:cs typeface="+mn-cs"/>
              </a:rPr>
              <a:t>On your main page of the group, hover over “Group</a:t>
            </a:r>
            <a:r>
              <a:rPr lang="en-US" sz="1200" b="0" i="0" kern="1200" baseline="0" dirty="0" smtClean="0">
                <a:solidFill>
                  <a:schemeClr val="tx1"/>
                </a:solidFill>
                <a:effectLst/>
                <a:latin typeface="Arial" charset="0"/>
                <a:ea typeface="ＭＳ Ｐゴシック" charset="0"/>
                <a:cs typeface="+mn-cs"/>
              </a:rPr>
              <a:t> Manager</a:t>
            </a:r>
            <a:r>
              <a:rPr lang="en-US" sz="1200" b="0" i="0" kern="1200" dirty="0" smtClean="0">
                <a:solidFill>
                  <a:schemeClr val="tx1"/>
                </a:solidFill>
                <a:effectLst/>
                <a:latin typeface="Arial" charset="0"/>
                <a:ea typeface="ＭＳ Ｐゴシック" charset="0"/>
                <a:cs typeface="+mn-cs"/>
              </a:rPr>
              <a:t>" and click on "Customize Group".</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ＭＳ Ｐゴシック" charset="0"/>
                <a:cs typeface="+mn-cs"/>
              </a:rPr>
              <a:t>2. Use the box on the right side of the page to upload a photo. Once</a:t>
            </a:r>
            <a:r>
              <a:rPr lang="en-US" sz="1200" b="0" i="0" kern="1200" baseline="0" dirty="0" smtClean="0">
                <a:solidFill>
                  <a:schemeClr val="tx1"/>
                </a:solidFill>
                <a:effectLst/>
                <a:latin typeface="Arial" charset="0"/>
                <a:ea typeface="ＭＳ Ｐゴシック" charset="0"/>
                <a:cs typeface="+mn-cs"/>
              </a:rPr>
              <a:t> the image has uploaded, refresh the page, and choose</a:t>
            </a:r>
            <a:r>
              <a:rPr lang="en-US" sz="1200" b="0" i="0" kern="1200" dirty="0" smtClean="0">
                <a:solidFill>
                  <a:schemeClr val="tx1"/>
                </a:solidFill>
                <a:effectLst/>
                <a:latin typeface="Arial" charset="0"/>
                <a:ea typeface="ＭＳ Ｐゴシック" charset="0"/>
                <a:cs typeface="+mn-cs"/>
              </a:rPr>
              <a:t> that photo from the drop-down box in the "Group Logo" section.</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10</a:t>
            </a:fld>
            <a:endParaRPr lang="en-US"/>
          </a:p>
        </p:txBody>
      </p:sp>
    </p:spTree>
    <p:extLst>
      <p:ext uri="{BB962C8B-B14F-4D97-AF65-F5344CB8AC3E}">
        <p14:creationId xmlns:p14="http://schemas.microsoft.com/office/powerpoint/2010/main" val="335051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ＭＳ Ｐゴシック" charset="0"/>
                <a:cs typeface="+mn-cs"/>
              </a:rPr>
              <a:t>Group Access controls which tabs are available to groups</a:t>
            </a:r>
            <a:r>
              <a:rPr lang="en-US" sz="1200" b="0" i="0" kern="1200" baseline="0" dirty="0" smtClean="0">
                <a:solidFill>
                  <a:schemeClr val="tx1"/>
                </a:solidFill>
                <a:effectLst/>
                <a:latin typeface="Arial" charset="0"/>
                <a:ea typeface="ＭＳ Ｐゴシック" charset="0"/>
                <a:cs typeface="+mn-cs"/>
              </a:rPr>
              <a:t> by default on the hub. As a manager, you can set permissions on a per hub basis by changing the value in the drop-down corresponding with each link. </a:t>
            </a:r>
            <a:r>
              <a:rPr lang="en-US" dirty="0" smtClean="0"/>
              <a:t/>
            </a:r>
            <a:br>
              <a:rPr lang="en-US" dirty="0" smtClean="0"/>
            </a:br>
            <a:endParaRPr lang="en-US" dirty="0" smtClean="0"/>
          </a:p>
          <a:p>
            <a:r>
              <a:rPr lang="en-US" dirty="0" smtClean="0"/>
              <a:t>Any Hub Visitor gives anyone</a:t>
            </a:r>
            <a:r>
              <a:rPr lang="en-US" baseline="0" dirty="0" smtClean="0"/>
              <a:t> permission to access that tab in your group. The visitor does not need to be a member of your group to see the information in that tab.</a:t>
            </a:r>
          </a:p>
          <a:p>
            <a:r>
              <a:rPr lang="en-US" baseline="0" dirty="0" smtClean="0"/>
              <a:t>Only Group Members gives only group members access to that tab.</a:t>
            </a:r>
          </a:p>
          <a:p>
            <a:r>
              <a:rPr lang="en-US" baseline="0" dirty="0" smtClean="0"/>
              <a:t>Disabled/Off turns the tab off. </a:t>
            </a:r>
            <a:r>
              <a:rPr lang="en-US" dirty="0" smtClean="0"/>
              <a:t/>
            </a:r>
            <a:br>
              <a:rPr lang="en-US" dirty="0" smtClean="0"/>
            </a:br>
            <a:endParaRPr lang="en-US" sz="1200" b="0" i="0" kern="120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Click "Save Group Customization" to save your changes.</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11</a:t>
            </a:fld>
            <a:endParaRPr lang="en-US"/>
          </a:p>
        </p:txBody>
      </p:sp>
    </p:spTree>
    <p:extLst>
      <p:ext uri="{BB962C8B-B14F-4D97-AF65-F5344CB8AC3E}">
        <p14:creationId xmlns:p14="http://schemas.microsoft.com/office/powerpoint/2010/main" val="2406790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you’ve saved your changes, you will see the customized logo you have added.</a:t>
            </a:r>
          </a:p>
          <a:p>
            <a:endParaRPr lang="en-US" baseline="0" dirty="0" smtClean="0"/>
          </a:p>
          <a:p>
            <a:r>
              <a:rPr lang="en-US" baseline="0" dirty="0" smtClean="0"/>
              <a:t>If you have changed group tab permissions, this will also be displayed. The lock symbol shows tabs that are private to the group. </a:t>
            </a:r>
          </a:p>
          <a:p>
            <a:endParaRPr lang="en-US" baseline="0" dirty="0" smtClean="0"/>
          </a:p>
          <a:p>
            <a:r>
              <a:rPr lang="en-US" baseline="0" dirty="0" smtClean="0"/>
              <a:t>If you have Disable a tab, it will no longer show.</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12</a:t>
            </a:fld>
            <a:endParaRPr lang="en-US"/>
          </a:p>
        </p:txBody>
      </p:sp>
    </p:spTree>
    <p:extLst>
      <p:ext uri="{BB962C8B-B14F-4D97-AF65-F5344CB8AC3E}">
        <p14:creationId xmlns:p14="http://schemas.microsoft.com/office/powerpoint/2010/main" val="149844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members tab displays the # of members in that group. Click on the members tab to view the members of the group.</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13</a:t>
            </a:fld>
            <a:endParaRPr lang="en-US"/>
          </a:p>
        </p:txBody>
      </p:sp>
    </p:spTree>
    <p:extLst>
      <p:ext uri="{BB962C8B-B14F-4D97-AF65-F5344CB8AC3E}">
        <p14:creationId xmlns:p14="http://schemas.microsoft.com/office/powerpoint/2010/main" val="378393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invite members, click the Invite Members button.</a:t>
            </a:r>
          </a:p>
          <a:p>
            <a:r>
              <a:rPr lang="en-US" baseline="0" dirty="0" smtClean="0"/>
              <a:t>If the person you are inviting is already a member of the hub, begin typing their name, and click when it appears in the drop down. </a:t>
            </a:r>
          </a:p>
          <a:p>
            <a:r>
              <a:rPr lang="en-US" baseline="0" dirty="0" smtClean="0"/>
              <a:t>If they are not on the hub, type their email address into the box, and click enter. </a:t>
            </a:r>
          </a:p>
          <a:p>
            <a:r>
              <a:rPr lang="en-US" baseline="0" dirty="0" smtClean="0"/>
              <a:t>You can also customize the message sent to invitees.</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14</a:t>
            </a:fld>
            <a:endParaRPr lang="en-US"/>
          </a:p>
        </p:txBody>
      </p:sp>
    </p:spTree>
    <p:extLst>
      <p:ext uri="{BB962C8B-B14F-4D97-AF65-F5344CB8AC3E}">
        <p14:creationId xmlns:p14="http://schemas.microsoft.com/office/powerpoint/2010/main" val="300652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Invited</a:t>
            </a:r>
            <a:r>
              <a:rPr lang="en-US" baseline="0" dirty="0" smtClean="0"/>
              <a:t> members will receive invitations to their email. They can click on the link included in this email to accept their invitation. </a:t>
            </a:r>
          </a:p>
          <a:p>
            <a:r>
              <a:rPr lang="en-US" baseline="0" dirty="0" smtClean="0"/>
              <a:t>They can also log into the hub and click Accept from the My Groups module on their Dashboard.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15</a:t>
            </a:fld>
            <a:endParaRPr lang="en-US"/>
          </a:p>
        </p:txBody>
      </p:sp>
    </p:spTree>
    <p:extLst>
      <p:ext uri="{BB962C8B-B14F-4D97-AF65-F5344CB8AC3E}">
        <p14:creationId xmlns:p14="http://schemas.microsoft.com/office/powerpoint/2010/main" val="401652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What group features are available to facilitate group collaboration?</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Wiki: information page(s)/workspace(s) that members can build together. </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16</a:t>
            </a:fld>
            <a:endParaRPr lang="en-US"/>
          </a:p>
        </p:txBody>
      </p:sp>
    </p:spTree>
    <p:extLst>
      <p:ext uri="{BB962C8B-B14F-4D97-AF65-F5344CB8AC3E}">
        <p14:creationId xmlns:p14="http://schemas.microsoft.com/office/powerpoint/2010/main" val="1236703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This</a:t>
            </a:r>
            <a:r>
              <a:rPr lang="en-US" sz="1200" kern="1200" baseline="0" dirty="0" smtClean="0">
                <a:solidFill>
                  <a:schemeClr val="tx1"/>
                </a:solidFill>
                <a:effectLst/>
                <a:latin typeface="Arial" charset="0"/>
                <a:ea typeface="ＭＳ Ｐゴシック" charset="0"/>
                <a:cs typeface="+mn-cs"/>
              </a:rPr>
              <a:t> space can be used for </a:t>
            </a:r>
            <a:r>
              <a:rPr lang="en-US" dirty="0" smtClean="0"/>
              <a:t>project notes, meeting minutes,</a:t>
            </a:r>
            <a:r>
              <a:rPr lang="en-US" baseline="0" dirty="0" smtClean="0"/>
              <a:t> </a:t>
            </a:r>
            <a:r>
              <a:rPr lang="en-US" dirty="0" smtClean="0"/>
              <a:t>documentation, or data exchange. </a:t>
            </a:r>
            <a:r>
              <a:rPr lang="en-US" sz="1200" kern="1200" dirty="0" smtClean="0">
                <a:solidFill>
                  <a:schemeClr val="tx1"/>
                </a:solidFill>
                <a:effectLst/>
                <a:latin typeface="Arial" charset="0"/>
                <a:ea typeface="ＭＳ Ｐゴシック" charset="0"/>
                <a:cs typeface="+mn-cs"/>
              </a:rPr>
              <a:t>Users are also able to wiki syntax to share files (without the resource upload process)</a:t>
            </a:r>
            <a:r>
              <a:rPr lang="en-US" sz="1200" kern="1200" baseline="0" dirty="0" smtClean="0">
                <a:solidFill>
                  <a:schemeClr val="tx1"/>
                </a:solidFill>
                <a:effectLst/>
                <a:latin typeface="Arial" charset="0"/>
                <a:ea typeface="ＭＳ Ｐゴシック" charset="0"/>
                <a:cs typeface="+mn-cs"/>
              </a:rPr>
              <a:t> and other information such as </a:t>
            </a:r>
            <a:r>
              <a:rPr lang="en-US" sz="1200" kern="1200" baseline="0" dirty="0" err="1" smtClean="0">
                <a:solidFill>
                  <a:schemeClr val="tx1"/>
                </a:solidFill>
                <a:effectLst/>
                <a:latin typeface="Arial" charset="0"/>
                <a:ea typeface="ＭＳ Ｐゴシック" charset="0"/>
                <a:cs typeface="+mn-cs"/>
              </a:rPr>
              <a:t>Youtube</a:t>
            </a:r>
            <a:r>
              <a:rPr lang="en-US" sz="1200" kern="1200" baseline="0" dirty="0" smtClean="0">
                <a:solidFill>
                  <a:schemeClr val="tx1"/>
                </a:solidFill>
                <a:effectLst/>
                <a:latin typeface="Arial" charset="0"/>
                <a:ea typeface="ＭＳ Ｐゴシック" charset="0"/>
                <a:cs typeface="+mn-cs"/>
              </a:rPr>
              <a:t> videos and twitter feeds.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create a New Page: Click the New Page button.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From the new page form, you have</a:t>
            </a:r>
            <a:r>
              <a:rPr lang="en-US" baseline="0" dirty="0" smtClean="0"/>
              <a:t> the option to</a:t>
            </a:r>
            <a:r>
              <a:rPr lang="en-US" dirty="0" smtClean="0"/>
              <a:t> create Wiki Template</a:t>
            </a:r>
            <a:r>
              <a:rPr lang="en-US" baseline="0" dirty="0" smtClean="0"/>
              <a:t> pages</a:t>
            </a:r>
            <a:r>
              <a:rPr lang="en-US" dirty="0" smtClean="0"/>
              <a:t> by setting the title to the Template</a:t>
            </a:r>
            <a:r>
              <a:rPr lang="en-US" dirty="0" smtClean="0">
                <a:sym typeface="Wingdings" pitchFamily="2" charset="2"/>
              </a:rPr>
              <a:t>:</a:t>
            </a:r>
            <a:r>
              <a:rPr lang="en-US" baseline="0" dirty="0" smtClean="0">
                <a:sym typeface="Wingdings" pitchFamily="2" charset="2"/>
              </a:rPr>
              <a:t> (insert Title here). </a:t>
            </a:r>
          </a:p>
          <a:p>
            <a:endParaRPr lang="en-US" baseline="0" dirty="0" smtClean="0">
              <a:sym typeface="Wingdings" pitchFamily="2" charset="2"/>
            </a:endParaRPr>
          </a:p>
          <a:p>
            <a:r>
              <a:rPr lang="en-US" baseline="0" dirty="0" smtClean="0">
                <a:sym typeface="Wingdings" pitchFamily="2" charset="2"/>
              </a:rPr>
              <a:t>The example given here is for Data Entry.</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17</a:t>
            </a:fld>
            <a:endParaRPr lang="en-US"/>
          </a:p>
        </p:txBody>
      </p:sp>
    </p:spTree>
    <p:extLst>
      <p:ext uri="{BB962C8B-B14F-4D97-AF65-F5344CB8AC3E}">
        <p14:creationId xmlns:p14="http://schemas.microsoft.com/office/powerpoint/2010/main" val="408236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saving the template,</a:t>
            </a:r>
            <a:r>
              <a:rPr lang="en-US" baseline="0" dirty="0" smtClean="0"/>
              <a:t> you can then use it to when creating new wiki pages. </a:t>
            </a:r>
          </a:p>
          <a:p>
            <a:endParaRPr lang="en-US" baseline="0" dirty="0" smtClean="0"/>
          </a:p>
          <a:p>
            <a:r>
              <a:rPr lang="en-US" baseline="0" dirty="0" smtClean="0"/>
              <a:t>1. Click The New Page button.</a:t>
            </a:r>
          </a:p>
          <a:p>
            <a:r>
              <a:rPr lang="en-US" baseline="0" dirty="0" smtClean="0"/>
              <a:t>2. </a:t>
            </a:r>
            <a:r>
              <a:rPr lang="en-US" dirty="0" smtClean="0"/>
              <a:t>Choose the template you have created</a:t>
            </a:r>
            <a:r>
              <a:rPr lang="en-US" baseline="0" dirty="0" smtClean="0"/>
              <a:t> from the drop down.</a:t>
            </a:r>
          </a:p>
          <a:p>
            <a:r>
              <a:rPr lang="en-US" baseline="0" dirty="0" smtClean="0"/>
              <a:t>3. Enter information into the template.</a:t>
            </a:r>
          </a:p>
          <a:p>
            <a:r>
              <a:rPr lang="en-US" baseline="0" dirty="0" smtClean="0"/>
              <a:t>4. Attach files by clicking Upload a File. – In this example, a dataset .</a:t>
            </a:r>
            <a:r>
              <a:rPr lang="en-US" baseline="0" dirty="0" err="1" smtClean="0"/>
              <a:t>csv</a:t>
            </a:r>
            <a:r>
              <a:rPr lang="en-US" baseline="0" dirty="0" smtClean="0"/>
              <a:t> is attached.</a:t>
            </a:r>
          </a:p>
          <a:p>
            <a:r>
              <a:rPr lang="en-US" baseline="0" dirty="0" smtClean="0"/>
              <a:t>5. Preview your page, and/or click submit to create it.</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18</a:t>
            </a:fld>
            <a:endParaRPr lang="en-US"/>
          </a:p>
        </p:txBody>
      </p:sp>
    </p:spTree>
    <p:extLst>
      <p:ext uri="{BB962C8B-B14F-4D97-AF65-F5344CB8AC3E}">
        <p14:creationId xmlns:p14="http://schemas.microsoft.com/office/powerpoint/2010/main" val="579551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clicking preview</a:t>
            </a:r>
            <a:r>
              <a:rPr lang="en-US" baseline="0" dirty="0" smtClean="0"/>
              <a:t> or save, the wiki page you created will appear. This example shows the Metadata in wiki format, and the attached data file.</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19</a:t>
            </a:fld>
            <a:endParaRPr lang="en-US"/>
          </a:p>
        </p:txBody>
      </p:sp>
    </p:spTree>
    <p:extLst>
      <p:ext uri="{BB962C8B-B14F-4D97-AF65-F5344CB8AC3E}">
        <p14:creationId xmlns:p14="http://schemas.microsoft.com/office/powerpoint/2010/main" val="938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Arial" charset="0"/>
                <a:ea typeface="ＭＳ Ｐゴシック" charset="0"/>
                <a:cs typeface="+mn-cs"/>
              </a:rPr>
              <a:t>Whether</a:t>
            </a:r>
            <a:r>
              <a:rPr lang="en-US" sz="1200" kern="1200" baseline="0" dirty="0" smtClean="0">
                <a:solidFill>
                  <a:schemeClr val="tx1"/>
                </a:solidFill>
                <a:effectLst/>
                <a:latin typeface="Arial" charset="0"/>
                <a:ea typeface="ＭＳ Ｐゴシック" charset="0"/>
                <a:cs typeface="+mn-cs"/>
              </a:rPr>
              <a:t> a user has come to use the hub as an aid to their research, or  for a source of education, g</a:t>
            </a:r>
            <a:r>
              <a:rPr lang="en-US" sz="1200" kern="1200" dirty="0" smtClean="0">
                <a:solidFill>
                  <a:schemeClr val="tx1"/>
                </a:solidFill>
                <a:effectLst/>
                <a:latin typeface="Arial" charset="0"/>
                <a:ea typeface="ＭＳ Ｐゴシック" charset="0"/>
                <a:cs typeface="+mn-cs"/>
              </a:rPr>
              <a:t>roups</a:t>
            </a:r>
            <a:r>
              <a:rPr lang="en-US" sz="1200" kern="1200" baseline="0" dirty="0" smtClean="0">
                <a:solidFill>
                  <a:schemeClr val="tx1"/>
                </a:solidFill>
                <a:effectLst/>
                <a:latin typeface="Arial" charset="0"/>
                <a:ea typeface="ＭＳ Ｐゴシック" charset="0"/>
                <a:cs typeface="+mn-cs"/>
              </a:rPr>
              <a:t> </a:t>
            </a:r>
            <a:r>
              <a:rPr lang="en-US" sz="1200" kern="1200" dirty="0" smtClean="0">
                <a:solidFill>
                  <a:schemeClr val="tx1"/>
                </a:solidFill>
                <a:effectLst/>
                <a:latin typeface="Arial" charset="0"/>
                <a:ea typeface="ＭＳ Ｐゴシック" charset="0"/>
                <a:cs typeface="+mn-cs"/>
              </a:rPr>
              <a:t>are good</a:t>
            </a:r>
            <a:r>
              <a:rPr lang="en-US" sz="1200" kern="1200" baseline="0" dirty="0" smtClean="0">
                <a:solidFill>
                  <a:schemeClr val="tx1"/>
                </a:solidFill>
                <a:effectLst/>
                <a:latin typeface="Arial" charset="0"/>
                <a:ea typeface="ＭＳ Ｐゴシック" charset="0"/>
                <a:cs typeface="+mn-cs"/>
              </a:rPr>
              <a:t> </a:t>
            </a:r>
            <a:r>
              <a:rPr lang="en-US" sz="1200" kern="1200" dirty="0" smtClean="0">
                <a:solidFill>
                  <a:schemeClr val="tx1"/>
                </a:solidFill>
                <a:effectLst/>
                <a:latin typeface="Arial" charset="0"/>
                <a:ea typeface="ＭＳ Ｐゴシック" charset="0"/>
                <a:cs typeface="+mn-cs"/>
              </a:rPr>
              <a:t>a way to connect people with a common interest. A group acts</a:t>
            </a:r>
            <a:r>
              <a:rPr lang="en-US" sz="1200" kern="1200" baseline="0" dirty="0" smtClean="0">
                <a:solidFill>
                  <a:schemeClr val="tx1"/>
                </a:solidFill>
                <a:effectLst/>
                <a:latin typeface="Arial" charset="0"/>
                <a:ea typeface="ＭＳ Ｐゴシック" charset="0"/>
                <a:cs typeface="+mn-cs"/>
              </a:rPr>
              <a:t> as a </a:t>
            </a:r>
            <a:r>
              <a:rPr lang="en-US" sz="1200" kern="1200" dirty="0" smtClean="0">
                <a:solidFill>
                  <a:schemeClr val="tx1"/>
                </a:solidFill>
                <a:effectLst/>
                <a:latin typeface="Arial" charset="0"/>
                <a:ea typeface="ＭＳ Ｐゴシック" charset="0"/>
                <a:cs typeface="+mn-cs"/>
              </a:rPr>
              <a:t>public identity for a collection of users</a:t>
            </a:r>
            <a:r>
              <a:rPr lang="en-US" sz="1200" kern="1200" baseline="0" dirty="0" smtClean="0">
                <a:solidFill>
                  <a:schemeClr val="tx1"/>
                </a:solidFill>
                <a:effectLst/>
                <a:latin typeface="Arial" charset="0"/>
                <a:ea typeface="ＭＳ Ｐゴシック" charset="0"/>
                <a:cs typeface="+mn-cs"/>
              </a:rPr>
              <a:t> on the hub who want to share content and conversation, either privately or with the world</a:t>
            </a:r>
            <a:r>
              <a:rPr lang="en-US" sz="1200" kern="1200" dirty="0" smtClean="0">
                <a:solidFill>
                  <a:schemeClr val="tx1"/>
                </a:solidFill>
                <a:effectLst/>
                <a:latin typeface="Arial" charset="0"/>
                <a:ea typeface="ＭＳ Ｐゴシック" charset="0"/>
                <a:cs typeface="+mn-cs"/>
              </a:rPr>
              <a:t>.</a:t>
            </a:r>
            <a:endParaRPr lang="en-US" sz="1100" kern="1200" dirty="0">
              <a:solidFill>
                <a:schemeClr val="tx1"/>
              </a:solidFill>
              <a:effectLst/>
              <a:latin typeface="Arial" charset="0"/>
              <a:ea typeface="ＭＳ Ｐゴシック" charset="0"/>
              <a:cs typeface="+mn-cs"/>
            </a:endParaRPr>
          </a:p>
        </p:txBody>
      </p:sp>
      <p:sp>
        <p:nvSpPr>
          <p:cNvPr id="4" name="Slide Number Placeholder 3"/>
          <p:cNvSpPr>
            <a:spLocks noGrp="1"/>
          </p:cNvSpPr>
          <p:nvPr>
            <p:ph type="sldNum" sz="quarter" idx="10"/>
          </p:nvPr>
        </p:nvSpPr>
        <p:spPr/>
        <p:txBody>
          <a:bodyPr/>
          <a:lstStyle/>
          <a:p>
            <a:fld id="{C6FEE6DF-C2D8-DF48-923C-DA677920A013}" type="slidenum">
              <a:rPr lang="en-US" smtClean="0"/>
              <a:pPr/>
              <a:t>2</a:t>
            </a:fld>
            <a:endParaRPr lang="en-US"/>
          </a:p>
        </p:txBody>
      </p:sp>
    </p:spTree>
    <p:extLst>
      <p:ext uri="{BB962C8B-B14F-4D97-AF65-F5344CB8AC3E}">
        <p14:creationId xmlns:p14="http://schemas.microsoft.com/office/powerpoint/2010/main" val="4146988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Discussion: a forum where members can discuss group related topics </a:t>
            </a:r>
          </a:p>
          <a:p>
            <a:r>
              <a:rPr lang="en-US" sz="1200" kern="1200" dirty="0" smtClean="0">
                <a:solidFill>
                  <a:schemeClr val="tx1"/>
                </a:solidFill>
                <a:effectLst/>
                <a:latin typeface="Arial" charset="0"/>
                <a:ea typeface="ＭＳ Ｐゴシック" charset="0"/>
                <a:cs typeface="+mn-cs"/>
              </a:rPr>
              <a:t>(with the option to make the topic readable by non-group members)</a:t>
            </a: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20</a:t>
            </a:fld>
            <a:endParaRPr lang="en-US"/>
          </a:p>
        </p:txBody>
      </p:sp>
    </p:spTree>
    <p:extLst>
      <p:ext uri="{BB962C8B-B14F-4D97-AF65-F5344CB8AC3E}">
        <p14:creationId xmlns:p14="http://schemas.microsoft.com/office/powerpoint/2010/main" val="3677857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group manager can create sections and categories for organization of discussion threads.</a:t>
            </a:r>
          </a:p>
          <a:p>
            <a:endParaRPr lang="en-US" baseline="0" dirty="0" smtClean="0"/>
          </a:p>
          <a:p>
            <a:r>
              <a:rPr lang="en-US" baseline="0" dirty="0" smtClean="0"/>
              <a:t>Here, an Example of a Section is Lab Practices</a:t>
            </a:r>
          </a:p>
          <a:p>
            <a:r>
              <a:rPr lang="en-US" baseline="0" dirty="0" smtClean="0"/>
              <a:t>And an example for category of Lab Practices is Safety.</a:t>
            </a:r>
          </a:p>
          <a:p>
            <a:endParaRPr lang="en-US" baseline="0" dirty="0" smtClean="0"/>
          </a:p>
          <a:p>
            <a:r>
              <a:rPr lang="en-US" baseline="0" dirty="0" smtClean="0"/>
              <a:t>Another example of Section – Lectures</a:t>
            </a:r>
          </a:p>
          <a:p>
            <a:r>
              <a:rPr lang="en-US" baseline="0" dirty="0" smtClean="0"/>
              <a:t>Category – Lecture 1</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21</a:t>
            </a:fld>
            <a:endParaRPr lang="en-US"/>
          </a:p>
        </p:txBody>
      </p:sp>
    </p:spTree>
    <p:extLst>
      <p:ext uri="{BB962C8B-B14F-4D97-AF65-F5344CB8AC3E}">
        <p14:creationId xmlns:p14="http://schemas.microsoft.com/office/powerpoint/2010/main" val="3563204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create a new discussion post within a category:</a:t>
            </a:r>
          </a:p>
          <a:p>
            <a:pPr marL="228600" indent="-228600">
              <a:buAutoNum type="arabicPeriod"/>
            </a:pPr>
            <a:r>
              <a:rPr lang="en-US" baseline="0" dirty="0" smtClean="0"/>
              <a:t>Click on the Category title.</a:t>
            </a:r>
          </a:p>
          <a:p>
            <a:pPr marL="228600" indent="-228600">
              <a:buAutoNum type="arabicPeriod"/>
            </a:pPr>
            <a:r>
              <a:rPr lang="en-US" baseline="0" dirty="0" smtClean="0"/>
              <a:t>Click the Add Discussion button.</a:t>
            </a:r>
          </a:p>
          <a:p>
            <a:pPr marL="228600" indent="-228600">
              <a:buAutoNum type="arabicPeriod"/>
            </a:pPr>
            <a:r>
              <a:rPr lang="en-US" baseline="0" dirty="0" smtClean="0"/>
              <a:t>Fill in the fields, and click Submit.</a:t>
            </a:r>
          </a:p>
          <a:p>
            <a:pPr marL="228600" indent="-228600">
              <a:buAutoNum type="arabicPeriod"/>
            </a:pPr>
            <a:endParaRPr lang="en-US" baseline="0" dirty="0" smtClean="0"/>
          </a:p>
          <a:p>
            <a:pPr marL="0" indent="0">
              <a:buNone/>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If you would like to receive emails when new discussions are posted, click the Email Forum Posts check box, and click Save. Users can post responses via email.</a:t>
            </a:r>
            <a:endParaRPr lang="en-US"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C6FEE6DF-C2D8-DF48-923C-DA677920A013}" type="slidenum">
              <a:rPr lang="en-US" smtClean="0"/>
              <a:pPr/>
              <a:t>22</a:t>
            </a:fld>
            <a:endParaRPr lang="en-US"/>
          </a:p>
        </p:txBody>
      </p:sp>
    </p:spTree>
    <p:extLst>
      <p:ext uri="{BB962C8B-B14F-4D97-AF65-F5344CB8AC3E}">
        <p14:creationId xmlns:p14="http://schemas.microsoft.com/office/powerpoint/2010/main" val="1907848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posted a discussion</a:t>
            </a:r>
            <a:r>
              <a:rPr lang="en-US" baseline="0" dirty="0" smtClean="0"/>
              <a:t>, others can reply to your comment. Members who have participated in a discussion thread are listed under In This Discussion. Click on the members names to be directed to their profile on the hub.</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23</a:t>
            </a:fld>
            <a:endParaRPr lang="en-US"/>
          </a:p>
        </p:txBody>
      </p:sp>
    </p:spTree>
    <p:extLst>
      <p:ext uri="{BB962C8B-B14F-4D97-AF65-F5344CB8AC3E}">
        <p14:creationId xmlns:p14="http://schemas.microsoft.com/office/powerpoint/2010/main" val="4050691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Calendar</a:t>
            </a:r>
            <a:r>
              <a:rPr lang="en-US" baseline="0" dirty="0" smtClean="0"/>
              <a:t>: A place where members can add events pertinent to the group. </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24</a:t>
            </a:fld>
            <a:endParaRPr lang="en-US"/>
          </a:p>
        </p:txBody>
      </p:sp>
    </p:spTree>
    <p:extLst>
      <p:ext uri="{BB962C8B-B14F-4D97-AF65-F5344CB8AC3E}">
        <p14:creationId xmlns:p14="http://schemas.microsoft.com/office/powerpoint/2010/main" val="298917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Group Calendar, </a:t>
            </a:r>
            <a:r>
              <a:rPr lang="en-US" baseline="0" dirty="0" smtClean="0"/>
              <a:t>you are able to create group events by clicking New Event. </a:t>
            </a:r>
          </a:p>
          <a:p>
            <a:endParaRPr lang="en-US" baseline="0" dirty="0" smtClean="0"/>
          </a:p>
          <a:p>
            <a:r>
              <a:rPr lang="en-US" baseline="0" dirty="0" smtClean="0"/>
              <a:t>You can also create and add multiple calendars to the group, allowing events from many calendars to be viewed in the group calendar. For example, if members have multiple projects with multiple deadlines and dates to keep track of, the multiple calendars option can help make organizing these events easier. </a:t>
            </a:r>
          </a:p>
          <a:p>
            <a:endParaRPr lang="en-US" baseline="0" dirty="0" smtClean="0"/>
          </a:p>
          <a:p>
            <a:r>
              <a:rPr lang="en-US" baseline="0" dirty="0" smtClean="0"/>
              <a:t>To add or create a calendar, click Manage Calendars.</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25</a:t>
            </a:fld>
            <a:endParaRPr lang="en-US"/>
          </a:p>
        </p:txBody>
      </p:sp>
    </p:spTree>
    <p:extLst>
      <p:ext uri="{BB962C8B-B14F-4D97-AF65-F5344CB8AC3E}">
        <p14:creationId xmlns:p14="http://schemas.microsoft.com/office/powerpoint/2010/main" val="2738405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page, you will see a list of calendars that have</a:t>
            </a:r>
            <a:r>
              <a:rPr lang="en-US" baseline="0" dirty="0" smtClean="0"/>
              <a:t> been created in the group. If there are none, or you would like to create one, click Add Calendar.  You will then see a Group Calendar form.  Fill in required information – </a:t>
            </a:r>
          </a:p>
          <a:p>
            <a:endParaRPr lang="en-US" baseline="0" dirty="0" smtClean="0"/>
          </a:p>
          <a:p>
            <a:pPr marL="228600" indent="-228600">
              <a:buAutoNum type="arabicPeriod"/>
            </a:pPr>
            <a:r>
              <a:rPr lang="en-US" baseline="0" dirty="0" smtClean="0"/>
              <a:t>Title – Title of the Calendar </a:t>
            </a:r>
          </a:p>
          <a:p>
            <a:pPr marL="228600" indent="-228600">
              <a:buAutoNum type="arabicPeriod"/>
            </a:pPr>
            <a:r>
              <a:rPr lang="en-US" baseline="0" dirty="0" smtClean="0"/>
              <a:t>In the URL field, you are able to type a URL which is used to fetch calendar events from other services such as a Google Calendar.</a:t>
            </a:r>
          </a:p>
          <a:p>
            <a:pPr marL="228600" indent="-228600">
              <a:buAutoNum type="arabicPeriod"/>
            </a:pPr>
            <a:r>
              <a:rPr lang="en-US" baseline="0" dirty="0" smtClean="0"/>
              <a:t>Choose a color for your calendar. Any events added from that calendar will appear in that color on the overall group calendar.</a:t>
            </a:r>
          </a:p>
          <a:p>
            <a:pPr marL="228600" indent="-228600">
              <a:buAutoNum type="arabicPeriod"/>
            </a:pPr>
            <a:r>
              <a:rPr lang="en-US" baseline="0" dirty="0" smtClean="0"/>
              <a:t>Choose whether or not you want to Publish Events to subscribers. Choosing Yes will allow users to subscribe to this calendar (more on this in a minute)</a:t>
            </a:r>
          </a:p>
        </p:txBody>
      </p:sp>
      <p:sp>
        <p:nvSpPr>
          <p:cNvPr id="4" name="Slide Number Placeholder 3"/>
          <p:cNvSpPr>
            <a:spLocks noGrp="1"/>
          </p:cNvSpPr>
          <p:nvPr>
            <p:ph type="sldNum" sz="quarter" idx="10"/>
          </p:nvPr>
        </p:nvSpPr>
        <p:spPr/>
        <p:txBody>
          <a:bodyPr/>
          <a:lstStyle/>
          <a:p>
            <a:fld id="{C6FEE6DF-C2D8-DF48-923C-DA677920A013}" type="slidenum">
              <a:rPr lang="en-US" smtClean="0"/>
              <a:pPr/>
              <a:t>26</a:t>
            </a:fld>
            <a:endParaRPr lang="en-US"/>
          </a:p>
        </p:txBody>
      </p:sp>
    </p:spTree>
    <p:extLst>
      <p:ext uri="{BB962C8B-B14F-4D97-AF65-F5344CB8AC3E}">
        <p14:creationId xmlns:p14="http://schemas.microsoft.com/office/powerpoint/2010/main" val="1494383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a</a:t>
            </a:r>
            <a:r>
              <a:rPr lang="en-US" baseline="0" dirty="0" smtClean="0"/>
              <a:t> new event, </a:t>
            </a:r>
            <a:r>
              <a:rPr lang="en-US" dirty="0" smtClean="0"/>
              <a:t>Click New Event,</a:t>
            </a:r>
            <a:r>
              <a:rPr lang="en-US" baseline="0" dirty="0" smtClean="0"/>
              <a:t> and enter event details.</a:t>
            </a:r>
          </a:p>
          <a:p>
            <a:endParaRPr lang="en-US" baseline="0" dirty="0" smtClean="0"/>
          </a:p>
          <a:p>
            <a:pPr marL="228600" indent="-228600">
              <a:buAutoNum type="arabicPeriod"/>
            </a:pPr>
            <a:r>
              <a:rPr lang="en-US" baseline="0" dirty="0" smtClean="0"/>
              <a:t>Title </a:t>
            </a:r>
          </a:p>
          <a:p>
            <a:pPr marL="228600" indent="-228600">
              <a:buAutoNum type="arabicPeriod"/>
            </a:pPr>
            <a:r>
              <a:rPr lang="en-US" baseline="0" dirty="0" smtClean="0"/>
              <a:t>Choose the calendar to which your event belongs from the drop-down Calendar drop down, if this applies.</a:t>
            </a:r>
          </a:p>
          <a:p>
            <a:pPr marL="228600" indent="-228600">
              <a:buAutoNum type="arabicPeriod"/>
            </a:pPr>
            <a:r>
              <a:rPr lang="en-US" baseline="0" dirty="0" smtClean="0"/>
              <a:t>Enter Details about the event, a location, contact, and website information.</a:t>
            </a:r>
          </a:p>
          <a:p>
            <a:pPr marL="228600" indent="-228600">
              <a:buAutoNum type="arabicPeriod"/>
            </a:pPr>
            <a:r>
              <a:rPr lang="en-US" baseline="0" dirty="0" smtClean="0"/>
              <a:t>Set an event start time (required) and end time. </a:t>
            </a:r>
          </a:p>
          <a:p>
            <a:pPr marL="228600" indent="-228600">
              <a:buAutoNum type="arabicPeriod"/>
            </a:pPr>
            <a:r>
              <a:rPr lang="en-US" baseline="0" dirty="0" smtClean="0"/>
              <a:t>You can also add Registration Settings for the event by clicking the checkbox.</a:t>
            </a:r>
          </a:p>
          <a:p>
            <a:pPr marL="0" indent="0">
              <a:buNone/>
            </a:pPr>
            <a:endParaRPr lang="en-US" baseline="0" dirty="0" smtClean="0"/>
          </a:p>
          <a:p>
            <a:pPr marL="228600" indent="-228600">
              <a:buAutoNum type="arabicPeriod"/>
            </a:pPr>
            <a:r>
              <a:rPr lang="en-US" baseline="0" dirty="0" smtClean="0"/>
              <a:t>If you have a file with event information, you can upload this to the form. The hub will pull the location and time, and any other information in the file. Depending on the information, you may still have to fill in some required details.</a:t>
            </a:r>
          </a:p>
          <a:p>
            <a:pPr marL="228600" indent="-228600">
              <a:buAutoNum type="arabicPeriod"/>
            </a:pPr>
            <a:endParaRPr lang="en-US" baseline="0" dirty="0" smtClean="0"/>
          </a:p>
          <a:p>
            <a:pPr marL="228600" indent="-228600">
              <a:buAutoNum type="arabicPeriod"/>
            </a:pPr>
            <a:r>
              <a:rPr lang="en-US" baseline="0" dirty="0" smtClean="0"/>
              <a:t>When you’ve completed the form, Click Submit New Event.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27</a:t>
            </a:fld>
            <a:endParaRPr lang="en-US"/>
          </a:p>
        </p:txBody>
      </p:sp>
    </p:spTree>
    <p:extLst>
      <p:ext uri="{BB962C8B-B14F-4D97-AF65-F5344CB8AC3E}">
        <p14:creationId xmlns:p14="http://schemas.microsoft.com/office/powerpoint/2010/main" val="2703402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submitting the event, it will appear on your calendar. Because my event was created in the Carbon Project calendar, the event appears in orange font.</a:t>
            </a:r>
          </a:p>
          <a:p>
            <a:endParaRPr lang="en-US" baseline="0" dirty="0" smtClean="0"/>
          </a:p>
          <a:p>
            <a:r>
              <a:rPr lang="en-US" baseline="0" dirty="0" smtClean="0"/>
              <a:t>Click on the event in the calendar to view details. You also have the option to Export to your Calendar Event. This will download the event as a file on your computer, and allow you to upload it to your favorite compatible email client.</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28</a:t>
            </a:fld>
            <a:endParaRPr lang="en-US"/>
          </a:p>
        </p:txBody>
      </p:sp>
    </p:spTree>
    <p:extLst>
      <p:ext uri="{BB962C8B-B14F-4D97-AF65-F5344CB8AC3E}">
        <p14:creationId xmlns:p14="http://schemas.microsoft.com/office/powerpoint/2010/main" val="971074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Arial" charset="0"/>
                <a:ea typeface="ＭＳ Ｐゴシック" charset="0"/>
                <a:cs typeface="+mn-cs"/>
              </a:rPr>
              <a:t>Users can subscribe to a group calendar two separate ways:</a:t>
            </a:r>
          </a:p>
          <a:p>
            <a:pPr fontAlgn="base"/>
            <a:r>
              <a:rPr lang="en-US" sz="1200" b="1" i="0" u="sng" kern="1200" dirty="0" smtClean="0">
                <a:solidFill>
                  <a:schemeClr val="tx1"/>
                </a:solidFill>
                <a:effectLst/>
                <a:latin typeface="Arial" charset="0"/>
                <a:ea typeface="ＭＳ Ｐゴシック" charset="0"/>
                <a:cs typeface="+mn-cs"/>
                <a:hlinkClick r:id="rId3"/>
              </a:rPr>
              <a:t>Download:</a:t>
            </a:r>
            <a:r>
              <a:rPr lang="en-US" sz="1200" b="0" i="0" kern="1200" dirty="0" smtClean="0">
                <a:solidFill>
                  <a:schemeClr val="tx1"/>
                </a:solidFill>
                <a:effectLst/>
                <a:latin typeface="Arial" charset="0"/>
                <a:ea typeface="ＭＳ Ｐゴシック" charset="0"/>
                <a:cs typeface="+mn-cs"/>
              </a:rPr>
              <a:t> They can download a group calendar of events and import that into their calendar off the HUB.</a:t>
            </a:r>
          </a:p>
          <a:p>
            <a:pPr fontAlgn="base"/>
            <a:r>
              <a:rPr lang="en-US" sz="1200" b="1" i="0" u="sng" kern="1200" dirty="0" smtClean="0">
                <a:solidFill>
                  <a:schemeClr val="tx1"/>
                </a:solidFill>
                <a:effectLst/>
                <a:latin typeface="Arial" charset="0"/>
                <a:ea typeface="ＭＳ Ｐゴシック" charset="0"/>
                <a:cs typeface="+mn-cs"/>
                <a:hlinkClick r:id="rId3"/>
              </a:rPr>
              <a:t>Subscribe:</a:t>
            </a:r>
            <a:r>
              <a:rPr lang="en-US" sz="1200" b="0" i="0" kern="1200" dirty="0" smtClean="0">
                <a:solidFill>
                  <a:schemeClr val="tx1"/>
                </a:solidFill>
                <a:effectLst/>
                <a:latin typeface="Arial" charset="0"/>
                <a:ea typeface="ＭＳ Ｐゴシック" charset="0"/>
                <a:cs typeface="+mn-cs"/>
              </a:rPr>
              <a:t> They use a calendar application such as iCal or Outlook to subscribe to the group calendar. With this option, changes made to the group events on the HUB are reflected in the subscribers calendar.</a:t>
            </a:r>
          </a:p>
          <a:p>
            <a:endParaRPr lang="en-US" dirty="0" smtClean="0"/>
          </a:p>
          <a:p>
            <a:endParaRPr lang="en-US" sz="1200" b="0" i="0" kern="120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To download a group calendar, click</a:t>
            </a:r>
            <a:r>
              <a:rPr lang="en-US" sz="1200" b="0" i="0" kern="1200" baseline="0" dirty="0" smtClean="0">
                <a:solidFill>
                  <a:schemeClr val="tx1"/>
                </a:solidFill>
                <a:effectLst/>
                <a:latin typeface="Arial" charset="0"/>
                <a:ea typeface="ＭＳ Ｐゴシック" charset="0"/>
                <a:cs typeface="+mn-cs"/>
              </a:rPr>
              <a:t> the checkbox next to the calendar, and click download. </a:t>
            </a:r>
            <a:r>
              <a:rPr lang="en-US" sz="1200" b="0" i="0" kern="1200" dirty="0" smtClean="0">
                <a:solidFill>
                  <a:schemeClr val="tx1"/>
                </a:solidFill>
                <a:effectLst/>
                <a:latin typeface="Arial" charset="0"/>
                <a:ea typeface="ＭＳ Ｐゴシック" charset="0"/>
                <a:cs typeface="+mn-cs"/>
              </a:rPr>
              <a:t>An </a:t>
            </a:r>
            <a:r>
              <a:rPr lang="en-US" sz="1200" b="0" i="0" kern="1200" dirty="0" err="1" smtClean="0">
                <a:solidFill>
                  <a:schemeClr val="tx1"/>
                </a:solidFill>
                <a:effectLst/>
                <a:latin typeface="Arial" charset="0"/>
                <a:ea typeface="ＭＳ Ｐゴシック" charset="0"/>
                <a:cs typeface="+mn-cs"/>
              </a:rPr>
              <a:t>iCalendar</a:t>
            </a:r>
            <a:r>
              <a:rPr lang="en-US" sz="1200" b="0" i="0" kern="1200" dirty="0" smtClean="0">
                <a:solidFill>
                  <a:schemeClr val="tx1"/>
                </a:solidFill>
                <a:effectLst/>
                <a:latin typeface="Arial" charset="0"/>
                <a:ea typeface="ＭＳ Ｐゴシック" charset="0"/>
                <a:cs typeface="+mn-cs"/>
              </a:rPr>
              <a:t> file (.</a:t>
            </a:r>
            <a:r>
              <a:rPr lang="en-US" sz="1200" b="0" i="0" kern="1200" dirty="0" err="1" smtClean="0">
                <a:solidFill>
                  <a:schemeClr val="tx1"/>
                </a:solidFill>
                <a:effectLst/>
                <a:latin typeface="Arial" charset="0"/>
                <a:ea typeface="ＭＳ Ｐゴシック" charset="0"/>
                <a:cs typeface="+mn-cs"/>
              </a:rPr>
              <a:t>ics</a:t>
            </a:r>
            <a:r>
              <a:rPr lang="en-US" sz="1200" b="0" i="0" kern="1200" dirty="0" smtClean="0">
                <a:solidFill>
                  <a:schemeClr val="tx1"/>
                </a:solidFill>
                <a:effectLst/>
                <a:latin typeface="Arial" charset="0"/>
                <a:ea typeface="ＭＳ Ｐゴシック" charset="0"/>
                <a:cs typeface="+mn-cs"/>
              </a:rPr>
              <a:t>) will be downloaded by your browser, which you can then import into any calendar application with </a:t>
            </a:r>
            <a:r>
              <a:rPr lang="en-US" sz="1200" b="0" i="0" kern="1200" dirty="0" err="1" smtClean="0">
                <a:solidFill>
                  <a:schemeClr val="tx1"/>
                </a:solidFill>
                <a:effectLst/>
                <a:latin typeface="Arial" charset="0"/>
                <a:ea typeface="ＭＳ Ｐゴシック" charset="0"/>
                <a:cs typeface="+mn-cs"/>
              </a:rPr>
              <a:t>iCalendar</a:t>
            </a:r>
            <a:r>
              <a:rPr lang="en-US" sz="1200" b="0" i="0" kern="1200" dirty="0" smtClean="0">
                <a:solidFill>
                  <a:schemeClr val="tx1"/>
                </a:solidFill>
                <a:effectLst/>
                <a:latin typeface="Arial" charset="0"/>
                <a:ea typeface="ＭＳ Ｐゴシック" charset="0"/>
                <a:cs typeface="+mn-cs"/>
              </a:rPr>
              <a:t> support.</a:t>
            </a:r>
          </a:p>
          <a:p>
            <a:endParaRPr lang="en-US" sz="1200" b="0" i="0" kern="1200" baseline="0" dirty="0" smtClean="0">
              <a:solidFill>
                <a:schemeClr val="tx1"/>
              </a:solidFill>
              <a:effectLst/>
              <a:latin typeface="Arial" charset="0"/>
              <a:ea typeface="ＭＳ Ｐゴシック" charset="0"/>
              <a:cs typeface="+mn-cs"/>
            </a:endParaRPr>
          </a:p>
          <a:p>
            <a:r>
              <a:rPr lang="en-US" sz="1200" b="0" i="0" kern="1200" baseline="0" dirty="0" smtClean="0">
                <a:solidFill>
                  <a:schemeClr val="tx1"/>
                </a:solidFill>
                <a:effectLst/>
                <a:latin typeface="Arial" charset="0"/>
                <a:ea typeface="ＭＳ Ｐゴシック" charset="0"/>
                <a:cs typeface="+mn-cs"/>
              </a:rPr>
              <a:t>To subscribe, click the subscribe button. </a:t>
            </a:r>
            <a:r>
              <a:rPr lang="en-US" sz="1200" b="0" i="0" kern="1200" dirty="0" smtClean="0">
                <a:solidFill>
                  <a:schemeClr val="tx1"/>
                </a:solidFill>
                <a:effectLst/>
                <a:latin typeface="Arial" charset="0"/>
                <a:ea typeface="ＭＳ Ｐゴシック" charset="0"/>
                <a:cs typeface="+mn-cs"/>
              </a:rPr>
              <a:t>This will open the default calendar application on your computer with a dialog box asking if you would like to subscribe to this calendar. If the groups calendar access setting is restricted to Registered HUB Users or Group Members, you will also be prompted for you HUB login and password.</a:t>
            </a:r>
            <a:endParaRPr lang="en-US" sz="1200" b="0" i="0" kern="1200" baseline="0" dirty="0" smtClean="0">
              <a:solidFill>
                <a:schemeClr val="tx1"/>
              </a:solidFill>
              <a:effectLst/>
              <a:latin typeface="Arial" charset="0"/>
              <a:ea typeface="ＭＳ Ｐゴシック" charset="0"/>
              <a:cs typeface="+mn-cs"/>
            </a:endParaRPr>
          </a:p>
          <a:p>
            <a:endParaRPr lang="en-US" sz="1200" b="0" i="0" kern="1200" baseline="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Uncategorized events are</a:t>
            </a:r>
            <a:r>
              <a:rPr lang="en-US" baseline="0" dirty="0" smtClean="0"/>
              <a:t> events created that do not belong to a calendar you have created.</a:t>
            </a:r>
            <a:endParaRPr lang="en-US" dirty="0" smtClean="0"/>
          </a:p>
          <a:p>
            <a:r>
              <a:rPr lang="en-US" sz="1200" b="0" i="0" kern="1200" baseline="0" dirty="0" err="1" smtClean="0">
                <a:solidFill>
                  <a:schemeClr val="tx1"/>
                </a:solidFill>
                <a:effectLst/>
                <a:latin typeface="Arial" charset="0"/>
                <a:ea typeface="ＭＳ Ｐゴシック" charset="0"/>
                <a:cs typeface="+mn-cs"/>
              </a:rPr>
              <a:t>Hubzero</a:t>
            </a:r>
            <a:r>
              <a:rPr lang="en-US" sz="1200" b="0" i="0" kern="1200" baseline="0" dirty="0" smtClean="0">
                <a:solidFill>
                  <a:schemeClr val="tx1"/>
                </a:solidFill>
                <a:effectLst/>
                <a:latin typeface="Arial" charset="0"/>
                <a:ea typeface="ＭＳ Ｐゴシック" charset="0"/>
                <a:cs typeface="+mn-cs"/>
              </a:rPr>
              <a:t> Calendar – I chose not to publish to subscribers when creating this calendar, so the members are unable to download or subscribe to that calendar.</a:t>
            </a:r>
          </a:p>
          <a:p>
            <a:endParaRPr lang="en-US" sz="1200" b="0" i="0" kern="1200" baseline="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Maybe?? Maybe not..</a:t>
            </a:r>
            <a:r>
              <a:rPr lang="en-US" sz="1200" b="0" i="0" kern="1200" baseline="0" dirty="0" smtClean="0">
                <a:solidFill>
                  <a:schemeClr val="tx1"/>
                </a:solidFill>
                <a:effectLst/>
                <a:latin typeface="Arial" charset="0"/>
                <a:ea typeface="ＭＳ Ｐゴシック" charset="0"/>
                <a:cs typeface="+mn-cs"/>
              </a:rPr>
              <a:t> </a:t>
            </a:r>
            <a:r>
              <a:rPr lang="en-US" sz="1200" b="0" i="0" kern="1200" dirty="0" smtClean="0">
                <a:solidFill>
                  <a:schemeClr val="tx1"/>
                </a:solidFill>
                <a:effectLst/>
                <a:latin typeface="Arial" charset="0"/>
                <a:ea typeface="ＭＳ Ｐゴシック" charset="0"/>
                <a:cs typeface="+mn-cs"/>
              </a:rPr>
              <a:t>Note: Currently Google Calendar doesn't support private or authenticated calendar subscriptions, which is good for the security of your data, but bad if you like having all you calendars in one place. Only if a group's calendar access setting is set to </a:t>
            </a:r>
            <a:r>
              <a:rPr lang="en-US" sz="1200" b="0" i="1" u="sng" kern="1200" dirty="0" smtClean="0">
                <a:solidFill>
                  <a:schemeClr val="tx1"/>
                </a:solidFill>
                <a:effectLst/>
                <a:latin typeface="Arial" charset="0"/>
                <a:ea typeface="ＭＳ Ｐゴシック" charset="0"/>
                <a:cs typeface="+mn-cs"/>
              </a:rPr>
              <a:t>Any HUB Visitor</a:t>
            </a:r>
            <a:r>
              <a:rPr lang="en-US" sz="1200" b="0" i="0" kern="1200" dirty="0" smtClean="0">
                <a:solidFill>
                  <a:schemeClr val="tx1"/>
                </a:solidFill>
                <a:effectLst/>
                <a:latin typeface="Arial" charset="0"/>
                <a:ea typeface="ＭＳ Ｐゴシック" charset="0"/>
                <a:cs typeface="+mn-cs"/>
              </a:rPr>
              <a:t> will users be able to subscribe with their Google Calendar.</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29</a:t>
            </a:fld>
            <a:endParaRPr lang="en-US"/>
          </a:p>
        </p:txBody>
      </p:sp>
    </p:spTree>
    <p:extLst>
      <p:ext uri="{BB962C8B-B14F-4D97-AF65-F5344CB8AC3E}">
        <p14:creationId xmlns:p14="http://schemas.microsoft.com/office/powerpoint/2010/main" val="122606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1200" b="1" kern="1200" dirty="0" smtClean="0">
                <a:solidFill>
                  <a:schemeClr val="tx1"/>
                </a:solidFill>
                <a:effectLst/>
                <a:latin typeface="Arial" charset="0"/>
                <a:ea typeface="ＭＳ Ｐゴシック" charset="0"/>
                <a:cs typeface="+mn-cs"/>
              </a:rPr>
              <a:t>To </a:t>
            </a:r>
            <a:r>
              <a:rPr lang="en-US" sz="1200" b="1" kern="1200" dirty="0" smtClean="0">
                <a:solidFill>
                  <a:schemeClr val="tx1"/>
                </a:solidFill>
                <a:effectLst/>
                <a:latin typeface="Arial" charset="0"/>
                <a:ea typeface="ＭＳ Ｐゴシック" charset="0"/>
                <a:cs typeface="+mn-cs"/>
              </a:rPr>
              <a:t>browse</a:t>
            </a:r>
            <a:r>
              <a:rPr lang="en-US" sz="1200" b="1" kern="1200" baseline="0" dirty="0" smtClean="0">
                <a:solidFill>
                  <a:schemeClr val="tx1"/>
                </a:solidFill>
                <a:effectLst/>
                <a:latin typeface="Arial" charset="0"/>
                <a:ea typeface="ＭＳ Ｐゴシック" charset="0"/>
                <a:cs typeface="+mn-cs"/>
              </a:rPr>
              <a:t> existing</a:t>
            </a:r>
            <a:r>
              <a:rPr lang="en-US" sz="1200" b="1" kern="1200" dirty="0" smtClean="0">
                <a:solidFill>
                  <a:schemeClr val="tx1"/>
                </a:solidFill>
                <a:effectLst/>
                <a:latin typeface="Arial" charset="0"/>
                <a:ea typeface="ＭＳ Ｐゴシック" charset="0"/>
                <a:cs typeface="+mn-cs"/>
              </a:rPr>
              <a:t> </a:t>
            </a:r>
            <a:r>
              <a:rPr lang="en-US" sz="1200" b="1" kern="1200" dirty="0" smtClean="0">
                <a:solidFill>
                  <a:schemeClr val="tx1"/>
                </a:solidFill>
                <a:effectLst/>
                <a:latin typeface="Arial" charset="0"/>
                <a:ea typeface="ＭＳ Ｐゴシック" charset="0"/>
                <a:cs typeface="+mn-cs"/>
              </a:rPr>
              <a:t>groups:</a:t>
            </a:r>
            <a:endParaRPr lang="en-US" sz="1050" kern="1200" dirty="0" smtClean="0">
              <a:solidFill>
                <a:schemeClr val="tx1"/>
              </a:solidFill>
              <a:effectLst/>
              <a:latin typeface="Arial" charset="0"/>
              <a:ea typeface="ＭＳ Ｐゴシック" charset="0"/>
              <a:cs typeface="+mn-cs"/>
            </a:endParaRPr>
          </a:p>
          <a:p>
            <a:pPr marL="1085850" lvl="2" indent="-171450">
              <a:buFont typeface="Arial" pitchFamily="34" charset="0"/>
              <a:buChar char="•"/>
            </a:pPr>
            <a:r>
              <a:rPr lang="en-US" sz="1200" kern="1200" dirty="0" smtClean="0">
                <a:solidFill>
                  <a:schemeClr val="tx1"/>
                </a:solidFill>
                <a:effectLst/>
                <a:latin typeface="Arial" charset="0"/>
                <a:ea typeface="ＭＳ Ｐゴシック" charset="0"/>
                <a:cs typeface="+mn-cs"/>
              </a:rPr>
              <a:t>Click Groups from the Community menu drop down.</a:t>
            </a:r>
            <a:endParaRPr lang="en-US" sz="1100" kern="1200" dirty="0" smtClean="0">
              <a:solidFill>
                <a:schemeClr val="tx1"/>
              </a:solidFill>
              <a:effectLst/>
              <a:latin typeface="Arial" charset="0"/>
              <a:ea typeface="ＭＳ Ｐゴシック" charset="0"/>
              <a:cs typeface="+mn-cs"/>
            </a:endParaRPr>
          </a:p>
          <a:p>
            <a:pPr marL="1085850" lvl="2" indent="-171450">
              <a:buFont typeface="Arial" pitchFamily="34" charset="0"/>
              <a:buChar char="•"/>
            </a:pPr>
            <a:r>
              <a:rPr lang="en-US" sz="1200" kern="1200" dirty="0" smtClean="0">
                <a:solidFill>
                  <a:schemeClr val="tx1"/>
                </a:solidFill>
                <a:effectLst/>
                <a:latin typeface="Arial" charset="0"/>
                <a:ea typeface="ＭＳ Ｐゴシック" charset="0"/>
                <a:cs typeface="+mn-cs"/>
              </a:rPr>
              <a:t>From your Dashboard – The My Groups Module</a:t>
            </a:r>
            <a:endParaRPr lang="en-US" sz="1100" kern="1200" dirty="0" smtClean="0">
              <a:solidFill>
                <a:schemeClr val="tx1"/>
              </a:solidFill>
              <a:effectLst/>
              <a:latin typeface="Arial" charset="0"/>
              <a:ea typeface="ＭＳ Ｐゴシック" charset="0"/>
              <a:cs typeface="+mn-cs"/>
            </a:endParaRPr>
          </a:p>
          <a:p>
            <a:pPr marL="1543050" lvl="3" indent="-171450">
              <a:buFontTx/>
              <a:buChar char="-"/>
            </a:pPr>
            <a:r>
              <a:rPr lang="en-US" sz="1200" kern="1200" dirty="0" smtClean="0">
                <a:solidFill>
                  <a:schemeClr val="tx1"/>
                </a:solidFill>
                <a:effectLst/>
                <a:latin typeface="Arial" charset="0"/>
                <a:ea typeface="ＭＳ Ｐゴシック" charset="0"/>
                <a:cs typeface="+mn-cs"/>
              </a:rPr>
              <a:t>Your</a:t>
            </a:r>
            <a:r>
              <a:rPr lang="en-US" sz="1200" kern="1200" baseline="0" dirty="0" smtClean="0">
                <a:solidFill>
                  <a:schemeClr val="tx1"/>
                </a:solidFill>
                <a:effectLst/>
                <a:latin typeface="Arial" charset="0"/>
                <a:ea typeface="ＭＳ Ｐゴシック" charset="0"/>
                <a:cs typeface="+mn-cs"/>
              </a:rPr>
              <a:t> </a:t>
            </a:r>
            <a:r>
              <a:rPr lang="en-US" sz="1200" kern="1200" dirty="0" smtClean="0">
                <a:solidFill>
                  <a:schemeClr val="tx1"/>
                </a:solidFill>
                <a:effectLst/>
                <a:latin typeface="Arial" charset="0"/>
                <a:ea typeface="ＭＳ Ｐゴシック" charset="0"/>
                <a:cs typeface="+mn-cs"/>
              </a:rPr>
              <a:t>My Groups Module shows any groups are you currently a member of, and your role in that group.</a:t>
            </a:r>
          </a:p>
          <a:p>
            <a:pPr marL="1543050" lvl="3" indent="-171450">
              <a:buFontTx/>
              <a:buChar char="-"/>
            </a:pPr>
            <a:endParaRPr lang="en-US" sz="1100" kern="1200" dirty="0" smtClean="0">
              <a:solidFill>
                <a:schemeClr val="tx1"/>
              </a:solidFill>
              <a:effectLst/>
              <a:latin typeface="Arial" charset="0"/>
              <a:ea typeface="ＭＳ Ｐゴシック" charset="0"/>
              <a:cs typeface="+mn-cs"/>
            </a:endParaRPr>
          </a:p>
          <a:p>
            <a:pPr lvl="0"/>
            <a:r>
              <a:rPr lang="en-US" sz="1200" b="1" kern="1200" dirty="0" smtClean="0">
                <a:solidFill>
                  <a:schemeClr val="tx1"/>
                </a:solidFill>
                <a:effectLst/>
                <a:latin typeface="Arial" charset="0"/>
                <a:ea typeface="ＭＳ Ｐゴシック" charset="0"/>
                <a:cs typeface="+mn-cs"/>
              </a:rPr>
              <a:t>Creating a Group</a:t>
            </a:r>
            <a:endParaRPr lang="en-US" sz="1000" kern="1200" dirty="0" smtClean="0">
              <a:solidFill>
                <a:schemeClr val="tx1"/>
              </a:solidFill>
              <a:effectLst/>
              <a:latin typeface="Arial" charset="0"/>
              <a:ea typeface="ＭＳ Ｐゴシック" charset="0"/>
              <a:cs typeface="+mn-cs"/>
            </a:endParaRPr>
          </a:p>
          <a:p>
            <a:pPr lvl="1"/>
            <a:r>
              <a:rPr lang="en-US" sz="1200" b="1" kern="1200" dirty="0" smtClean="0">
                <a:solidFill>
                  <a:schemeClr val="tx1"/>
                </a:solidFill>
                <a:effectLst/>
                <a:latin typeface="Arial" charset="0"/>
                <a:ea typeface="ＭＳ Ｐゴシック" charset="0"/>
                <a:cs typeface="+mn-cs"/>
              </a:rPr>
              <a:t>Who can create a group?</a:t>
            </a:r>
            <a:endParaRPr lang="en-US" sz="1050" kern="1200" dirty="0" smtClean="0">
              <a:solidFill>
                <a:schemeClr val="tx1"/>
              </a:solidFill>
              <a:effectLst/>
              <a:latin typeface="Arial" charset="0"/>
              <a:ea typeface="ＭＳ Ｐゴシック" charset="0"/>
              <a:cs typeface="+mn-cs"/>
            </a:endParaRPr>
          </a:p>
          <a:p>
            <a:pPr lvl="2"/>
            <a:r>
              <a:rPr lang="en-US" sz="1200" kern="1200" dirty="0" smtClean="0">
                <a:solidFill>
                  <a:schemeClr val="tx1"/>
                </a:solidFill>
                <a:effectLst/>
                <a:latin typeface="Arial" charset="0"/>
                <a:ea typeface="ＭＳ Ｐゴシック" charset="0"/>
                <a:cs typeface="+mn-cs"/>
              </a:rPr>
              <a:t>All registered users can create a group on the hub. They must be logged in.</a:t>
            </a:r>
            <a:endParaRPr lang="en-US" sz="1100" kern="1200" dirty="0" smtClean="0">
              <a:solidFill>
                <a:schemeClr val="tx1"/>
              </a:solidFill>
              <a:effectLst/>
              <a:latin typeface="Arial" charset="0"/>
              <a:ea typeface="ＭＳ Ｐゴシック" charset="0"/>
              <a:cs typeface="+mn-cs"/>
            </a:endParaRPr>
          </a:p>
          <a:p>
            <a:pPr lvl="1"/>
            <a:r>
              <a:rPr lang="en-US" sz="1200" b="1" kern="1200" dirty="0" smtClean="0">
                <a:solidFill>
                  <a:schemeClr val="tx1"/>
                </a:solidFill>
                <a:effectLst/>
                <a:latin typeface="Arial" charset="0"/>
                <a:ea typeface="ＭＳ Ｐゴシック" charset="0"/>
                <a:cs typeface="+mn-cs"/>
              </a:rPr>
              <a:t>To create a group on the frontend:</a:t>
            </a:r>
            <a:endParaRPr lang="en-US" sz="1050" kern="1200" dirty="0" smtClean="0">
              <a:solidFill>
                <a:schemeClr val="tx1"/>
              </a:solidFill>
              <a:effectLst/>
              <a:latin typeface="Arial" charset="0"/>
              <a:ea typeface="ＭＳ Ｐゴシック" charset="0"/>
              <a:cs typeface="+mn-cs"/>
            </a:endParaRPr>
          </a:p>
          <a:p>
            <a:pPr lvl="2"/>
            <a:r>
              <a:rPr lang="en-US" sz="1200" kern="1200" dirty="0" smtClean="0">
                <a:solidFill>
                  <a:schemeClr val="tx1"/>
                </a:solidFill>
                <a:effectLst/>
                <a:latin typeface="Arial" charset="0"/>
                <a:ea typeface="ＭＳ Ｐゴシック" charset="0"/>
                <a:cs typeface="+mn-cs"/>
              </a:rPr>
              <a:t>From</a:t>
            </a:r>
            <a:r>
              <a:rPr lang="en-US" sz="1200" kern="1200" baseline="0" dirty="0" smtClean="0">
                <a:solidFill>
                  <a:schemeClr val="tx1"/>
                </a:solidFill>
                <a:effectLst/>
                <a:latin typeface="Arial" charset="0"/>
                <a:ea typeface="ＭＳ Ｐゴシック" charset="0"/>
                <a:cs typeface="+mn-cs"/>
              </a:rPr>
              <a:t> the Groups page, </a:t>
            </a:r>
            <a:r>
              <a:rPr lang="en-US" sz="1200" kern="1200" dirty="0" smtClean="0">
                <a:solidFill>
                  <a:schemeClr val="tx1"/>
                </a:solidFill>
                <a:effectLst/>
                <a:latin typeface="Arial" charset="0"/>
                <a:ea typeface="ＭＳ Ｐゴシック" charset="0"/>
                <a:cs typeface="+mn-cs"/>
              </a:rPr>
              <a:t>click the “Create a User Group” button on the top right of the page.</a:t>
            </a:r>
            <a:endParaRPr lang="en-US" sz="11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a:t>
            </a:fld>
            <a:endParaRPr lang="en-US"/>
          </a:p>
        </p:txBody>
      </p:sp>
    </p:spTree>
    <p:extLst>
      <p:ext uri="{BB962C8B-B14F-4D97-AF65-F5344CB8AC3E}">
        <p14:creationId xmlns:p14="http://schemas.microsoft.com/office/powerpoint/2010/main" val="250418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More group functions</a:t>
            </a:r>
            <a:r>
              <a:rPr lang="en-US" sz="1200" kern="1200" baseline="0" dirty="0" smtClean="0">
                <a:solidFill>
                  <a:schemeClr val="tx1"/>
                </a:solidFill>
                <a:effectLst/>
                <a:latin typeface="Arial" charset="0"/>
                <a:ea typeface="ＭＳ Ｐゴシック" charset="0"/>
                <a:cs typeface="+mn-cs"/>
              </a:rPr>
              <a:t> include:</a:t>
            </a: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 Blogs: a place for members to post blog entries to share privately with other group members  (with the option to also make it visible to the </a:t>
            </a:r>
          </a:p>
          <a:p>
            <a:r>
              <a:rPr lang="en-US" sz="1200" kern="1200" dirty="0" smtClean="0">
                <a:solidFill>
                  <a:schemeClr val="tx1"/>
                </a:solidFill>
                <a:effectLst/>
                <a:latin typeface="Arial" charset="0"/>
                <a:ea typeface="ＭＳ Ｐゴシック" charset="0"/>
                <a:cs typeface="+mn-cs"/>
              </a:rPr>
              <a:t>Public or only other registered hub users)</a:t>
            </a:r>
          </a:p>
          <a:p>
            <a:pPr marL="171450" indent="-171450">
              <a:buFont typeface="Arial" pitchFamily="34" charset="0"/>
              <a:buChar char="•"/>
            </a:pPr>
            <a:r>
              <a:rPr lang="en-US" sz="1200" kern="1200" dirty="0" err="1" smtClean="0">
                <a:solidFill>
                  <a:schemeClr val="tx1"/>
                </a:solidFill>
                <a:effectLst/>
                <a:latin typeface="Arial" charset="0"/>
                <a:ea typeface="ＭＳ Ｐゴシック" charset="0"/>
                <a:cs typeface="+mn-cs"/>
              </a:rPr>
              <a:t>WishList</a:t>
            </a:r>
            <a:r>
              <a:rPr lang="en-US" sz="1200" kern="1200" dirty="0" smtClean="0">
                <a:solidFill>
                  <a:schemeClr val="tx1"/>
                </a:solidFill>
                <a:effectLst/>
                <a:latin typeface="Arial" charset="0"/>
                <a:ea typeface="ＭＳ Ｐゴシック" charset="0"/>
                <a:cs typeface="+mn-cs"/>
              </a:rPr>
              <a:t>: Where group members can enter wishes/idea</a:t>
            </a:r>
            <a:r>
              <a:rPr lang="en-US" sz="1200" kern="1200" baseline="0" dirty="0" smtClean="0">
                <a:solidFill>
                  <a:schemeClr val="tx1"/>
                </a:solidFill>
                <a:effectLst/>
                <a:latin typeface="Arial" charset="0"/>
                <a:ea typeface="ＭＳ Ｐゴシック" charset="0"/>
                <a:cs typeface="+mn-cs"/>
              </a:rPr>
              <a:t> for group improvement</a:t>
            </a:r>
            <a:endParaRPr lang="en-US" sz="1200" kern="1200" dirty="0" smtClean="0">
              <a:solidFill>
                <a:schemeClr val="tx1"/>
              </a:solidFill>
              <a:effectLst/>
              <a:latin typeface="Arial" charset="0"/>
              <a:ea typeface="ＭＳ Ｐゴシック" charset="0"/>
              <a:cs typeface="+mn-cs"/>
            </a:endParaRPr>
          </a:p>
          <a:p>
            <a:r>
              <a:rPr lang="en-US" sz="1200" kern="1200" baseline="0" dirty="0" smtClean="0">
                <a:solidFill>
                  <a:schemeClr val="tx1"/>
                </a:solidFill>
                <a:effectLst/>
                <a:latin typeface="Arial" charset="0"/>
                <a:ea typeface="ＭＳ Ｐゴシック" charset="0"/>
                <a:cs typeface="+mn-cs"/>
              </a:rPr>
              <a:t>Projects – Where groups can create project spaces to share files and manage to do lists. Projects will be demo-</a:t>
            </a:r>
            <a:r>
              <a:rPr lang="en-US" sz="1200" kern="1200" baseline="0" dirty="0" err="1" smtClean="0">
                <a:solidFill>
                  <a:schemeClr val="tx1"/>
                </a:solidFill>
                <a:effectLst/>
                <a:latin typeface="Arial" charset="0"/>
                <a:ea typeface="ＭＳ Ｐゴシック" charset="0"/>
                <a:cs typeface="+mn-cs"/>
              </a:rPr>
              <a:t>ed</a:t>
            </a:r>
            <a:r>
              <a:rPr lang="en-US" sz="1200" kern="1200" baseline="0" dirty="0" smtClean="0">
                <a:solidFill>
                  <a:schemeClr val="tx1"/>
                </a:solidFill>
                <a:effectLst/>
                <a:latin typeface="Arial" charset="0"/>
                <a:ea typeface="ＭＳ Ｐゴシック" charset="0"/>
                <a:cs typeface="+mn-cs"/>
              </a:rPr>
              <a:t> tomorrow, so be sure to catch that presentation for more information. </a:t>
            </a:r>
          </a:p>
          <a:p>
            <a:r>
              <a:rPr lang="en-US" sz="1200" kern="1200" baseline="0" dirty="0" smtClean="0">
                <a:solidFill>
                  <a:schemeClr val="tx1"/>
                </a:solidFill>
                <a:effectLst/>
                <a:latin typeface="Arial" charset="0"/>
                <a:ea typeface="ＭＳ Ｐゴシック" charset="0"/>
                <a:cs typeface="+mn-cs"/>
              </a:rPr>
              <a:t>And resources.. Where users can contribute their content to the hub.</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30</a:t>
            </a:fld>
            <a:endParaRPr lang="en-US"/>
          </a:p>
        </p:txBody>
      </p:sp>
    </p:spTree>
    <p:extLst>
      <p:ext uri="{BB962C8B-B14F-4D97-AF65-F5344CB8AC3E}">
        <p14:creationId xmlns:p14="http://schemas.microsoft.com/office/powerpoint/2010/main" val="3706143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ＭＳ Ｐゴシック" charset="0"/>
                <a:cs typeface="+mn-cs"/>
              </a:rPr>
              <a:t>Next I’m going</a:t>
            </a:r>
            <a:r>
              <a:rPr lang="en-US" sz="1200" b="0" i="0" kern="1200" baseline="0" dirty="0" smtClean="0">
                <a:solidFill>
                  <a:schemeClr val="tx1"/>
                </a:solidFill>
                <a:effectLst/>
                <a:latin typeface="Arial" charset="0"/>
                <a:ea typeface="ＭＳ Ｐゴシック" charset="0"/>
                <a:cs typeface="+mn-cs"/>
              </a:rPr>
              <a:t> to discussing Resource Contribution.</a:t>
            </a:r>
          </a:p>
          <a:p>
            <a:endParaRPr lang="en-US" sz="1200" b="0" i="0" kern="1200" baseline="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Resources </a:t>
            </a:r>
            <a:r>
              <a:rPr lang="en-US" sz="1200" b="0" i="0" kern="1200" dirty="0" smtClean="0">
                <a:solidFill>
                  <a:schemeClr val="tx1"/>
                </a:solidFill>
                <a:effectLst/>
                <a:latin typeface="Arial" charset="0"/>
                <a:ea typeface="ＭＳ Ｐゴシック" charset="0"/>
                <a:cs typeface="+mn-cs"/>
              </a:rPr>
              <a:t>are user-submitted pieces of content that range from video presentations to publications to simulation tools. </a:t>
            </a:r>
          </a:p>
          <a:p>
            <a:r>
              <a:rPr lang="en-US" dirty="0" smtClean="0"/>
              <a:t>They have an “</a:t>
            </a:r>
            <a:r>
              <a:rPr lang="en-US" dirty="0" smtClean="0"/>
              <a:t>action” item.</a:t>
            </a:r>
            <a:r>
              <a:rPr lang="en-US" baseline="0" dirty="0" smtClean="0"/>
              <a:t> In other words, they can be downloaded, launched, watched, etc..</a:t>
            </a:r>
            <a:r>
              <a:rPr lang="en-US" dirty="0" smtClean="0"/>
              <a:t> </a:t>
            </a:r>
          </a:p>
          <a:p>
            <a:endParaRPr lang="en-US" sz="1200" b="0" i="0" kern="120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Any</a:t>
            </a:r>
            <a:r>
              <a:rPr lang="en-US" sz="1200" b="0" i="0" kern="1200" baseline="0" dirty="0" smtClean="0">
                <a:solidFill>
                  <a:schemeClr val="tx1"/>
                </a:solidFill>
                <a:effectLst/>
                <a:latin typeface="Arial" charset="0"/>
                <a:ea typeface="ＭＳ Ｐゴシック" charset="0"/>
                <a:cs typeface="+mn-cs"/>
              </a:rPr>
              <a:t> registered hub user</a:t>
            </a:r>
            <a:r>
              <a:rPr lang="en-US" sz="1200" b="0" i="0" kern="1200" dirty="0" smtClean="0">
                <a:solidFill>
                  <a:schemeClr val="tx1"/>
                </a:solidFill>
                <a:effectLst/>
                <a:latin typeface="Arial" charset="0"/>
                <a:ea typeface="ＭＳ Ｐゴシック" charset="0"/>
                <a:cs typeface="+mn-cs"/>
              </a:rPr>
              <a:t> can submit a resource! </a:t>
            </a:r>
          </a:p>
          <a:p>
            <a:endParaRPr lang="en-US" sz="1200" b="0" i="0" kern="1200" dirty="0" smtClean="0">
              <a:solidFill>
                <a:schemeClr val="tx1"/>
              </a:solidFill>
              <a:effectLst/>
              <a:latin typeface="Arial" charset="0"/>
              <a:ea typeface="ＭＳ Ｐゴシック" charset="0"/>
              <a:cs typeface="+mn-cs"/>
            </a:endParaRPr>
          </a:p>
          <a:p>
            <a:r>
              <a:rPr lang="en-US" sz="1200" b="0" i="0" kern="1200" dirty="0" smtClean="0">
                <a:solidFill>
                  <a:schemeClr val="tx1"/>
                </a:solidFill>
                <a:effectLst/>
                <a:latin typeface="Arial" charset="0"/>
                <a:ea typeface="ＭＳ Ｐゴシック" charset="0"/>
                <a:cs typeface="+mn-cs"/>
              </a:rPr>
              <a:t>Resources must be relevant to the community and may undergo a short approval process to ensure all appropriate files and information are included.</a:t>
            </a:r>
            <a:endParaRPr lang="en-US" dirty="0" smtClean="0"/>
          </a:p>
        </p:txBody>
      </p:sp>
      <p:sp>
        <p:nvSpPr>
          <p:cNvPr id="4" name="Slide Number Placeholder 3"/>
          <p:cNvSpPr>
            <a:spLocks noGrp="1"/>
          </p:cNvSpPr>
          <p:nvPr>
            <p:ph type="sldNum" sz="quarter" idx="10"/>
          </p:nvPr>
        </p:nvSpPr>
        <p:spPr/>
        <p:txBody>
          <a:bodyPr/>
          <a:lstStyle/>
          <a:p>
            <a:fld id="{C6FEE6DF-C2D8-DF48-923C-DA677920A013}" type="slidenum">
              <a:rPr lang="en-US" smtClean="0"/>
              <a:pPr/>
              <a:t>31</a:t>
            </a:fld>
            <a:endParaRPr lang="en-US"/>
          </a:p>
        </p:txBody>
      </p:sp>
    </p:spTree>
    <p:extLst>
      <p:ext uri="{BB962C8B-B14F-4D97-AF65-F5344CB8AC3E}">
        <p14:creationId xmlns:p14="http://schemas.microsoft.com/office/powerpoint/2010/main" val="1280634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a:t>
            </a:r>
            <a:r>
              <a:rPr lang="en-US" baseline="0" dirty="0" smtClean="0"/>
              <a:t> types that can be uploaded include: Simulation and Modeling Tools, Seminars, Tutorials, Tech Reports, Teaching Materials, and Data from experiments</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32</a:t>
            </a:fld>
            <a:endParaRPr lang="en-US"/>
          </a:p>
        </p:txBody>
      </p:sp>
    </p:spTree>
    <p:extLst>
      <p:ext uri="{BB962C8B-B14F-4D97-AF65-F5344CB8AC3E}">
        <p14:creationId xmlns:p14="http://schemas.microsoft.com/office/powerpoint/2010/main" val="3762489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of a resource as a digital publication</a:t>
            </a:r>
            <a:r>
              <a:rPr lang="en-US" baseline="0" dirty="0" smtClean="0"/>
              <a:t>. You can view a lot of information about the resource before launching it.</a:t>
            </a:r>
            <a:endParaRPr lang="en-US" baseline="0" dirty="0" smtClean="0"/>
          </a:p>
          <a:p>
            <a:endParaRPr lang="en-US" baseline="0" dirty="0" smtClean="0"/>
          </a:p>
          <a:p>
            <a:r>
              <a:rPr lang="en-US" baseline="0" dirty="0" smtClean="0"/>
              <a:t>On a resource page, users see:</a:t>
            </a:r>
          </a:p>
          <a:p>
            <a:r>
              <a:rPr lang="en-US" baseline="0" dirty="0" smtClean="0"/>
              <a:t>-Title</a:t>
            </a:r>
          </a:p>
          <a:p>
            <a:r>
              <a:rPr lang="en-US" baseline="0" dirty="0" smtClean="0"/>
              <a:t>Authors</a:t>
            </a:r>
          </a:p>
          <a:p>
            <a:r>
              <a:rPr lang="en-US" baseline="0" dirty="0" smtClean="0"/>
              <a:t> Metrics including: usage stats, citations, questions</a:t>
            </a:r>
          </a:p>
          <a:p>
            <a:r>
              <a:rPr lang="en-US" baseline="0" dirty="0" smtClean="0"/>
              <a:t>Images associated with the resource</a:t>
            </a:r>
          </a:p>
          <a:p>
            <a:r>
              <a:rPr lang="en-US" baseline="0" dirty="0" smtClean="0"/>
              <a:t>And the Abstract.</a:t>
            </a:r>
          </a:p>
          <a:p>
            <a:endParaRPr lang="en-US" baseline="0" dirty="0" smtClean="0"/>
          </a:p>
          <a:p>
            <a:r>
              <a:rPr lang="en-US" baseline="0" dirty="0" smtClean="0"/>
              <a:t>The tabs that appear on a resource page are plugins, and can be turned on and off from the back-end.</a:t>
            </a:r>
          </a:p>
          <a:p>
            <a:endParaRPr lang="en-US" baseline="0" dirty="0" smtClean="0"/>
          </a:p>
        </p:txBody>
      </p:sp>
      <p:sp>
        <p:nvSpPr>
          <p:cNvPr id="4" name="Slide Number Placeholder 3"/>
          <p:cNvSpPr>
            <a:spLocks noGrp="1"/>
          </p:cNvSpPr>
          <p:nvPr>
            <p:ph type="sldNum" sz="quarter" idx="10"/>
          </p:nvPr>
        </p:nvSpPr>
        <p:spPr/>
        <p:txBody>
          <a:bodyPr/>
          <a:lstStyle/>
          <a:p>
            <a:fld id="{C6FEE6DF-C2D8-DF48-923C-DA677920A013}" type="slidenum">
              <a:rPr lang="en-US" smtClean="0"/>
              <a:pPr/>
              <a:t>33</a:t>
            </a:fld>
            <a:endParaRPr lang="en-US"/>
          </a:p>
        </p:txBody>
      </p:sp>
    </p:spTree>
    <p:extLst>
      <p:ext uri="{BB962C8B-B14F-4D97-AF65-F5344CB8AC3E}">
        <p14:creationId xmlns:p14="http://schemas.microsoft.com/office/powerpoint/2010/main" val="50518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Analytics</a:t>
            </a:r>
            <a:r>
              <a:rPr lang="en-US" baseline="0" dirty="0" smtClean="0"/>
              <a:t> are collected to study the impact of a resource and it’s contributor. </a:t>
            </a:r>
          </a:p>
          <a:p>
            <a:r>
              <a:rPr lang="en-US" baseline="0" dirty="0" smtClean="0"/>
              <a:t>Usage stats can be viewed in the Usage Tab of the resource. </a:t>
            </a:r>
          </a:p>
          <a:p>
            <a:endParaRPr lang="en-US" baseline="0" dirty="0" smtClean="0"/>
          </a:p>
          <a:p>
            <a:r>
              <a:rPr lang="en-US" baseline="0" dirty="0" smtClean="0"/>
              <a:t>Stats collected include # of users served, # of simulation runs, # of citations, and publication date.</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34</a:t>
            </a:fld>
            <a:endParaRPr lang="en-US"/>
          </a:p>
        </p:txBody>
      </p:sp>
    </p:spTree>
    <p:extLst>
      <p:ext uri="{BB962C8B-B14F-4D97-AF65-F5344CB8AC3E}">
        <p14:creationId xmlns:p14="http://schemas.microsoft.com/office/powerpoint/2010/main" val="1736454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upload a resource, navigate to Discover&gt; Resources &gt; Upload from the menu. On this page is some helpful information about the upload process.</a:t>
            </a:r>
          </a:p>
          <a:p>
            <a:endParaRPr lang="en-US" baseline="0" dirty="0" smtClean="0"/>
          </a:p>
          <a:p>
            <a:r>
              <a:rPr lang="en-US" baseline="0" dirty="0" smtClean="0"/>
              <a:t>Note the Intellectual Property Considerations section. – All materials contributed must have clearly defined rights and privileges.</a:t>
            </a:r>
          </a:p>
          <a:p>
            <a:endParaRPr lang="en-US" baseline="0" dirty="0" smtClean="0"/>
          </a:p>
          <a:p>
            <a:endParaRPr lang="en-US" baseline="0" dirty="0" smtClean="0"/>
          </a:p>
          <a:p>
            <a:r>
              <a:rPr lang="en-US" baseline="0" dirty="0" smtClean="0"/>
              <a:t>To begin the upload process, click Get Started.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35</a:t>
            </a:fld>
            <a:endParaRPr lang="en-US"/>
          </a:p>
        </p:txBody>
      </p:sp>
    </p:spTree>
    <p:extLst>
      <p:ext uri="{BB962C8B-B14F-4D97-AF65-F5344CB8AC3E}">
        <p14:creationId xmlns:p14="http://schemas.microsoft.com/office/powerpoint/2010/main" val="323038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step in the process is to select a resource type. Here, you see Downloads, Publications, Seminars, Teaching materials, and Tools. </a:t>
            </a:r>
          </a:p>
          <a:p>
            <a:endParaRPr lang="en-US" baseline="0" dirty="0" smtClean="0"/>
          </a:p>
          <a:p>
            <a:r>
              <a:rPr lang="en-US" baseline="0" dirty="0" smtClean="0"/>
              <a:t>These types can be configured on the backend.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36</a:t>
            </a:fld>
            <a:endParaRPr lang="en-US"/>
          </a:p>
        </p:txBody>
      </p:sp>
    </p:spTree>
    <p:extLst>
      <p:ext uri="{BB962C8B-B14F-4D97-AF65-F5344CB8AC3E}">
        <p14:creationId xmlns:p14="http://schemas.microsoft.com/office/powerpoint/2010/main" val="1966167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backend, navigate to Components, Resources,</a:t>
            </a:r>
            <a:r>
              <a:rPr lang="en-US" baseline="0" dirty="0" smtClean="0"/>
              <a:t> Types. This will allow you to view, edit, add, or delete resource types that you don’t need.</a:t>
            </a:r>
          </a:p>
          <a:p>
            <a:endParaRPr lang="en-US" baseline="0" dirty="0" smtClean="0"/>
          </a:p>
          <a:p>
            <a:r>
              <a:rPr lang="en-US" baseline="0" dirty="0" smtClean="0"/>
              <a:t>To delete a resource type, click the check box, and click the Delete icon in the upper right hand corner of your screen.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37</a:t>
            </a:fld>
            <a:endParaRPr lang="en-US"/>
          </a:p>
        </p:txBody>
      </p:sp>
    </p:spTree>
    <p:extLst>
      <p:ext uri="{BB962C8B-B14F-4D97-AF65-F5344CB8AC3E}">
        <p14:creationId xmlns:p14="http://schemas.microsoft.com/office/powerpoint/2010/main" val="290312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 a new resource type, click</a:t>
            </a:r>
            <a:r>
              <a:rPr lang="en-US" baseline="0" dirty="0" smtClean="0"/>
              <a:t> the New Button. Fill in the Title, Alias (this will be auto generated if you choose to leave this blank), choose a category (Main Types will make this resource type available from the main page). </a:t>
            </a:r>
          </a:p>
          <a:p>
            <a:endParaRPr lang="en-US" baseline="0" dirty="0" smtClean="0"/>
          </a:p>
          <a:p>
            <a:r>
              <a:rPr lang="en-US" baseline="0" dirty="0" smtClean="0"/>
              <a:t>If you would like to make this a resource type that users can contribute from the front-end, click the check box next to contributable. Leave this blank if you want this resource type to be contributed only on the backend by an administrator.</a:t>
            </a:r>
          </a:p>
          <a:p>
            <a:endParaRPr lang="en-US" baseline="0" dirty="0" smtClean="0"/>
          </a:p>
          <a:p>
            <a:r>
              <a:rPr lang="en-US" baseline="0" dirty="0" smtClean="0"/>
              <a:t>Fill in the description with information about the resource type – This will help users decide if their content fits this type.</a:t>
            </a:r>
          </a:p>
          <a:p>
            <a:endParaRPr lang="en-US" baseline="0" dirty="0" smtClean="0"/>
          </a:p>
          <a:p>
            <a:r>
              <a:rPr lang="en-US" baseline="0" dirty="0" smtClean="0"/>
              <a:t>From here, you can also choose which plugins are available. Plugins appear as tabs on the front-end. Choose which plugins are active by clicking the radio buttons under on or off.</a:t>
            </a:r>
          </a:p>
          <a:p>
            <a:endParaRPr lang="en-US" baseline="0" dirty="0" smtClean="0"/>
          </a:p>
          <a:p>
            <a:r>
              <a:rPr lang="en-US" baseline="0" dirty="0" smtClean="0"/>
              <a:t>Click Save to save your information.</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38</a:t>
            </a:fld>
            <a:endParaRPr lang="en-US"/>
          </a:p>
        </p:txBody>
      </p:sp>
    </p:spTree>
    <p:extLst>
      <p:ext uri="{BB962C8B-B14F-4D97-AF65-F5344CB8AC3E}">
        <p14:creationId xmlns:p14="http://schemas.microsoft.com/office/powerpoint/2010/main" val="2612245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Fields can also be added if</a:t>
            </a:r>
            <a:r>
              <a:rPr lang="en-US" baseline="0" dirty="0" smtClean="0"/>
              <a:t> you would like to ask for </a:t>
            </a:r>
            <a:r>
              <a:rPr lang="en-US" dirty="0" smtClean="0"/>
              <a:t>extra metadata</a:t>
            </a:r>
            <a:r>
              <a:rPr lang="en-US" baseline="0" dirty="0" smtClean="0"/>
              <a:t> for the resource type you are creating. </a:t>
            </a:r>
          </a:p>
          <a:p>
            <a:endParaRPr lang="en-US" baseline="0" dirty="0" smtClean="0"/>
          </a:p>
          <a:p>
            <a:r>
              <a:rPr lang="en-US" baseline="0" dirty="0" smtClean="0"/>
              <a:t>Enter the Field name, input type, and select the appropriate options. If you would the information to be required for submission, click the check box under required.</a:t>
            </a:r>
          </a:p>
          <a:p>
            <a:r>
              <a:rPr lang="en-US" baseline="0" dirty="0" smtClean="0"/>
              <a:t/>
            </a:r>
            <a:br>
              <a:rPr lang="en-US" baseline="0" dirty="0" smtClean="0"/>
            </a:br>
            <a:r>
              <a:rPr lang="en-US" baseline="0" dirty="0" smtClean="0"/>
              <a:t>Click Save.</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39</a:t>
            </a:fld>
            <a:endParaRPr lang="en-US"/>
          </a:p>
        </p:txBody>
      </p:sp>
    </p:spTree>
    <p:extLst>
      <p:ext uri="{BB962C8B-B14F-4D97-AF65-F5344CB8AC3E}">
        <p14:creationId xmlns:p14="http://schemas.microsoft.com/office/powerpoint/2010/main" val="279476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Arial" charset="0"/>
                <a:ea typeface="ＭＳ Ｐゴシック" charset="0"/>
                <a:cs typeface="+mn-cs"/>
              </a:rPr>
              <a:t>Fill in the required fields on the New Group form that appears.</a:t>
            </a:r>
            <a:endParaRPr lang="en-US" sz="1100" kern="1200" dirty="0" smtClean="0">
              <a:solidFill>
                <a:schemeClr val="tx1"/>
              </a:solidFill>
              <a:effectLst/>
              <a:latin typeface="Arial" charset="0"/>
              <a:ea typeface="ＭＳ Ｐゴシック" charset="0"/>
              <a:cs typeface="+mn-cs"/>
            </a:endParaRPr>
          </a:p>
          <a:p>
            <a:pPr lvl="3"/>
            <a:r>
              <a:rPr lang="en-US" sz="1200" b="1" kern="1200" dirty="0" smtClean="0">
                <a:solidFill>
                  <a:schemeClr val="tx1"/>
                </a:solidFill>
                <a:effectLst/>
                <a:latin typeface="Arial" charset="0"/>
                <a:ea typeface="ＭＳ Ｐゴシック" charset="0"/>
                <a:cs typeface="+mn-cs"/>
              </a:rPr>
              <a:t>Group ID</a:t>
            </a:r>
            <a:r>
              <a:rPr lang="en-US" sz="1200" kern="1200" dirty="0" smtClean="0">
                <a:solidFill>
                  <a:schemeClr val="tx1"/>
                </a:solidFill>
                <a:effectLst/>
                <a:latin typeface="Arial" charset="0"/>
                <a:ea typeface="ＭＳ Ｐゴシック" charset="0"/>
                <a:cs typeface="+mn-cs"/>
              </a:rPr>
              <a:t> is your group’s alias.</a:t>
            </a:r>
            <a:r>
              <a:rPr lang="en-US" sz="1200" kern="1200" baseline="0" dirty="0" smtClean="0">
                <a:solidFill>
                  <a:schemeClr val="tx1"/>
                </a:solidFill>
                <a:effectLst/>
                <a:latin typeface="Arial" charset="0"/>
                <a:ea typeface="ＭＳ Ｐゴシック" charset="0"/>
                <a:cs typeface="+mn-cs"/>
              </a:rPr>
              <a:t> This is the</a:t>
            </a:r>
            <a:r>
              <a:rPr lang="en-US" sz="1200" kern="1200" dirty="0" smtClean="0">
                <a:solidFill>
                  <a:schemeClr val="tx1"/>
                </a:solidFill>
                <a:effectLst/>
                <a:latin typeface="Arial" charset="0"/>
                <a:ea typeface="ＭＳ Ｐゴシック" charset="0"/>
                <a:cs typeface="+mn-cs"/>
              </a:rPr>
              <a:t> name that</a:t>
            </a:r>
            <a:r>
              <a:rPr lang="en-US" sz="1200" kern="1200" baseline="0" dirty="0" smtClean="0">
                <a:solidFill>
                  <a:schemeClr val="tx1"/>
                </a:solidFill>
                <a:effectLst/>
                <a:latin typeface="Arial" charset="0"/>
                <a:ea typeface="ＭＳ Ｐゴシック" charset="0"/>
                <a:cs typeface="+mn-cs"/>
              </a:rPr>
              <a:t> appears in the</a:t>
            </a:r>
            <a:r>
              <a:rPr lang="en-US" sz="1200" kern="1200" dirty="0" smtClean="0">
                <a:solidFill>
                  <a:schemeClr val="tx1"/>
                </a:solidFill>
                <a:effectLst/>
                <a:latin typeface="Arial" charset="0"/>
                <a:ea typeface="ＭＳ Ｐゴシック" charset="0"/>
                <a:cs typeface="+mn-cs"/>
              </a:rPr>
              <a:t> URL.</a:t>
            </a:r>
            <a:endParaRPr lang="en-US" sz="1100" kern="1200" dirty="0" smtClean="0">
              <a:solidFill>
                <a:schemeClr val="tx1"/>
              </a:solidFill>
              <a:effectLst/>
              <a:latin typeface="Arial" charset="0"/>
              <a:ea typeface="ＭＳ Ｐゴシック" charset="0"/>
              <a:cs typeface="+mn-cs"/>
            </a:endParaRPr>
          </a:p>
          <a:p>
            <a:pPr lvl="3"/>
            <a:r>
              <a:rPr lang="en-US" sz="1200" b="1" kern="1200" dirty="0" smtClean="0">
                <a:solidFill>
                  <a:schemeClr val="tx1"/>
                </a:solidFill>
                <a:effectLst/>
                <a:latin typeface="Arial" charset="0"/>
                <a:ea typeface="ＭＳ Ｐゴシック" charset="0"/>
                <a:cs typeface="+mn-cs"/>
              </a:rPr>
              <a:t>Group Title</a:t>
            </a:r>
            <a:r>
              <a:rPr lang="en-US" sz="1200" kern="1200" dirty="0" smtClean="0">
                <a:solidFill>
                  <a:schemeClr val="tx1"/>
                </a:solidFill>
                <a:effectLst/>
                <a:latin typeface="Arial" charset="0"/>
                <a:ea typeface="ＭＳ Ｐゴシック" charset="0"/>
                <a:cs typeface="+mn-cs"/>
              </a:rPr>
              <a:t> is the official name for your group.</a:t>
            </a:r>
            <a:endParaRPr lang="en-US" sz="1100" kern="1200" dirty="0" smtClean="0">
              <a:solidFill>
                <a:schemeClr val="tx1"/>
              </a:solidFill>
              <a:effectLst/>
              <a:latin typeface="Arial" charset="0"/>
              <a:ea typeface="ＭＳ Ｐゴシック" charset="0"/>
              <a:cs typeface="+mn-cs"/>
            </a:endParaRPr>
          </a:p>
          <a:p>
            <a:pPr lvl="3"/>
            <a:r>
              <a:rPr lang="en-US" sz="1200" b="1" kern="1200" dirty="0" smtClean="0">
                <a:solidFill>
                  <a:schemeClr val="tx1"/>
                </a:solidFill>
                <a:effectLst/>
                <a:latin typeface="Arial" charset="0"/>
                <a:ea typeface="ＭＳ Ｐゴシック" charset="0"/>
                <a:cs typeface="+mn-cs"/>
              </a:rPr>
              <a:t>Interests</a:t>
            </a:r>
            <a:r>
              <a:rPr lang="en-US" sz="1200" kern="1200" dirty="0" smtClean="0">
                <a:solidFill>
                  <a:schemeClr val="tx1"/>
                </a:solidFill>
                <a:effectLst/>
                <a:latin typeface="Arial" charset="0"/>
                <a:ea typeface="ＭＳ Ｐゴシック" charset="0"/>
                <a:cs typeface="+mn-cs"/>
              </a:rPr>
              <a:t> are tags that help categorize your group, and make them more discoverable in search results.</a:t>
            </a:r>
            <a:endParaRPr lang="en-US" sz="11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a:t>
            </a:fld>
            <a:endParaRPr lang="en-US"/>
          </a:p>
        </p:txBody>
      </p:sp>
    </p:spTree>
    <p:extLst>
      <p:ext uri="{BB962C8B-B14F-4D97-AF65-F5344CB8AC3E}">
        <p14:creationId xmlns:p14="http://schemas.microsoft.com/office/powerpoint/2010/main" val="4115000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Licenses can be configured by clicking Licenses. Creative</a:t>
            </a:r>
            <a:r>
              <a:rPr lang="en-US" baseline="0" dirty="0" smtClean="0"/>
              <a:t> Commons licenses are included by default. You can add, edit, or delete licenses in this area.</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40</a:t>
            </a:fld>
            <a:endParaRPr lang="en-US"/>
          </a:p>
        </p:txBody>
      </p:sp>
    </p:spTree>
    <p:extLst>
      <p:ext uri="{BB962C8B-B14F-4D97-AF65-F5344CB8AC3E}">
        <p14:creationId xmlns:p14="http://schemas.microsoft.com/office/powerpoint/2010/main" val="270325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choosing the resource type you are submitting, you will be directed to the Compose step. Keep in mind that you must fill all required fields, but we suggest including as much information as possible about your contribution. </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41</a:t>
            </a:fld>
            <a:endParaRPr lang="en-US"/>
          </a:p>
        </p:txBody>
      </p:sp>
    </p:spTree>
    <p:extLst>
      <p:ext uri="{BB962C8B-B14F-4D97-AF65-F5344CB8AC3E}">
        <p14:creationId xmlns:p14="http://schemas.microsoft.com/office/powerpoint/2010/main" val="2555480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Compose Step, Enter your title, and the abstract/description of your contribution.  Keep in mind that different resource types require different metadata, and this is configurable in the back-end. In this example, Collection Date is required, and Geo-Location is also an option. </a:t>
            </a:r>
          </a:p>
          <a:p>
            <a:endParaRPr lang="en-US" baseline="0" dirty="0" smtClean="0"/>
          </a:p>
          <a:p>
            <a:r>
              <a:rPr lang="en-US" baseline="0" dirty="0" smtClean="0"/>
              <a:t>Click next to move on to the Attach Step.</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42</a:t>
            </a:fld>
            <a:endParaRPr lang="en-US"/>
          </a:p>
        </p:txBody>
      </p:sp>
    </p:spTree>
    <p:extLst>
      <p:ext uri="{BB962C8B-B14F-4D97-AF65-F5344CB8AC3E}">
        <p14:creationId xmlns:p14="http://schemas.microsoft.com/office/powerpoint/2010/main" val="953837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Attach step, upload your resource documents by choosing a file from your computer, and clicking upload. After clicking upload, you will see your file listed. If you upload more than one file, the file that appears first in the list of files is the primary document. You can reorder to files by dragging them to the appropriate order.</a:t>
            </a:r>
          </a:p>
          <a:p>
            <a:endParaRPr lang="en-US" baseline="0" dirty="0" smtClean="0"/>
          </a:p>
          <a:p>
            <a:r>
              <a:rPr lang="en-US" baseline="0" dirty="0" smtClean="0"/>
              <a:t>Click the Trash icon to delete the attachment.</a:t>
            </a:r>
          </a:p>
          <a:p>
            <a:endParaRPr lang="en-US" baseline="0" dirty="0" smtClean="0"/>
          </a:p>
          <a:p>
            <a:r>
              <a:rPr lang="en-US" baseline="0" dirty="0" smtClean="0"/>
              <a:t>Click Next.</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43</a:t>
            </a:fld>
            <a:endParaRPr lang="en-US"/>
          </a:p>
        </p:txBody>
      </p:sp>
    </p:spTree>
    <p:extLst>
      <p:ext uri="{BB962C8B-B14F-4D97-AF65-F5344CB8AC3E}">
        <p14:creationId xmlns:p14="http://schemas.microsoft.com/office/powerpoint/2010/main" val="307438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authorship of a resource is controlled in the Authors step of the upload process. A resource can be associated with a group and control it’s access to non-group members. To associate the resource with one of your groups, choose your group from the Group drop-down.  Then, in the Access level drop down, choose how you would like to make the resource accessible to non-group members. </a:t>
            </a:r>
            <a:endParaRPr lang="en-US" dirty="0" smtClean="0"/>
          </a:p>
          <a:p>
            <a:endParaRPr lang="en-US" baseline="0" dirty="0" smtClean="0"/>
          </a:p>
          <a:p>
            <a:r>
              <a:rPr lang="en-US" sz="1200" b="1" i="0" kern="1200" dirty="0" smtClean="0">
                <a:solidFill>
                  <a:schemeClr val="tx1"/>
                </a:solidFill>
                <a:effectLst/>
                <a:latin typeface="Arial" charset="0"/>
                <a:ea typeface="ＭＳ Ｐゴシック" charset="0"/>
                <a:cs typeface="+mn-cs"/>
              </a:rPr>
              <a:t>Public</a:t>
            </a:r>
            <a:r>
              <a:rPr lang="en-US" sz="1200" b="0" i="0" kern="1200" dirty="0" smtClean="0">
                <a:solidFill>
                  <a:schemeClr val="tx1"/>
                </a:solidFill>
                <a:effectLst/>
                <a:latin typeface="Arial" charset="0"/>
                <a:ea typeface="ＭＳ Ｐゴシック" charset="0"/>
                <a:cs typeface="+mn-cs"/>
              </a:rPr>
              <a:t> = anyone may view/download the resource</a:t>
            </a:r>
            <a:r>
              <a:rPr lang="en-US" dirty="0" smtClean="0"/>
              <a:t/>
            </a:r>
            <a:br>
              <a:rPr lang="en-US" dirty="0" smtClean="0"/>
            </a:br>
            <a:r>
              <a:rPr lang="en-US" sz="1200" b="1" i="0" kern="1200" dirty="0" smtClean="0">
                <a:solidFill>
                  <a:schemeClr val="tx1"/>
                </a:solidFill>
                <a:effectLst/>
                <a:latin typeface="Arial" charset="0"/>
                <a:ea typeface="ＭＳ Ｐゴシック" charset="0"/>
                <a:cs typeface="+mn-cs"/>
              </a:rPr>
              <a:t>Protected</a:t>
            </a:r>
            <a:r>
              <a:rPr lang="en-US" sz="1200" b="0" i="0" kern="1200" dirty="0" smtClean="0">
                <a:solidFill>
                  <a:schemeClr val="tx1"/>
                </a:solidFill>
                <a:effectLst/>
                <a:latin typeface="Arial" charset="0"/>
                <a:ea typeface="ＭＳ Ｐゴシック" charset="0"/>
                <a:cs typeface="+mn-cs"/>
              </a:rPr>
              <a:t> = abstract is visible, files restricted to group members</a:t>
            </a:r>
            <a:r>
              <a:rPr lang="en-US" dirty="0" smtClean="0"/>
              <a:t/>
            </a:r>
            <a:br>
              <a:rPr lang="en-US" dirty="0" smtClean="0"/>
            </a:br>
            <a:r>
              <a:rPr lang="en-US" sz="1200" b="1" i="0" kern="1200" dirty="0" smtClean="0">
                <a:solidFill>
                  <a:schemeClr val="tx1"/>
                </a:solidFill>
                <a:effectLst/>
                <a:latin typeface="Arial" charset="0"/>
                <a:ea typeface="ＭＳ Ｐゴシック" charset="0"/>
                <a:cs typeface="+mn-cs"/>
              </a:rPr>
              <a:t>Private</a:t>
            </a:r>
            <a:r>
              <a:rPr lang="en-US" sz="1200" b="0" i="0" kern="1200" dirty="0" smtClean="0">
                <a:solidFill>
                  <a:schemeClr val="tx1"/>
                </a:solidFill>
                <a:effectLst/>
                <a:latin typeface="Arial" charset="0"/>
                <a:ea typeface="ＭＳ Ｐゴシック" charset="0"/>
                <a:cs typeface="+mn-cs"/>
              </a:rPr>
              <a:t> = only visible to group members</a:t>
            </a:r>
            <a:endParaRPr lang="en-US" baseline="0" dirty="0" smtClean="0"/>
          </a:p>
          <a:p>
            <a:endParaRPr lang="en-US" baseline="0" dirty="0" smtClean="0"/>
          </a:p>
          <a:p>
            <a:r>
              <a:rPr lang="en-US" baseline="0" dirty="0" smtClean="0"/>
              <a:t>Add authors by typing their name into the given field. If the user is already registered on the hub, their name will appear in the drop down. You can add users without hub accounts by typing their name, and clicking Add. They will then be added as authors to the resource, but their names will not be linked to a hub profile.</a:t>
            </a:r>
          </a:p>
          <a:p>
            <a:endParaRPr lang="en-US" baseline="0" dirty="0" smtClean="0"/>
          </a:p>
          <a:p>
            <a:r>
              <a:rPr lang="en-US" baseline="0" dirty="0" smtClean="0"/>
              <a:t>Note: Your name will appear automatically as an author. If you are not an author, you can remove yourself by clicking the Trash icon.</a:t>
            </a:r>
          </a:p>
          <a:p>
            <a:endParaRPr lang="en-US" baseline="0" dirty="0" smtClean="0"/>
          </a:p>
          <a:p>
            <a:r>
              <a:rPr lang="en-US" baseline="0" dirty="0" smtClean="0"/>
              <a:t>Click Next.</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44</a:t>
            </a:fld>
            <a:endParaRPr lang="en-US"/>
          </a:p>
        </p:txBody>
      </p:sp>
    </p:spTree>
    <p:extLst>
      <p:ext uri="{BB962C8B-B14F-4D97-AF65-F5344CB8AC3E}">
        <p14:creationId xmlns:p14="http://schemas.microsoft.com/office/powerpoint/2010/main" val="3808933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a:t>
            </a:r>
            <a:r>
              <a:rPr lang="en-US" baseline="0" dirty="0" smtClean="0"/>
              <a:t> tags is the next step in the upload process. A tag is like a subject, keyword, or category, and makes your resource easier to find in searched. To add a tag, begin typing the word into the given field. If the tag already exists on the hub, it will appear in the drop down, and you can click to add the tag to your resource. If it does not exist, type the word, and click the enter button. You can also click to choose from suggested tags if there are any existing on your hub.</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45</a:t>
            </a:fld>
            <a:endParaRPr lang="en-US"/>
          </a:p>
        </p:txBody>
      </p:sp>
    </p:spTree>
    <p:extLst>
      <p:ext uri="{BB962C8B-B14F-4D97-AF65-F5344CB8AC3E}">
        <p14:creationId xmlns:p14="http://schemas.microsoft.com/office/powerpoint/2010/main" val="762343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Review step of uploading a resource, you must read the release information and click the required box under the authorization area. Choose the appropriate license from the License drop down. </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46</a:t>
            </a:fld>
            <a:endParaRPr lang="en-US"/>
          </a:p>
        </p:txBody>
      </p:sp>
    </p:spTree>
    <p:extLst>
      <p:ext uri="{BB962C8B-B14F-4D97-AF65-F5344CB8AC3E}">
        <p14:creationId xmlns:p14="http://schemas.microsoft.com/office/powerpoint/2010/main" val="3764673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a:t>
            </a:r>
            <a:r>
              <a:rPr lang="en-US" baseline="0" dirty="0" smtClean="0"/>
              <a:t> down the screen to see the preview of your resource. If you find an error, you can go back to the previous steps to edit the fields before submitting your contribution.</a:t>
            </a:r>
          </a:p>
          <a:p>
            <a:endParaRPr lang="en-US" baseline="0" dirty="0" smtClean="0"/>
          </a:p>
          <a:p>
            <a:r>
              <a:rPr lang="en-US" baseline="0" dirty="0" smtClean="0"/>
              <a:t>When you are ready, click Submit Contribution. </a:t>
            </a:r>
          </a:p>
          <a:p>
            <a:endParaRPr lang="en-US" baseline="0" dirty="0" smtClean="0"/>
          </a:p>
          <a:p>
            <a:r>
              <a:rPr lang="en-US" baseline="0" dirty="0" smtClean="0"/>
              <a:t>The default settings on our hubs puts uploaded resources into a pending status. An administrator must approve the resource in order to allow it to be published.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47</a:t>
            </a:fld>
            <a:endParaRPr lang="en-US"/>
          </a:p>
        </p:txBody>
      </p:sp>
    </p:spTree>
    <p:extLst>
      <p:ext uri="{BB962C8B-B14F-4D97-AF65-F5344CB8AC3E}">
        <p14:creationId xmlns:p14="http://schemas.microsoft.com/office/powerpoint/2010/main" val="1717498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approve a resource,</a:t>
            </a:r>
            <a:r>
              <a:rPr lang="en-US" baseline="0" dirty="0" smtClean="0"/>
              <a:t> navigate to the resource component on the backend. Click approve and publish.</a:t>
            </a:r>
          </a:p>
          <a:p>
            <a:endParaRPr lang="en-US" baseline="0" dirty="0" smtClean="0"/>
          </a:p>
          <a:p>
            <a:r>
              <a:rPr lang="en-US" baseline="0" dirty="0" smtClean="0"/>
              <a:t>If you trust users, you can change the approval settings to Auto-approve from the component Parameters. You can also add the usernames of hub users whose resource uploads will be auto-approved. </a:t>
            </a:r>
          </a:p>
          <a:p>
            <a:endParaRPr lang="en-US" baseline="0" dirty="0" smtClean="0"/>
          </a:p>
          <a:p>
            <a:r>
              <a:rPr lang="en-US" baseline="0" dirty="0" smtClean="0"/>
              <a:t>Keep in mind, if resources are auto-approved, they will be published on the hub immediately upon submission. </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48</a:t>
            </a:fld>
            <a:endParaRPr lang="en-US"/>
          </a:p>
        </p:txBody>
      </p:sp>
    </p:spTree>
    <p:extLst>
      <p:ext uri="{BB962C8B-B14F-4D97-AF65-F5344CB8AC3E}">
        <p14:creationId xmlns:p14="http://schemas.microsoft.com/office/powerpoint/2010/main" val="38040804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being p</a:t>
            </a:r>
            <a:r>
              <a:rPr lang="en-US" dirty="0" smtClean="0"/>
              <a:t>ublished, resources appear in various places</a:t>
            </a:r>
            <a:r>
              <a:rPr lang="en-US" baseline="0" dirty="0" smtClean="0"/>
              <a:t> on the hub.</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49</a:t>
            </a:fld>
            <a:endParaRPr lang="en-US"/>
          </a:p>
        </p:txBody>
      </p:sp>
    </p:spTree>
    <p:extLst>
      <p:ext uri="{BB962C8B-B14F-4D97-AF65-F5344CB8AC3E}">
        <p14:creationId xmlns:p14="http://schemas.microsoft.com/office/powerpoint/2010/main" val="52102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Arial" charset="0"/>
                <a:ea typeface="ＭＳ Ｐゴシック" charset="0"/>
                <a:cs typeface="+mn-cs"/>
              </a:rPr>
              <a:t>Describe your new group in the </a:t>
            </a:r>
            <a:r>
              <a:rPr lang="en-US" sz="1200" b="1" kern="1200" dirty="0" smtClean="0">
                <a:solidFill>
                  <a:schemeClr val="tx1"/>
                </a:solidFill>
                <a:effectLst/>
                <a:latin typeface="Arial" charset="0"/>
                <a:ea typeface="ＭＳ Ｐゴシック" charset="0"/>
                <a:cs typeface="+mn-cs"/>
              </a:rPr>
              <a:t>Other Details (Public) and (Private) area.</a:t>
            </a:r>
            <a:endParaRPr lang="en-US" sz="1100" kern="1200" dirty="0" smtClean="0">
              <a:solidFill>
                <a:schemeClr val="tx1"/>
              </a:solidFill>
              <a:effectLst/>
              <a:latin typeface="Arial" charset="0"/>
              <a:ea typeface="ＭＳ Ｐゴシック" charset="0"/>
              <a:cs typeface="+mn-cs"/>
            </a:endParaRPr>
          </a:p>
          <a:p>
            <a:pPr lvl="4"/>
            <a:r>
              <a:rPr lang="en-US" sz="1200" b="1" kern="1200" dirty="0" smtClean="0">
                <a:solidFill>
                  <a:schemeClr val="tx1"/>
                </a:solidFill>
                <a:effectLst/>
                <a:latin typeface="Arial" charset="0"/>
                <a:ea typeface="ＭＳ Ｐゴシック" charset="0"/>
                <a:cs typeface="+mn-cs"/>
              </a:rPr>
              <a:t>Other Details (Public)</a:t>
            </a:r>
            <a:r>
              <a:rPr lang="en-US" sz="1200" kern="1200" dirty="0" smtClean="0">
                <a:solidFill>
                  <a:schemeClr val="tx1"/>
                </a:solidFill>
                <a:effectLst/>
                <a:latin typeface="Arial" charset="0"/>
                <a:ea typeface="ＭＳ Ｐゴシック" charset="0"/>
                <a:cs typeface="+mn-cs"/>
              </a:rPr>
              <a:t> is a description that non-group members can see when they come across the group.</a:t>
            </a:r>
            <a:endParaRPr lang="en-US" sz="1100" kern="1200" dirty="0" smtClean="0">
              <a:solidFill>
                <a:schemeClr val="tx1"/>
              </a:solidFill>
              <a:effectLst/>
              <a:latin typeface="Arial" charset="0"/>
              <a:ea typeface="ＭＳ Ｐゴシック" charset="0"/>
              <a:cs typeface="+mn-cs"/>
            </a:endParaRPr>
          </a:p>
          <a:p>
            <a:pPr lvl="4"/>
            <a:r>
              <a:rPr lang="en-US" sz="1200" b="1" kern="1200" dirty="0" smtClean="0">
                <a:solidFill>
                  <a:schemeClr val="tx1"/>
                </a:solidFill>
                <a:effectLst/>
                <a:latin typeface="Arial" charset="0"/>
                <a:ea typeface="ＭＳ Ｐゴシック" charset="0"/>
                <a:cs typeface="+mn-cs"/>
              </a:rPr>
              <a:t>Other Details (Private)</a:t>
            </a:r>
            <a:r>
              <a:rPr lang="en-US" sz="1200" kern="1200" dirty="0" smtClean="0">
                <a:solidFill>
                  <a:schemeClr val="tx1"/>
                </a:solidFill>
                <a:effectLst/>
                <a:latin typeface="Arial" charset="0"/>
                <a:ea typeface="ＭＳ Ｐゴシック" charset="0"/>
                <a:cs typeface="+mn-cs"/>
              </a:rPr>
              <a:t> is the descriptions that only group members can see.</a:t>
            </a:r>
            <a:endParaRPr lang="en-US" sz="1100" kern="1200" dirty="0" smtClean="0">
              <a:solidFill>
                <a:schemeClr val="tx1"/>
              </a:solidFill>
              <a:effectLst/>
              <a:latin typeface="Arial" charset="0"/>
              <a:ea typeface="ＭＳ Ｐゴシック" charset="0"/>
              <a:cs typeface="+mn-cs"/>
            </a:endParaRP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	Upload files or pictures associated with your group in the box on the right.</a:t>
            </a:r>
            <a:endParaRPr lang="en-US" sz="11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5</a:t>
            </a:fld>
            <a:endParaRPr lang="en-US"/>
          </a:p>
        </p:txBody>
      </p:sp>
    </p:spTree>
    <p:extLst>
      <p:ext uri="{BB962C8B-B14F-4D97-AF65-F5344CB8AC3E}">
        <p14:creationId xmlns:p14="http://schemas.microsoft.com/office/powerpoint/2010/main" val="3377912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similar process for submitting</a:t>
            </a:r>
            <a:r>
              <a:rPr lang="en-US" baseline="0" dirty="0" smtClean="0"/>
              <a:t> tools on the HUB.</a:t>
            </a:r>
          </a:p>
          <a:p>
            <a:endParaRPr lang="en-US" baseline="0" dirty="0" smtClean="0"/>
          </a:p>
          <a:p>
            <a:r>
              <a:rPr lang="en-US" baseline="0" dirty="0" smtClean="0"/>
              <a:t>1. Choose Tools for your resource type after clicking Get Started to being the submission process.</a:t>
            </a:r>
          </a:p>
          <a:p>
            <a:r>
              <a:rPr lang="en-US" baseline="0" dirty="0" smtClean="0"/>
              <a:t>2. Enter the following information:</a:t>
            </a:r>
          </a:p>
          <a:p>
            <a:r>
              <a:rPr lang="en-US" baseline="0" dirty="0" smtClean="0"/>
              <a:t>	a. Tool name - which is the short name, used for the directory containing the tool.</a:t>
            </a:r>
          </a:p>
          <a:p>
            <a:r>
              <a:rPr lang="en-US" baseline="0" dirty="0" smtClean="0"/>
              <a:t>	b. Title – Full name for the tool</a:t>
            </a:r>
          </a:p>
          <a:p>
            <a:r>
              <a:rPr lang="en-US" baseline="0" dirty="0" smtClean="0"/>
              <a:t>	c. Version – Option version number</a:t>
            </a:r>
          </a:p>
          <a:p>
            <a:r>
              <a:rPr lang="en-US" baseline="0" dirty="0" smtClean="0"/>
              <a:t>	d. At a glance – A one-line description of your tool</a:t>
            </a:r>
          </a:p>
          <a:p>
            <a:r>
              <a:rPr lang="en-US" baseline="0" dirty="0" smtClean="0"/>
              <a:t>	e. Tool Access – Who can run the tool</a:t>
            </a:r>
          </a:p>
          <a:p>
            <a:r>
              <a:rPr lang="en-US" baseline="0" dirty="0" smtClean="0"/>
              <a:t>	f. Source Code Access – Who can access code</a:t>
            </a:r>
          </a:p>
          <a:p>
            <a:r>
              <a:rPr lang="en-US" baseline="0" dirty="0" smtClean="0"/>
              <a:t>	g. Project Area Access – Who can access wiki</a:t>
            </a:r>
          </a:p>
          <a:p>
            <a:r>
              <a:rPr lang="en-US" baseline="0" dirty="0" smtClean="0"/>
              <a:t>	h. Development Team – Team members who can modify your code. Add the usernames of the team in this field.</a:t>
            </a:r>
          </a:p>
          <a:p>
            <a:endParaRPr lang="en-US" baseline="0" dirty="0" smtClean="0"/>
          </a:p>
        </p:txBody>
      </p:sp>
      <p:sp>
        <p:nvSpPr>
          <p:cNvPr id="4" name="Slide Number Placeholder 3"/>
          <p:cNvSpPr>
            <a:spLocks noGrp="1"/>
          </p:cNvSpPr>
          <p:nvPr>
            <p:ph type="sldNum" sz="quarter" idx="10"/>
          </p:nvPr>
        </p:nvSpPr>
        <p:spPr/>
        <p:txBody>
          <a:bodyPr/>
          <a:lstStyle/>
          <a:p>
            <a:fld id="{C6FEE6DF-C2D8-DF48-923C-DA677920A013}" type="slidenum">
              <a:rPr lang="en-US" smtClean="0"/>
              <a:pPr/>
              <a:t>50</a:t>
            </a:fld>
            <a:endParaRPr lang="en-US"/>
          </a:p>
        </p:txBody>
      </p:sp>
    </p:spTree>
    <p:extLst>
      <p:ext uri="{BB962C8B-B14F-4D97-AF65-F5344CB8AC3E}">
        <p14:creationId xmlns:p14="http://schemas.microsoft.com/office/powerpoint/2010/main" val="4095813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submitting the contribution form, users can create/develop/add the code for the tool. You can develop tools within a workspace using the </a:t>
            </a:r>
            <a:r>
              <a:rPr lang="en-US" baseline="0" dirty="0" err="1" smtClean="0"/>
              <a:t>Rappture</a:t>
            </a:r>
            <a:r>
              <a:rPr lang="en-US" baseline="0" dirty="0" smtClean="0"/>
              <a:t> Toolkit.  – See George Howlett in Track 3 for more on this. His talk will be available on </a:t>
            </a:r>
            <a:r>
              <a:rPr lang="en-US" baseline="0" dirty="0" err="1" smtClean="0"/>
              <a:t>HUBzero</a:t>
            </a:r>
            <a:r>
              <a:rPr lang="en-US" baseline="0" dirty="0" smtClean="0"/>
              <a:t> after hubbub.</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51</a:t>
            </a:fld>
            <a:endParaRPr lang="en-US"/>
          </a:p>
        </p:txBody>
      </p:sp>
    </p:spTree>
    <p:extLst>
      <p:ext uri="{BB962C8B-B14F-4D97-AF65-F5344CB8AC3E}">
        <p14:creationId xmlns:p14="http://schemas.microsoft.com/office/powerpoint/2010/main" val="3991775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your source</a:t>
            </a:r>
            <a:r>
              <a:rPr lang="en-US" baseline="0" dirty="0" smtClean="0"/>
              <a:t> code has been uploaded into your project area, click the link to move forward.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52</a:t>
            </a:fld>
            <a:endParaRPr lang="en-US"/>
          </a:p>
        </p:txBody>
      </p:sp>
    </p:spTree>
    <p:extLst>
      <p:ext uri="{BB962C8B-B14F-4D97-AF65-F5344CB8AC3E}">
        <p14:creationId xmlns:p14="http://schemas.microsoft.com/office/powerpoint/2010/main" val="426315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a:t>
            </a:r>
            <a:r>
              <a:rPr lang="en-US" baseline="0" dirty="0" smtClean="0"/>
              <a:t> managers will install the code, but it is up to you to be sure that your tool is working properly. </a:t>
            </a:r>
          </a:p>
          <a:p>
            <a:endParaRPr lang="en-US" baseline="0" dirty="0" smtClean="0"/>
          </a:p>
          <a:p>
            <a:r>
              <a:rPr lang="en-US" baseline="0" dirty="0" smtClean="0"/>
              <a:t>If all is well, click My tool is working properly.. Link. If you need to make changes/fixes, upload the new code, and click the I’ve committed new code.. Link. </a:t>
            </a:r>
          </a:p>
          <a:p>
            <a:endParaRPr lang="en-US" baseline="0" dirty="0" smtClean="0"/>
          </a:p>
          <a:p>
            <a:r>
              <a:rPr lang="en-US" baseline="0" dirty="0" smtClean="0"/>
              <a:t>We will then update the code, and it is up to you to test once again.</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53</a:t>
            </a:fld>
            <a:endParaRPr lang="en-US"/>
          </a:p>
        </p:txBody>
      </p:sp>
    </p:spTree>
    <p:extLst>
      <p:ext uri="{BB962C8B-B14F-4D97-AF65-F5344CB8AC3E}">
        <p14:creationId xmlns:p14="http://schemas.microsoft.com/office/powerpoint/2010/main" val="3552381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process continues until your is working properly. Click the Approve link. Once you have approved it, the tool will be published.</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54</a:t>
            </a:fld>
            <a:endParaRPr lang="en-US"/>
          </a:p>
        </p:txBody>
      </p:sp>
    </p:spTree>
    <p:extLst>
      <p:ext uri="{BB962C8B-B14F-4D97-AF65-F5344CB8AC3E}">
        <p14:creationId xmlns:p14="http://schemas.microsoft.com/office/powerpoint/2010/main" val="347750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b="1" kern="1200" dirty="0" smtClean="0">
                <a:solidFill>
                  <a:schemeClr val="tx1"/>
                </a:solidFill>
                <a:effectLst/>
                <a:latin typeface="Arial" charset="0"/>
                <a:ea typeface="ＭＳ Ｐゴシック" charset="0"/>
                <a:cs typeface="+mn-cs"/>
              </a:rPr>
              <a:t>How do members join?</a:t>
            </a:r>
            <a:endParaRPr lang="en-US" sz="1100" kern="1200" dirty="0" smtClean="0">
              <a:solidFill>
                <a:schemeClr val="tx1"/>
              </a:solidFill>
              <a:effectLst/>
              <a:latin typeface="Arial" charset="0"/>
              <a:ea typeface="ＭＳ Ｐゴシック" charset="0"/>
              <a:cs typeface="+mn-cs"/>
            </a:endParaRPr>
          </a:p>
          <a:p>
            <a:pPr lvl="4"/>
            <a:r>
              <a:rPr lang="en-US" sz="1200" b="1" kern="1200" dirty="0" smtClean="0">
                <a:solidFill>
                  <a:schemeClr val="tx1"/>
                </a:solidFill>
                <a:effectLst/>
                <a:latin typeface="Arial" charset="0"/>
                <a:ea typeface="ＭＳ Ｐゴシック" charset="0"/>
                <a:cs typeface="+mn-cs"/>
              </a:rPr>
              <a:t>Membership or Group Join Policy </a:t>
            </a:r>
            <a:r>
              <a:rPr lang="en-US" sz="1200" kern="1200" dirty="0" smtClean="0">
                <a:solidFill>
                  <a:schemeClr val="tx1"/>
                </a:solidFill>
                <a:effectLst/>
                <a:latin typeface="Arial" charset="0"/>
                <a:ea typeface="ＭＳ Ｐゴシック" charset="0"/>
                <a:cs typeface="+mn-cs"/>
              </a:rPr>
              <a:t>determines how members join the group.</a:t>
            </a:r>
            <a:endParaRPr lang="en-US" sz="1100" kern="1200" dirty="0" smtClean="0">
              <a:solidFill>
                <a:schemeClr val="tx1"/>
              </a:solidFill>
              <a:effectLst/>
              <a:latin typeface="Arial" charset="0"/>
              <a:ea typeface="ＭＳ Ｐゴシック" charset="0"/>
              <a:cs typeface="+mn-cs"/>
            </a:endParaRPr>
          </a:p>
          <a:p>
            <a:pPr lvl="5"/>
            <a:r>
              <a:rPr lang="en-US" sz="1200" b="1" kern="1200" dirty="0" smtClean="0">
                <a:solidFill>
                  <a:schemeClr val="tx1"/>
                </a:solidFill>
                <a:effectLst/>
                <a:latin typeface="+mn-lt"/>
                <a:ea typeface="+mn-ea"/>
                <a:cs typeface="+mn-cs"/>
              </a:rPr>
              <a:t>Anyone</a:t>
            </a:r>
            <a:r>
              <a:rPr lang="en-US" sz="1200" kern="1200" dirty="0" smtClean="0">
                <a:solidFill>
                  <a:schemeClr val="tx1"/>
                </a:solidFill>
                <a:effectLst/>
                <a:latin typeface="+mn-lt"/>
                <a:ea typeface="+mn-ea"/>
                <a:cs typeface="+mn-cs"/>
              </a:rPr>
              <a:t> means that anyone can click join, and they are immediately accepted into the group.</a:t>
            </a:r>
            <a:endParaRPr lang="en-US" sz="1100" kern="1200" dirty="0" smtClean="0">
              <a:solidFill>
                <a:schemeClr val="tx1"/>
              </a:solidFill>
              <a:effectLst/>
              <a:latin typeface="+mn-lt"/>
              <a:ea typeface="+mn-ea"/>
              <a:cs typeface="+mn-cs"/>
            </a:endParaRPr>
          </a:p>
          <a:p>
            <a:pPr lvl="5"/>
            <a:r>
              <a:rPr lang="en-US" sz="1200" kern="1200" dirty="0" smtClean="0">
                <a:solidFill>
                  <a:schemeClr val="tx1"/>
                </a:solidFill>
                <a:effectLst/>
                <a:latin typeface="+mn-lt"/>
                <a:ea typeface="+mn-ea"/>
                <a:cs typeface="+mn-cs"/>
              </a:rPr>
              <a:t>In a </a:t>
            </a:r>
            <a:r>
              <a:rPr lang="en-US" sz="1200" b="1" kern="1200" dirty="0" smtClean="0">
                <a:solidFill>
                  <a:schemeClr val="tx1"/>
                </a:solidFill>
                <a:effectLst/>
                <a:latin typeface="+mn-lt"/>
                <a:ea typeface="+mn-ea"/>
                <a:cs typeface="+mn-cs"/>
              </a:rPr>
              <a:t>Restricted </a:t>
            </a:r>
            <a:r>
              <a:rPr lang="en-US" sz="1200" kern="1200" dirty="0" smtClean="0">
                <a:solidFill>
                  <a:schemeClr val="tx1"/>
                </a:solidFill>
                <a:effectLst/>
                <a:latin typeface="+mn-lt"/>
                <a:ea typeface="+mn-ea"/>
                <a:cs typeface="+mn-cs"/>
              </a:rPr>
              <a:t>group, the group manager will approve/deny membership.</a:t>
            </a:r>
            <a:endParaRPr lang="en-US" sz="1100" kern="1200" dirty="0" smtClean="0">
              <a:solidFill>
                <a:schemeClr val="tx1"/>
              </a:solidFill>
              <a:effectLst/>
              <a:latin typeface="+mn-lt"/>
              <a:ea typeface="+mn-ea"/>
              <a:cs typeface="+mn-cs"/>
            </a:endParaRPr>
          </a:p>
          <a:p>
            <a:pPr lvl="5"/>
            <a:r>
              <a:rPr lang="en-US" sz="1200" b="1" kern="1200" dirty="0" smtClean="0">
                <a:solidFill>
                  <a:schemeClr val="tx1"/>
                </a:solidFill>
                <a:effectLst/>
                <a:latin typeface="+mn-lt"/>
                <a:ea typeface="+mn-ea"/>
                <a:cs typeface="+mn-cs"/>
              </a:rPr>
              <a:t>Invite Only</a:t>
            </a:r>
            <a:r>
              <a:rPr lang="en-US" sz="1200" kern="1200" dirty="0" smtClean="0">
                <a:solidFill>
                  <a:schemeClr val="tx1"/>
                </a:solidFill>
                <a:effectLst/>
                <a:latin typeface="+mn-lt"/>
                <a:ea typeface="+mn-ea"/>
                <a:cs typeface="+mn-cs"/>
              </a:rPr>
              <a:t> allows members to join only by manager invitation.</a:t>
            </a:r>
            <a:endParaRPr lang="en-US" sz="1100" kern="1200" dirty="0" smtClean="0">
              <a:solidFill>
                <a:schemeClr val="tx1"/>
              </a:solidFill>
              <a:effectLst/>
              <a:latin typeface="+mn-lt"/>
              <a:ea typeface="+mn-ea"/>
              <a:cs typeface="+mn-cs"/>
            </a:endParaRPr>
          </a:p>
          <a:p>
            <a:pPr lvl="5"/>
            <a:r>
              <a:rPr lang="en-US" sz="1200" b="1" kern="1200" dirty="0" smtClean="0">
                <a:solidFill>
                  <a:schemeClr val="tx1"/>
                </a:solidFill>
                <a:effectLst/>
                <a:latin typeface="+mn-lt"/>
                <a:ea typeface="+mn-ea"/>
                <a:cs typeface="+mn-cs"/>
              </a:rPr>
              <a:t>Closed</a:t>
            </a:r>
            <a:r>
              <a:rPr lang="en-US" sz="1200" kern="1200" dirty="0" smtClean="0">
                <a:solidFill>
                  <a:schemeClr val="tx1"/>
                </a:solidFill>
                <a:effectLst/>
                <a:latin typeface="+mn-lt"/>
                <a:ea typeface="+mn-ea"/>
                <a:cs typeface="+mn-cs"/>
              </a:rPr>
              <a:t> - Not accepting new members.  Membership cannot be requested.</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6</a:t>
            </a:fld>
            <a:endParaRPr lang="en-US"/>
          </a:p>
        </p:txBody>
      </p:sp>
    </p:spTree>
    <p:extLst>
      <p:ext uri="{BB962C8B-B14F-4D97-AF65-F5344CB8AC3E}">
        <p14:creationId xmlns:p14="http://schemas.microsoft.com/office/powerpoint/2010/main" val="367739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b="1" kern="1200" dirty="0" smtClean="0">
                <a:solidFill>
                  <a:schemeClr val="tx1"/>
                </a:solidFill>
                <a:effectLst/>
                <a:latin typeface="Arial" charset="0"/>
                <a:ea typeface="ＭＳ Ｐゴシック" charset="0"/>
                <a:cs typeface="+mn-cs"/>
              </a:rPr>
              <a:t>Can others see the group?</a:t>
            </a:r>
            <a:endParaRPr lang="en-US" sz="1100" kern="1200" dirty="0" smtClean="0">
              <a:solidFill>
                <a:schemeClr val="tx1"/>
              </a:solidFill>
              <a:effectLst/>
              <a:latin typeface="Arial" charset="0"/>
              <a:ea typeface="ＭＳ Ｐゴシック" charset="0"/>
              <a:cs typeface="+mn-cs"/>
            </a:endParaRPr>
          </a:p>
          <a:p>
            <a:pPr lvl="4"/>
            <a:r>
              <a:rPr lang="en-US" sz="1200" b="1" kern="1200" dirty="0" smtClean="0">
                <a:solidFill>
                  <a:schemeClr val="tx1"/>
                </a:solidFill>
                <a:effectLst/>
                <a:latin typeface="Arial" charset="0"/>
                <a:ea typeface="ＭＳ Ｐゴシック" charset="0"/>
                <a:cs typeface="+mn-cs"/>
              </a:rPr>
              <a:t>Discoverability Settings</a:t>
            </a:r>
            <a:r>
              <a:rPr lang="en-US" sz="1200" kern="1200" dirty="0" smtClean="0">
                <a:solidFill>
                  <a:schemeClr val="tx1"/>
                </a:solidFill>
                <a:effectLst/>
                <a:latin typeface="Arial" charset="0"/>
                <a:ea typeface="ＭＳ Ｐゴシック" charset="0"/>
                <a:cs typeface="+mn-cs"/>
              </a:rPr>
              <a:t> determine whether others can see the group in search results or by browsing all groups.</a:t>
            </a:r>
            <a:endParaRPr lang="en-US" sz="1100" kern="1200" dirty="0" smtClean="0">
              <a:solidFill>
                <a:schemeClr val="tx1"/>
              </a:solidFill>
              <a:effectLst/>
              <a:latin typeface="Arial" charset="0"/>
              <a:ea typeface="ＭＳ Ｐゴシック" charset="0"/>
              <a:cs typeface="+mn-cs"/>
            </a:endParaRPr>
          </a:p>
          <a:p>
            <a:pPr lvl="5"/>
            <a:r>
              <a:rPr lang="en-US" sz="1200" b="1" kern="1200" dirty="0" smtClean="0">
                <a:solidFill>
                  <a:schemeClr val="tx1"/>
                </a:solidFill>
                <a:effectLst/>
                <a:latin typeface="+mn-lt"/>
                <a:ea typeface="+mn-ea"/>
                <a:cs typeface="+mn-cs"/>
              </a:rPr>
              <a:t>Visible</a:t>
            </a:r>
            <a:r>
              <a:rPr lang="en-US" sz="1200" kern="1200" dirty="0" smtClean="0">
                <a:solidFill>
                  <a:schemeClr val="tx1"/>
                </a:solidFill>
                <a:effectLst/>
                <a:latin typeface="+mn-lt"/>
                <a:ea typeface="+mn-ea"/>
                <a:cs typeface="+mn-cs"/>
              </a:rPr>
              <a:t> means that the group can be found in searches and by browsing all groups.</a:t>
            </a:r>
            <a:endParaRPr lang="en-US" sz="1100" kern="1200" dirty="0" smtClean="0">
              <a:solidFill>
                <a:schemeClr val="tx1"/>
              </a:solidFill>
              <a:effectLst/>
              <a:latin typeface="+mn-lt"/>
              <a:ea typeface="+mn-ea"/>
              <a:cs typeface="+mn-cs"/>
            </a:endParaRPr>
          </a:p>
          <a:p>
            <a:pPr lvl="5"/>
            <a:r>
              <a:rPr lang="en-US" sz="1200" b="1" kern="1200" dirty="0" smtClean="0">
                <a:solidFill>
                  <a:schemeClr val="tx1"/>
                </a:solidFill>
                <a:effectLst/>
                <a:latin typeface="+mn-lt"/>
                <a:ea typeface="+mn-ea"/>
                <a:cs typeface="+mn-cs"/>
              </a:rPr>
              <a:t>Hidden</a:t>
            </a:r>
            <a:r>
              <a:rPr lang="en-US" sz="1200" kern="1200" dirty="0" smtClean="0">
                <a:solidFill>
                  <a:schemeClr val="tx1"/>
                </a:solidFill>
                <a:effectLst/>
                <a:latin typeface="+mn-lt"/>
                <a:ea typeface="+mn-ea"/>
                <a:cs typeface="+mn-cs"/>
              </a:rPr>
              <a:t> means the group cannot be found through searches and is only viewable by group members and those who know the groups direct URL.</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Arial" charset="0"/>
                <a:ea typeface="ＭＳ Ｐゴシック" charset="0"/>
                <a:cs typeface="+mn-cs"/>
              </a:rPr>
              <a:t>Click</a:t>
            </a:r>
            <a:r>
              <a:rPr lang="en-US" sz="1200" b="1" kern="1200" dirty="0" smtClean="0">
                <a:solidFill>
                  <a:schemeClr val="tx1"/>
                </a:solidFill>
                <a:effectLst/>
                <a:latin typeface="Arial" charset="0"/>
                <a:ea typeface="ＭＳ Ｐゴシック" charset="0"/>
                <a:cs typeface="+mn-cs"/>
              </a:rPr>
              <a:t> Submit</a:t>
            </a:r>
            <a:r>
              <a:rPr lang="en-US" sz="1200" kern="1200" dirty="0" smtClean="0">
                <a:solidFill>
                  <a:schemeClr val="tx1"/>
                </a:solidFill>
                <a:effectLst/>
                <a:latin typeface="Arial" charset="0"/>
                <a:ea typeface="ＭＳ Ｐゴシック" charset="0"/>
                <a:cs typeface="+mn-cs"/>
              </a:rPr>
              <a:t> to finish the creation process.</a:t>
            </a:r>
            <a:endParaRPr lang="en-US" sz="11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7</a:t>
            </a:fld>
            <a:endParaRPr lang="en-US"/>
          </a:p>
        </p:txBody>
      </p:sp>
    </p:spTree>
    <p:extLst>
      <p:ext uri="{BB962C8B-B14F-4D97-AF65-F5344CB8AC3E}">
        <p14:creationId xmlns:p14="http://schemas.microsoft.com/office/powerpoint/2010/main" val="346428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After clicking submit, your group is created</a:t>
            </a:r>
            <a:r>
              <a:rPr lang="en-US" sz="1200" kern="1200" baseline="0" dirty="0" smtClean="0">
                <a:solidFill>
                  <a:schemeClr val="tx1"/>
                </a:solidFill>
                <a:effectLst/>
                <a:latin typeface="Arial" charset="0"/>
                <a:ea typeface="ＭＳ Ｐゴシック" charset="0"/>
                <a:cs typeface="+mn-cs"/>
              </a:rPr>
              <a:t>, and will open on your screen. Because you have created the group, you are automatically a manager of the group.</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ＭＳ Ｐゴシック" charset="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Group Manager button houses the manager functions. From this button, you can invite users, edit group settings, and</a:t>
            </a:r>
            <a:r>
              <a:rPr lang="en-US" sz="1200" kern="1200" baseline="0" dirty="0" smtClean="0">
                <a:solidFill>
                  <a:schemeClr val="tx1"/>
                </a:solidFill>
                <a:effectLst/>
                <a:latin typeface="Arial" charset="0"/>
                <a:ea typeface="ＭＳ Ｐゴシック" charset="0"/>
                <a:cs typeface="+mn-cs"/>
              </a:rPr>
              <a:t> customize the group.</a:t>
            </a:r>
            <a:endParaRPr lang="en-US" sz="11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8</a:t>
            </a:fld>
            <a:endParaRPr lang="en-US"/>
          </a:p>
        </p:txBody>
      </p:sp>
    </p:spTree>
    <p:extLst>
      <p:ext uri="{BB962C8B-B14F-4D97-AF65-F5344CB8AC3E}">
        <p14:creationId xmlns:p14="http://schemas.microsoft.com/office/powerpoint/2010/main" val="349190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A manager is able to change any of the settings originally set upon group</a:t>
            </a:r>
            <a:r>
              <a:rPr lang="en-US" sz="1200" kern="1200" baseline="0" dirty="0" smtClean="0">
                <a:solidFill>
                  <a:schemeClr val="tx1"/>
                </a:solidFill>
                <a:effectLst/>
                <a:latin typeface="Arial" charset="0"/>
                <a:ea typeface="ＭＳ Ｐゴシック" charset="0"/>
                <a:cs typeface="+mn-cs"/>
              </a:rPr>
              <a:t> c</a:t>
            </a:r>
            <a:r>
              <a:rPr lang="en-US" sz="1200" kern="1200" dirty="0" smtClean="0">
                <a:solidFill>
                  <a:schemeClr val="tx1"/>
                </a:solidFill>
                <a:effectLst/>
                <a:latin typeface="Arial" charset="0"/>
                <a:ea typeface="ＭＳ Ｐゴシック" charset="0"/>
                <a:cs typeface="+mn-cs"/>
              </a:rPr>
              <a:t>reation by clicking on Edit Group Settings.</a:t>
            </a:r>
            <a:endParaRPr lang="en-US" dirty="0"/>
          </a:p>
        </p:txBody>
      </p:sp>
      <p:sp>
        <p:nvSpPr>
          <p:cNvPr id="4" name="Slide Number Placeholder 3"/>
          <p:cNvSpPr>
            <a:spLocks noGrp="1"/>
          </p:cNvSpPr>
          <p:nvPr>
            <p:ph type="sldNum" sz="quarter" idx="10"/>
          </p:nvPr>
        </p:nvSpPr>
        <p:spPr/>
        <p:txBody>
          <a:bodyPr/>
          <a:lstStyle/>
          <a:p>
            <a:fld id="{C6FEE6DF-C2D8-DF48-923C-DA677920A013}" type="slidenum">
              <a:rPr lang="en-US" smtClean="0"/>
              <a:pPr/>
              <a:t>9</a:t>
            </a:fld>
            <a:endParaRPr lang="en-US"/>
          </a:p>
        </p:txBody>
      </p:sp>
    </p:spTree>
    <p:extLst>
      <p:ext uri="{BB962C8B-B14F-4D97-AF65-F5344CB8AC3E}">
        <p14:creationId xmlns:p14="http://schemas.microsoft.com/office/powerpoint/2010/main" val="3209384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9698" name="Picture 2" descr="greybtm"/>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0" y="6172200"/>
            <a:ext cx="96774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hubzero2012-top"/>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6200" y="152400"/>
            <a:ext cx="8839200" cy="825500"/>
          </a:xfrm>
          <a:prstGeom prst="rect">
            <a:avLst/>
          </a:prstGeom>
          <a:noFill/>
          <a:extLst>
            <a:ext uri="{909E8E84-426E-40DD-AFC4-6F175D3DCCD1}">
              <a14:hiddenFill xmlns:a14="http://schemas.microsoft.com/office/drawing/2010/main">
                <a:solidFill>
                  <a:srgbClr val="FFFFFF"/>
                </a:solidFill>
              </a14:hiddenFill>
            </a:ext>
          </a:extLst>
        </p:spPr>
      </p:pic>
      <p:sp>
        <p:nvSpPr>
          <p:cNvPr id="29700" name="Rectangle 4"/>
          <p:cNvSpPr>
            <a:spLocks noGrp="1" noChangeArrowheads="1"/>
          </p:cNvSpPr>
          <p:nvPr>
            <p:ph type="ctrTitle"/>
          </p:nvPr>
        </p:nvSpPr>
        <p:spPr>
          <a:xfrm>
            <a:off x="685800" y="2130425"/>
            <a:ext cx="7772400" cy="1470025"/>
          </a:xfrm>
        </p:spPr>
        <p:txBody>
          <a:bodyPr/>
          <a:lstStyle>
            <a:lvl1pPr algn="ctr">
              <a:defRPr sz="4000"/>
            </a:lvl1pPr>
          </a:lstStyle>
          <a:p>
            <a:pPr lvl="0"/>
            <a:r>
              <a:rPr lang="en-US" noProof="0" smtClean="0"/>
              <a:t>Click to edit Master title style</a:t>
            </a:r>
          </a:p>
        </p:txBody>
      </p:sp>
      <p:sp>
        <p:nvSpPr>
          <p:cNvPr id="29701" name="Rectangle 5"/>
          <p:cNvSpPr>
            <a:spLocks noGrp="1" noChangeArrowheads="1"/>
          </p:cNvSpPr>
          <p:nvPr>
            <p:ph type="subTitle" idx="1"/>
          </p:nvPr>
        </p:nvSpPr>
        <p:spPr>
          <a:xfrm>
            <a:off x="1371600" y="3886200"/>
            <a:ext cx="6400800" cy="1752600"/>
          </a:xfrm>
        </p:spPr>
        <p:txBody>
          <a:bodyPr/>
          <a:lstStyle>
            <a:lvl1pPr marL="0" indent="0" algn="ctr">
              <a:buFont typeface="Wingdings" charset="0"/>
              <a:buNone/>
              <a:defRPr>
                <a:solidFill>
                  <a:srgbClr val="808080"/>
                </a:solidFill>
              </a:defRPr>
            </a:lvl1pPr>
          </a:lstStyle>
          <a:p>
            <a:pPr lvl="0"/>
            <a:r>
              <a:rPr lang="en-US" noProof="0" smtClean="0"/>
              <a:t>Click to edit Master subtitle style</a:t>
            </a:r>
          </a:p>
        </p:txBody>
      </p:sp>
      <p:sp>
        <p:nvSpPr>
          <p:cNvPr id="29702" name="Text Box 6"/>
          <p:cNvSpPr txBox="1">
            <a:spLocks noChangeArrowheads="1"/>
          </p:cNvSpPr>
          <p:nvPr/>
        </p:nvSpPr>
        <p:spPr bwMode="auto">
          <a:xfrm>
            <a:off x="368300" y="384175"/>
            <a:ext cx="3773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B2B2B2"/>
                </a:solidFill>
                <a:latin typeface="ITC Kabel Std Medium" charset="0"/>
              </a:rPr>
              <a:t>HUBzero® Platform for Scientific Collaboration</a:t>
            </a:r>
          </a:p>
        </p:txBody>
      </p:sp>
      <p:sp>
        <p:nvSpPr>
          <p:cNvPr id="29703" name="Rectangle 7"/>
          <p:cNvSpPr>
            <a:spLocks noGrp="1" noChangeArrowheads="1"/>
          </p:cNvSpPr>
          <p:nvPr>
            <p:ph type="ftr" sz="quarter" idx="3"/>
          </p:nvPr>
        </p:nvSpPr>
        <p:spPr/>
        <p:txBody>
          <a:bodyPr/>
          <a:lstStyle>
            <a:lvl1pPr>
              <a:defRPr/>
            </a:lvl1pPr>
          </a:lstStyle>
          <a:p>
            <a:endParaRPr lang="en-US"/>
          </a:p>
        </p:txBody>
      </p:sp>
      <p:sp>
        <p:nvSpPr>
          <p:cNvPr id="29704" name="Rectangle 8"/>
          <p:cNvSpPr>
            <a:spLocks noGrp="1" noChangeArrowheads="1"/>
          </p:cNvSpPr>
          <p:nvPr>
            <p:ph type="sldNum" sz="quarter" idx="4"/>
          </p:nvPr>
        </p:nvSpPr>
        <p:spPr/>
        <p:txBody>
          <a:bodyPr/>
          <a:lstStyle>
            <a:lvl1pPr>
              <a:defRPr/>
            </a:lvl1pPr>
          </a:lstStyle>
          <a:p>
            <a:fld id="{9FC75960-7EE5-DD49-9EAE-8F2F96C9D482}" type="slidenum">
              <a:rPr lang="en-US"/>
              <a:pPr/>
              <a:t>‹#›</a:t>
            </a:fld>
            <a:endParaRPr lang="en-US"/>
          </a:p>
        </p:txBody>
      </p:sp>
      <p:sp>
        <p:nvSpPr>
          <p:cNvPr id="29705" name="Text Box 9"/>
          <p:cNvSpPr txBox="1">
            <a:spLocks noChangeArrowheads="1"/>
          </p:cNvSpPr>
          <p:nvPr/>
        </p:nvSpPr>
        <p:spPr bwMode="auto">
          <a:xfrm>
            <a:off x="381000" y="6423025"/>
            <a:ext cx="1339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solidFill>
                  <a:srgbClr val="B2B2B2"/>
                </a:solidFill>
                <a:latin typeface="Trebuchet MS" charset="0"/>
              </a:rPr>
              <a:t>Copyright © 2012</a:t>
            </a:r>
            <a:br>
              <a:rPr lang="en-US" sz="800">
                <a:solidFill>
                  <a:srgbClr val="B2B2B2"/>
                </a:solidFill>
                <a:latin typeface="Trebuchet MS" charset="0"/>
              </a:rPr>
            </a:br>
            <a:r>
              <a:rPr lang="en-US" sz="800">
                <a:solidFill>
                  <a:srgbClr val="B2B2B2"/>
                </a:solidFill>
                <a:latin typeface="Trebuchet MS" charset="0"/>
              </a:rPr>
              <a:t>HUBzero Foundation, LLC</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AA70748-68B1-1742-8628-C5B14B262DC7}" type="slidenum">
              <a:rPr lang="en-US"/>
              <a:pPr/>
              <a:t>‹#›</a:t>
            </a:fld>
            <a:endParaRPr lang="en-US"/>
          </a:p>
        </p:txBody>
      </p:sp>
    </p:spTree>
    <p:extLst>
      <p:ext uri="{BB962C8B-B14F-4D97-AF65-F5344CB8AC3E}">
        <p14:creationId xmlns:p14="http://schemas.microsoft.com/office/powerpoint/2010/main" val="250250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3DCEA4F-9836-4147-9C33-9752BC7D7E20}" type="slidenum">
              <a:rPr lang="en-US"/>
              <a:pPr/>
              <a:t>‹#›</a:t>
            </a:fld>
            <a:endParaRPr lang="en-US"/>
          </a:p>
        </p:txBody>
      </p:sp>
    </p:spTree>
    <p:extLst>
      <p:ext uri="{BB962C8B-B14F-4D97-AF65-F5344CB8AC3E}">
        <p14:creationId xmlns:p14="http://schemas.microsoft.com/office/powerpoint/2010/main" val="231737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28E9BE54-086F-8142-9763-2292171B0BCB}" type="slidenum">
              <a:rPr lang="en-US"/>
              <a:pPr/>
              <a:t>‹#›</a:t>
            </a:fld>
            <a:endParaRPr lang="en-US"/>
          </a:p>
        </p:txBody>
      </p:sp>
    </p:spTree>
    <p:extLst>
      <p:ext uri="{BB962C8B-B14F-4D97-AF65-F5344CB8AC3E}">
        <p14:creationId xmlns:p14="http://schemas.microsoft.com/office/powerpoint/2010/main" val="105080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5F6F1FB8-04C1-E048-BE3F-0FF945C4C73D}" type="slidenum">
              <a:rPr lang="en-US"/>
              <a:pPr/>
              <a:t>‹#›</a:t>
            </a:fld>
            <a:endParaRPr lang="en-US"/>
          </a:p>
        </p:txBody>
      </p:sp>
    </p:spTree>
    <p:extLst>
      <p:ext uri="{BB962C8B-B14F-4D97-AF65-F5344CB8AC3E}">
        <p14:creationId xmlns:p14="http://schemas.microsoft.com/office/powerpoint/2010/main" val="3431175586"/>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greybtm"/>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0" y="6172200"/>
            <a:ext cx="96774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hubzero2012-top"/>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6200" y="152400"/>
            <a:ext cx="8839200" cy="82550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Grp="1" noChangeArrowheads="1"/>
          </p:cNvSpPr>
          <p:nvPr>
            <p:ph type="title"/>
          </p:nvPr>
        </p:nvSpPr>
        <p:spPr bwMode="auto">
          <a:xfrm>
            <a:off x="457200" y="228600"/>
            <a:ext cx="678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8677" name="Rectangle 5"/>
          <p:cNvSpPr>
            <a:spLocks noGrp="1" noChangeArrowheads="1"/>
          </p:cNvSpPr>
          <p:nvPr>
            <p:ph type="body" idx="1"/>
          </p:nvPr>
        </p:nvSpPr>
        <p:spPr bwMode="auto">
          <a:xfrm>
            <a:off x="457200" y="1066800"/>
            <a:ext cx="82296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678" name="Rectangle 6"/>
          <p:cNvSpPr>
            <a:spLocks noGrp="1" noChangeArrowheads="1"/>
          </p:cNvSpPr>
          <p:nvPr>
            <p:ph type="ftr" sz="quarter" idx="3"/>
          </p:nvPr>
        </p:nvSpPr>
        <p:spPr bwMode="auto">
          <a:xfrm>
            <a:off x="1752600" y="6324600"/>
            <a:ext cx="563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1200" i="1">
                <a:solidFill>
                  <a:srgbClr val="808080"/>
                </a:solidFill>
                <a:latin typeface="+mj-lt"/>
              </a:defRPr>
            </a:lvl1pPr>
          </a:lstStyle>
          <a:p>
            <a:endParaRPr lang="en-US"/>
          </a:p>
        </p:txBody>
      </p:sp>
      <p:sp>
        <p:nvSpPr>
          <p:cNvPr id="28679" name="Rectangle 7"/>
          <p:cNvSpPr>
            <a:spLocks noGrp="1" noChangeArrowheads="1"/>
          </p:cNvSpPr>
          <p:nvPr>
            <p:ph type="sldNum" sz="quarter" idx="4"/>
          </p:nvPr>
        </p:nvSpPr>
        <p:spPr bwMode="auto">
          <a:xfrm>
            <a:off x="8229600" y="6353175"/>
            <a:ext cx="4524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8288" tIns="45720" rIns="18288" bIns="45720" numCol="1" anchor="ctr" anchorCtr="0" compatLnSpc="1">
            <a:prstTxWarp prst="textNoShape">
              <a:avLst/>
            </a:prstTxWarp>
          </a:bodyPr>
          <a:lstStyle>
            <a:lvl1pPr algn="r">
              <a:defRPr>
                <a:solidFill>
                  <a:srgbClr val="B2B2B2"/>
                </a:solidFill>
                <a:latin typeface="Trebuchet MS" charset="0"/>
              </a:defRPr>
            </a:lvl1pPr>
          </a:lstStyle>
          <a:p>
            <a:fld id="{93EC6D98-DC87-2B4A-AC86-16214BBB2043}" type="slidenum">
              <a:rPr lang="en-US"/>
              <a:pPr/>
              <a:t>‹#›</a:t>
            </a:fld>
            <a:endParaRPr lang="en-US"/>
          </a:p>
        </p:txBody>
      </p:sp>
      <p:sp>
        <p:nvSpPr>
          <p:cNvPr id="28680" name="Text Box 8"/>
          <p:cNvSpPr txBox="1">
            <a:spLocks noChangeArrowheads="1"/>
          </p:cNvSpPr>
          <p:nvPr/>
        </p:nvSpPr>
        <p:spPr bwMode="auto">
          <a:xfrm>
            <a:off x="381000" y="6423025"/>
            <a:ext cx="1339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solidFill>
                  <a:srgbClr val="B2B2B2"/>
                </a:solidFill>
                <a:latin typeface="Trebuchet MS" charset="0"/>
              </a:rPr>
              <a:t>Copyright © 2012</a:t>
            </a:r>
            <a:br>
              <a:rPr lang="en-US" sz="800">
                <a:solidFill>
                  <a:srgbClr val="B2B2B2"/>
                </a:solidFill>
                <a:latin typeface="Trebuchet MS" charset="0"/>
              </a:rPr>
            </a:br>
            <a:r>
              <a:rPr lang="en-US" sz="800">
                <a:solidFill>
                  <a:srgbClr val="B2B2B2"/>
                </a:solidFill>
                <a:latin typeface="Trebuchet MS" charset="0"/>
              </a:rPr>
              <a:t>HUBzero Foundation, LLC</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Lst>
  <p:hf hd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ITC Kabel Std Medium" charset="0"/>
          <a:ea typeface="ＭＳ Ｐゴシック" charset="0"/>
        </a:defRPr>
      </a:lvl2pPr>
      <a:lvl3pPr algn="l" rtl="0" eaLnBrk="1" fontAlgn="base" hangingPunct="1">
        <a:spcBef>
          <a:spcPct val="0"/>
        </a:spcBef>
        <a:spcAft>
          <a:spcPct val="0"/>
        </a:spcAft>
        <a:defRPr sz="2800">
          <a:solidFill>
            <a:schemeClr val="tx2"/>
          </a:solidFill>
          <a:latin typeface="ITC Kabel Std Medium" charset="0"/>
          <a:ea typeface="ＭＳ Ｐゴシック" charset="0"/>
        </a:defRPr>
      </a:lvl3pPr>
      <a:lvl4pPr algn="l" rtl="0" eaLnBrk="1" fontAlgn="base" hangingPunct="1">
        <a:spcBef>
          <a:spcPct val="0"/>
        </a:spcBef>
        <a:spcAft>
          <a:spcPct val="0"/>
        </a:spcAft>
        <a:defRPr sz="2800">
          <a:solidFill>
            <a:schemeClr val="tx2"/>
          </a:solidFill>
          <a:latin typeface="ITC Kabel Std Medium" charset="0"/>
          <a:ea typeface="ＭＳ Ｐゴシック" charset="0"/>
        </a:defRPr>
      </a:lvl4pPr>
      <a:lvl5pPr algn="l" rtl="0" eaLnBrk="1" fontAlgn="base" hangingPunct="1">
        <a:spcBef>
          <a:spcPct val="0"/>
        </a:spcBef>
        <a:spcAft>
          <a:spcPct val="0"/>
        </a:spcAft>
        <a:defRPr sz="2800">
          <a:solidFill>
            <a:schemeClr val="tx2"/>
          </a:solidFill>
          <a:latin typeface="ITC Kabel Std Medium" charset="0"/>
          <a:ea typeface="ＭＳ Ｐゴシック" charset="0"/>
        </a:defRPr>
      </a:lvl5pPr>
      <a:lvl6pPr marL="457200" algn="l" rtl="0" eaLnBrk="1" fontAlgn="base" hangingPunct="1">
        <a:spcBef>
          <a:spcPct val="0"/>
        </a:spcBef>
        <a:spcAft>
          <a:spcPct val="0"/>
        </a:spcAft>
        <a:defRPr sz="2800">
          <a:solidFill>
            <a:schemeClr val="tx2"/>
          </a:solidFill>
          <a:latin typeface="ITC Kabel Std Medium" charset="0"/>
          <a:ea typeface="ＭＳ Ｐゴシック" charset="0"/>
        </a:defRPr>
      </a:lvl6pPr>
      <a:lvl7pPr marL="914400" algn="l" rtl="0" eaLnBrk="1" fontAlgn="base" hangingPunct="1">
        <a:spcBef>
          <a:spcPct val="0"/>
        </a:spcBef>
        <a:spcAft>
          <a:spcPct val="0"/>
        </a:spcAft>
        <a:defRPr sz="2800">
          <a:solidFill>
            <a:schemeClr val="tx2"/>
          </a:solidFill>
          <a:latin typeface="ITC Kabel Std Medium" charset="0"/>
          <a:ea typeface="ＭＳ Ｐゴシック" charset="0"/>
        </a:defRPr>
      </a:lvl7pPr>
      <a:lvl8pPr marL="1371600" algn="l" rtl="0" eaLnBrk="1" fontAlgn="base" hangingPunct="1">
        <a:spcBef>
          <a:spcPct val="0"/>
        </a:spcBef>
        <a:spcAft>
          <a:spcPct val="0"/>
        </a:spcAft>
        <a:defRPr sz="2800">
          <a:solidFill>
            <a:schemeClr val="tx2"/>
          </a:solidFill>
          <a:latin typeface="ITC Kabel Std Medium" charset="0"/>
          <a:ea typeface="ＭＳ Ｐゴシック" charset="0"/>
        </a:defRPr>
      </a:lvl8pPr>
      <a:lvl9pPr marL="1828800" algn="l" rtl="0" eaLnBrk="1" fontAlgn="base" hangingPunct="1">
        <a:spcBef>
          <a:spcPct val="0"/>
        </a:spcBef>
        <a:spcAft>
          <a:spcPct val="0"/>
        </a:spcAft>
        <a:defRPr sz="2800">
          <a:solidFill>
            <a:schemeClr val="tx2"/>
          </a:solidFill>
          <a:latin typeface="ITC Kabel Std Medium" charset="0"/>
          <a:ea typeface="ＭＳ Ｐゴシック" charset="0"/>
        </a:defRPr>
      </a:lvl9pPr>
    </p:titleStyle>
    <p:bodyStyle>
      <a:lvl1pPr marL="2286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1pPr>
      <a:lvl2pPr marL="576263" indent="-233363" algn="l" rtl="0" eaLnBrk="1" fontAlgn="base" hangingPunct="1">
        <a:spcBef>
          <a:spcPct val="20000"/>
        </a:spcBef>
        <a:spcAft>
          <a:spcPct val="0"/>
        </a:spcAft>
        <a:buFont typeface="Webdings" charset="0"/>
        <a:buChar char="4"/>
        <a:defRPr>
          <a:solidFill>
            <a:schemeClr val="tx1"/>
          </a:solidFill>
          <a:latin typeface="+mn-lt"/>
          <a:ea typeface="+mn-ea"/>
        </a:defRPr>
      </a:lvl2pPr>
      <a:lvl3pPr marL="914400" indent="-223838" algn="l" rtl="0" eaLnBrk="1" fontAlgn="base" hangingPunct="1">
        <a:spcBef>
          <a:spcPct val="20000"/>
        </a:spcBef>
        <a:spcAft>
          <a:spcPct val="0"/>
        </a:spcAft>
        <a:buFont typeface="Wingdings" charset="0"/>
        <a:buChar char="ü"/>
        <a:defRPr>
          <a:solidFill>
            <a:schemeClr val="tx1"/>
          </a:solidFill>
          <a:latin typeface="+mn-lt"/>
          <a:ea typeface="+mn-ea"/>
        </a:defRPr>
      </a:lvl3pPr>
      <a:lvl4pPr marL="1262063" indent="-233363" algn="l" rtl="0" eaLnBrk="1" fontAlgn="base" hangingPunct="1">
        <a:spcBef>
          <a:spcPct val="20000"/>
        </a:spcBef>
        <a:spcAft>
          <a:spcPct val="0"/>
        </a:spcAft>
        <a:buChar char="–"/>
        <a:defRPr sz="1600">
          <a:solidFill>
            <a:schemeClr val="tx1"/>
          </a:solidFill>
          <a:latin typeface="+mn-lt"/>
          <a:ea typeface="+mn-ea"/>
        </a:defRPr>
      </a:lvl4pPr>
      <a:lvl5pPr marL="1600200" indent="-223838" algn="l" rtl="0" eaLnBrk="1" fontAlgn="base" hangingPunct="1">
        <a:spcBef>
          <a:spcPct val="20000"/>
        </a:spcBef>
        <a:spcAft>
          <a:spcPct val="0"/>
        </a:spcAft>
        <a:buChar char="»"/>
        <a:defRPr sz="1600">
          <a:solidFill>
            <a:schemeClr val="tx1"/>
          </a:solidFill>
          <a:latin typeface="+mn-lt"/>
          <a:ea typeface="+mn-ea"/>
        </a:defRPr>
      </a:lvl5pPr>
      <a:lvl6pPr marL="2057400" indent="-223838" algn="l" rtl="0" eaLnBrk="1" fontAlgn="base" hangingPunct="1">
        <a:spcBef>
          <a:spcPct val="20000"/>
        </a:spcBef>
        <a:spcAft>
          <a:spcPct val="0"/>
        </a:spcAft>
        <a:buChar char="»"/>
        <a:defRPr sz="1600">
          <a:solidFill>
            <a:schemeClr val="tx1"/>
          </a:solidFill>
          <a:latin typeface="+mn-lt"/>
          <a:ea typeface="+mn-ea"/>
        </a:defRPr>
      </a:lvl6pPr>
      <a:lvl7pPr marL="2514600" indent="-223838" algn="l" rtl="0" eaLnBrk="1" fontAlgn="base" hangingPunct="1">
        <a:spcBef>
          <a:spcPct val="20000"/>
        </a:spcBef>
        <a:spcAft>
          <a:spcPct val="0"/>
        </a:spcAft>
        <a:buChar char="»"/>
        <a:defRPr sz="1600">
          <a:solidFill>
            <a:schemeClr val="tx1"/>
          </a:solidFill>
          <a:latin typeface="+mn-lt"/>
          <a:ea typeface="+mn-ea"/>
        </a:defRPr>
      </a:lvl7pPr>
      <a:lvl8pPr marL="2971800" indent="-223838" algn="l" rtl="0" eaLnBrk="1" fontAlgn="base" hangingPunct="1">
        <a:spcBef>
          <a:spcPct val="20000"/>
        </a:spcBef>
        <a:spcAft>
          <a:spcPct val="0"/>
        </a:spcAft>
        <a:buChar char="»"/>
        <a:defRPr sz="1600">
          <a:solidFill>
            <a:schemeClr val="tx1"/>
          </a:solidFill>
          <a:latin typeface="+mn-lt"/>
          <a:ea typeface="+mn-ea"/>
        </a:defRPr>
      </a:lvl8pPr>
      <a:lvl9pPr marL="3429000" indent="-223838"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5.emf"/><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38.pn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7.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151.png"/></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Collaboration and Contribution</a:t>
            </a:r>
            <a:endParaRPr lang="en-US" dirty="0"/>
          </a:p>
        </p:txBody>
      </p:sp>
      <p:sp>
        <p:nvSpPr>
          <p:cNvPr id="3" name="Subtitle 2"/>
          <p:cNvSpPr>
            <a:spLocks noGrp="1"/>
          </p:cNvSpPr>
          <p:nvPr>
            <p:ph type="subTitle" idx="1"/>
          </p:nvPr>
        </p:nvSpPr>
        <p:spPr>
          <a:xfrm>
            <a:off x="990600" y="3886200"/>
            <a:ext cx="7162800" cy="1752600"/>
          </a:xfrm>
        </p:spPr>
        <p:txBody>
          <a:bodyPr/>
          <a:lstStyle/>
          <a:p>
            <a:r>
              <a:rPr lang="en-US" dirty="0" smtClean="0"/>
              <a:t>Emily Kayser</a:t>
            </a:r>
            <a:br>
              <a:rPr lang="en-US" dirty="0" smtClean="0"/>
            </a:br>
            <a:r>
              <a:rPr lang="en-US" sz="1800" i="1" dirty="0" smtClean="0">
                <a:solidFill>
                  <a:schemeClr val="bg1">
                    <a:lumMod val="65000"/>
                  </a:schemeClr>
                </a:solidFill>
              </a:rPr>
              <a:t>Hub Liaison, HUBzero® Platform for Scientific Collaboration</a:t>
            </a:r>
          </a:p>
          <a:p>
            <a:r>
              <a:rPr lang="en-US" dirty="0" smtClean="0"/>
              <a:t>Purdue University</a:t>
            </a:r>
            <a:endParaRPr lang="en-US" dirty="0"/>
          </a:p>
        </p:txBody>
      </p:sp>
      <p:sp>
        <p:nvSpPr>
          <p:cNvPr id="4" name="Footer Placeholder 3"/>
          <p:cNvSpPr>
            <a:spLocks noGrp="1"/>
          </p:cNvSpPr>
          <p:nvPr>
            <p:ph type="ftr" sz="quarter" idx="3"/>
          </p:nvPr>
        </p:nvSpPr>
        <p:spPr/>
        <p:txBody>
          <a:bodyPr/>
          <a:lstStyle/>
          <a:p>
            <a:endParaRPr lang="en-US"/>
          </a:p>
        </p:txBody>
      </p:sp>
      <p:sp>
        <p:nvSpPr>
          <p:cNvPr id="5" name="Slide Number Placeholder 4"/>
          <p:cNvSpPr>
            <a:spLocks noGrp="1"/>
          </p:cNvSpPr>
          <p:nvPr>
            <p:ph type="sldNum" sz="quarter" idx="4"/>
          </p:nvPr>
        </p:nvSpPr>
        <p:spPr/>
        <p:txBody>
          <a:bodyPr/>
          <a:lstStyle/>
          <a:p>
            <a:fld id="{9FC75960-7EE5-DD49-9EAE-8F2F96C9D482}" type="slidenum">
              <a:rPr lang="en-US" smtClean="0"/>
              <a:pPr/>
              <a:t>1</a:t>
            </a:fld>
            <a:endParaRPr lang="en-US"/>
          </a:p>
        </p:txBody>
      </p:sp>
    </p:spTree>
    <p:extLst>
      <p:ext uri="{BB962C8B-B14F-4D97-AF65-F5344CB8AC3E}">
        <p14:creationId xmlns:p14="http://schemas.microsoft.com/office/powerpoint/2010/main" val="307351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Customize the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10</a:t>
            </a:fld>
            <a:endParaRPr lang="en-US"/>
          </a:p>
        </p:txBody>
      </p:sp>
      <p:pic>
        <p:nvPicPr>
          <p:cNvPr id="5" name="Picture 4"/>
          <p:cNvPicPr>
            <a:picLocks noChangeAspect="1"/>
          </p:cNvPicPr>
          <p:nvPr/>
        </p:nvPicPr>
        <p:blipFill>
          <a:blip r:embed="rId3"/>
          <a:stretch>
            <a:fillRect/>
          </a:stretch>
        </p:blipFill>
        <p:spPr>
          <a:xfrm>
            <a:off x="457200" y="1168400"/>
            <a:ext cx="2603500" cy="2870200"/>
          </a:xfrm>
          <a:prstGeom prst="rect">
            <a:avLst/>
          </a:prstGeom>
        </p:spPr>
      </p:pic>
      <p:pic>
        <p:nvPicPr>
          <p:cNvPr id="6" name="Picture 5"/>
          <p:cNvPicPr>
            <a:picLocks noChangeAspect="1"/>
          </p:cNvPicPr>
          <p:nvPr/>
        </p:nvPicPr>
        <p:blipFill>
          <a:blip r:embed="rId4"/>
          <a:stretch>
            <a:fillRect/>
          </a:stretch>
        </p:blipFill>
        <p:spPr>
          <a:xfrm>
            <a:off x="3238500" y="1117600"/>
            <a:ext cx="3394964" cy="4957064"/>
          </a:xfrm>
          <a:prstGeom prst="rect">
            <a:avLst/>
          </a:prstGeom>
          <a:ln>
            <a:solidFill>
              <a:srgbClr val="808080"/>
            </a:solidFill>
          </a:ln>
        </p:spPr>
      </p:pic>
      <p:pic>
        <p:nvPicPr>
          <p:cNvPr id="7" name="Picture 6"/>
          <p:cNvPicPr>
            <a:picLocks noChangeAspect="1"/>
          </p:cNvPicPr>
          <p:nvPr/>
        </p:nvPicPr>
        <p:blipFill>
          <a:blip r:embed="rId5"/>
          <a:stretch>
            <a:fillRect/>
          </a:stretch>
        </p:blipFill>
        <p:spPr>
          <a:xfrm>
            <a:off x="6019800" y="1142999"/>
            <a:ext cx="2663479" cy="4138637"/>
          </a:xfrm>
          <a:prstGeom prst="rect">
            <a:avLst/>
          </a:prstGeom>
        </p:spPr>
      </p:pic>
      <p:pic>
        <p:nvPicPr>
          <p:cNvPr id="8" name="Picture 7"/>
          <p:cNvPicPr>
            <a:picLocks noChangeAspect="1"/>
          </p:cNvPicPr>
          <p:nvPr/>
        </p:nvPicPr>
        <p:blipFill>
          <a:blip r:embed="rId6"/>
          <a:stretch>
            <a:fillRect/>
          </a:stretch>
        </p:blipFill>
        <p:spPr>
          <a:xfrm>
            <a:off x="2362199" y="2895600"/>
            <a:ext cx="3364445" cy="3276600"/>
          </a:xfrm>
          <a:prstGeom prst="rect">
            <a:avLst/>
          </a:prstGeom>
        </p:spPr>
      </p:pic>
      <p:sp>
        <p:nvSpPr>
          <p:cNvPr id="9" name="TextBox 8"/>
          <p:cNvSpPr txBox="1"/>
          <p:nvPr/>
        </p:nvSpPr>
        <p:spPr>
          <a:xfrm>
            <a:off x="6832600" y="5283200"/>
            <a:ext cx="1894234" cy="369332"/>
          </a:xfrm>
          <a:prstGeom prst="rect">
            <a:avLst/>
          </a:prstGeom>
          <a:noFill/>
        </p:spPr>
        <p:txBody>
          <a:bodyPr wrap="none" rtlCol="0">
            <a:spAutoFit/>
          </a:bodyPr>
          <a:lstStyle/>
          <a:p>
            <a:r>
              <a:rPr lang="en-US" i="1" dirty="0" smtClean="0">
                <a:solidFill>
                  <a:srgbClr val="FF6600"/>
                </a:solidFill>
              </a:rPr>
              <a:t>Upload image…</a:t>
            </a:r>
            <a:endParaRPr lang="en-US" i="1" dirty="0">
              <a:solidFill>
                <a:srgbClr val="FF6600"/>
              </a:solidFill>
            </a:endParaRPr>
          </a:p>
        </p:txBody>
      </p:sp>
      <p:sp>
        <p:nvSpPr>
          <p:cNvPr id="10" name="TextBox 9"/>
          <p:cNvSpPr txBox="1"/>
          <p:nvPr/>
        </p:nvSpPr>
        <p:spPr>
          <a:xfrm>
            <a:off x="355600" y="4737100"/>
            <a:ext cx="2012270" cy="923330"/>
          </a:xfrm>
          <a:prstGeom prst="rect">
            <a:avLst/>
          </a:prstGeom>
          <a:noFill/>
        </p:spPr>
        <p:txBody>
          <a:bodyPr wrap="none" rtlCol="0">
            <a:spAutoFit/>
          </a:bodyPr>
          <a:lstStyle/>
          <a:p>
            <a:pPr algn="r"/>
            <a:r>
              <a:rPr lang="en-US" i="1" dirty="0" smtClean="0">
                <a:solidFill>
                  <a:srgbClr val="FF6600"/>
                </a:solidFill>
              </a:rPr>
              <a:t>…then reload</a:t>
            </a:r>
          </a:p>
          <a:p>
            <a:pPr algn="r"/>
            <a:r>
              <a:rPr lang="en-US" i="1" dirty="0" smtClean="0">
                <a:solidFill>
                  <a:srgbClr val="FF6600"/>
                </a:solidFill>
              </a:rPr>
              <a:t>page and choose</a:t>
            </a:r>
          </a:p>
          <a:p>
            <a:pPr algn="r"/>
            <a:r>
              <a:rPr lang="en-US" i="1" dirty="0" smtClean="0">
                <a:solidFill>
                  <a:srgbClr val="FF6600"/>
                </a:solidFill>
              </a:rPr>
              <a:t>group logo image</a:t>
            </a:r>
            <a:endParaRPr lang="en-US" i="1" dirty="0">
              <a:solidFill>
                <a:srgbClr val="FF6600"/>
              </a:solidFill>
            </a:endParaRPr>
          </a:p>
        </p:txBody>
      </p:sp>
    </p:spTree>
    <p:extLst>
      <p:ext uri="{BB962C8B-B14F-4D97-AF65-F5344CB8AC3E}">
        <p14:creationId xmlns:p14="http://schemas.microsoft.com/office/powerpoint/2010/main" val="33877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Customize the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11</a:t>
            </a:fld>
            <a:endParaRPr lang="en-US"/>
          </a:p>
        </p:txBody>
      </p:sp>
      <p:pic>
        <p:nvPicPr>
          <p:cNvPr id="5" name="Picture 4"/>
          <p:cNvPicPr>
            <a:picLocks noChangeAspect="1"/>
          </p:cNvPicPr>
          <p:nvPr/>
        </p:nvPicPr>
        <p:blipFill>
          <a:blip r:embed="rId3"/>
          <a:stretch>
            <a:fillRect/>
          </a:stretch>
        </p:blipFill>
        <p:spPr>
          <a:xfrm>
            <a:off x="4597400" y="1259840"/>
            <a:ext cx="5581904" cy="4582160"/>
          </a:xfrm>
          <a:prstGeom prst="rect">
            <a:avLst/>
          </a:prstGeom>
          <a:ln>
            <a:solidFill>
              <a:srgbClr val="808080"/>
            </a:solidFill>
          </a:ln>
        </p:spPr>
      </p:pic>
      <p:sp>
        <p:nvSpPr>
          <p:cNvPr id="6" name="TextBox 5"/>
          <p:cNvSpPr txBox="1"/>
          <p:nvPr/>
        </p:nvSpPr>
        <p:spPr>
          <a:xfrm>
            <a:off x="1206500" y="1143000"/>
            <a:ext cx="3124200" cy="1200328"/>
          </a:xfrm>
          <a:prstGeom prst="rect">
            <a:avLst/>
          </a:prstGeom>
          <a:noFill/>
        </p:spPr>
        <p:txBody>
          <a:bodyPr wrap="square" rtlCol="0">
            <a:spAutoFit/>
          </a:bodyPr>
          <a:lstStyle/>
          <a:p>
            <a:pPr algn="r"/>
            <a:r>
              <a:rPr lang="en-US" sz="2400" i="1" dirty="0" smtClean="0">
                <a:solidFill>
                  <a:schemeClr val="accent2"/>
                </a:solidFill>
              </a:rPr>
              <a:t>Determine which</a:t>
            </a:r>
          </a:p>
          <a:p>
            <a:pPr algn="r"/>
            <a:r>
              <a:rPr lang="en-US" sz="2400" i="1" dirty="0" smtClean="0">
                <a:solidFill>
                  <a:schemeClr val="accent2"/>
                </a:solidFill>
              </a:rPr>
              <a:t>parts are public,</a:t>
            </a:r>
          </a:p>
          <a:p>
            <a:pPr algn="r"/>
            <a:r>
              <a:rPr lang="en-US" sz="2400" i="1" dirty="0" smtClean="0">
                <a:solidFill>
                  <a:schemeClr val="accent2"/>
                </a:solidFill>
              </a:rPr>
              <a:t>which are disabled</a:t>
            </a:r>
          </a:p>
        </p:txBody>
      </p:sp>
      <p:pic>
        <p:nvPicPr>
          <p:cNvPr id="7" name="Picture 6"/>
          <p:cNvPicPr>
            <a:picLocks noChangeAspect="1"/>
          </p:cNvPicPr>
          <p:nvPr/>
        </p:nvPicPr>
        <p:blipFill>
          <a:blip r:embed="rId4"/>
          <a:stretch>
            <a:fillRect/>
          </a:stretch>
        </p:blipFill>
        <p:spPr>
          <a:xfrm>
            <a:off x="1295400" y="2489200"/>
            <a:ext cx="2933700" cy="571500"/>
          </a:xfrm>
          <a:prstGeom prst="rect">
            <a:avLst/>
          </a:prstGeom>
        </p:spPr>
      </p:pic>
      <p:pic>
        <p:nvPicPr>
          <p:cNvPr id="8" name="Picture 7"/>
          <p:cNvPicPr>
            <a:picLocks noChangeAspect="1"/>
          </p:cNvPicPr>
          <p:nvPr/>
        </p:nvPicPr>
        <p:blipFill>
          <a:blip r:embed="rId5"/>
          <a:stretch>
            <a:fillRect/>
          </a:stretch>
        </p:blipFill>
        <p:spPr>
          <a:xfrm>
            <a:off x="1295400" y="3263900"/>
            <a:ext cx="2921000" cy="546100"/>
          </a:xfrm>
          <a:prstGeom prst="rect">
            <a:avLst/>
          </a:prstGeom>
        </p:spPr>
      </p:pic>
      <p:pic>
        <p:nvPicPr>
          <p:cNvPr id="9" name="Picture 8"/>
          <p:cNvPicPr>
            <a:picLocks noChangeAspect="1"/>
          </p:cNvPicPr>
          <p:nvPr/>
        </p:nvPicPr>
        <p:blipFill>
          <a:blip r:embed="rId6"/>
          <a:stretch>
            <a:fillRect/>
          </a:stretch>
        </p:blipFill>
        <p:spPr>
          <a:xfrm>
            <a:off x="1295400" y="4013200"/>
            <a:ext cx="2921000" cy="558800"/>
          </a:xfrm>
          <a:prstGeom prst="rect">
            <a:avLst/>
          </a:prstGeom>
        </p:spPr>
      </p:pic>
      <p:pic>
        <p:nvPicPr>
          <p:cNvPr id="10" name="Picture 9"/>
          <p:cNvPicPr>
            <a:picLocks noChangeAspect="1"/>
          </p:cNvPicPr>
          <p:nvPr/>
        </p:nvPicPr>
        <p:blipFill>
          <a:blip r:embed="rId7"/>
          <a:stretch>
            <a:fillRect/>
          </a:stretch>
        </p:blipFill>
        <p:spPr>
          <a:xfrm>
            <a:off x="3200400" y="5257800"/>
            <a:ext cx="2552700" cy="800100"/>
          </a:xfrm>
          <a:prstGeom prst="rect">
            <a:avLst/>
          </a:prstGeom>
        </p:spPr>
      </p:pic>
      <p:sp>
        <p:nvSpPr>
          <p:cNvPr id="11" name="AutoShape 15"/>
          <p:cNvSpPr>
            <a:spLocks noChangeAspect="1" noChangeArrowheads="1"/>
          </p:cNvSpPr>
          <p:nvPr/>
        </p:nvSpPr>
        <p:spPr bwMode="auto">
          <a:xfrm rot="19784614">
            <a:off x="4731904" y="588962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15358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entr" presetSubtype="0" fill="hold" grpId="2"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14" dur="1000" fill="hold"/>
                                        <p:tgtEl>
                                          <p:spTgt spid="11"/>
                                        </p:tgtEl>
                                        <p:attrNameLst>
                                          <p:attrName>ppt_x</p:attrName>
                                          <p:attrName>ppt_y</p:attrName>
                                        </p:attrNameLst>
                                      </p:cBhvr>
                                      <p:rCtr x="-3073" y="-2130"/>
                                    </p:animMotion>
                                  </p:childTnLst>
                                </p:cTn>
                              </p:par>
                            </p:childTnLst>
                          </p:cTn>
                        </p:par>
                        <p:par>
                          <p:cTn id="15" fill="hold">
                            <p:stCondLst>
                              <p:cond delay="1500"/>
                            </p:stCondLst>
                            <p:childTnLst>
                              <p:par>
                                <p:cTn id="16" presetID="1" presetClass="exit" presetSubtype="0" fill="hold" grpId="1" nodeType="afterEffect">
                                  <p:stCondLst>
                                    <p:cond delay="30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Customized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12</a:t>
            </a:fld>
            <a:endParaRPr lang="en-US"/>
          </a:p>
        </p:txBody>
      </p:sp>
      <p:pic>
        <p:nvPicPr>
          <p:cNvPr id="5" name="Picture 4"/>
          <p:cNvPicPr>
            <a:picLocks noChangeAspect="1"/>
          </p:cNvPicPr>
          <p:nvPr/>
        </p:nvPicPr>
        <p:blipFill>
          <a:blip r:embed="rId3"/>
          <a:stretch>
            <a:fillRect/>
          </a:stretch>
        </p:blipFill>
        <p:spPr>
          <a:xfrm>
            <a:off x="2476500" y="1168400"/>
            <a:ext cx="5817062" cy="4775200"/>
          </a:xfrm>
          <a:prstGeom prst="rect">
            <a:avLst/>
          </a:prstGeom>
          <a:ln>
            <a:solidFill>
              <a:srgbClr val="808080"/>
            </a:solidFill>
          </a:ln>
        </p:spPr>
      </p:pic>
      <p:sp>
        <p:nvSpPr>
          <p:cNvPr id="6" name="Line 5"/>
          <p:cNvSpPr>
            <a:spLocks noChangeShapeType="1"/>
          </p:cNvSpPr>
          <p:nvPr/>
        </p:nvSpPr>
        <p:spPr bwMode="auto">
          <a:xfrm flipH="1">
            <a:off x="2286000" y="3339068"/>
            <a:ext cx="6096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 name="Text Box 4"/>
          <p:cNvSpPr txBox="1">
            <a:spLocks noChangeArrowheads="1"/>
          </p:cNvSpPr>
          <p:nvPr/>
        </p:nvSpPr>
        <p:spPr bwMode="auto">
          <a:xfrm>
            <a:off x="381000" y="3148568"/>
            <a:ext cx="1981056" cy="369332"/>
          </a:xfrm>
          <a:prstGeom prst="rect">
            <a:avLst/>
          </a:prstGeom>
          <a:solidFill>
            <a:schemeClr val="accent2"/>
          </a:solidFill>
          <a:ln>
            <a:noFill/>
          </a:ln>
          <a:effectLst/>
          <a:extLst/>
        </p:spPr>
        <p:txBody>
          <a:bodyPr wrap="none">
            <a:spAutoFit/>
          </a:bodyPr>
          <a:lstStyle/>
          <a:p>
            <a:pPr algn="ctr">
              <a:defRPr/>
            </a:pPr>
            <a:r>
              <a:rPr lang="en-US" dirty="0" smtClean="0"/>
              <a:t>Customized Logo</a:t>
            </a:r>
            <a:endParaRPr lang="en-US" dirty="0"/>
          </a:p>
        </p:txBody>
      </p:sp>
      <p:pic>
        <p:nvPicPr>
          <p:cNvPr id="10" name="Picture 9"/>
          <p:cNvPicPr>
            <a:picLocks noChangeAspect="1"/>
          </p:cNvPicPr>
          <p:nvPr/>
        </p:nvPicPr>
        <p:blipFill>
          <a:blip r:embed="rId4"/>
          <a:stretch>
            <a:fillRect/>
          </a:stretch>
        </p:blipFill>
        <p:spPr>
          <a:xfrm>
            <a:off x="3962400" y="2057400"/>
            <a:ext cx="3492500" cy="4076700"/>
          </a:xfrm>
          <a:prstGeom prst="rect">
            <a:avLst/>
          </a:prstGeom>
        </p:spPr>
      </p:pic>
      <p:grpSp>
        <p:nvGrpSpPr>
          <p:cNvPr id="13" name="Group 12"/>
          <p:cNvGrpSpPr/>
          <p:nvPr/>
        </p:nvGrpSpPr>
        <p:grpSpPr>
          <a:xfrm>
            <a:off x="5829300" y="4635500"/>
            <a:ext cx="2060708" cy="1291630"/>
            <a:chOff x="5829300" y="4635500"/>
            <a:chExt cx="2060708" cy="1291630"/>
          </a:xfrm>
        </p:grpSpPr>
        <p:sp>
          <p:nvSpPr>
            <p:cNvPr id="12" name="TextBox 11"/>
            <p:cNvSpPr txBox="1"/>
            <p:nvPr/>
          </p:nvSpPr>
          <p:spPr>
            <a:xfrm>
              <a:off x="5829300" y="5003800"/>
              <a:ext cx="2060708" cy="923330"/>
            </a:xfrm>
            <a:prstGeom prst="rect">
              <a:avLst/>
            </a:prstGeom>
            <a:solidFill>
              <a:srgbClr val="FFFFFF"/>
            </a:solidFill>
          </p:spPr>
          <p:txBody>
            <a:bodyPr wrap="none" rtlCol="0">
              <a:spAutoFit/>
            </a:bodyPr>
            <a:lstStyle/>
            <a:p>
              <a:pPr algn="ctr"/>
              <a:r>
                <a:rPr lang="en-US" i="1" dirty="0" smtClean="0">
                  <a:solidFill>
                    <a:srgbClr val="FF6600"/>
                  </a:solidFill>
                </a:rPr>
                <a:t>Lock shows items</a:t>
              </a:r>
            </a:p>
            <a:p>
              <a:pPr algn="ctr"/>
              <a:r>
                <a:rPr lang="en-US" i="1" dirty="0" smtClean="0">
                  <a:solidFill>
                    <a:srgbClr val="FF6600"/>
                  </a:solidFill>
                </a:rPr>
                <a:t>that are private to</a:t>
              </a:r>
            </a:p>
            <a:p>
              <a:pPr algn="ctr"/>
              <a:r>
                <a:rPr lang="en-US" i="1" dirty="0" smtClean="0">
                  <a:solidFill>
                    <a:srgbClr val="FF6600"/>
                  </a:solidFill>
                </a:rPr>
                <a:t>the group</a:t>
              </a:r>
              <a:endParaRPr lang="en-US" i="1" dirty="0">
                <a:solidFill>
                  <a:srgbClr val="FF6600"/>
                </a:solidFill>
              </a:endParaRPr>
            </a:p>
          </p:txBody>
        </p:sp>
        <p:sp>
          <p:nvSpPr>
            <p:cNvPr id="11" name="Oval 10"/>
            <p:cNvSpPr/>
            <p:nvPr/>
          </p:nvSpPr>
          <p:spPr>
            <a:xfrm>
              <a:off x="6680200" y="4635500"/>
              <a:ext cx="381000" cy="381000"/>
            </a:xfrm>
            <a:prstGeom prst="ellipse">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131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Functions:  Members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13</a:t>
            </a:fld>
            <a:endParaRPr lang="en-US"/>
          </a:p>
        </p:txBody>
      </p:sp>
      <p:pic>
        <p:nvPicPr>
          <p:cNvPr id="5" name="Picture 4"/>
          <p:cNvPicPr>
            <a:picLocks noChangeAspect="1"/>
          </p:cNvPicPr>
          <p:nvPr/>
        </p:nvPicPr>
        <p:blipFill>
          <a:blip r:embed="rId3"/>
          <a:stretch>
            <a:fillRect/>
          </a:stretch>
        </p:blipFill>
        <p:spPr>
          <a:xfrm>
            <a:off x="1701800" y="3073400"/>
            <a:ext cx="5740400" cy="711200"/>
          </a:xfrm>
          <a:prstGeom prst="rect">
            <a:avLst/>
          </a:prstGeom>
        </p:spPr>
      </p:pic>
    </p:spTree>
    <p:extLst>
      <p:ext uri="{BB962C8B-B14F-4D97-AF65-F5344CB8AC3E}">
        <p14:creationId xmlns:p14="http://schemas.microsoft.com/office/powerpoint/2010/main" val="2840270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 Group Members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14</a:t>
            </a:fld>
            <a:endParaRPr lang="en-US"/>
          </a:p>
        </p:txBody>
      </p:sp>
      <p:pic>
        <p:nvPicPr>
          <p:cNvPr id="5" name="Picture 4"/>
          <p:cNvPicPr>
            <a:picLocks noChangeAspect="1"/>
          </p:cNvPicPr>
          <p:nvPr/>
        </p:nvPicPr>
        <p:blipFill>
          <a:blip r:embed="rId3"/>
          <a:stretch>
            <a:fillRect/>
          </a:stretch>
        </p:blipFill>
        <p:spPr>
          <a:xfrm>
            <a:off x="2679700" y="1193800"/>
            <a:ext cx="5786120" cy="4749800"/>
          </a:xfrm>
          <a:prstGeom prst="rect">
            <a:avLst/>
          </a:prstGeom>
          <a:ln>
            <a:solidFill>
              <a:schemeClr val="bg2"/>
            </a:solidFill>
          </a:ln>
        </p:spPr>
      </p:pic>
      <p:pic>
        <p:nvPicPr>
          <p:cNvPr id="6" name="Picture 5"/>
          <p:cNvPicPr>
            <a:picLocks noChangeAspect="1"/>
          </p:cNvPicPr>
          <p:nvPr/>
        </p:nvPicPr>
        <p:blipFill>
          <a:blip r:embed="rId4"/>
          <a:stretch>
            <a:fillRect/>
          </a:stretch>
        </p:blipFill>
        <p:spPr>
          <a:xfrm>
            <a:off x="6477000" y="2362200"/>
            <a:ext cx="2273300" cy="889000"/>
          </a:xfrm>
          <a:prstGeom prst="rect">
            <a:avLst/>
          </a:prstGeom>
        </p:spPr>
      </p:pic>
      <p:pic>
        <p:nvPicPr>
          <p:cNvPr id="7" name="Picture 6"/>
          <p:cNvPicPr>
            <a:picLocks noChangeAspect="1"/>
          </p:cNvPicPr>
          <p:nvPr/>
        </p:nvPicPr>
        <p:blipFill>
          <a:blip r:embed="rId5"/>
          <a:stretch>
            <a:fillRect/>
          </a:stretch>
        </p:blipFill>
        <p:spPr>
          <a:xfrm>
            <a:off x="533400" y="2057400"/>
            <a:ext cx="5778500" cy="3592669"/>
          </a:xfrm>
          <a:prstGeom prst="rect">
            <a:avLst/>
          </a:prstGeom>
        </p:spPr>
      </p:pic>
    </p:spTree>
    <p:extLst>
      <p:ext uri="{BB962C8B-B14F-4D97-AF65-F5344CB8AC3E}">
        <p14:creationId xmlns:p14="http://schemas.microsoft.com/office/powerpoint/2010/main" val="24165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Members Receive Invitations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15</a:t>
            </a:fld>
            <a:endParaRPr lang="en-US"/>
          </a:p>
        </p:txBody>
      </p:sp>
      <p:grpSp>
        <p:nvGrpSpPr>
          <p:cNvPr id="9" name="Group 8"/>
          <p:cNvGrpSpPr/>
          <p:nvPr/>
        </p:nvGrpSpPr>
        <p:grpSpPr>
          <a:xfrm>
            <a:off x="594335" y="1219200"/>
            <a:ext cx="1158265" cy="1537732"/>
            <a:chOff x="685800" y="1219200"/>
            <a:chExt cx="1158265" cy="1537732"/>
          </a:xfrm>
        </p:grpSpPr>
        <p:pic>
          <p:nvPicPr>
            <p:cNvPr id="5" name="Picture 4"/>
            <p:cNvPicPr>
              <a:picLocks noChangeAspect="1"/>
            </p:cNvPicPr>
            <p:nvPr/>
          </p:nvPicPr>
          <p:blipFill>
            <a:blip r:embed="rId3"/>
            <a:stretch>
              <a:fillRect/>
            </a:stretch>
          </p:blipFill>
          <p:spPr>
            <a:xfrm>
              <a:off x="689947" y="1219200"/>
              <a:ext cx="1149970" cy="1143000"/>
            </a:xfrm>
            <a:prstGeom prst="rect">
              <a:avLst/>
            </a:prstGeom>
          </p:spPr>
        </p:pic>
        <p:sp>
          <p:nvSpPr>
            <p:cNvPr id="6" name="TextBox 5"/>
            <p:cNvSpPr txBox="1"/>
            <p:nvPr/>
          </p:nvSpPr>
          <p:spPr>
            <a:xfrm>
              <a:off x="685800" y="2387600"/>
              <a:ext cx="1158265" cy="369332"/>
            </a:xfrm>
            <a:prstGeom prst="rect">
              <a:avLst/>
            </a:prstGeom>
            <a:noFill/>
          </p:spPr>
          <p:txBody>
            <a:bodyPr wrap="none" rtlCol="0">
              <a:spAutoFit/>
            </a:bodyPr>
            <a:lstStyle/>
            <a:p>
              <a:r>
                <a:rPr lang="en-US" dirty="0" err="1" smtClean="0">
                  <a:latin typeface="Lucida Console"/>
                  <a:cs typeface="Lucida Console"/>
                </a:rPr>
                <a:t>johndoe</a:t>
              </a:r>
              <a:endParaRPr lang="en-US" dirty="0">
                <a:latin typeface="Lucida Console"/>
                <a:cs typeface="Lucida Console"/>
              </a:endParaRPr>
            </a:p>
          </p:txBody>
        </p:sp>
      </p:grpSp>
      <p:pic>
        <p:nvPicPr>
          <p:cNvPr id="15" name="Picture 14"/>
          <p:cNvPicPr>
            <a:picLocks noChangeAspect="1"/>
          </p:cNvPicPr>
          <p:nvPr/>
        </p:nvPicPr>
        <p:blipFill>
          <a:blip r:embed="rId4"/>
          <a:stretch>
            <a:fillRect/>
          </a:stretch>
        </p:blipFill>
        <p:spPr>
          <a:xfrm>
            <a:off x="609600" y="3657600"/>
            <a:ext cx="2438400" cy="2009775"/>
          </a:xfrm>
          <a:prstGeom prst="rect">
            <a:avLst/>
          </a:prstGeom>
        </p:spPr>
      </p:pic>
      <p:pic>
        <p:nvPicPr>
          <p:cNvPr id="14" name="Picture 13"/>
          <p:cNvPicPr>
            <a:picLocks noChangeAspect="1"/>
          </p:cNvPicPr>
          <p:nvPr/>
        </p:nvPicPr>
        <p:blipFill>
          <a:blip r:embed="rId5"/>
          <a:stretch>
            <a:fillRect/>
          </a:stretch>
        </p:blipFill>
        <p:spPr>
          <a:xfrm>
            <a:off x="3240798" y="1219201"/>
            <a:ext cx="5446002" cy="3581400"/>
          </a:xfrm>
          <a:prstGeom prst="rect">
            <a:avLst/>
          </a:prstGeom>
        </p:spPr>
      </p:pic>
      <p:pic>
        <p:nvPicPr>
          <p:cNvPr id="13" name="Picture 12"/>
          <p:cNvPicPr>
            <a:picLocks noChangeAspect="1"/>
          </p:cNvPicPr>
          <p:nvPr/>
        </p:nvPicPr>
        <p:blipFill>
          <a:blip r:embed="rId6"/>
          <a:stretch>
            <a:fillRect/>
          </a:stretch>
        </p:blipFill>
        <p:spPr>
          <a:xfrm rot="20142315">
            <a:off x="2318222" y="1327451"/>
            <a:ext cx="1130300" cy="1085599"/>
          </a:xfrm>
          <a:prstGeom prst="rect">
            <a:avLst/>
          </a:prstGeom>
        </p:spPr>
      </p:pic>
      <p:sp>
        <p:nvSpPr>
          <p:cNvPr id="16" name="Rounded Rectangle 15"/>
          <p:cNvSpPr/>
          <p:nvPr/>
        </p:nvSpPr>
        <p:spPr>
          <a:xfrm>
            <a:off x="4648200" y="4343400"/>
            <a:ext cx="3429000" cy="304800"/>
          </a:xfrm>
          <a:prstGeom prst="roundRect">
            <a:avLst>
              <a:gd name="adj" fmla="val 3969"/>
            </a:avLst>
          </a:prstGeom>
          <a:noFill/>
          <a:ln w="57150" cmpd="sng">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Rounded Rectangle 16"/>
          <p:cNvSpPr/>
          <p:nvPr/>
        </p:nvSpPr>
        <p:spPr>
          <a:xfrm>
            <a:off x="939800" y="4597400"/>
            <a:ext cx="711200" cy="279400"/>
          </a:xfrm>
          <a:prstGeom prst="roundRect">
            <a:avLst>
              <a:gd name="adj" fmla="val 3969"/>
            </a:avLst>
          </a:prstGeom>
          <a:noFill/>
          <a:ln w="57150" cmpd="sng">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450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edg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2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6400" y="3073400"/>
            <a:ext cx="5791200" cy="711200"/>
          </a:xfrm>
          <a:prstGeom prst="rect">
            <a:avLst/>
          </a:prstGeom>
        </p:spPr>
      </p:pic>
      <p:sp>
        <p:nvSpPr>
          <p:cNvPr id="2" name="Title 1"/>
          <p:cNvSpPr>
            <a:spLocks noGrp="1"/>
          </p:cNvSpPr>
          <p:nvPr>
            <p:ph type="title"/>
          </p:nvPr>
        </p:nvSpPr>
        <p:spPr/>
        <p:txBody>
          <a:bodyPr/>
          <a:lstStyle/>
          <a:p>
            <a:r>
              <a:rPr lang="en-US" dirty="0" smtClean="0"/>
              <a:t>Group Functions:  Wiki</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16</a:t>
            </a:fld>
            <a:endParaRPr lang="en-US"/>
          </a:p>
        </p:txBody>
      </p:sp>
    </p:spTree>
    <p:extLst>
      <p:ext uri="{BB962C8B-B14F-4D97-AF65-F5344CB8AC3E}">
        <p14:creationId xmlns:p14="http://schemas.microsoft.com/office/powerpoint/2010/main" val="1174843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Wiki Templates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17</a:t>
            </a:fld>
            <a:endParaRPr lang="en-US"/>
          </a:p>
        </p:txBody>
      </p:sp>
      <p:pic>
        <p:nvPicPr>
          <p:cNvPr id="5" name="Picture 4"/>
          <p:cNvPicPr>
            <a:picLocks noChangeAspect="1"/>
          </p:cNvPicPr>
          <p:nvPr/>
        </p:nvPicPr>
        <p:blipFill>
          <a:blip r:embed="rId3"/>
          <a:stretch>
            <a:fillRect/>
          </a:stretch>
        </p:blipFill>
        <p:spPr>
          <a:xfrm>
            <a:off x="533400" y="12192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6705600" y="1219200"/>
            <a:ext cx="4124810" cy="4787900"/>
          </a:xfrm>
          <a:prstGeom prst="rect">
            <a:avLst/>
          </a:prstGeom>
        </p:spPr>
      </p:pic>
      <p:pic>
        <p:nvPicPr>
          <p:cNvPr id="7" name="Picture 6"/>
          <p:cNvPicPr>
            <a:picLocks noChangeAspect="1"/>
          </p:cNvPicPr>
          <p:nvPr/>
        </p:nvPicPr>
        <p:blipFill>
          <a:blip r:embed="rId5"/>
          <a:stretch>
            <a:fillRect/>
          </a:stretch>
        </p:blipFill>
        <p:spPr>
          <a:xfrm>
            <a:off x="4724400" y="2514600"/>
            <a:ext cx="1892300" cy="800100"/>
          </a:xfrm>
          <a:prstGeom prst="rect">
            <a:avLst/>
          </a:prstGeom>
        </p:spPr>
      </p:pic>
      <p:grpSp>
        <p:nvGrpSpPr>
          <p:cNvPr id="10" name="Group 9"/>
          <p:cNvGrpSpPr/>
          <p:nvPr/>
        </p:nvGrpSpPr>
        <p:grpSpPr>
          <a:xfrm>
            <a:off x="5183619" y="1752600"/>
            <a:ext cx="3161029" cy="1066800"/>
            <a:chOff x="5183619" y="1752600"/>
            <a:chExt cx="3161029" cy="1066800"/>
          </a:xfrm>
        </p:grpSpPr>
        <p:sp>
          <p:nvSpPr>
            <p:cNvPr id="8" name="Line 5"/>
            <p:cNvSpPr>
              <a:spLocks noChangeShapeType="1"/>
            </p:cNvSpPr>
            <p:nvPr/>
          </p:nvSpPr>
          <p:spPr bwMode="auto">
            <a:xfrm flipH="1" flipV="1">
              <a:off x="7543800" y="2362200"/>
              <a:ext cx="0" cy="45720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 name="Text Box 4"/>
            <p:cNvSpPr txBox="1">
              <a:spLocks noChangeArrowheads="1"/>
            </p:cNvSpPr>
            <p:nvPr/>
          </p:nvSpPr>
          <p:spPr bwMode="auto">
            <a:xfrm>
              <a:off x="5183619" y="1752600"/>
              <a:ext cx="3161029" cy="646331"/>
            </a:xfrm>
            <a:prstGeom prst="rect">
              <a:avLst/>
            </a:prstGeom>
            <a:solidFill>
              <a:schemeClr val="accent2"/>
            </a:solidFill>
            <a:ln>
              <a:noFill/>
            </a:ln>
            <a:effectLst/>
            <a:extLst/>
          </p:spPr>
          <p:txBody>
            <a:bodyPr wrap="none">
              <a:spAutoFit/>
            </a:bodyPr>
            <a:lstStyle/>
            <a:p>
              <a:pPr algn="ctr">
                <a:defRPr/>
              </a:pPr>
              <a:r>
                <a:rPr lang="en-US" dirty="0" smtClean="0"/>
                <a:t>Set the title to “</a:t>
              </a:r>
              <a:r>
                <a:rPr lang="en-US" dirty="0" err="1" smtClean="0"/>
                <a:t>Template:xxx</a:t>
              </a:r>
              <a:r>
                <a:rPr lang="en-US" dirty="0" smtClean="0"/>
                <a:t>”</a:t>
              </a:r>
            </a:p>
            <a:p>
              <a:pPr algn="ctr">
                <a:defRPr/>
              </a:pPr>
              <a:r>
                <a:rPr lang="en-US" dirty="0" smtClean="0"/>
                <a:t>to create a template page</a:t>
              </a:r>
              <a:endParaRPr lang="en-US" dirty="0"/>
            </a:p>
          </p:txBody>
        </p:sp>
      </p:grpSp>
      <p:sp>
        <p:nvSpPr>
          <p:cNvPr id="11" name="TextBox 10"/>
          <p:cNvSpPr txBox="1"/>
          <p:nvPr/>
        </p:nvSpPr>
        <p:spPr>
          <a:xfrm>
            <a:off x="1151028" y="5462369"/>
            <a:ext cx="4703672" cy="646331"/>
          </a:xfrm>
          <a:prstGeom prst="rect">
            <a:avLst/>
          </a:prstGeom>
          <a:solidFill>
            <a:srgbClr val="FFFFFF"/>
          </a:solidFill>
        </p:spPr>
        <p:txBody>
          <a:bodyPr wrap="none" rtlCol="0">
            <a:spAutoFit/>
          </a:bodyPr>
          <a:lstStyle/>
          <a:p>
            <a:pPr algn="ctr"/>
            <a:r>
              <a:rPr lang="en-US" i="1" dirty="0" smtClean="0">
                <a:solidFill>
                  <a:srgbClr val="FF6600"/>
                </a:solidFill>
              </a:rPr>
              <a:t>Use wiki for project notes, meeting minutes,</a:t>
            </a:r>
          </a:p>
          <a:p>
            <a:pPr algn="ctr"/>
            <a:r>
              <a:rPr lang="en-US" i="1" dirty="0" smtClean="0">
                <a:solidFill>
                  <a:srgbClr val="FF6600"/>
                </a:solidFill>
              </a:rPr>
              <a:t>documentation, or data exchange</a:t>
            </a:r>
            <a:endParaRPr lang="en-US" i="1" dirty="0">
              <a:solidFill>
                <a:srgbClr val="FF6600"/>
              </a:solidFill>
            </a:endParaRPr>
          </a:p>
        </p:txBody>
      </p:sp>
    </p:spTree>
    <p:extLst>
      <p:ext uri="{BB962C8B-B14F-4D97-AF65-F5344CB8AC3E}">
        <p14:creationId xmlns:p14="http://schemas.microsoft.com/office/powerpoint/2010/main" val="34349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Templates for Data Entry</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18</a:t>
            </a:fld>
            <a:endParaRPr lang="en-US"/>
          </a:p>
        </p:txBody>
      </p:sp>
      <p:pic>
        <p:nvPicPr>
          <p:cNvPr id="5" name="Picture 4"/>
          <p:cNvPicPr>
            <a:picLocks noChangeAspect="1"/>
          </p:cNvPicPr>
          <p:nvPr/>
        </p:nvPicPr>
        <p:blipFill>
          <a:blip r:embed="rId3"/>
          <a:stretch>
            <a:fillRect/>
          </a:stretch>
        </p:blipFill>
        <p:spPr>
          <a:xfrm>
            <a:off x="533400" y="1219200"/>
            <a:ext cx="1892300" cy="800100"/>
          </a:xfrm>
          <a:prstGeom prst="rect">
            <a:avLst/>
          </a:prstGeom>
        </p:spPr>
      </p:pic>
      <p:pic>
        <p:nvPicPr>
          <p:cNvPr id="6" name="Picture 5"/>
          <p:cNvPicPr>
            <a:picLocks noChangeAspect="1"/>
          </p:cNvPicPr>
          <p:nvPr/>
        </p:nvPicPr>
        <p:blipFill>
          <a:blip r:embed="rId4"/>
          <a:stretch>
            <a:fillRect/>
          </a:stretch>
        </p:blipFill>
        <p:spPr>
          <a:xfrm>
            <a:off x="2578100" y="1219200"/>
            <a:ext cx="4813300" cy="4910702"/>
          </a:xfrm>
          <a:prstGeom prst="rect">
            <a:avLst/>
          </a:prstGeom>
        </p:spPr>
      </p:pic>
      <p:pic>
        <p:nvPicPr>
          <p:cNvPr id="7" name="Picture 6"/>
          <p:cNvPicPr>
            <a:picLocks noChangeAspect="1"/>
          </p:cNvPicPr>
          <p:nvPr/>
        </p:nvPicPr>
        <p:blipFill>
          <a:blip r:embed="rId5"/>
          <a:stretch>
            <a:fillRect/>
          </a:stretch>
        </p:blipFill>
        <p:spPr>
          <a:xfrm>
            <a:off x="4572000" y="5562600"/>
            <a:ext cx="2222500" cy="647700"/>
          </a:xfrm>
          <a:prstGeom prst="rect">
            <a:avLst/>
          </a:prstGeom>
        </p:spPr>
      </p:pic>
      <p:pic>
        <p:nvPicPr>
          <p:cNvPr id="8" name="Picture 7"/>
          <p:cNvPicPr>
            <a:picLocks noChangeAspect="1"/>
          </p:cNvPicPr>
          <p:nvPr/>
        </p:nvPicPr>
        <p:blipFill>
          <a:blip r:embed="rId6"/>
          <a:stretch>
            <a:fillRect/>
          </a:stretch>
        </p:blipFill>
        <p:spPr>
          <a:xfrm>
            <a:off x="4648200" y="4343400"/>
            <a:ext cx="3366540" cy="1066800"/>
          </a:xfrm>
          <a:prstGeom prst="rect">
            <a:avLst/>
          </a:prstGeom>
        </p:spPr>
      </p:pic>
      <p:sp>
        <p:nvSpPr>
          <p:cNvPr id="10" name="TextBox 9"/>
          <p:cNvSpPr txBox="1"/>
          <p:nvPr/>
        </p:nvSpPr>
        <p:spPr>
          <a:xfrm>
            <a:off x="5638800" y="3238500"/>
            <a:ext cx="1704004" cy="646331"/>
          </a:xfrm>
          <a:prstGeom prst="rect">
            <a:avLst/>
          </a:prstGeom>
          <a:solidFill>
            <a:srgbClr val="FFFFFF"/>
          </a:solidFill>
        </p:spPr>
        <p:txBody>
          <a:bodyPr wrap="none" rtlCol="0">
            <a:spAutoFit/>
          </a:bodyPr>
          <a:lstStyle/>
          <a:p>
            <a:pPr algn="ctr"/>
            <a:r>
              <a:rPr lang="en-US" i="1" dirty="0" smtClean="0">
                <a:solidFill>
                  <a:srgbClr val="FF6600"/>
                </a:solidFill>
              </a:rPr>
              <a:t>Choose a</a:t>
            </a:r>
          </a:p>
          <a:p>
            <a:pPr algn="ctr"/>
            <a:r>
              <a:rPr lang="en-US" i="1" dirty="0" smtClean="0">
                <a:solidFill>
                  <a:srgbClr val="FF6600"/>
                </a:solidFill>
              </a:rPr>
              <a:t>page template</a:t>
            </a:r>
            <a:endParaRPr lang="en-US" i="1" dirty="0">
              <a:solidFill>
                <a:srgbClr val="FF6600"/>
              </a:solidFill>
            </a:endParaRPr>
          </a:p>
        </p:txBody>
      </p:sp>
      <p:sp>
        <p:nvSpPr>
          <p:cNvPr id="9" name="Rounded Rectangle 8"/>
          <p:cNvSpPr/>
          <p:nvPr/>
        </p:nvSpPr>
        <p:spPr>
          <a:xfrm>
            <a:off x="5715000" y="2768600"/>
            <a:ext cx="1600200" cy="457200"/>
          </a:xfrm>
          <a:prstGeom prst="roundRect">
            <a:avLst>
              <a:gd name="adj" fmla="val 3969"/>
            </a:avLst>
          </a:prstGeom>
          <a:noFill/>
          <a:ln w="57150" cmpd="sng">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6" name="Group 15"/>
          <p:cNvGrpSpPr/>
          <p:nvPr/>
        </p:nvGrpSpPr>
        <p:grpSpPr>
          <a:xfrm>
            <a:off x="609600" y="4495800"/>
            <a:ext cx="2247900" cy="685800"/>
            <a:chOff x="609600" y="4495800"/>
            <a:chExt cx="2247900" cy="685800"/>
          </a:xfrm>
        </p:grpSpPr>
        <p:sp>
          <p:nvSpPr>
            <p:cNvPr id="11" name="TextBox 10"/>
            <p:cNvSpPr txBox="1"/>
            <p:nvPr/>
          </p:nvSpPr>
          <p:spPr>
            <a:xfrm>
              <a:off x="609600" y="4495800"/>
              <a:ext cx="2008773" cy="646331"/>
            </a:xfrm>
            <a:prstGeom prst="rect">
              <a:avLst/>
            </a:prstGeom>
            <a:noFill/>
          </p:spPr>
          <p:txBody>
            <a:bodyPr wrap="none" rtlCol="0">
              <a:spAutoFit/>
            </a:bodyPr>
            <a:lstStyle/>
            <a:p>
              <a:pPr algn="r"/>
              <a:r>
                <a:rPr lang="en-US" i="1" dirty="0" smtClean="0">
                  <a:solidFill>
                    <a:srgbClr val="FF6600"/>
                  </a:solidFill>
                </a:rPr>
                <a:t>Enter information</a:t>
              </a:r>
            </a:p>
            <a:p>
              <a:pPr algn="r"/>
              <a:r>
                <a:rPr lang="en-US" i="1" dirty="0" smtClean="0">
                  <a:solidFill>
                    <a:srgbClr val="FF6600"/>
                  </a:solidFill>
                </a:rPr>
                <a:t>into the template</a:t>
              </a:r>
              <a:endParaRPr lang="en-US" i="1" dirty="0">
                <a:solidFill>
                  <a:srgbClr val="FF6600"/>
                </a:solidFill>
              </a:endParaRPr>
            </a:p>
          </p:txBody>
        </p:sp>
        <p:cxnSp>
          <p:nvCxnSpPr>
            <p:cNvPr id="13" name="Straight Arrow Connector 12"/>
            <p:cNvCxnSpPr/>
            <p:nvPr/>
          </p:nvCxnSpPr>
          <p:spPr>
            <a:xfrm flipH="1" flipV="1">
              <a:off x="2527300" y="48514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781800" y="3911600"/>
            <a:ext cx="1370041" cy="685800"/>
            <a:chOff x="6781800" y="3911600"/>
            <a:chExt cx="1370041" cy="685800"/>
          </a:xfrm>
        </p:grpSpPr>
        <p:sp>
          <p:nvSpPr>
            <p:cNvPr id="15" name="TextBox 14"/>
            <p:cNvSpPr txBox="1"/>
            <p:nvPr/>
          </p:nvSpPr>
          <p:spPr>
            <a:xfrm>
              <a:off x="6781800" y="3911600"/>
              <a:ext cx="1370041" cy="369332"/>
            </a:xfrm>
            <a:prstGeom prst="rect">
              <a:avLst/>
            </a:prstGeom>
            <a:solidFill>
              <a:srgbClr val="FFFFFF"/>
            </a:solidFill>
          </p:spPr>
          <p:txBody>
            <a:bodyPr wrap="none" rtlCol="0">
              <a:spAutoFit/>
            </a:bodyPr>
            <a:lstStyle/>
            <a:p>
              <a:r>
                <a:rPr lang="en-US" i="1" dirty="0" smtClean="0">
                  <a:solidFill>
                    <a:srgbClr val="FF6600"/>
                  </a:solidFill>
                </a:rPr>
                <a:t>Attach files</a:t>
              </a:r>
              <a:endParaRPr lang="en-US" i="1" dirty="0">
                <a:solidFill>
                  <a:srgbClr val="FF6600"/>
                </a:solidFill>
              </a:endParaRPr>
            </a:p>
          </p:txBody>
        </p:sp>
        <p:cxnSp>
          <p:nvCxnSpPr>
            <p:cNvPr id="14" name="Straight Arrow Connector 13"/>
            <p:cNvCxnSpPr/>
            <p:nvPr/>
          </p:nvCxnSpPr>
          <p:spPr>
            <a:xfrm flipV="1">
              <a:off x="6934200" y="42672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grpSp>
      <p:sp>
        <p:nvSpPr>
          <p:cNvPr id="18" name="AutoShape 15"/>
          <p:cNvSpPr>
            <a:spLocks noChangeAspect="1" noChangeArrowheads="1"/>
          </p:cNvSpPr>
          <p:nvPr/>
        </p:nvSpPr>
        <p:spPr bwMode="auto">
          <a:xfrm rot="19784614">
            <a:off x="6658407" y="611822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84993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edge">
                                      <p:cBhvr>
                                        <p:cTn id="14" dur="2000"/>
                                        <p:tgtEl>
                                          <p:spTgt spid="9"/>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500"/>
                            </p:stCondLst>
                            <p:childTnLst>
                              <p:par>
                                <p:cTn id="42" presetID="1" presetClass="entr" presetSubtype="0" fill="hold" grpId="2"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47" dur="1000" fill="hold"/>
                                        <p:tgtEl>
                                          <p:spTgt spid="18"/>
                                        </p:tgtEl>
                                        <p:attrNameLst>
                                          <p:attrName>ppt_x</p:attrName>
                                          <p:attrName>ppt_y</p:attrName>
                                        </p:attrNameLst>
                                      </p:cBhvr>
                                      <p:rCtr x="-3073" y="-2130"/>
                                    </p:animMotion>
                                  </p:childTnLst>
                                </p:cTn>
                              </p:par>
                            </p:childTnLst>
                          </p:cTn>
                        </p:par>
                        <p:par>
                          <p:cTn id="48" fill="hold">
                            <p:stCondLst>
                              <p:cond delay="1000"/>
                            </p:stCondLst>
                            <p:childTnLst>
                              <p:par>
                                <p:cTn id="49" presetID="1" presetClass="exit" presetSubtype="0" fill="hold" grpId="1" nodeType="afterEffect">
                                  <p:stCondLst>
                                    <p:cond delay="30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8" grpId="0" animBg="1"/>
      <p:bldP spid="18" grpId="1" animBg="1"/>
      <p:bldP spid="1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 Pages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19</a:t>
            </a:fld>
            <a:endParaRPr lang="en-US"/>
          </a:p>
        </p:txBody>
      </p:sp>
      <p:pic>
        <p:nvPicPr>
          <p:cNvPr id="5" name="Picture 4"/>
          <p:cNvPicPr>
            <a:picLocks noChangeAspect="1"/>
          </p:cNvPicPr>
          <p:nvPr/>
        </p:nvPicPr>
        <p:blipFill>
          <a:blip r:embed="rId3"/>
          <a:stretch>
            <a:fillRect/>
          </a:stretch>
        </p:blipFill>
        <p:spPr>
          <a:xfrm>
            <a:off x="533400" y="11938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3340100" y="1066799"/>
            <a:ext cx="3429000" cy="5055123"/>
          </a:xfrm>
          <a:prstGeom prst="rect">
            <a:avLst/>
          </a:prstGeom>
        </p:spPr>
      </p:pic>
      <p:grpSp>
        <p:nvGrpSpPr>
          <p:cNvPr id="11" name="Group 10"/>
          <p:cNvGrpSpPr/>
          <p:nvPr/>
        </p:nvGrpSpPr>
        <p:grpSpPr>
          <a:xfrm>
            <a:off x="6934200" y="3124200"/>
            <a:ext cx="1848887" cy="2057400"/>
            <a:chOff x="6934200" y="3124200"/>
            <a:chExt cx="1848887" cy="2057400"/>
          </a:xfrm>
        </p:grpSpPr>
        <p:sp>
          <p:nvSpPr>
            <p:cNvPr id="7" name="Right Brace 6"/>
            <p:cNvSpPr/>
            <p:nvPr/>
          </p:nvSpPr>
          <p:spPr>
            <a:xfrm>
              <a:off x="6934200" y="3124200"/>
              <a:ext cx="304800" cy="2057400"/>
            </a:xfrm>
            <a:prstGeom prst="rightBrace">
              <a:avLst>
                <a:gd name="adj1" fmla="val 37500"/>
                <a:gd name="adj2" fmla="val 50000"/>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239000" y="3924300"/>
              <a:ext cx="1544087" cy="461665"/>
            </a:xfrm>
            <a:prstGeom prst="rect">
              <a:avLst/>
            </a:prstGeom>
            <a:noFill/>
          </p:spPr>
          <p:txBody>
            <a:bodyPr wrap="none" rtlCol="0">
              <a:spAutoFit/>
            </a:bodyPr>
            <a:lstStyle/>
            <a:p>
              <a:r>
                <a:rPr lang="en-US" sz="2400" i="1" dirty="0" smtClean="0">
                  <a:solidFill>
                    <a:srgbClr val="FF6600"/>
                  </a:solidFill>
                </a:rPr>
                <a:t>Metadata</a:t>
              </a:r>
              <a:endParaRPr lang="en-US" sz="2400" i="1" dirty="0">
                <a:solidFill>
                  <a:srgbClr val="FF6600"/>
                </a:solidFill>
              </a:endParaRPr>
            </a:p>
          </p:txBody>
        </p:sp>
      </p:grpSp>
      <p:grpSp>
        <p:nvGrpSpPr>
          <p:cNvPr id="12" name="Group 11"/>
          <p:cNvGrpSpPr/>
          <p:nvPr/>
        </p:nvGrpSpPr>
        <p:grpSpPr>
          <a:xfrm>
            <a:off x="5486400" y="5473700"/>
            <a:ext cx="3142498" cy="461665"/>
            <a:chOff x="5486400" y="5473700"/>
            <a:chExt cx="3142498" cy="461665"/>
          </a:xfrm>
        </p:grpSpPr>
        <p:sp>
          <p:nvSpPr>
            <p:cNvPr id="8" name="Line 5"/>
            <p:cNvSpPr>
              <a:spLocks noChangeShapeType="1"/>
            </p:cNvSpPr>
            <p:nvPr/>
          </p:nvSpPr>
          <p:spPr bwMode="auto">
            <a:xfrm flipV="1">
              <a:off x="5486400" y="5715000"/>
              <a:ext cx="1752600" cy="0"/>
            </a:xfrm>
            <a:prstGeom prst="line">
              <a:avLst/>
            </a:prstGeom>
            <a:noFill/>
            <a:ln w="38100" cmpd="sng">
              <a:solidFill>
                <a:schemeClr val="accent2"/>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 name="TextBox 9"/>
            <p:cNvSpPr txBox="1"/>
            <p:nvPr/>
          </p:nvSpPr>
          <p:spPr>
            <a:xfrm>
              <a:off x="7239000" y="5473700"/>
              <a:ext cx="1389898" cy="461665"/>
            </a:xfrm>
            <a:prstGeom prst="rect">
              <a:avLst/>
            </a:prstGeom>
            <a:noFill/>
          </p:spPr>
          <p:txBody>
            <a:bodyPr wrap="none" rtlCol="0">
              <a:spAutoFit/>
            </a:bodyPr>
            <a:lstStyle/>
            <a:p>
              <a:r>
                <a:rPr lang="en-US" sz="2400" i="1" dirty="0" smtClean="0">
                  <a:solidFill>
                    <a:srgbClr val="FF6600"/>
                  </a:solidFill>
                </a:rPr>
                <a:t>Data file</a:t>
              </a:r>
              <a:endParaRPr lang="en-US" sz="2400" i="1" dirty="0">
                <a:solidFill>
                  <a:srgbClr val="FF6600"/>
                </a:solidFill>
              </a:endParaRPr>
            </a:p>
          </p:txBody>
        </p:sp>
      </p:grpSp>
    </p:spTree>
    <p:extLst>
      <p:ext uri="{BB962C8B-B14F-4D97-AF65-F5344CB8AC3E}">
        <p14:creationId xmlns:p14="http://schemas.microsoft.com/office/powerpoint/2010/main" val="241338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smtClean="0"/>
              <a:t>Collaborating in User </a:t>
            </a:r>
            <a:r>
              <a:rPr lang="en-US" dirty="0"/>
              <a:t>Groups</a:t>
            </a:r>
          </a:p>
        </p:txBody>
      </p:sp>
      <p:pic>
        <p:nvPicPr>
          <p:cNvPr id="190467" name="Picture 3" descr="MCj040593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1611313"/>
            <a:ext cx="804863" cy="811212"/>
          </a:xfrm>
          <a:prstGeom prst="rect">
            <a:avLst/>
          </a:prstGeom>
          <a:noFill/>
          <a:extLst>
            <a:ext uri="{909E8E84-426E-40DD-AFC4-6F175D3DCCD1}">
              <a14:hiddenFill xmlns:a14="http://schemas.microsoft.com/office/drawing/2010/main">
                <a:solidFill>
                  <a:srgbClr val="FFFFFF"/>
                </a:solidFill>
              </a14:hiddenFill>
            </a:ext>
          </a:extLst>
        </p:spPr>
      </p:pic>
      <p:pic>
        <p:nvPicPr>
          <p:cNvPr id="190468" name="Picture 4" descr="MCj040592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1574800"/>
            <a:ext cx="8382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Line 5"/>
          <p:cNvSpPr>
            <a:spLocks noChangeShapeType="1"/>
          </p:cNvSpPr>
          <p:nvPr/>
        </p:nvSpPr>
        <p:spPr bwMode="auto">
          <a:xfrm>
            <a:off x="4681538" y="1933575"/>
            <a:ext cx="696912" cy="296863"/>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B2B2B2">
                      <a:alpha val="74998"/>
                    </a:srgbClr>
                  </a:outerShdw>
                </a:effectLst>
              </a14:hiddenEffects>
            </a:ext>
          </a:extLst>
        </p:spPr>
        <p:txBody>
          <a:bodyPr/>
          <a:lstStyle/>
          <a:p>
            <a:endParaRPr lang="en-US"/>
          </a:p>
        </p:txBody>
      </p:sp>
      <p:grpSp>
        <p:nvGrpSpPr>
          <p:cNvPr id="190470" name="Group 6"/>
          <p:cNvGrpSpPr>
            <a:grpSpLocks/>
          </p:cNvGrpSpPr>
          <p:nvPr/>
        </p:nvGrpSpPr>
        <p:grpSpPr bwMode="auto">
          <a:xfrm>
            <a:off x="5116513" y="1633538"/>
            <a:ext cx="1068387" cy="1074737"/>
            <a:chOff x="2409" y="1825"/>
            <a:chExt cx="621" cy="624"/>
          </a:xfrm>
        </p:grpSpPr>
        <p:pic>
          <p:nvPicPr>
            <p:cNvPr id="190471" name="Picture 7"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 y="2020"/>
              <a:ext cx="354" cy="321"/>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6" y="1825"/>
              <a:ext cx="252" cy="335"/>
            </a:xfrm>
            <a:prstGeom prst="rect">
              <a:avLst/>
            </a:prstGeom>
            <a:noFill/>
            <a:extLst>
              <a:ext uri="{909E8E84-426E-40DD-AFC4-6F175D3DCCD1}">
                <a14:hiddenFill xmlns:a14="http://schemas.microsoft.com/office/drawing/2010/main">
                  <a:solidFill>
                    <a:srgbClr val="FFFFFF"/>
                  </a:solidFill>
                </a14:hiddenFill>
              </a:ext>
            </a:extLst>
          </p:spPr>
        </p:pic>
        <p:grpSp>
          <p:nvGrpSpPr>
            <p:cNvPr id="190473" name="Group 9"/>
            <p:cNvGrpSpPr>
              <a:grpSpLocks/>
            </p:cNvGrpSpPr>
            <p:nvPr/>
          </p:nvGrpSpPr>
          <p:grpSpPr bwMode="auto">
            <a:xfrm>
              <a:off x="2409" y="2049"/>
              <a:ext cx="404" cy="400"/>
              <a:chOff x="1746" y="3450"/>
              <a:chExt cx="336" cy="333"/>
            </a:xfrm>
          </p:grpSpPr>
          <p:pic>
            <p:nvPicPr>
              <p:cNvPr id="190474" name="Picture 10" descr="p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 y="3450"/>
                <a:ext cx="189" cy="255"/>
              </a:xfrm>
              <a:prstGeom prst="rect">
                <a:avLst/>
              </a:prstGeom>
              <a:noFill/>
              <a:extLst>
                <a:ext uri="{909E8E84-426E-40DD-AFC4-6F175D3DCCD1}">
                  <a14:hiddenFill xmlns:a14="http://schemas.microsoft.com/office/drawing/2010/main">
                    <a:solidFill>
                      <a:srgbClr val="FFFFFF"/>
                    </a:solidFill>
                  </a14:hiddenFill>
                </a:ext>
              </a:extLst>
            </p:spPr>
          </p:pic>
          <p:pic>
            <p:nvPicPr>
              <p:cNvPr id="190475" name="Picture 11"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3504"/>
                <a:ext cx="210" cy="2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0476" name="Line 12"/>
          <p:cNvSpPr>
            <a:spLocks noChangeShapeType="1"/>
          </p:cNvSpPr>
          <p:nvPr/>
        </p:nvSpPr>
        <p:spPr bwMode="auto">
          <a:xfrm flipH="1">
            <a:off x="3049588" y="1841500"/>
            <a:ext cx="1023937" cy="465138"/>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B2B2B2">
                      <a:alpha val="74998"/>
                    </a:srgbClr>
                  </a:outerShdw>
                </a:effectLst>
              </a14:hiddenEffects>
            </a:ext>
          </a:extLst>
        </p:spPr>
        <p:txBody>
          <a:bodyPr/>
          <a:lstStyle/>
          <a:p>
            <a:endParaRPr lang="en-US"/>
          </a:p>
        </p:txBody>
      </p:sp>
      <p:grpSp>
        <p:nvGrpSpPr>
          <p:cNvPr id="190477" name="Group 13"/>
          <p:cNvGrpSpPr>
            <a:grpSpLocks/>
          </p:cNvGrpSpPr>
          <p:nvPr/>
        </p:nvGrpSpPr>
        <p:grpSpPr bwMode="auto">
          <a:xfrm>
            <a:off x="2571750" y="2027238"/>
            <a:ext cx="768350" cy="595312"/>
            <a:chOff x="330" y="3504"/>
            <a:chExt cx="396" cy="307"/>
          </a:xfrm>
        </p:grpSpPr>
        <p:pic>
          <p:nvPicPr>
            <p:cNvPr id="190478" name="Picture 14"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3504"/>
              <a:ext cx="294" cy="267"/>
            </a:xfrm>
            <a:prstGeom prst="rect">
              <a:avLst/>
            </a:prstGeom>
            <a:noFill/>
            <a:extLst>
              <a:ext uri="{909E8E84-426E-40DD-AFC4-6F175D3DCCD1}">
                <a14:hiddenFill xmlns:a14="http://schemas.microsoft.com/office/drawing/2010/main">
                  <a:solidFill>
                    <a:srgbClr val="FFFFFF"/>
                  </a:solidFill>
                </a14:hiddenFill>
              </a:ext>
            </a:extLst>
          </p:spPr>
        </p:pic>
        <p:pic>
          <p:nvPicPr>
            <p:cNvPr id="190479" name="Picture 15"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 y="3532"/>
              <a:ext cx="210" cy="279"/>
            </a:xfrm>
            <a:prstGeom prst="rect">
              <a:avLst/>
            </a:prstGeom>
            <a:noFill/>
            <a:extLst>
              <a:ext uri="{909E8E84-426E-40DD-AFC4-6F175D3DCCD1}">
                <a14:hiddenFill xmlns:a14="http://schemas.microsoft.com/office/drawing/2010/main">
                  <a:solidFill>
                    <a:srgbClr val="FFFFFF"/>
                  </a:solidFill>
                </a14:hiddenFill>
              </a:ext>
            </a:extLst>
          </p:spPr>
        </p:pic>
      </p:grpSp>
      <p:pic>
        <p:nvPicPr>
          <p:cNvPr id="190480" name="Picture 16"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488" y="2224088"/>
            <a:ext cx="407987" cy="542925"/>
          </a:xfrm>
          <a:prstGeom prst="rect">
            <a:avLst/>
          </a:prstGeom>
          <a:noFill/>
          <a:extLst>
            <a:ext uri="{909E8E84-426E-40DD-AFC4-6F175D3DCCD1}">
              <a14:hiddenFill xmlns:a14="http://schemas.microsoft.com/office/drawing/2010/main">
                <a:solidFill>
                  <a:srgbClr val="FFFFFF"/>
                </a:solidFill>
              </a14:hiddenFill>
            </a:ext>
          </a:extLst>
        </p:spPr>
      </p:pic>
      <p:pic>
        <p:nvPicPr>
          <p:cNvPr id="190481" name="Picture 17"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2333625"/>
            <a:ext cx="406400" cy="541338"/>
          </a:xfrm>
          <a:prstGeom prst="rect">
            <a:avLst/>
          </a:prstGeom>
          <a:noFill/>
          <a:extLst>
            <a:ext uri="{909E8E84-426E-40DD-AFC4-6F175D3DCCD1}">
              <a14:hiddenFill xmlns:a14="http://schemas.microsoft.com/office/drawing/2010/main">
                <a:solidFill>
                  <a:srgbClr val="FFFFFF"/>
                </a:solidFill>
              </a14:hiddenFill>
            </a:ext>
          </a:extLst>
        </p:spPr>
      </p:pic>
      <p:sp>
        <p:nvSpPr>
          <p:cNvPr id="190482" name="Line 18"/>
          <p:cNvSpPr>
            <a:spLocks noChangeShapeType="1"/>
          </p:cNvSpPr>
          <p:nvPr/>
        </p:nvSpPr>
        <p:spPr bwMode="auto">
          <a:xfrm>
            <a:off x="4564063" y="2039938"/>
            <a:ext cx="93662" cy="56515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0483" name="Line 19"/>
          <p:cNvSpPr>
            <a:spLocks noChangeShapeType="1"/>
          </p:cNvSpPr>
          <p:nvPr/>
        </p:nvSpPr>
        <p:spPr bwMode="auto">
          <a:xfrm flipH="1">
            <a:off x="3525838" y="2039938"/>
            <a:ext cx="471487" cy="56515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0484" name="Line 20"/>
          <p:cNvSpPr>
            <a:spLocks noChangeShapeType="1"/>
          </p:cNvSpPr>
          <p:nvPr/>
        </p:nvSpPr>
        <p:spPr bwMode="auto">
          <a:xfrm flipH="1">
            <a:off x="4186238" y="2039938"/>
            <a:ext cx="95250" cy="56515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0485" name="Picture 21" descr="r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8338" y="2322513"/>
            <a:ext cx="515937" cy="660400"/>
          </a:xfrm>
          <a:prstGeom prst="rect">
            <a:avLst/>
          </a:prstGeom>
          <a:noFill/>
          <a:extLst>
            <a:ext uri="{909E8E84-426E-40DD-AFC4-6F175D3DCCD1}">
              <a14:hiddenFill xmlns:a14="http://schemas.microsoft.com/office/drawing/2010/main">
                <a:solidFill>
                  <a:srgbClr val="FFFFFF"/>
                </a:solidFill>
              </a14:hiddenFill>
            </a:ext>
          </a:extLst>
        </p:spPr>
      </p:pic>
      <p:pic>
        <p:nvPicPr>
          <p:cNvPr id="190486" name="Picture 22"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8" y="2451100"/>
            <a:ext cx="411162" cy="549275"/>
          </a:xfrm>
          <a:prstGeom prst="rect">
            <a:avLst/>
          </a:prstGeom>
          <a:noFill/>
          <a:extLst>
            <a:ext uri="{909E8E84-426E-40DD-AFC4-6F175D3DCCD1}">
              <a14:hiddenFill xmlns:a14="http://schemas.microsoft.com/office/drawing/2010/main">
                <a:solidFill>
                  <a:srgbClr val="FFFFFF"/>
                </a:solidFill>
              </a14:hiddenFill>
            </a:ext>
          </a:extLst>
        </p:spPr>
      </p:pic>
      <p:pic>
        <p:nvPicPr>
          <p:cNvPr id="190487" name="Picture 23"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2605088"/>
            <a:ext cx="414338" cy="549275"/>
          </a:xfrm>
          <a:prstGeom prst="rect">
            <a:avLst/>
          </a:prstGeom>
          <a:noFill/>
          <a:extLst>
            <a:ext uri="{909E8E84-426E-40DD-AFC4-6F175D3DCCD1}">
              <a14:hiddenFill xmlns:a14="http://schemas.microsoft.com/office/drawing/2010/main">
                <a:solidFill>
                  <a:srgbClr val="FFFFFF"/>
                </a:solidFill>
              </a14:hiddenFill>
            </a:ext>
          </a:extLst>
        </p:spPr>
      </p:pic>
      <p:pic>
        <p:nvPicPr>
          <p:cNvPr id="190488" name="Picture 24" descr="r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2270125"/>
            <a:ext cx="517525" cy="661988"/>
          </a:xfrm>
          <a:prstGeom prst="rect">
            <a:avLst/>
          </a:prstGeom>
          <a:noFill/>
          <a:extLst>
            <a:ext uri="{909E8E84-426E-40DD-AFC4-6F175D3DCCD1}">
              <a14:hiddenFill xmlns:a14="http://schemas.microsoft.com/office/drawing/2010/main">
                <a:solidFill>
                  <a:srgbClr val="FFFFFF"/>
                </a:solidFill>
              </a14:hiddenFill>
            </a:ext>
          </a:extLst>
        </p:spPr>
      </p:pic>
      <p:pic>
        <p:nvPicPr>
          <p:cNvPr id="190489" name="Picture 25"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950" y="2511425"/>
            <a:ext cx="414338" cy="547688"/>
          </a:xfrm>
          <a:prstGeom prst="rect">
            <a:avLst/>
          </a:prstGeom>
          <a:noFill/>
          <a:extLst>
            <a:ext uri="{909E8E84-426E-40DD-AFC4-6F175D3DCCD1}">
              <a14:hiddenFill xmlns:a14="http://schemas.microsoft.com/office/drawing/2010/main">
                <a:solidFill>
                  <a:srgbClr val="FFFFFF"/>
                </a:solidFill>
              </a14:hiddenFill>
            </a:ext>
          </a:extLst>
        </p:spPr>
      </p:pic>
      <p:grpSp>
        <p:nvGrpSpPr>
          <p:cNvPr id="190490" name="Group 26"/>
          <p:cNvGrpSpPr>
            <a:grpSpLocks/>
          </p:cNvGrpSpPr>
          <p:nvPr/>
        </p:nvGrpSpPr>
        <p:grpSpPr bwMode="auto">
          <a:xfrm>
            <a:off x="3667125" y="2416175"/>
            <a:ext cx="720725" cy="668338"/>
            <a:chOff x="984" y="3648"/>
            <a:chExt cx="366" cy="339"/>
          </a:xfrm>
        </p:grpSpPr>
        <p:pic>
          <p:nvPicPr>
            <p:cNvPr id="190491" name="Picture 27"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 y="3648"/>
              <a:ext cx="294" cy="267"/>
            </a:xfrm>
            <a:prstGeom prst="rect">
              <a:avLst/>
            </a:prstGeom>
            <a:noFill/>
            <a:extLst>
              <a:ext uri="{909E8E84-426E-40DD-AFC4-6F175D3DCCD1}">
                <a14:hiddenFill xmlns:a14="http://schemas.microsoft.com/office/drawing/2010/main">
                  <a:solidFill>
                    <a:srgbClr val="FFFFFF"/>
                  </a:solidFill>
                </a14:hiddenFill>
              </a:ext>
            </a:extLst>
          </p:spPr>
        </p:pic>
        <p:pic>
          <p:nvPicPr>
            <p:cNvPr id="190492" name="Picture 28"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 y="3708"/>
              <a:ext cx="210" cy="279"/>
            </a:xfrm>
            <a:prstGeom prst="rect">
              <a:avLst/>
            </a:prstGeom>
            <a:noFill/>
            <a:extLst>
              <a:ext uri="{909E8E84-426E-40DD-AFC4-6F175D3DCCD1}">
                <a14:hiddenFill xmlns:a14="http://schemas.microsoft.com/office/drawing/2010/main">
                  <a:solidFill>
                    <a:srgbClr val="FFFFFF"/>
                  </a:solidFill>
                </a14:hiddenFill>
              </a:ext>
            </a:extLst>
          </p:spPr>
        </p:pic>
      </p:grpSp>
      <p:pic>
        <p:nvPicPr>
          <p:cNvPr id="190493" name="Picture 29"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850" y="2727325"/>
            <a:ext cx="412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90494" name="Picture 30"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2175" y="2330450"/>
            <a:ext cx="433388" cy="576263"/>
          </a:xfrm>
          <a:prstGeom prst="rect">
            <a:avLst/>
          </a:prstGeom>
          <a:noFill/>
          <a:extLst>
            <a:ext uri="{909E8E84-426E-40DD-AFC4-6F175D3DCCD1}">
              <a14:hiddenFill xmlns:a14="http://schemas.microsoft.com/office/drawing/2010/main">
                <a:solidFill>
                  <a:srgbClr val="FFFFFF"/>
                </a:solidFill>
              </a14:hiddenFill>
            </a:ext>
          </a:extLst>
        </p:spPr>
      </p:pic>
      <p:sp>
        <p:nvSpPr>
          <p:cNvPr id="190495" name="Text Box 31"/>
          <p:cNvSpPr txBox="1">
            <a:spLocks noChangeArrowheads="1"/>
          </p:cNvSpPr>
          <p:nvPr/>
        </p:nvSpPr>
        <p:spPr bwMode="auto">
          <a:xfrm>
            <a:off x="1509713" y="12319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a:cs typeface="ＭＳ Ｐゴシック" charset="0"/>
              </a:rPr>
              <a:t>Research</a:t>
            </a:r>
          </a:p>
        </p:txBody>
      </p:sp>
      <p:sp>
        <p:nvSpPr>
          <p:cNvPr id="190496" name="Text Box 32"/>
          <p:cNvSpPr txBox="1">
            <a:spLocks noChangeArrowheads="1"/>
          </p:cNvSpPr>
          <p:nvPr/>
        </p:nvSpPr>
        <p:spPr bwMode="auto">
          <a:xfrm>
            <a:off x="6022975" y="12334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cs typeface="ＭＳ Ｐゴシック" charset="0"/>
              </a:rPr>
              <a:t>Education</a:t>
            </a:r>
          </a:p>
        </p:txBody>
      </p:sp>
      <p:pic>
        <p:nvPicPr>
          <p:cNvPr id="190497" name="Picture 33"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5475" y="2470150"/>
            <a:ext cx="412750" cy="549275"/>
          </a:xfrm>
          <a:prstGeom prst="rect">
            <a:avLst/>
          </a:prstGeom>
          <a:noFill/>
          <a:extLst>
            <a:ext uri="{909E8E84-426E-40DD-AFC4-6F175D3DCCD1}">
              <a14:hiddenFill xmlns:a14="http://schemas.microsoft.com/office/drawing/2010/main">
                <a:solidFill>
                  <a:srgbClr val="FFFFFF"/>
                </a:solidFill>
              </a14:hiddenFill>
            </a:ext>
          </a:extLst>
        </p:spPr>
      </p:pic>
      <p:sp>
        <p:nvSpPr>
          <p:cNvPr id="190498" name="Freeform 34"/>
          <p:cNvSpPr>
            <a:spLocks/>
          </p:cNvSpPr>
          <p:nvPr/>
        </p:nvSpPr>
        <p:spPr bwMode="auto">
          <a:xfrm>
            <a:off x="1697038" y="1987550"/>
            <a:ext cx="1447800" cy="990600"/>
          </a:xfrm>
          <a:custGeom>
            <a:avLst/>
            <a:gdLst>
              <a:gd name="T0" fmla="*/ 19 w 912"/>
              <a:gd name="T1" fmla="*/ 181 h 624"/>
              <a:gd name="T2" fmla="*/ 0 w 912"/>
              <a:gd name="T3" fmla="*/ 432 h 624"/>
              <a:gd name="T4" fmla="*/ 240 w 912"/>
              <a:gd name="T5" fmla="*/ 576 h 624"/>
              <a:gd name="T6" fmla="*/ 432 w 912"/>
              <a:gd name="T7" fmla="*/ 624 h 624"/>
              <a:gd name="T8" fmla="*/ 624 w 912"/>
              <a:gd name="T9" fmla="*/ 528 h 624"/>
              <a:gd name="T10" fmla="*/ 816 w 912"/>
              <a:gd name="T11" fmla="*/ 432 h 624"/>
              <a:gd name="T12" fmla="*/ 912 w 912"/>
              <a:gd name="T13" fmla="*/ 192 h 624"/>
              <a:gd name="T14" fmla="*/ 768 w 912"/>
              <a:gd name="T15" fmla="*/ 0 h 624"/>
              <a:gd name="T16" fmla="*/ 528 w 912"/>
              <a:gd name="T17" fmla="*/ 48 h 624"/>
              <a:gd name="T18" fmla="*/ 370 w 912"/>
              <a:gd name="T19" fmla="*/ 124 h 624"/>
              <a:gd name="T20" fmla="*/ 192 w 912"/>
              <a:gd name="T21" fmla="*/ 57 h 624"/>
              <a:gd name="T22" fmla="*/ 19 w 912"/>
              <a:gd name="T23" fmla="*/ 181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2" h="624">
                <a:moveTo>
                  <a:pt x="19" y="181"/>
                </a:moveTo>
                <a:lnTo>
                  <a:pt x="0" y="432"/>
                </a:lnTo>
                <a:lnTo>
                  <a:pt x="240" y="576"/>
                </a:lnTo>
                <a:lnTo>
                  <a:pt x="432" y="624"/>
                </a:lnTo>
                <a:lnTo>
                  <a:pt x="624" y="528"/>
                </a:lnTo>
                <a:lnTo>
                  <a:pt x="816" y="432"/>
                </a:lnTo>
                <a:lnTo>
                  <a:pt x="912" y="192"/>
                </a:lnTo>
                <a:lnTo>
                  <a:pt x="768" y="0"/>
                </a:lnTo>
                <a:lnTo>
                  <a:pt x="528" y="48"/>
                </a:lnTo>
                <a:lnTo>
                  <a:pt x="370" y="124"/>
                </a:lnTo>
                <a:lnTo>
                  <a:pt x="192" y="57"/>
                </a:lnTo>
                <a:lnTo>
                  <a:pt x="19" y="181"/>
                </a:ln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0499" name="Freeform 35"/>
          <p:cNvSpPr>
            <a:spLocks/>
          </p:cNvSpPr>
          <p:nvPr/>
        </p:nvSpPr>
        <p:spPr bwMode="auto">
          <a:xfrm>
            <a:off x="5278438" y="1947863"/>
            <a:ext cx="1219200" cy="1219200"/>
          </a:xfrm>
          <a:custGeom>
            <a:avLst/>
            <a:gdLst>
              <a:gd name="T0" fmla="*/ 240 w 768"/>
              <a:gd name="T1" fmla="*/ 0 h 768"/>
              <a:gd name="T2" fmla="*/ 48 w 768"/>
              <a:gd name="T3" fmla="*/ 96 h 768"/>
              <a:gd name="T4" fmla="*/ 0 w 768"/>
              <a:gd name="T5" fmla="*/ 288 h 768"/>
              <a:gd name="T6" fmla="*/ 48 w 768"/>
              <a:gd name="T7" fmla="*/ 480 h 768"/>
              <a:gd name="T8" fmla="*/ 192 w 768"/>
              <a:gd name="T9" fmla="*/ 528 h 768"/>
              <a:gd name="T10" fmla="*/ 240 w 768"/>
              <a:gd name="T11" fmla="*/ 720 h 768"/>
              <a:gd name="T12" fmla="*/ 480 w 768"/>
              <a:gd name="T13" fmla="*/ 768 h 768"/>
              <a:gd name="T14" fmla="*/ 672 w 768"/>
              <a:gd name="T15" fmla="*/ 720 h 768"/>
              <a:gd name="T16" fmla="*/ 768 w 768"/>
              <a:gd name="T17" fmla="*/ 576 h 768"/>
              <a:gd name="T18" fmla="*/ 768 w 768"/>
              <a:gd name="T19" fmla="*/ 384 h 768"/>
              <a:gd name="T20" fmla="*/ 672 w 768"/>
              <a:gd name="T21" fmla="*/ 192 h 768"/>
              <a:gd name="T22" fmla="*/ 480 w 768"/>
              <a:gd name="T23" fmla="*/ 192 h 768"/>
              <a:gd name="T24" fmla="*/ 336 w 768"/>
              <a:gd name="T25" fmla="*/ 192 h 768"/>
              <a:gd name="T26" fmla="*/ 240 w 768"/>
              <a:gd name="T27" fmla="*/ 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768">
                <a:moveTo>
                  <a:pt x="240" y="0"/>
                </a:moveTo>
                <a:lnTo>
                  <a:pt x="48" y="96"/>
                </a:lnTo>
                <a:lnTo>
                  <a:pt x="0" y="288"/>
                </a:lnTo>
                <a:lnTo>
                  <a:pt x="48" y="480"/>
                </a:lnTo>
                <a:lnTo>
                  <a:pt x="192" y="528"/>
                </a:lnTo>
                <a:lnTo>
                  <a:pt x="240" y="720"/>
                </a:lnTo>
                <a:lnTo>
                  <a:pt x="480" y="768"/>
                </a:lnTo>
                <a:lnTo>
                  <a:pt x="672" y="720"/>
                </a:lnTo>
                <a:lnTo>
                  <a:pt x="768" y="576"/>
                </a:lnTo>
                <a:lnTo>
                  <a:pt x="768" y="384"/>
                </a:lnTo>
                <a:lnTo>
                  <a:pt x="672" y="192"/>
                </a:lnTo>
                <a:lnTo>
                  <a:pt x="480" y="192"/>
                </a:lnTo>
                <a:lnTo>
                  <a:pt x="336" y="192"/>
                </a:lnTo>
                <a:lnTo>
                  <a:pt x="240" y="0"/>
                </a:ln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Footer Placeholder 4"/>
          <p:cNvSpPr>
            <a:spLocks noGrp="1"/>
          </p:cNvSpPr>
          <p:nvPr>
            <p:ph type="ftr" sz="quarter" idx="10"/>
          </p:nvPr>
        </p:nvSpPr>
        <p:spPr/>
        <p:txBody>
          <a:bodyPr/>
          <a:lstStyle/>
          <a:p>
            <a:r>
              <a:rPr lang="en-US" dirty="0" smtClean="0"/>
              <a:t>Hubbub, Purdue University, September 3, 2013</a:t>
            </a:r>
            <a:endParaRPr lang="en-US" dirty="0"/>
          </a:p>
        </p:txBody>
      </p:sp>
      <p:sp>
        <p:nvSpPr>
          <p:cNvPr id="6" name="Slide Number Placeholder 5"/>
          <p:cNvSpPr>
            <a:spLocks noGrp="1"/>
          </p:cNvSpPr>
          <p:nvPr>
            <p:ph type="sldNum" sz="quarter" idx="11"/>
          </p:nvPr>
        </p:nvSpPr>
        <p:spPr/>
        <p:txBody>
          <a:bodyPr/>
          <a:lstStyle/>
          <a:p>
            <a:fld id="{28E9BE54-086F-8142-9763-2292171B0BCB}" type="slidenum">
              <a:rPr lang="en-US" smtClean="0"/>
              <a:pPr/>
              <a:t>2</a:t>
            </a:fld>
            <a:endParaRPr lang="en-US"/>
          </a:p>
        </p:txBody>
      </p:sp>
      <p:sp>
        <p:nvSpPr>
          <p:cNvPr id="54" name="Rectangle 53"/>
          <p:cNvSpPr/>
          <p:nvPr/>
        </p:nvSpPr>
        <p:spPr>
          <a:xfrm>
            <a:off x="3505200" y="1752600"/>
            <a:ext cx="14605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t>HUB</a:t>
            </a:r>
            <a:endParaRPr lang="en-US" sz="2200" b="1" dirty="0"/>
          </a:p>
        </p:txBody>
      </p:sp>
      <p:grpSp>
        <p:nvGrpSpPr>
          <p:cNvPr id="3" name="Group 2"/>
          <p:cNvGrpSpPr/>
          <p:nvPr/>
        </p:nvGrpSpPr>
        <p:grpSpPr>
          <a:xfrm>
            <a:off x="2193925" y="3378200"/>
            <a:ext cx="4876800" cy="2621629"/>
            <a:chOff x="3124200" y="3670300"/>
            <a:chExt cx="4876800" cy="2621629"/>
          </a:xfrm>
        </p:grpSpPr>
        <p:pic>
          <p:nvPicPr>
            <p:cNvPr id="190503" name="Picture 39"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4038600"/>
              <a:ext cx="414337" cy="547688"/>
            </a:xfrm>
            <a:prstGeom prst="rect">
              <a:avLst/>
            </a:prstGeom>
            <a:noFill/>
            <a:extLst>
              <a:ext uri="{909E8E84-426E-40DD-AFC4-6F175D3DCCD1}">
                <a14:hiddenFill xmlns:a14="http://schemas.microsoft.com/office/drawing/2010/main">
                  <a:solidFill>
                    <a:srgbClr val="FFFFFF"/>
                  </a:solidFill>
                </a14:hiddenFill>
              </a:ext>
            </a:extLst>
          </p:spPr>
        </p:pic>
        <p:sp>
          <p:nvSpPr>
            <p:cNvPr id="190504" name="Text Box 40"/>
            <p:cNvSpPr txBox="1">
              <a:spLocks noChangeArrowheads="1"/>
            </p:cNvSpPr>
            <p:nvPr/>
          </p:nvSpPr>
          <p:spPr bwMode="auto">
            <a:xfrm>
              <a:off x="3365500" y="5257800"/>
              <a:ext cx="383951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177800" indent="-177800">
                <a:spcBef>
                  <a:spcPct val="20000"/>
                </a:spcBef>
                <a:buFont typeface="Arial"/>
                <a:buChar char="•"/>
              </a:pPr>
              <a:r>
                <a:rPr lang="en-US" dirty="0" smtClean="0">
                  <a:cs typeface="ＭＳ Ｐゴシック" charset="0"/>
                </a:rPr>
                <a:t>Public identity for a group of users</a:t>
              </a:r>
            </a:p>
            <a:p>
              <a:pPr marL="177800" indent="-177800">
                <a:spcBef>
                  <a:spcPct val="20000"/>
                </a:spcBef>
                <a:buFont typeface="Arial"/>
                <a:buChar char="•"/>
              </a:pPr>
              <a:r>
                <a:rPr lang="en-US" dirty="0" smtClean="0">
                  <a:cs typeface="ＭＳ Ｐゴシック" charset="0"/>
                </a:rPr>
                <a:t>Private area for sharing </a:t>
              </a:r>
              <a:r>
                <a:rPr lang="en-US" dirty="0">
                  <a:cs typeface="ＭＳ Ｐゴシック" charset="0"/>
                </a:rPr>
                <a:t>files/data</a:t>
              </a:r>
            </a:p>
            <a:p>
              <a:pPr marL="177800" indent="-177800">
                <a:spcBef>
                  <a:spcPct val="20000"/>
                </a:spcBef>
                <a:buFont typeface="Arial"/>
                <a:buChar char="•"/>
              </a:pPr>
              <a:r>
                <a:rPr lang="en-US" dirty="0" smtClean="0">
                  <a:cs typeface="ＭＳ Ｐゴシック" charset="0"/>
                </a:rPr>
                <a:t>Permissions and authorization</a:t>
              </a:r>
              <a:endParaRPr lang="en-US" dirty="0">
                <a:cs typeface="ＭＳ Ｐゴシック" charset="0"/>
              </a:endParaRPr>
            </a:p>
          </p:txBody>
        </p:sp>
        <p:sp>
          <p:nvSpPr>
            <p:cNvPr id="190505" name="AutoShape 41"/>
            <p:cNvSpPr>
              <a:spLocks noChangeArrowheads="1"/>
            </p:cNvSpPr>
            <p:nvPr/>
          </p:nvSpPr>
          <p:spPr bwMode="auto">
            <a:xfrm>
              <a:off x="3124200" y="3886200"/>
              <a:ext cx="4191000" cy="1295400"/>
            </a:xfrm>
            <a:prstGeom prst="roundRect">
              <a:avLst>
                <a:gd name="adj" fmla="val 15810"/>
              </a:avLst>
            </a:prstGeom>
            <a:noFill/>
            <a:ln w="38100">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922" name="AutoShape 50"/>
            <p:cNvSpPr>
              <a:spLocks noChangeArrowheads="1"/>
            </p:cNvSpPr>
            <p:nvPr/>
          </p:nvSpPr>
          <p:spPr bwMode="auto">
            <a:xfrm>
              <a:off x="3467100" y="4200525"/>
              <a:ext cx="457200" cy="457200"/>
            </a:xfrm>
            <a:prstGeom prst="can">
              <a:avLst>
                <a:gd name="adj" fmla="val 27068"/>
              </a:avLst>
            </a:prstGeom>
            <a:solidFill>
              <a:srgbClr val="804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AutoShape 50"/>
            <p:cNvSpPr>
              <a:spLocks noChangeArrowheads="1"/>
            </p:cNvSpPr>
            <p:nvPr/>
          </p:nvSpPr>
          <p:spPr bwMode="auto">
            <a:xfrm>
              <a:off x="3619500" y="4352925"/>
              <a:ext cx="457200" cy="457200"/>
            </a:xfrm>
            <a:prstGeom prst="can">
              <a:avLst>
                <a:gd name="adj" fmla="val 27068"/>
              </a:avLst>
            </a:prstGeom>
            <a:solidFill>
              <a:srgbClr val="804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90508" name="Picture 44" descr="Fi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837" y="44196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90509" name="Picture 45" descr="dem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8412" y="4168775"/>
              <a:ext cx="728662" cy="53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510" name="Picture 46" descr="prophe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5887" y="4397375"/>
              <a:ext cx="685800"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511" name="Picture 47"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313" y="4176713"/>
              <a:ext cx="414337" cy="547688"/>
            </a:xfrm>
            <a:prstGeom prst="rect">
              <a:avLst/>
            </a:prstGeom>
            <a:noFill/>
            <a:extLst>
              <a:ext uri="{909E8E84-426E-40DD-AFC4-6F175D3DCCD1}">
                <a14:hiddenFill xmlns:a14="http://schemas.microsoft.com/office/drawing/2010/main">
                  <a:solidFill>
                    <a:srgbClr val="FFFFFF"/>
                  </a:solidFill>
                </a14:hiddenFill>
              </a:ext>
            </a:extLst>
          </p:spPr>
        </p:pic>
        <p:pic>
          <p:nvPicPr>
            <p:cNvPr id="190512" name="Picture 48"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3" y="4392613"/>
              <a:ext cx="412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90513" name="Picture 49"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4038600"/>
              <a:ext cx="414337" cy="547688"/>
            </a:xfrm>
            <a:prstGeom prst="rect">
              <a:avLst/>
            </a:prstGeom>
            <a:noFill/>
            <a:extLst>
              <a:ext uri="{909E8E84-426E-40DD-AFC4-6F175D3DCCD1}">
                <a14:hiddenFill xmlns:a14="http://schemas.microsoft.com/office/drawing/2010/main">
                  <a:solidFill>
                    <a:srgbClr val="FFFFFF"/>
                  </a:solidFill>
                </a14:hiddenFill>
              </a:ext>
            </a:extLst>
          </p:spPr>
        </p:pic>
        <p:pic>
          <p:nvPicPr>
            <p:cNvPr id="190514" name="Picture 50" descr="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663" y="4386263"/>
              <a:ext cx="414337" cy="547688"/>
            </a:xfrm>
            <a:prstGeom prst="rect">
              <a:avLst/>
            </a:prstGeom>
            <a:noFill/>
            <a:extLst>
              <a:ext uri="{909E8E84-426E-40DD-AFC4-6F175D3DCCD1}">
                <a14:hiddenFill xmlns:a14="http://schemas.microsoft.com/office/drawing/2010/main">
                  <a:solidFill>
                    <a:srgbClr val="FFFFFF"/>
                  </a:solidFill>
                </a14:hiddenFill>
              </a:ext>
            </a:extLst>
          </p:spPr>
        </p:pic>
        <p:pic>
          <p:nvPicPr>
            <p:cNvPr id="190515" name="Picture 51" descr="MC90044628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7" y="3670300"/>
              <a:ext cx="838200" cy="690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3" descr="Calend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36703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760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0499"/>
                                        </p:tgtEl>
                                        <p:attrNameLst>
                                          <p:attrName>style.visibility</p:attrName>
                                        </p:attrNameLst>
                                      </p:cBhvr>
                                      <p:to>
                                        <p:strVal val="visible"/>
                                      </p:to>
                                    </p:set>
                                    <p:animEffect transition="in" filter="wedge">
                                      <p:cBhvr>
                                        <p:cTn id="7" dur="1000"/>
                                        <p:tgtEl>
                                          <p:spTgt spid="190499"/>
                                        </p:tgtEl>
                                      </p:cBhvr>
                                    </p:animEffect>
                                  </p:childTnLst>
                                </p:cTn>
                              </p:par>
                            </p:childTnLst>
                          </p:cTn>
                        </p:par>
                        <p:par>
                          <p:cTn id="8" fill="hold" nodeType="afterGroup">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190498"/>
                                        </p:tgtEl>
                                        <p:attrNameLst>
                                          <p:attrName>style.visibility</p:attrName>
                                        </p:attrNameLst>
                                      </p:cBhvr>
                                      <p:to>
                                        <p:strVal val="visible"/>
                                      </p:to>
                                    </p:set>
                                    <p:animEffect transition="in" filter="wedge">
                                      <p:cBhvr>
                                        <p:cTn id="11" dur="1000"/>
                                        <p:tgtEl>
                                          <p:spTgt spid="190498"/>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98" grpId="0" animBg="1"/>
      <p:bldP spid="1904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01800" y="3086100"/>
            <a:ext cx="5740400" cy="685800"/>
          </a:xfrm>
          <a:prstGeom prst="rect">
            <a:avLst/>
          </a:prstGeom>
        </p:spPr>
      </p:pic>
      <p:sp>
        <p:nvSpPr>
          <p:cNvPr id="2" name="Title 1"/>
          <p:cNvSpPr>
            <a:spLocks noGrp="1"/>
          </p:cNvSpPr>
          <p:nvPr>
            <p:ph type="title"/>
          </p:nvPr>
        </p:nvSpPr>
        <p:spPr/>
        <p:txBody>
          <a:bodyPr/>
          <a:lstStyle/>
          <a:p>
            <a:r>
              <a:rPr lang="en-US" dirty="0" smtClean="0"/>
              <a:t>Group Functions:  Discussion</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20</a:t>
            </a:fld>
            <a:endParaRPr lang="en-US"/>
          </a:p>
        </p:txBody>
      </p:sp>
    </p:spTree>
    <p:extLst>
      <p:ext uri="{BB962C8B-B14F-4D97-AF65-F5344CB8AC3E}">
        <p14:creationId xmlns:p14="http://schemas.microsoft.com/office/powerpoint/2010/main" val="288073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Sections and Categories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21</a:t>
            </a:fld>
            <a:endParaRPr lang="en-US"/>
          </a:p>
        </p:txBody>
      </p:sp>
      <p:pic>
        <p:nvPicPr>
          <p:cNvPr id="5" name="Picture 4"/>
          <p:cNvPicPr>
            <a:picLocks noChangeAspect="1"/>
          </p:cNvPicPr>
          <p:nvPr/>
        </p:nvPicPr>
        <p:blipFill>
          <a:blip r:embed="rId3"/>
          <a:stretch>
            <a:fillRect/>
          </a:stretch>
        </p:blipFill>
        <p:spPr>
          <a:xfrm>
            <a:off x="584200" y="11938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2387600" y="2057400"/>
            <a:ext cx="4749800" cy="952500"/>
          </a:xfrm>
          <a:prstGeom prst="rect">
            <a:avLst/>
          </a:prstGeom>
        </p:spPr>
      </p:pic>
      <p:pic>
        <p:nvPicPr>
          <p:cNvPr id="7" name="Picture 6"/>
          <p:cNvPicPr>
            <a:picLocks noChangeAspect="1"/>
          </p:cNvPicPr>
          <p:nvPr/>
        </p:nvPicPr>
        <p:blipFill>
          <a:blip r:embed="rId5"/>
          <a:stretch>
            <a:fillRect/>
          </a:stretch>
        </p:blipFill>
        <p:spPr>
          <a:xfrm>
            <a:off x="5334000" y="3187700"/>
            <a:ext cx="1803400" cy="546100"/>
          </a:xfrm>
          <a:prstGeom prst="rect">
            <a:avLst/>
          </a:prstGeom>
        </p:spPr>
      </p:pic>
      <p:pic>
        <p:nvPicPr>
          <p:cNvPr id="8" name="Picture 7"/>
          <p:cNvPicPr>
            <a:picLocks noChangeAspect="1"/>
          </p:cNvPicPr>
          <p:nvPr/>
        </p:nvPicPr>
        <p:blipFill>
          <a:blip r:embed="rId6"/>
          <a:stretch>
            <a:fillRect/>
          </a:stretch>
        </p:blipFill>
        <p:spPr>
          <a:xfrm>
            <a:off x="3073400" y="3860800"/>
            <a:ext cx="4064000" cy="2865120"/>
          </a:xfrm>
          <a:prstGeom prst="rect">
            <a:avLst/>
          </a:prstGeom>
        </p:spPr>
      </p:pic>
      <p:sp>
        <p:nvSpPr>
          <p:cNvPr id="9" name="TextBox 8"/>
          <p:cNvSpPr txBox="1"/>
          <p:nvPr/>
        </p:nvSpPr>
        <p:spPr>
          <a:xfrm>
            <a:off x="7161356" y="2133600"/>
            <a:ext cx="1601644" cy="707886"/>
          </a:xfrm>
          <a:prstGeom prst="rect">
            <a:avLst/>
          </a:prstGeom>
          <a:noFill/>
        </p:spPr>
        <p:txBody>
          <a:bodyPr wrap="none" rtlCol="0">
            <a:spAutoFit/>
          </a:bodyPr>
          <a:lstStyle/>
          <a:p>
            <a:r>
              <a:rPr lang="en-US" sz="2000" i="1" dirty="0" smtClean="0">
                <a:solidFill>
                  <a:srgbClr val="FF6600"/>
                </a:solidFill>
              </a:rPr>
              <a:t>Create a</a:t>
            </a:r>
          </a:p>
          <a:p>
            <a:r>
              <a:rPr lang="en-US" sz="2000" i="1" dirty="0" smtClean="0">
                <a:solidFill>
                  <a:srgbClr val="FF6600"/>
                </a:solidFill>
              </a:rPr>
              <a:t>new section</a:t>
            </a:r>
            <a:endParaRPr lang="en-US" sz="2000" i="1" dirty="0">
              <a:solidFill>
                <a:srgbClr val="FF6600"/>
              </a:solidFill>
            </a:endParaRPr>
          </a:p>
        </p:txBody>
      </p:sp>
      <p:sp>
        <p:nvSpPr>
          <p:cNvPr id="10" name="TextBox 9"/>
          <p:cNvSpPr txBox="1"/>
          <p:nvPr/>
        </p:nvSpPr>
        <p:spPr>
          <a:xfrm>
            <a:off x="7161356" y="3251200"/>
            <a:ext cx="1373341" cy="1323439"/>
          </a:xfrm>
          <a:prstGeom prst="rect">
            <a:avLst/>
          </a:prstGeom>
          <a:noFill/>
        </p:spPr>
        <p:txBody>
          <a:bodyPr wrap="none" rtlCol="0">
            <a:spAutoFit/>
          </a:bodyPr>
          <a:lstStyle/>
          <a:p>
            <a:r>
              <a:rPr lang="en-US" sz="2000" i="1" dirty="0" smtClean="0">
                <a:solidFill>
                  <a:srgbClr val="FF6600"/>
                </a:solidFill>
              </a:rPr>
              <a:t>Create a</a:t>
            </a:r>
          </a:p>
          <a:p>
            <a:r>
              <a:rPr lang="en-US" sz="2000" i="1" dirty="0" smtClean="0">
                <a:solidFill>
                  <a:srgbClr val="FF6600"/>
                </a:solidFill>
              </a:rPr>
              <a:t>category</a:t>
            </a:r>
          </a:p>
          <a:p>
            <a:r>
              <a:rPr lang="en-US" sz="2000" i="1" dirty="0" smtClean="0">
                <a:solidFill>
                  <a:srgbClr val="FF6600"/>
                </a:solidFill>
              </a:rPr>
              <a:t>within this</a:t>
            </a:r>
          </a:p>
          <a:p>
            <a:r>
              <a:rPr lang="en-US" sz="2000" i="1" dirty="0" smtClean="0">
                <a:solidFill>
                  <a:srgbClr val="FF6600"/>
                </a:solidFill>
              </a:rPr>
              <a:t>section</a:t>
            </a:r>
            <a:endParaRPr lang="en-US" sz="2000" i="1" dirty="0">
              <a:solidFill>
                <a:srgbClr val="FF6600"/>
              </a:solidFill>
            </a:endParaRPr>
          </a:p>
        </p:txBody>
      </p:sp>
      <p:sp>
        <p:nvSpPr>
          <p:cNvPr id="11" name="AutoShape 15"/>
          <p:cNvSpPr>
            <a:spLocks noChangeAspect="1" noChangeArrowheads="1"/>
          </p:cNvSpPr>
          <p:nvPr/>
        </p:nvSpPr>
        <p:spPr bwMode="auto">
          <a:xfrm rot="19784614">
            <a:off x="6658407" y="37560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37889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2"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29" dur="1000" fill="hold"/>
                                        <p:tgtEl>
                                          <p:spTgt spid="11"/>
                                        </p:tgtEl>
                                        <p:attrNameLst>
                                          <p:attrName>ppt_x</p:attrName>
                                          <p:attrName>ppt_y</p:attrName>
                                        </p:attrNameLst>
                                      </p:cBhvr>
                                      <p:rCtr x="-3073" y="-2130"/>
                                    </p:animMotion>
                                  </p:childTnLst>
                                </p:cTn>
                              </p:par>
                            </p:childTnLst>
                          </p:cTn>
                        </p:par>
                        <p:par>
                          <p:cTn id="30" fill="hold">
                            <p:stCondLst>
                              <p:cond delay="1000"/>
                            </p:stCondLst>
                            <p:childTnLst>
                              <p:par>
                                <p:cTn id="31" presetID="1" presetClass="exit" presetSubtype="0" fill="hold" grpId="1" nodeType="afterEffect">
                                  <p:stCondLst>
                                    <p:cond delay="300"/>
                                  </p:stCondLst>
                                  <p:childTnLst>
                                    <p:set>
                                      <p:cBhvr>
                                        <p:cTn id="32" dur="1" fill="hold">
                                          <p:stCondLst>
                                            <p:cond delay="0"/>
                                          </p:stCondLst>
                                        </p:cTn>
                                        <p:tgtEl>
                                          <p:spTgt spid="11"/>
                                        </p:tgtEl>
                                        <p:attrNameLst>
                                          <p:attrName>style.visibility</p:attrName>
                                        </p:attrNameLst>
                                      </p:cBhvr>
                                      <p:to>
                                        <p:strVal val="hidden"/>
                                      </p:to>
                                    </p:set>
                                  </p:childTnLst>
                                </p:cTn>
                              </p:par>
                            </p:childTnLst>
                          </p:cTn>
                        </p:par>
                        <p:par>
                          <p:cTn id="33" fill="hold">
                            <p:stCondLst>
                              <p:cond delay="130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1" grpId="1" animBg="1"/>
      <p:bldP spid="11"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3400" y="1219200"/>
            <a:ext cx="5786120" cy="4749800"/>
          </a:xfrm>
          <a:prstGeom prst="rect">
            <a:avLst/>
          </a:prstGeom>
          <a:ln>
            <a:solidFill>
              <a:srgbClr val="808080"/>
            </a:solidFill>
          </a:ln>
        </p:spPr>
      </p:pic>
      <p:sp>
        <p:nvSpPr>
          <p:cNvPr id="2" name="Title 1"/>
          <p:cNvSpPr>
            <a:spLocks noGrp="1"/>
          </p:cNvSpPr>
          <p:nvPr>
            <p:ph type="title"/>
          </p:nvPr>
        </p:nvSpPr>
        <p:spPr/>
        <p:txBody>
          <a:bodyPr/>
          <a:lstStyle/>
          <a:p>
            <a:r>
              <a:rPr lang="en-US" dirty="0" smtClean="0"/>
              <a:t>Create a Discussion Thread</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22</a:t>
            </a:fld>
            <a:endParaRPr lang="en-US"/>
          </a:p>
        </p:txBody>
      </p:sp>
      <p:pic>
        <p:nvPicPr>
          <p:cNvPr id="8" name="Picture 7"/>
          <p:cNvPicPr>
            <a:picLocks noChangeAspect="1"/>
          </p:cNvPicPr>
          <p:nvPr/>
        </p:nvPicPr>
        <p:blipFill>
          <a:blip r:embed="rId4"/>
          <a:stretch>
            <a:fillRect/>
          </a:stretch>
        </p:blipFill>
        <p:spPr>
          <a:xfrm>
            <a:off x="3276600" y="1282700"/>
            <a:ext cx="4902200" cy="1866900"/>
          </a:xfrm>
          <a:prstGeom prst="rect">
            <a:avLst/>
          </a:prstGeom>
        </p:spPr>
      </p:pic>
      <p:sp>
        <p:nvSpPr>
          <p:cNvPr id="11" name="TextBox 10"/>
          <p:cNvSpPr txBox="1"/>
          <p:nvPr/>
        </p:nvSpPr>
        <p:spPr>
          <a:xfrm>
            <a:off x="444500" y="4330700"/>
            <a:ext cx="2727845" cy="646331"/>
          </a:xfrm>
          <a:prstGeom prst="rect">
            <a:avLst/>
          </a:prstGeom>
          <a:solidFill>
            <a:srgbClr val="FFFFFF"/>
          </a:solidFill>
        </p:spPr>
        <p:txBody>
          <a:bodyPr wrap="none" rtlCol="0">
            <a:spAutoFit/>
          </a:bodyPr>
          <a:lstStyle/>
          <a:p>
            <a:pPr algn="ctr"/>
            <a:r>
              <a:rPr lang="en-US" i="1" dirty="0" smtClean="0">
                <a:solidFill>
                  <a:srgbClr val="FF6600"/>
                </a:solidFill>
              </a:rPr>
              <a:t>Email setting makes this</a:t>
            </a:r>
          </a:p>
          <a:p>
            <a:pPr algn="ctr"/>
            <a:r>
              <a:rPr lang="en-US" i="1" dirty="0" smtClean="0">
                <a:solidFill>
                  <a:srgbClr val="FF6600"/>
                </a:solidFill>
              </a:rPr>
              <a:t>act like a mailing list</a:t>
            </a:r>
            <a:endParaRPr lang="en-US" i="1" dirty="0">
              <a:solidFill>
                <a:srgbClr val="FF6600"/>
              </a:solidFill>
            </a:endParaRPr>
          </a:p>
        </p:txBody>
      </p:sp>
      <p:pic>
        <p:nvPicPr>
          <p:cNvPr id="6" name="Picture 5"/>
          <p:cNvPicPr>
            <a:picLocks noChangeAspect="1"/>
          </p:cNvPicPr>
          <p:nvPr/>
        </p:nvPicPr>
        <p:blipFill>
          <a:blip r:embed="rId5"/>
          <a:stretch>
            <a:fillRect/>
          </a:stretch>
        </p:blipFill>
        <p:spPr>
          <a:xfrm>
            <a:off x="304800" y="4953000"/>
            <a:ext cx="3048000" cy="1219200"/>
          </a:xfrm>
          <a:prstGeom prst="rect">
            <a:avLst/>
          </a:prstGeom>
        </p:spPr>
      </p:pic>
      <p:pic>
        <p:nvPicPr>
          <p:cNvPr id="9" name="Picture 8"/>
          <p:cNvPicPr>
            <a:picLocks noChangeAspect="1"/>
          </p:cNvPicPr>
          <p:nvPr/>
        </p:nvPicPr>
        <p:blipFill>
          <a:blip r:embed="rId6"/>
          <a:stretch>
            <a:fillRect/>
          </a:stretch>
        </p:blipFill>
        <p:spPr>
          <a:xfrm>
            <a:off x="6210300" y="3213100"/>
            <a:ext cx="1968500" cy="571500"/>
          </a:xfrm>
          <a:prstGeom prst="rect">
            <a:avLst/>
          </a:prstGeom>
          <a:ln w="19050">
            <a:solidFill>
              <a:schemeClr val="tx1"/>
            </a:solidFill>
          </a:ln>
          <a:effectLst>
            <a:outerShdw blurRad="50800" dist="38100" dir="5400000" algn="t" rotWithShape="0">
              <a:prstClr val="black">
                <a:alpha val="40000"/>
              </a:prstClr>
            </a:outerShdw>
          </a:effectLst>
        </p:spPr>
      </p:pic>
      <p:pic>
        <p:nvPicPr>
          <p:cNvPr id="10" name="Picture 9"/>
          <p:cNvPicPr>
            <a:picLocks noChangeAspect="1"/>
          </p:cNvPicPr>
          <p:nvPr/>
        </p:nvPicPr>
        <p:blipFill>
          <a:blip r:embed="rId7"/>
          <a:stretch>
            <a:fillRect/>
          </a:stretch>
        </p:blipFill>
        <p:spPr>
          <a:xfrm>
            <a:off x="3670300" y="3822700"/>
            <a:ext cx="4508500" cy="2628508"/>
          </a:xfrm>
          <a:prstGeom prst="rect">
            <a:avLst/>
          </a:prstGeom>
        </p:spPr>
      </p:pic>
    </p:spTree>
    <p:extLst>
      <p:ext uri="{BB962C8B-B14F-4D97-AF65-F5344CB8AC3E}">
        <p14:creationId xmlns:p14="http://schemas.microsoft.com/office/powerpoint/2010/main" val="1322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Discussion Thread</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23</a:t>
            </a:fld>
            <a:endParaRPr lang="en-US"/>
          </a:p>
        </p:txBody>
      </p:sp>
      <p:pic>
        <p:nvPicPr>
          <p:cNvPr id="7" name="Picture 6"/>
          <p:cNvPicPr>
            <a:picLocks noChangeAspect="1"/>
          </p:cNvPicPr>
          <p:nvPr/>
        </p:nvPicPr>
        <p:blipFill>
          <a:blip r:embed="rId3"/>
          <a:stretch>
            <a:fillRect/>
          </a:stretch>
        </p:blipFill>
        <p:spPr>
          <a:xfrm>
            <a:off x="576580" y="1206500"/>
            <a:ext cx="5786120" cy="4749800"/>
          </a:xfrm>
          <a:prstGeom prst="rect">
            <a:avLst/>
          </a:prstGeom>
          <a:ln>
            <a:solidFill>
              <a:srgbClr val="808080"/>
            </a:solidFill>
          </a:ln>
        </p:spPr>
      </p:pic>
      <p:pic>
        <p:nvPicPr>
          <p:cNvPr id="8" name="Picture 7"/>
          <p:cNvPicPr>
            <a:picLocks noChangeAspect="1"/>
          </p:cNvPicPr>
          <p:nvPr/>
        </p:nvPicPr>
        <p:blipFill>
          <a:blip r:embed="rId4"/>
          <a:stretch>
            <a:fillRect/>
          </a:stretch>
        </p:blipFill>
        <p:spPr>
          <a:xfrm>
            <a:off x="1981200" y="1409700"/>
            <a:ext cx="4927600" cy="3695700"/>
          </a:xfrm>
          <a:prstGeom prst="rect">
            <a:avLst/>
          </a:prstGeom>
        </p:spPr>
      </p:pic>
      <p:pic>
        <p:nvPicPr>
          <p:cNvPr id="9" name="Picture 8"/>
          <p:cNvPicPr>
            <a:picLocks noChangeAspect="1"/>
          </p:cNvPicPr>
          <p:nvPr/>
        </p:nvPicPr>
        <p:blipFill>
          <a:blip r:embed="rId5"/>
          <a:stretch>
            <a:fillRect/>
          </a:stretch>
        </p:blipFill>
        <p:spPr>
          <a:xfrm>
            <a:off x="6553200" y="4191000"/>
            <a:ext cx="2286000" cy="1778000"/>
          </a:xfrm>
          <a:prstGeom prst="rect">
            <a:avLst/>
          </a:prstGeom>
        </p:spPr>
      </p:pic>
    </p:spTree>
    <p:extLst>
      <p:ext uri="{BB962C8B-B14F-4D97-AF65-F5344CB8AC3E}">
        <p14:creationId xmlns:p14="http://schemas.microsoft.com/office/powerpoint/2010/main" val="19530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4500" y="3086100"/>
            <a:ext cx="5715000" cy="685800"/>
          </a:xfrm>
          <a:prstGeom prst="rect">
            <a:avLst/>
          </a:prstGeom>
        </p:spPr>
      </p:pic>
      <p:sp>
        <p:nvSpPr>
          <p:cNvPr id="2" name="Title 1"/>
          <p:cNvSpPr>
            <a:spLocks noGrp="1"/>
          </p:cNvSpPr>
          <p:nvPr>
            <p:ph type="title"/>
          </p:nvPr>
        </p:nvSpPr>
        <p:spPr/>
        <p:txBody>
          <a:bodyPr/>
          <a:lstStyle/>
          <a:p>
            <a:r>
              <a:rPr lang="en-US" dirty="0" smtClean="0"/>
              <a:t>Group Functions:  Calendar</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24</a:t>
            </a:fld>
            <a:endParaRPr lang="en-US"/>
          </a:p>
        </p:txBody>
      </p:sp>
    </p:spTree>
    <p:extLst>
      <p:ext uri="{BB962C8B-B14F-4D97-AF65-F5344CB8AC3E}">
        <p14:creationId xmlns:p14="http://schemas.microsoft.com/office/powerpoint/2010/main" val="3375406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Functions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02" y="1125412"/>
            <a:ext cx="7729298" cy="4437188"/>
          </a:xfrm>
          <a:prstGeom prst="rect">
            <a:avLst/>
          </a:prstGeom>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48834"/>
            <a:ext cx="2232025" cy="114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124200"/>
            <a:ext cx="2815795" cy="995829"/>
          </a:xfrm>
          <a:prstGeom prst="rect">
            <a:avLst/>
          </a:prstGeom>
        </p:spPr>
      </p:pic>
    </p:spTree>
    <p:extLst>
      <p:ext uri="{BB962C8B-B14F-4D97-AF65-F5344CB8AC3E}">
        <p14:creationId xmlns:p14="http://schemas.microsoft.com/office/powerpoint/2010/main" val="6213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animEffect transition="in" filter="fade">
                                      <p:cBhvr>
                                        <p:cTn id="9" dur="500"/>
                                        <p:tgtEl>
                                          <p:spTgt spid="4101"/>
                                        </p:tgtEl>
                                      </p:cBhvr>
                                    </p:animEffect>
                                  </p:childTnLst>
                                </p:cTn>
                              </p:par>
                            </p:childTnLst>
                          </p:cTn>
                        </p:par>
                        <p:par>
                          <p:cTn id="10" fill="hold">
                            <p:stCondLst>
                              <p:cond delay="1500"/>
                            </p:stCondLst>
                            <p:childTnLst>
                              <p:par>
                                <p:cTn id="11" presetID="37" presetClass="path" presetSubtype="0" accel="50000" decel="50000" fill="hold" nodeType="afterEffect">
                                  <p:stCondLst>
                                    <p:cond delay="0"/>
                                  </p:stCondLst>
                                  <p:childTnLst>
                                    <p:animMotion origin="layout" path="M 0.00868 -0.00764 L -0.09201 0.03333 C -0.11302 0.04143 -0.14288 0.05879 -0.17257 0.08032 C -0.20607 0.10486 -0.23229 0.12754 -0.24878 0.14652 L -0.32986 0.23611 " pathEditMode="fixed" rAng="9099945" ptsTypes="FffFF">
                                      <p:cBhvr>
                                        <p:cTn id="12" dur="2000" fill="hold"/>
                                        <p:tgtEl>
                                          <p:spTgt spid="4101"/>
                                        </p:tgtEl>
                                        <p:attrNameLst>
                                          <p:attrName>ppt_x</p:attrName>
                                          <p:attrName>ppt_y</p:attrName>
                                        </p:attrNameLst>
                                      </p:cBhvr>
                                      <p:rCtr x="-17587" y="10532"/>
                                    </p:animMotion>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37" presetClass="path" presetSubtype="0" accel="50000" decel="50000" fill="hold" nodeType="withEffect">
                                  <p:stCondLst>
                                    <p:cond delay="500"/>
                                  </p:stCondLst>
                                  <p:childTnLst>
                                    <p:animMotion origin="layout" path="M 0.05607 -0.21366 L -0.00573 -0.16343 C -0.02136 -0.15509 -0.03577 -0.13472 -0.04914 -0.11088 C -0.06424 -0.08403 -0.07205 -0.05949 -0.07552 -0.03912 L -0.09184 0.05694 " pathEditMode="relative" rAng="7576815" ptsTypes="FffFF">
                                      <p:cBhvr>
                                        <p:cTn id="21" dur="2000" fill="hold"/>
                                        <p:tgtEl>
                                          <p:spTgt spid="6"/>
                                        </p:tgtEl>
                                        <p:attrNameLst>
                                          <p:attrName>ppt_x</p:attrName>
                                          <p:attrName>ppt_y</p:attrName>
                                        </p:attrNameLst>
                                      </p:cBhvr>
                                      <p:rCtr x="-8993" y="1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67" y="4222901"/>
            <a:ext cx="723070" cy="44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Managing Multiple Calendars</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26</a:t>
            </a:fld>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40" y="1381125"/>
            <a:ext cx="8324477" cy="194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10" y="913531"/>
            <a:ext cx="5420923" cy="93518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467" y="2200275"/>
            <a:ext cx="6019800" cy="4308816"/>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505200"/>
            <a:ext cx="13779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47425"/>
            <a:ext cx="2457526" cy="42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5018881"/>
            <a:ext cx="8413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2392" y="4994398"/>
            <a:ext cx="805608" cy="49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
          <p:cNvSpPr txBox="1">
            <a:spLocks noChangeArrowheads="1"/>
          </p:cNvSpPr>
          <p:nvPr/>
        </p:nvSpPr>
        <p:spPr bwMode="auto">
          <a:xfrm flipH="1">
            <a:off x="711052" y="5791200"/>
            <a:ext cx="1685077" cy="646331"/>
          </a:xfrm>
          <a:prstGeom prst="rect">
            <a:avLst/>
          </a:prstGeom>
          <a:solidFill>
            <a:schemeClr val="accent2"/>
          </a:solidFill>
          <a:ln>
            <a:noFill/>
          </a:ln>
          <a:effectLst/>
          <a:extLst/>
        </p:spPr>
        <p:txBody>
          <a:bodyPr wrap="none">
            <a:spAutoFit/>
          </a:bodyPr>
          <a:lstStyle/>
          <a:p>
            <a:pPr>
              <a:defRPr/>
            </a:pPr>
            <a:r>
              <a:rPr lang="en-US" dirty="0" smtClean="0"/>
              <a:t>Publish events</a:t>
            </a:r>
          </a:p>
          <a:p>
            <a:pPr>
              <a:defRPr/>
            </a:pPr>
            <a:r>
              <a:rPr lang="en-US" dirty="0" smtClean="0"/>
              <a:t>to subscribers</a:t>
            </a:r>
            <a:endParaRPr lang="en-US" dirty="0"/>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2513" y="5688915"/>
            <a:ext cx="72548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6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Calendar Events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27</a:t>
            </a:fld>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9225"/>
            <a:ext cx="7696200" cy="50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25" y="1144516"/>
            <a:ext cx="7705486" cy="3806967"/>
          </a:xfrm>
          <a:prstGeom prst="rect">
            <a:avLst/>
          </a:prstGeom>
          <a:ln w="19050">
            <a:solidFill>
              <a:schemeClr val="tx1"/>
            </a:solidFill>
            <a:prstDash val="solid"/>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2984501" y="5867400"/>
            <a:ext cx="1536700" cy="596900"/>
          </a:xfrm>
          <a:prstGeom prst="rect">
            <a:avLst/>
          </a:prstGeom>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2" y="2667000"/>
            <a:ext cx="5811838" cy="2753797"/>
          </a:xfrm>
          <a:prstGeom prst="rect">
            <a:avLst/>
          </a:prstGeom>
          <a:ln w="190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2075" y="3048000"/>
            <a:ext cx="3200400" cy="2867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88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1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19952" cy="436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Group Calendar</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28</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69177"/>
            <a:ext cx="4551032" cy="3944228"/>
          </a:xfrm>
          <a:prstGeom prst="rect">
            <a:avLst/>
          </a:prstGeom>
          <a:ln w="19050">
            <a:solidFill>
              <a:schemeClr val="tx1"/>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962400"/>
            <a:ext cx="5110161" cy="2486025"/>
          </a:xfrm>
          <a:prstGeom prst="rect">
            <a:avLst/>
          </a:prstGeom>
          <a:ln w="19050">
            <a:solidFill>
              <a:schemeClr val="tx1"/>
            </a:solidFill>
          </a:ln>
          <a:effectLst>
            <a:outerShdw blurRad="50800" dist="38100" dir="5400000" algn="t" rotWithShape="0">
              <a:prstClr val="black">
                <a:alpha val="40000"/>
              </a:prstClr>
            </a:outerShdw>
          </a:effectLst>
        </p:spPr>
      </p:pic>
      <p:sp>
        <p:nvSpPr>
          <p:cNvPr id="7" name="TextBox 6"/>
          <p:cNvSpPr txBox="1"/>
          <p:nvPr/>
        </p:nvSpPr>
        <p:spPr>
          <a:xfrm>
            <a:off x="1295400" y="971490"/>
            <a:ext cx="5222802" cy="400110"/>
          </a:xfrm>
          <a:prstGeom prst="rect">
            <a:avLst/>
          </a:prstGeom>
          <a:solidFill>
            <a:srgbClr val="FFFFFF"/>
          </a:solidFill>
        </p:spPr>
        <p:txBody>
          <a:bodyPr wrap="none" rtlCol="0">
            <a:spAutoFit/>
          </a:bodyPr>
          <a:lstStyle/>
          <a:p>
            <a:r>
              <a:rPr lang="en-US" sz="2000" i="1" dirty="0" smtClean="0">
                <a:solidFill>
                  <a:srgbClr val="FF6600"/>
                </a:solidFill>
              </a:rPr>
              <a:t>Calendar advertises important group events</a:t>
            </a:r>
            <a:endParaRPr lang="en-US" sz="2000" i="1" dirty="0">
              <a:solidFill>
                <a:srgbClr val="FF6600"/>
              </a:solidFill>
            </a:endParaRPr>
          </a:p>
        </p:txBody>
      </p:sp>
    </p:spTree>
    <p:extLst>
      <p:ext uri="{BB962C8B-B14F-4D97-AF65-F5344CB8AC3E}">
        <p14:creationId xmlns:p14="http://schemas.microsoft.com/office/powerpoint/2010/main" val="5668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Subscribing or Downloading Events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29</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22" y="1600200"/>
            <a:ext cx="8852168" cy="2133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60529"/>
            <a:ext cx="5181600" cy="196387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19600"/>
            <a:ext cx="3810794" cy="1002841"/>
          </a:xfrm>
          <a:prstGeom prst="rect">
            <a:avLst/>
          </a:prstGeom>
          <a:noFill/>
          <a:ln w="1905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07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 calcmode="lin" valueType="num">
                                      <p:cBhvr>
                                        <p:cTn id="12" dur="500" fill="hold"/>
                                        <p:tgtEl>
                                          <p:spTgt spid="2053"/>
                                        </p:tgtEl>
                                        <p:attrNameLst>
                                          <p:attrName>ppt_w</p:attrName>
                                        </p:attrNameLst>
                                      </p:cBhvr>
                                      <p:tavLst>
                                        <p:tav tm="0">
                                          <p:val>
                                            <p:fltVal val="0"/>
                                          </p:val>
                                        </p:tav>
                                        <p:tav tm="100000">
                                          <p:val>
                                            <p:strVal val="#ppt_w"/>
                                          </p:val>
                                        </p:tav>
                                      </p:tavLst>
                                    </p:anim>
                                    <p:anim calcmode="lin" valueType="num">
                                      <p:cBhvr>
                                        <p:cTn id="13" dur="500" fill="hold"/>
                                        <p:tgtEl>
                                          <p:spTgt spid="2053"/>
                                        </p:tgtEl>
                                        <p:attrNameLst>
                                          <p:attrName>ppt_h</p:attrName>
                                        </p:attrNameLst>
                                      </p:cBhvr>
                                      <p:tavLst>
                                        <p:tav tm="0">
                                          <p:val>
                                            <p:fltVal val="0"/>
                                          </p:val>
                                        </p:tav>
                                        <p:tav tm="100000">
                                          <p:val>
                                            <p:strVal val="#ppt_h"/>
                                          </p:val>
                                        </p:tav>
                                      </p:tavLst>
                                    </p:anim>
                                    <p:animEffect transition="in" filter="fade">
                                      <p:cBhvr>
                                        <p:cTn id="14" dur="500"/>
                                        <p:tgtEl>
                                          <p:spTgt spid="205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Existing Groups</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3</a:t>
            </a:fld>
            <a:endParaRPr lang="en-US"/>
          </a:p>
        </p:txBody>
      </p:sp>
      <p:pic>
        <p:nvPicPr>
          <p:cNvPr id="5" name="Picture 4"/>
          <p:cNvPicPr>
            <a:picLocks noChangeAspect="1"/>
          </p:cNvPicPr>
          <p:nvPr/>
        </p:nvPicPr>
        <p:blipFill>
          <a:blip r:embed="rId3"/>
          <a:stretch>
            <a:fillRect/>
          </a:stretch>
        </p:blipFill>
        <p:spPr>
          <a:xfrm>
            <a:off x="533400" y="1219200"/>
            <a:ext cx="2362200" cy="2033396"/>
          </a:xfrm>
          <a:prstGeom prst="rect">
            <a:avLst/>
          </a:prstGeom>
        </p:spPr>
      </p:pic>
      <p:pic>
        <p:nvPicPr>
          <p:cNvPr id="6" name="Picture 5"/>
          <p:cNvPicPr>
            <a:picLocks noChangeAspect="1"/>
          </p:cNvPicPr>
          <p:nvPr/>
        </p:nvPicPr>
        <p:blipFill>
          <a:blip r:embed="rId4"/>
          <a:stretch>
            <a:fillRect/>
          </a:stretch>
        </p:blipFill>
        <p:spPr>
          <a:xfrm>
            <a:off x="3086100" y="1270000"/>
            <a:ext cx="5786120" cy="4749800"/>
          </a:xfrm>
          <a:prstGeom prst="rect">
            <a:avLst/>
          </a:prstGeom>
          <a:ln>
            <a:solidFill>
              <a:schemeClr val="bg2"/>
            </a:solidFill>
          </a:ln>
        </p:spPr>
      </p:pic>
      <p:pic>
        <p:nvPicPr>
          <p:cNvPr id="8" name="Picture 7"/>
          <p:cNvPicPr>
            <a:picLocks noChangeAspect="1"/>
          </p:cNvPicPr>
          <p:nvPr/>
        </p:nvPicPr>
        <p:blipFill>
          <a:blip r:embed="rId5"/>
          <a:stretch>
            <a:fillRect/>
          </a:stretch>
        </p:blipFill>
        <p:spPr>
          <a:xfrm>
            <a:off x="533400" y="4267200"/>
            <a:ext cx="2464887" cy="1752600"/>
          </a:xfrm>
          <a:prstGeom prst="rect">
            <a:avLst/>
          </a:prstGeom>
        </p:spPr>
      </p:pic>
      <p:sp>
        <p:nvSpPr>
          <p:cNvPr id="9" name="TextBox 8"/>
          <p:cNvSpPr txBox="1"/>
          <p:nvPr/>
        </p:nvSpPr>
        <p:spPr>
          <a:xfrm>
            <a:off x="609600" y="3632200"/>
            <a:ext cx="2138479" cy="646331"/>
          </a:xfrm>
          <a:prstGeom prst="rect">
            <a:avLst/>
          </a:prstGeom>
          <a:noFill/>
        </p:spPr>
        <p:txBody>
          <a:bodyPr wrap="none" rtlCol="0">
            <a:spAutoFit/>
          </a:bodyPr>
          <a:lstStyle/>
          <a:p>
            <a:r>
              <a:rPr lang="en-US" i="1" dirty="0" smtClean="0">
                <a:solidFill>
                  <a:schemeClr val="accent1"/>
                </a:solidFill>
              </a:rPr>
              <a:t>Or from your</a:t>
            </a:r>
          </a:p>
          <a:p>
            <a:r>
              <a:rPr lang="en-US" i="1" dirty="0" smtClean="0">
                <a:solidFill>
                  <a:schemeClr val="accent1"/>
                </a:solidFill>
              </a:rPr>
              <a:t>dashboard page…</a:t>
            </a:r>
            <a:endParaRPr lang="en-US" i="1" dirty="0">
              <a:solidFill>
                <a:schemeClr val="accent1"/>
              </a:solidFill>
            </a:endParaRPr>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708" y="2515393"/>
            <a:ext cx="2878137" cy="633413"/>
          </a:xfrm>
          <a:prstGeom prst="rect">
            <a:avLst/>
          </a:prstGeom>
          <a:noFill/>
          <a:ln w="1905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36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p:cTn id="14" dur="500" fill="hold"/>
                                        <p:tgtEl>
                                          <p:spTgt spid="4099"/>
                                        </p:tgtEl>
                                        <p:attrNameLst>
                                          <p:attrName>ppt_w</p:attrName>
                                        </p:attrNameLst>
                                      </p:cBhvr>
                                      <p:tavLst>
                                        <p:tav tm="0">
                                          <p:val>
                                            <p:fltVal val="0"/>
                                          </p:val>
                                        </p:tav>
                                        <p:tav tm="100000">
                                          <p:val>
                                            <p:strVal val="#ppt_w"/>
                                          </p:val>
                                        </p:tav>
                                      </p:tavLst>
                                    </p:anim>
                                    <p:anim calcmode="lin" valueType="num">
                                      <p:cBhvr>
                                        <p:cTn id="15" dur="500" fill="hold"/>
                                        <p:tgtEl>
                                          <p:spTgt spid="4099"/>
                                        </p:tgtEl>
                                        <p:attrNameLst>
                                          <p:attrName>ppt_h</p:attrName>
                                        </p:attrNameLst>
                                      </p:cBhvr>
                                      <p:tavLst>
                                        <p:tav tm="0">
                                          <p:val>
                                            <p:fltVal val="0"/>
                                          </p:val>
                                        </p:tav>
                                        <p:tav tm="100000">
                                          <p:val>
                                            <p:strVal val="#ppt_h"/>
                                          </p:val>
                                        </p:tav>
                                      </p:tavLst>
                                    </p:anim>
                                    <p:animEffect transition="in" filter="fade">
                                      <p:cBhvr>
                                        <p:cTn id="16" dur="5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more to explore…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30</a:t>
            </a:fld>
            <a:endParaRPr lang="en-US"/>
          </a:p>
        </p:txBody>
      </p:sp>
      <p:pic>
        <p:nvPicPr>
          <p:cNvPr id="5" name="Picture 4"/>
          <p:cNvPicPr>
            <a:picLocks noChangeAspect="1"/>
          </p:cNvPicPr>
          <p:nvPr/>
        </p:nvPicPr>
        <p:blipFill>
          <a:blip r:embed="rId3"/>
          <a:stretch>
            <a:fillRect/>
          </a:stretch>
        </p:blipFill>
        <p:spPr>
          <a:xfrm>
            <a:off x="1651000" y="2667000"/>
            <a:ext cx="5765800" cy="711200"/>
          </a:xfrm>
          <a:prstGeom prst="rect">
            <a:avLst/>
          </a:prstGeom>
        </p:spPr>
      </p:pic>
      <p:pic>
        <p:nvPicPr>
          <p:cNvPr id="7" name="Picture 6"/>
          <p:cNvPicPr>
            <a:picLocks noChangeAspect="1"/>
          </p:cNvPicPr>
          <p:nvPr/>
        </p:nvPicPr>
        <p:blipFill>
          <a:blip r:embed="rId4"/>
          <a:stretch>
            <a:fillRect/>
          </a:stretch>
        </p:blipFill>
        <p:spPr>
          <a:xfrm>
            <a:off x="1657350" y="3505200"/>
            <a:ext cx="5740400" cy="711200"/>
          </a:xfrm>
          <a:prstGeom prst="rect">
            <a:avLst/>
          </a:prstGeom>
        </p:spPr>
      </p:pic>
      <p:pic>
        <p:nvPicPr>
          <p:cNvPr id="8" name="Picture 7"/>
          <p:cNvPicPr>
            <a:picLocks noChangeAspect="1"/>
          </p:cNvPicPr>
          <p:nvPr/>
        </p:nvPicPr>
        <p:blipFill>
          <a:blip r:embed="rId5"/>
          <a:stretch>
            <a:fillRect/>
          </a:stretch>
        </p:blipFill>
        <p:spPr>
          <a:xfrm>
            <a:off x="1657350" y="4305300"/>
            <a:ext cx="5765800" cy="685800"/>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0" y="1905000"/>
            <a:ext cx="581660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0" y="5105400"/>
            <a:ext cx="576738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149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360254" y="5029200"/>
            <a:ext cx="6400800" cy="914400"/>
          </a:xfrm>
        </p:spPr>
        <p:txBody>
          <a:bodyPr/>
          <a:lstStyle/>
          <a:p>
            <a:r>
              <a:rPr lang="en-US" dirty="0"/>
              <a:t>Publishing Simulation Tools and Other Resources</a:t>
            </a:r>
          </a:p>
        </p:txBody>
      </p:sp>
      <p:sp>
        <p:nvSpPr>
          <p:cNvPr id="3" name="Footer Placeholder 2"/>
          <p:cNvSpPr>
            <a:spLocks noGrp="1"/>
          </p:cNvSpPr>
          <p:nvPr>
            <p:ph type="ftr" sz="quarter" idx="3"/>
          </p:nvPr>
        </p:nvSpPr>
        <p:spPr/>
        <p:txBody>
          <a:bodyPr/>
          <a:lstStyle/>
          <a:p>
            <a:endParaRPr lang="en-US"/>
          </a:p>
        </p:txBody>
      </p:sp>
      <p:sp>
        <p:nvSpPr>
          <p:cNvPr id="4" name="Slide Number Placeholder 3"/>
          <p:cNvSpPr>
            <a:spLocks noGrp="1"/>
          </p:cNvSpPr>
          <p:nvPr>
            <p:ph type="sldNum" sz="quarter" idx="4"/>
          </p:nvPr>
        </p:nvSpPr>
        <p:spPr/>
        <p:txBody>
          <a:bodyPr/>
          <a:lstStyle/>
          <a:p>
            <a:fld id="{28E9BE54-086F-8142-9763-2292171B0BCB}" type="slidenum">
              <a:rPr lang="en-US" smtClean="0"/>
              <a:pPr/>
              <a:t>31</a:t>
            </a:fld>
            <a:endParaRPr lang="en-US"/>
          </a:p>
        </p:txBody>
      </p:sp>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2895600"/>
            <a:ext cx="6477000" cy="8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itle 1"/>
          <p:cNvSpPr txBox="1">
            <a:spLocks/>
          </p:cNvSpPr>
          <p:nvPr/>
        </p:nvSpPr>
        <p:spPr bwMode="auto">
          <a:xfrm>
            <a:off x="1068887" y="1419225"/>
            <a:ext cx="678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ITC Kabel Std Medium" charset="0"/>
                <a:ea typeface="ＭＳ Ｐゴシック" charset="0"/>
              </a:defRPr>
            </a:lvl2pPr>
            <a:lvl3pPr algn="l" rtl="0" eaLnBrk="1" fontAlgn="base" hangingPunct="1">
              <a:spcBef>
                <a:spcPct val="0"/>
              </a:spcBef>
              <a:spcAft>
                <a:spcPct val="0"/>
              </a:spcAft>
              <a:defRPr sz="2800">
                <a:solidFill>
                  <a:schemeClr val="tx2"/>
                </a:solidFill>
                <a:latin typeface="ITC Kabel Std Medium" charset="0"/>
                <a:ea typeface="ＭＳ Ｐゴシック" charset="0"/>
              </a:defRPr>
            </a:lvl3pPr>
            <a:lvl4pPr algn="l" rtl="0" eaLnBrk="1" fontAlgn="base" hangingPunct="1">
              <a:spcBef>
                <a:spcPct val="0"/>
              </a:spcBef>
              <a:spcAft>
                <a:spcPct val="0"/>
              </a:spcAft>
              <a:defRPr sz="2800">
                <a:solidFill>
                  <a:schemeClr val="tx2"/>
                </a:solidFill>
                <a:latin typeface="ITC Kabel Std Medium" charset="0"/>
                <a:ea typeface="ＭＳ Ｐゴシック" charset="0"/>
              </a:defRPr>
            </a:lvl4pPr>
            <a:lvl5pPr algn="l" rtl="0" eaLnBrk="1" fontAlgn="base" hangingPunct="1">
              <a:spcBef>
                <a:spcPct val="0"/>
              </a:spcBef>
              <a:spcAft>
                <a:spcPct val="0"/>
              </a:spcAft>
              <a:defRPr sz="2800">
                <a:solidFill>
                  <a:schemeClr val="tx2"/>
                </a:solidFill>
                <a:latin typeface="ITC Kabel Std Medium" charset="0"/>
                <a:ea typeface="ＭＳ Ｐゴシック" charset="0"/>
              </a:defRPr>
            </a:lvl5pPr>
            <a:lvl6pPr marL="457200" algn="l" rtl="0" eaLnBrk="1" fontAlgn="base" hangingPunct="1">
              <a:spcBef>
                <a:spcPct val="0"/>
              </a:spcBef>
              <a:spcAft>
                <a:spcPct val="0"/>
              </a:spcAft>
              <a:defRPr sz="2800">
                <a:solidFill>
                  <a:schemeClr val="tx2"/>
                </a:solidFill>
                <a:latin typeface="ITC Kabel Std Medium" charset="0"/>
                <a:ea typeface="ＭＳ Ｐゴシック" charset="0"/>
              </a:defRPr>
            </a:lvl6pPr>
            <a:lvl7pPr marL="914400" algn="l" rtl="0" eaLnBrk="1" fontAlgn="base" hangingPunct="1">
              <a:spcBef>
                <a:spcPct val="0"/>
              </a:spcBef>
              <a:spcAft>
                <a:spcPct val="0"/>
              </a:spcAft>
              <a:defRPr sz="2800">
                <a:solidFill>
                  <a:schemeClr val="tx2"/>
                </a:solidFill>
                <a:latin typeface="ITC Kabel Std Medium" charset="0"/>
                <a:ea typeface="ＭＳ Ｐゴシック" charset="0"/>
              </a:defRPr>
            </a:lvl7pPr>
            <a:lvl8pPr marL="1371600" algn="l" rtl="0" eaLnBrk="1" fontAlgn="base" hangingPunct="1">
              <a:spcBef>
                <a:spcPct val="0"/>
              </a:spcBef>
              <a:spcAft>
                <a:spcPct val="0"/>
              </a:spcAft>
              <a:defRPr sz="2800">
                <a:solidFill>
                  <a:schemeClr val="tx2"/>
                </a:solidFill>
                <a:latin typeface="ITC Kabel Std Medium" charset="0"/>
                <a:ea typeface="ＭＳ Ｐゴシック" charset="0"/>
              </a:defRPr>
            </a:lvl8pPr>
            <a:lvl9pPr marL="1828800" algn="l" rtl="0" eaLnBrk="1" fontAlgn="base" hangingPunct="1">
              <a:spcBef>
                <a:spcPct val="0"/>
              </a:spcBef>
              <a:spcAft>
                <a:spcPct val="0"/>
              </a:spcAft>
              <a:defRPr sz="2800">
                <a:solidFill>
                  <a:schemeClr val="tx2"/>
                </a:solidFill>
                <a:latin typeface="ITC Kabel Std Medium" charset="0"/>
                <a:ea typeface="ＭＳ Ｐゴシック" charset="0"/>
              </a:defRPr>
            </a:lvl9pPr>
          </a:lstStyle>
          <a:p>
            <a:r>
              <a:rPr lang="en-US" dirty="0"/>
              <a:t>Contributing Resources</a:t>
            </a:r>
          </a:p>
        </p:txBody>
      </p:sp>
    </p:spTree>
    <p:extLst>
      <p:ext uri="{BB962C8B-B14F-4D97-AF65-F5344CB8AC3E}">
        <p14:creationId xmlns:p14="http://schemas.microsoft.com/office/powerpoint/2010/main" val="3591475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41"/>
          <p:cNvGrpSpPr>
            <a:grpSpLocks/>
          </p:cNvGrpSpPr>
          <p:nvPr/>
        </p:nvGrpSpPr>
        <p:grpSpPr bwMode="auto">
          <a:xfrm>
            <a:off x="695325" y="1390650"/>
            <a:ext cx="1752600" cy="2438400"/>
            <a:chOff x="438" y="1980"/>
            <a:chExt cx="1104" cy="1536"/>
          </a:xfrm>
        </p:grpSpPr>
        <p:sp>
          <p:nvSpPr>
            <p:cNvPr id="32782" name="Text Box 14"/>
            <p:cNvSpPr txBox="1">
              <a:spLocks noChangeArrowheads="1"/>
            </p:cNvSpPr>
            <p:nvPr/>
          </p:nvSpPr>
          <p:spPr bwMode="auto">
            <a:xfrm>
              <a:off x="438" y="2546"/>
              <a:ext cx="10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t>Simulation &amp;</a:t>
              </a:r>
            </a:p>
            <a:p>
              <a:pPr algn="r">
                <a:defRPr/>
              </a:pPr>
              <a:r>
                <a:rPr lang="en-US"/>
                <a:t>Modeling Tools</a:t>
              </a:r>
            </a:p>
          </p:txBody>
        </p:sp>
        <p:sp>
          <p:nvSpPr>
            <p:cNvPr id="32794" name="Line 26"/>
            <p:cNvSpPr>
              <a:spLocks noChangeShapeType="1"/>
            </p:cNvSpPr>
            <p:nvPr/>
          </p:nvSpPr>
          <p:spPr bwMode="auto">
            <a:xfrm>
              <a:off x="1542" y="1980"/>
              <a:ext cx="0" cy="15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18434" name="Group 37"/>
          <p:cNvGrpSpPr>
            <a:grpSpLocks/>
          </p:cNvGrpSpPr>
          <p:nvPr/>
        </p:nvGrpSpPr>
        <p:grpSpPr bwMode="auto">
          <a:xfrm>
            <a:off x="2590800" y="1600200"/>
            <a:ext cx="2101850" cy="2093913"/>
            <a:chOff x="1632" y="2112"/>
            <a:chExt cx="1324" cy="1319"/>
          </a:xfrm>
        </p:grpSpPr>
        <p:pic>
          <p:nvPicPr>
            <p:cNvPr id="1845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 y="2314"/>
              <a:ext cx="672"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7" name="Group 30"/>
            <p:cNvGrpSpPr>
              <a:grpSpLocks/>
            </p:cNvGrpSpPr>
            <p:nvPr/>
          </p:nvGrpSpPr>
          <p:grpSpPr bwMode="auto">
            <a:xfrm>
              <a:off x="1680" y="2760"/>
              <a:ext cx="1276" cy="671"/>
              <a:chOff x="6984" y="7403"/>
              <a:chExt cx="4072" cy="2139"/>
            </a:xfrm>
          </p:grpSpPr>
          <p:pic>
            <p:nvPicPr>
              <p:cNvPr id="1846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 y="7403"/>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 y="7739"/>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58" name="Group 43"/>
            <p:cNvGrpSpPr>
              <a:grpSpLocks/>
            </p:cNvGrpSpPr>
            <p:nvPr/>
          </p:nvGrpSpPr>
          <p:grpSpPr bwMode="auto">
            <a:xfrm>
              <a:off x="1632" y="2112"/>
              <a:ext cx="888" cy="649"/>
              <a:chOff x="3792" y="6598"/>
              <a:chExt cx="2833" cy="2071"/>
            </a:xfrm>
          </p:grpSpPr>
          <p:pic>
            <p:nvPicPr>
              <p:cNvPr id="18459"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659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 y="683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8435" name="Picture 33" descr="crow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905500"/>
            <a:ext cx="7620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Grp="1" noChangeArrowheads="1"/>
          </p:cNvSpPr>
          <p:nvPr>
            <p:ph type="title"/>
          </p:nvPr>
        </p:nvSpPr>
        <p:spPr/>
        <p:txBody>
          <a:bodyPr/>
          <a:lstStyle/>
          <a:p>
            <a:r>
              <a:rPr lang="en-US" dirty="0">
                <a:ea typeface="ＭＳ Ｐゴシック" charset="0"/>
                <a:cs typeface="ＭＳ Ｐゴシック" charset="0"/>
              </a:rPr>
              <a:t>Powered by Your Community</a:t>
            </a:r>
          </a:p>
        </p:txBody>
      </p:sp>
      <p:grpSp>
        <p:nvGrpSpPr>
          <p:cNvPr id="32808" name="Group 40"/>
          <p:cNvGrpSpPr>
            <a:grpSpLocks/>
          </p:cNvGrpSpPr>
          <p:nvPr/>
        </p:nvGrpSpPr>
        <p:grpSpPr bwMode="auto">
          <a:xfrm>
            <a:off x="7080250" y="1409700"/>
            <a:ext cx="1149350" cy="1524000"/>
            <a:chOff x="4460" y="888"/>
            <a:chExt cx="724" cy="960"/>
          </a:xfrm>
        </p:grpSpPr>
        <p:sp>
          <p:nvSpPr>
            <p:cNvPr id="32780" name="Text Box 12"/>
            <p:cNvSpPr txBox="1">
              <a:spLocks noChangeArrowheads="1"/>
            </p:cNvSpPr>
            <p:nvPr/>
          </p:nvSpPr>
          <p:spPr bwMode="auto">
            <a:xfrm>
              <a:off x="4460" y="1166"/>
              <a:ext cx="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Seminars</a:t>
              </a:r>
              <a:br>
                <a:rPr lang="en-US"/>
              </a:br>
              <a:r>
                <a:rPr lang="en-US"/>
                <a:t>Tutorials</a:t>
              </a:r>
            </a:p>
          </p:txBody>
        </p:sp>
        <p:sp>
          <p:nvSpPr>
            <p:cNvPr id="32792" name="Line 24"/>
            <p:cNvSpPr>
              <a:spLocks noChangeShapeType="1"/>
            </p:cNvSpPr>
            <p:nvPr/>
          </p:nvSpPr>
          <p:spPr bwMode="auto">
            <a:xfrm>
              <a:off x="4460" y="888"/>
              <a:ext cx="0"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2807" name="Group 39"/>
          <p:cNvGrpSpPr>
            <a:grpSpLocks/>
          </p:cNvGrpSpPr>
          <p:nvPr/>
        </p:nvGrpSpPr>
        <p:grpSpPr bwMode="auto">
          <a:xfrm>
            <a:off x="419100" y="4041775"/>
            <a:ext cx="2143125" cy="1524000"/>
            <a:chOff x="264" y="888"/>
            <a:chExt cx="1350" cy="960"/>
          </a:xfrm>
        </p:grpSpPr>
        <p:sp>
          <p:nvSpPr>
            <p:cNvPr id="32777" name="Text Box 9"/>
            <p:cNvSpPr txBox="1">
              <a:spLocks noChangeArrowheads="1"/>
            </p:cNvSpPr>
            <p:nvPr/>
          </p:nvSpPr>
          <p:spPr bwMode="auto">
            <a:xfrm>
              <a:off x="264" y="1166"/>
              <a:ext cx="13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t>Tech Reports</a:t>
              </a:r>
              <a:br>
                <a:rPr lang="en-US"/>
              </a:br>
              <a:r>
                <a:rPr lang="en-US"/>
                <a:t>Teaching Materials</a:t>
              </a:r>
            </a:p>
          </p:txBody>
        </p:sp>
        <p:sp>
          <p:nvSpPr>
            <p:cNvPr id="32793" name="Line 25"/>
            <p:cNvSpPr>
              <a:spLocks noChangeShapeType="1"/>
            </p:cNvSpPr>
            <p:nvPr/>
          </p:nvSpPr>
          <p:spPr bwMode="auto">
            <a:xfrm>
              <a:off x="1614" y="888"/>
              <a:ext cx="0"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2810" name="Group 42"/>
          <p:cNvGrpSpPr>
            <a:grpSpLocks/>
          </p:cNvGrpSpPr>
          <p:nvPr/>
        </p:nvGrpSpPr>
        <p:grpSpPr bwMode="auto">
          <a:xfrm>
            <a:off x="7185025" y="3181350"/>
            <a:ext cx="1454150" cy="2362200"/>
            <a:chOff x="4526" y="2004"/>
            <a:chExt cx="916" cy="1488"/>
          </a:xfrm>
        </p:grpSpPr>
        <p:sp>
          <p:nvSpPr>
            <p:cNvPr id="32797" name="Text Box 29"/>
            <p:cNvSpPr txBox="1">
              <a:spLocks noChangeArrowheads="1"/>
            </p:cNvSpPr>
            <p:nvPr/>
          </p:nvSpPr>
          <p:spPr bwMode="auto">
            <a:xfrm>
              <a:off x="4526" y="2546"/>
              <a:ext cx="9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Data from</a:t>
              </a:r>
              <a:br>
                <a:rPr lang="en-US"/>
              </a:br>
              <a:r>
                <a:rPr lang="en-US"/>
                <a:t>Experiments</a:t>
              </a:r>
            </a:p>
          </p:txBody>
        </p:sp>
        <p:sp>
          <p:nvSpPr>
            <p:cNvPr id="32798" name="Line 30"/>
            <p:cNvSpPr>
              <a:spLocks noChangeShapeType="1"/>
            </p:cNvSpPr>
            <p:nvPr/>
          </p:nvSpPr>
          <p:spPr bwMode="auto">
            <a:xfrm>
              <a:off x="4526" y="2004"/>
              <a:ext cx="0" cy="1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2803" name="Group 35"/>
          <p:cNvGrpSpPr>
            <a:grpSpLocks/>
          </p:cNvGrpSpPr>
          <p:nvPr/>
        </p:nvGrpSpPr>
        <p:grpSpPr bwMode="auto">
          <a:xfrm>
            <a:off x="2711450" y="4114800"/>
            <a:ext cx="1965325" cy="1524000"/>
            <a:chOff x="1708" y="934"/>
            <a:chExt cx="1238" cy="960"/>
          </a:xfrm>
        </p:grpSpPr>
        <p:pic>
          <p:nvPicPr>
            <p:cNvPr id="3277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8" y="934"/>
              <a:ext cx="670" cy="86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8" y="1030"/>
              <a:ext cx="668" cy="8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32804" name="Group 36"/>
          <p:cNvGrpSpPr>
            <a:grpSpLocks/>
          </p:cNvGrpSpPr>
          <p:nvPr/>
        </p:nvGrpSpPr>
        <p:grpSpPr bwMode="auto">
          <a:xfrm>
            <a:off x="5175250" y="1481138"/>
            <a:ext cx="1747838" cy="1525587"/>
            <a:chOff x="3260" y="933"/>
            <a:chExt cx="1101" cy="961"/>
          </a:xfrm>
        </p:grpSpPr>
        <p:pic>
          <p:nvPicPr>
            <p:cNvPr id="327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0" y="933"/>
              <a:ext cx="863" cy="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7" y="1368"/>
              <a:ext cx="864"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32806" name="Group 38"/>
          <p:cNvGrpSpPr>
            <a:grpSpLocks/>
          </p:cNvGrpSpPr>
          <p:nvPr/>
        </p:nvGrpSpPr>
        <p:grpSpPr bwMode="auto">
          <a:xfrm>
            <a:off x="5184775" y="3333750"/>
            <a:ext cx="1847850" cy="2116138"/>
            <a:chOff x="3266" y="2100"/>
            <a:chExt cx="1164" cy="1333"/>
          </a:xfrm>
        </p:grpSpPr>
        <p:pic>
          <p:nvPicPr>
            <p:cNvPr id="32796"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6" y="2100"/>
              <a:ext cx="985" cy="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9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5" y="2628"/>
              <a:ext cx="985" cy="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Slide Number Placeholder 1"/>
          <p:cNvSpPr>
            <a:spLocks noGrp="1"/>
          </p:cNvSpPr>
          <p:nvPr>
            <p:ph type="sldNum" sz="quarter" idx="11"/>
          </p:nvPr>
        </p:nvSpPr>
        <p:spPr/>
        <p:txBody>
          <a:bodyPr/>
          <a:lstStyle/>
          <a:p>
            <a:fld id="{28E9BE54-086F-8142-9763-2292171B0BCB}" type="slidenum">
              <a:rPr lang="en-US" smtClean="0"/>
              <a:pPr/>
              <a:t>32</a:t>
            </a:fld>
            <a:endParaRPr lang="en-US"/>
          </a:p>
        </p:txBody>
      </p:sp>
    </p:spTree>
    <p:extLst>
      <p:ext uri="{BB962C8B-B14F-4D97-AF65-F5344CB8AC3E}">
        <p14:creationId xmlns:p14="http://schemas.microsoft.com/office/powerpoint/2010/main" val="181453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0.19028 0.60556 C 0.19636 0.4088 0.20261 0.21204 0.17084 0.11111 C 0.13907 0.01019 0.06945 0.0051 5.55556E-7 -3.33333E-6 " pathEditMode="relative" ptsTypes="aaA">
                                      <p:cBhvr>
                                        <p:cTn id="10" dur="500" fill="hold"/>
                                        <p:tgtEl>
                                          <p:spTgt spid="18434"/>
                                        </p:tgtEl>
                                        <p:attrNameLst>
                                          <p:attrName>ppt_x</p:attrName>
                                          <p:attrName>ppt_y</p:attrName>
                                        </p:attrNameLst>
                                      </p:cBhvr>
                                    </p:animMotion>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433"/>
                                        </p:tgtEl>
                                        <p:attrNameLst>
                                          <p:attrName>style.visibility</p:attrName>
                                        </p:attrNameLst>
                                      </p:cBhvr>
                                      <p:to>
                                        <p:strVal val="visible"/>
                                      </p:to>
                                    </p:set>
                                    <p:animEffect transition="in" filter="wipe(right)">
                                      <p:cBhvr>
                                        <p:cTn id="14" dur="500"/>
                                        <p:tgtEl>
                                          <p:spTgt spid="1843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2804"/>
                                        </p:tgtEl>
                                        <p:attrNameLst>
                                          <p:attrName>style.visibility</p:attrName>
                                        </p:attrNameLst>
                                      </p:cBhvr>
                                      <p:to>
                                        <p:strVal val="visible"/>
                                      </p:to>
                                    </p:set>
                                    <p:anim calcmode="lin" valueType="num">
                                      <p:cBhvr>
                                        <p:cTn id="19" dur="500" fill="hold"/>
                                        <p:tgtEl>
                                          <p:spTgt spid="32804"/>
                                        </p:tgtEl>
                                        <p:attrNameLst>
                                          <p:attrName>ppt_w</p:attrName>
                                        </p:attrNameLst>
                                      </p:cBhvr>
                                      <p:tavLst>
                                        <p:tav tm="0">
                                          <p:val>
                                            <p:fltVal val="0"/>
                                          </p:val>
                                        </p:tav>
                                        <p:tav tm="100000">
                                          <p:val>
                                            <p:strVal val="#ppt_w"/>
                                          </p:val>
                                        </p:tav>
                                      </p:tavLst>
                                    </p:anim>
                                    <p:anim calcmode="lin" valueType="num">
                                      <p:cBhvr>
                                        <p:cTn id="20" dur="500" fill="hold"/>
                                        <p:tgtEl>
                                          <p:spTgt spid="32804"/>
                                        </p:tgtEl>
                                        <p:attrNameLst>
                                          <p:attrName>ppt_h</p:attrName>
                                        </p:attrNameLst>
                                      </p:cBhvr>
                                      <p:tavLst>
                                        <p:tav tm="0">
                                          <p:val>
                                            <p:fltVal val="0"/>
                                          </p:val>
                                        </p:tav>
                                        <p:tav tm="100000">
                                          <p:val>
                                            <p:strVal val="#ppt_h"/>
                                          </p:val>
                                        </p:tav>
                                      </p:tavLst>
                                    </p:anim>
                                  </p:childTnLst>
                                </p:cTn>
                              </p:par>
                              <p:par>
                                <p:cTn id="21" presetID="0" presetClass="path" presetSubtype="0" accel="50000" decel="50000" fill="hold" nodeType="withEffect">
                                  <p:stCondLst>
                                    <p:cond delay="0"/>
                                  </p:stCondLst>
                                  <p:childTnLst>
                                    <p:animMotion origin="layout" path="M -0.14063 0.63174 C -0.14549 0.42517 -0.15017 0.2186 -0.12674 0.11335 C -0.1033 0.00809 -0.05174 0.00393 -1.38889E-6 -2.26232E-6 " pathEditMode="relative" ptsTypes="aaA">
                                      <p:cBhvr>
                                        <p:cTn id="22" dur="500" fill="hold"/>
                                        <p:tgtEl>
                                          <p:spTgt spid="32804"/>
                                        </p:tgtEl>
                                        <p:attrNameLst>
                                          <p:attrName>ppt_x</p:attrName>
                                          <p:attrName>ppt_y</p:attrName>
                                        </p:attrNameLst>
                                      </p:cBhvr>
                                    </p:animMotion>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2808"/>
                                        </p:tgtEl>
                                        <p:attrNameLst>
                                          <p:attrName>style.visibility</p:attrName>
                                        </p:attrNameLst>
                                      </p:cBhvr>
                                      <p:to>
                                        <p:strVal val="visible"/>
                                      </p:to>
                                    </p:set>
                                    <p:animEffect transition="in" filter="wipe(left)">
                                      <p:cBhvr>
                                        <p:cTn id="26" dur="500"/>
                                        <p:tgtEl>
                                          <p:spTgt spid="32808"/>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2803"/>
                                        </p:tgtEl>
                                        <p:attrNameLst>
                                          <p:attrName>style.visibility</p:attrName>
                                        </p:attrNameLst>
                                      </p:cBhvr>
                                      <p:to>
                                        <p:strVal val="visible"/>
                                      </p:to>
                                    </p:set>
                                    <p:anim calcmode="lin" valueType="num">
                                      <p:cBhvr>
                                        <p:cTn id="31" dur="500" fill="hold"/>
                                        <p:tgtEl>
                                          <p:spTgt spid="32803"/>
                                        </p:tgtEl>
                                        <p:attrNameLst>
                                          <p:attrName>ppt_w</p:attrName>
                                        </p:attrNameLst>
                                      </p:cBhvr>
                                      <p:tavLst>
                                        <p:tav tm="0">
                                          <p:val>
                                            <p:fltVal val="0"/>
                                          </p:val>
                                        </p:tav>
                                        <p:tav tm="100000">
                                          <p:val>
                                            <p:strVal val="#ppt_w"/>
                                          </p:val>
                                        </p:tav>
                                      </p:tavLst>
                                    </p:anim>
                                    <p:anim calcmode="lin" valueType="num">
                                      <p:cBhvr>
                                        <p:cTn id="32" dur="500" fill="hold"/>
                                        <p:tgtEl>
                                          <p:spTgt spid="32803"/>
                                        </p:tgtEl>
                                        <p:attrNameLst>
                                          <p:attrName>ppt_h</p:attrName>
                                        </p:attrNameLst>
                                      </p:cBhvr>
                                      <p:tavLst>
                                        <p:tav tm="0">
                                          <p:val>
                                            <p:fltVal val="0"/>
                                          </p:val>
                                        </p:tav>
                                        <p:tav tm="100000">
                                          <p:val>
                                            <p:strVal val="#ppt_h"/>
                                          </p:val>
                                        </p:tav>
                                      </p:tavLst>
                                    </p:anim>
                                  </p:childTnLst>
                                </p:cTn>
                              </p:par>
                              <p:par>
                                <p:cTn id="33" presetID="0" presetClass="path" presetSubtype="0" accel="50000" decel="50000" fill="hold" nodeType="withEffect">
                                  <p:stCondLst>
                                    <p:cond delay="0"/>
                                  </p:stCondLst>
                                  <p:childTnLst>
                                    <p:animMotion origin="layout" path="M 0.15677 0.26343 C 0.15 0.22662 0.14358 0.08681 0.11736 0.04283 C 0.09115 -0.00116 0.02448 0.00903 -3.05556E-6 -1.11111E-6 " pathEditMode="relative" rAng="0" ptsTypes="aaa">
                                      <p:cBhvr>
                                        <p:cTn id="34" dur="500" fill="hold"/>
                                        <p:tgtEl>
                                          <p:spTgt spid="32803"/>
                                        </p:tgtEl>
                                        <p:attrNameLst>
                                          <p:attrName>ppt_x</p:attrName>
                                          <p:attrName>ppt_y</p:attrName>
                                        </p:attrNameLst>
                                      </p:cBhvr>
                                      <p:rCtr x="-7847" y="-13241"/>
                                    </p:animMotion>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32807"/>
                                        </p:tgtEl>
                                        <p:attrNameLst>
                                          <p:attrName>style.visibility</p:attrName>
                                        </p:attrNameLst>
                                      </p:cBhvr>
                                      <p:to>
                                        <p:strVal val="visible"/>
                                      </p:to>
                                    </p:set>
                                    <p:animEffect transition="in" filter="wipe(right)">
                                      <p:cBhvr>
                                        <p:cTn id="38" dur="500"/>
                                        <p:tgtEl>
                                          <p:spTgt spid="32807"/>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32806"/>
                                        </p:tgtEl>
                                        <p:attrNameLst>
                                          <p:attrName>style.visibility</p:attrName>
                                        </p:attrNameLst>
                                      </p:cBhvr>
                                      <p:to>
                                        <p:strVal val="visible"/>
                                      </p:to>
                                    </p:set>
                                    <p:anim calcmode="lin" valueType="num">
                                      <p:cBhvr>
                                        <p:cTn id="43" dur="500" fill="hold"/>
                                        <p:tgtEl>
                                          <p:spTgt spid="32806"/>
                                        </p:tgtEl>
                                        <p:attrNameLst>
                                          <p:attrName>ppt_w</p:attrName>
                                        </p:attrNameLst>
                                      </p:cBhvr>
                                      <p:tavLst>
                                        <p:tav tm="0">
                                          <p:val>
                                            <p:fltVal val="0"/>
                                          </p:val>
                                        </p:tav>
                                        <p:tav tm="100000">
                                          <p:val>
                                            <p:strVal val="#ppt_w"/>
                                          </p:val>
                                        </p:tav>
                                      </p:tavLst>
                                    </p:anim>
                                    <p:anim calcmode="lin" valueType="num">
                                      <p:cBhvr>
                                        <p:cTn id="44" dur="500" fill="hold"/>
                                        <p:tgtEl>
                                          <p:spTgt spid="32806"/>
                                        </p:tgtEl>
                                        <p:attrNameLst>
                                          <p:attrName>ppt_h</p:attrName>
                                        </p:attrNameLst>
                                      </p:cBhvr>
                                      <p:tavLst>
                                        <p:tav tm="0">
                                          <p:val>
                                            <p:fltVal val="0"/>
                                          </p:val>
                                        </p:tav>
                                        <p:tav tm="100000">
                                          <p:val>
                                            <p:strVal val="#ppt_h"/>
                                          </p:val>
                                        </p:tav>
                                      </p:tavLst>
                                    </p:anim>
                                  </p:childTnLst>
                                </p:cTn>
                              </p:par>
                              <p:par>
                                <p:cTn id="45" presetID="0" presetClass="path" presetSubtype="0" accel="50000" decel="50000" fill="hold" nodeType="withEffect">
                                  <p:stCondLst>
                                    <p:cond delay="0"/>
                                  </p:stCondLst>
                                  <p:childTnLst>
                                    <p:animMotion origin="layout" path="M -0.15452 0.33773 C -0.15313 0.22716 -0.15157 0.11682 -0.12588 0.06061 C -0.10018 0.0044 -0.05018 0.00209 -7.22222E-6 1.96623E-7 " pathEditMode="relative" ptsTypes="aaA">
                                      <p:cBhvr>
                                        <p:cTn id="46" dur="500" fill="hold"/>
                                        <p:tgtEl>
                                          <p:spTgt spid="32806"/>
                                        </p:tgtEl>
                                        <p:attrNameLst>
                                          <p:attrName>ppt_x</p:attrName>
                                          <p:attrName>ppt_y</p:attrName>
                                        </p:attrNameLst>
                                      </p:cBhvr>
                                    </p:animMotion>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2810"/>
                                        </p:tgtEl>
                                        <p:attrNameLst>
                                          <p:attrName>style.visibility</p:attrName>
                                        </p:attrNameLst>
                                      </p:cBhvr>
                                      <p:to>
                                        <p:strVal val="visible"/>
                                      </p:to>
                                    </p:set>
                                    <p:animEffect transition="in" filter="wipe(left)">
                                      <p:cBhvr>
                                        <p:cTn id="50" dur="500"/>
                                        <p:tgtEl>
                                          <p:spTgt spid="3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 Digital Publication</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33</a:t>
            </a:fld>
            <a:endParaRPr lang="en-US"/>
          </a:p>
        </p:txBody>
      </p:sp>
      <p:pic>
        <p:nvPicPr>
          <p:cNvPr id="5" name="Picture 4"/>
          <p:cNvPicPr>
            <a:picLocks noChangeAspect="1"/>
          </p:cNvPicPr>
          <p:nvPr/>
        </p:nvPicPr>
        <p:blipFill>
          <a:blip r:embed="rId3"/>
          <a:stretch>
            <a:fillRect/>
          </a:stretch>
        </p:blipFill>
        <p:spPr>
          <a:xfrm>
            <a:off x="1797051" y="1524000"/>
            <a:ext cx="5549899" cy="4127401"/>
          </a:xfrm>
          <a:prstGeom prst="rect">
            <a:avLst/>
          </a:prstGeom>
          <a:ln>
            <a:solidFill>
              <a:srgbClr val="808080"/>
            </a:solidFill>
          </a:ln>
        </p:spPr>
      </p:pic>
      <p:grpSp>
        <p:nvGrpSpPr>
          <p:cNvPr id="8" name="Group 7"/>
          <p:cNvGrpSpPr/>
          <p:nvPr/>
        </p:nvGrpSpPr>
        <p:grpSpPr>
          <a:xfrm>
            <a:off x="838124" y="2730500"/>
            <a:ext cx="1073150" cy="369332"/>
            <a:chOff x="831850" y="2273300"/>
            <a:chExt cx="1073150" cy="369332"/>
          </a:xfrm>
        </p:grpSpPr>
        <p:sp>
          <p:nvSpPr>
            <p:cNvPr id="6"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 name="Text Box 4"/>
            <p:cNvSpPr txBox="1">
              <a:spLocks noChangeArrowheads="1"/>
            </p:cNvSpPr>
            <p:nvPr/>
          </p:nvSpPr>
          <p:spPr bwMode="auto">
            <a:xfrm>
              <a:off x="831850" y="2273300"/>
              <a:ext cx="612179" cy="369332"/>
            </a:xfrm>
            <a:prstGeom prst="rect">
              <a:avLst/>
            </a:prstGeom>
            <a:solidFill>
              <a:schemeClr val="accent2"/>
            </a:solidFill>
            <a:ln>
              <a:noFill/>
            </a:ln>
            <a:effectLst/>
            <a:extLst/>
          </p:spPr>
          <p:txBody>
            <a:bodyPr wrap="none">
              <a:spAutoFit/>
            </a:bodyPr>
            <a:lstStyle/>
            <a:p>
              <a:pPr algn="r">
                <a:defRPr/>
              </a:pPr>
              <a:r>
                <a:rPr lang="en-US" dirty="0" smtClean="0"/>
                <a:t>Title</a:t>
              </a:r>
              <a:endParaRPr lang="en-US" dirty="0"/>
            </a:p>
          </p:txBody>
        </p:sp>
      </p:grpSp>
      <p:grpSp>
        <p:nvGrpSpPr>
          <p:cNvPr id="9" name="Group 8"/>
          <p:cNvGrpSpPr/>
          <p:nvPr/>
        </p:nvGrpSpPr>
        <p:grpSpPr>
          <a:xfrm>
            <a:off x="457298" y="3124200"/>
            <a:ext cx="1453976" cy="369332"/>
            <a:chOff x="451024" y="2273300"/>
            <a:chExt cx="1453976" cy="369332"/>
          </a:xfrm>
        </p:grpSpPr>
        <p:sp>
          <p:nvSpPr>
            <p:cNvPr id="10"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 name="Text Box 4"/>
            <p:cNvSpPr txBox="1">
              <a:spLocks noChangeArrowheads="1"/>
            </p:cNvSpPr>
            <p:nvPr/>
          </p:nvSpPr>
          <p:spPr bwMode="auto">
            <a:xfrm>
              <a:off x="451024" y="2273300"/>
              <a:ext cx="993005" cy="369332"/>
            </a:xfrm>
            <a:prstGeom prst="rect">
              <a:avLst/>
            </a:prstGeom>
            <a:solidFill>
              <a:schemeClr val="accent2"/>
            </a:solidFill>
            <a:ln>
              <a:noFill/>
            </a:ln>
            <a:effectLst/>
            <a:extLst/>
          </p:spPr>
          <p:txBody>
            <a:bodyPr wrap="none">
              <a:spAutoFit/>
            </a:bodyPr>
            <a:lstStyle/>
            <a:p>
              <a:pPr algn="r">
                <a:defRPr/>
              </a:pPr>
              <a:r>
                <a:rPr lang="en-US" dirty="0" smtClean="0"/>
                <a:t>Authors</a:t>
              </a:r>
              <a:endParaRPr lang="en-US" dirty="0"/>
            </a:p>
          </p:txBody>
        </p:sp>
      </p:grpSp>
      <p:grpSp>
        <p:nvGrpSpPr>
          <p:cNvPr id="12" name="Group 11"/>
          <p:cNvGrpSpPr/>
          <p:nvPr/>
        </p:nvGrpSpPr>
        <p:grpSpPr>
          <a:xfrm>
            <a:off x="431800" y="4191000"/>
            <a:ext cx="1479474" cy="369332"/>
            <a:chOff x="425526" y="2273300"/>
            <a:chExt cx="1479474" cy="369332"/>
          </a:xfrm>
        </p:grpSpPr>
        <p:sp>
          <p:nvSpPr>
            <p:cNvPr id="13"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Text Box 4"/>
            <p:cNvSpPr txBox="1">
              <a:spLocks noChangeArrowheads="1"/>
            </p:cNvSpPr>
            <p:nvPr/>
          </p:nvSpPr>
          <p:spPr bwMode="auto">
            <a:xfrm>
              <a:off x="425526" y="2273300"/>
              <a:ext cx="1018503" cy="369332"/>
            </a:xfrm>
            <a:prstGeom prst="rect">
              <a:avLst/>
            </a:prstGeom>
            <a:solidFill>
              <a:schemeClr val="accent2"/>
            </a:solidFill>
            <a:ln>
              <a:noFill/>
            </a:ln>
            <a:effectLst/>
            <a:extLst/>
          </p:spPr>
          <p:txBody>
            <a:bodyPr wrap="none">
              <a:spAutoFit/>
            </a:bodyPr>
            <a:lstStyle/>
            <a:p>
              <a:pPr algn="r">
                <a:defRPr/>
              </a:pPr>
              <a:r>
                <a:rPr lang="en-US" dirty="0" smtClean="0"/>
                <a:t>Pictures</a:t>
              </a:r>
              <a:endParaRPr lang="en-US" dirty="0"/>
            </a:p>
          </p:txBody>
        </p:sp>
      </p:grpSp>
      <p:grpSp>
        <p:nvGrpSpPr>
          <p:cNvPr id="15" name="Group 14"/>
          <p:cNvGrpSpPr/>
          <p:nvPr/>
        </p:nvGrpSpPr>
        <p:grpSpPr>
          <a:xfrm>
            <a:off x="406127" y="5295900"/>
            <a:ext cx="1505147" cy="369332"/>
            <a:chOff x="399853" y="2273300"/>
            <a:chExt cx="1505147" cy="369332"/>
          </a:xfrm>
        </p:grpSpPr>
        <p:sp>
          <p:nvSpPr>
            <p:cNvPr id="16"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 name="Text Box 4"/>
            <p:cNvSpPr txBox="1">
              <a:spLocks noChangeArrowheads="1"/>
            </p:cNvSpPr>
            <p:nvPr/>
          </p:nvSpPr>
          <p:spPr bwMode="auto">
            <a:xfrm>
              <a:off x="399853" y="2273300"/>
              <a:ext cx="1044176" cy="369332"/>
            </a:xfrm>
            <a:prstGeom prst="rect">
              <a:avLst/>
            </a:prstGeom>
            <a:solidFill>
              <a:schemeClr val="accent2"/>
            </a:solidFill>
            <a:ln>
              <a:noFill/>
            </a:ln>
            <a:effectLst/>
            <a:extLst/>
          </p:spPr>
          <p:txBody>
            <a:bodyPr wrap="none">
              <a:spAutoFit/>
            </a:bodyPr>
            <a:lstStyle/>
            <a:p>
              <a:pPr algn="r">
                <a:defRPr/>
              </a:pPr>
              <a:r>
                <a:rPr lang="en-US" dirty="0" smtClean="0"/>
                <a:t>Abstract</a:t>
              </a:r>
              <a:endParaRPr lang="en-US" dirty="0"/>
            </a:p>
          </p:txBody>
        </p:sp>
      </p:grpSp>
      <p:grpSp>
        <p:nvGrpSpPr>
          <p:cNvPr id="18" name="Group 17"/>
          <p:cNvGrpSpPr/>
          <p:nvPr/>
        </p:nvGrpSpPr>
        <p:grpSpPr>
          <a:xfrm flipH="1">
            <a:off x="7023100" y="2743200"/>
            <a:ext cx="1389418" cy="369332"/>
            <a:chOff x="515582" y="2273300"/>
            <a:chExt cx="1389418" cy="369332"/>
          </a:xfrm>
        </p:grpSpPr>
        <p:sp>
          <p:nvSpPr>
            <p:cNvPr id="19"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 name="Text Box 4"/>
            <p:cNvSpPr txBox="1">
              <a:spLocks noChangeArrowheads="1"/>
            </p:cNvSpPr>
            <p:nvPr/>
          </p:nvSpPr>
          <p:spPr bwMode="auto">
            <a:xfrm>
              <a:off x="515582" y="2273300"/>
              <a:ext cx="928447" cy="369332"/>
            </a:xfrm>
            <a:prstGeom prst="rect">
              <a:avLst/>
            </a:prstGeom>
            <a:solidFill>
              <a:schemeClr val="accent2"/>
            </a:solidFill>
            <a:ln>
              <a:noFill/>
            </a:ln>
            <a:effectLst/>
            <a:extLst/>
          </p:spPr>
          <p:txBody>
            <a:bodyPr wrap="none">
              <a:spAutoFit/>
            </a:bodyPr>
            <a:lstStyle/>
            <a:p>
              <a:pPr>
                <a:defRPr/>
              </a:pPr>
              <a:r>
                <a:rPr lang="en-US" dirty="0" smtClean="0"/>
                <a:t>Metrics</a:t>
              </a:r>
              <a:endParaRPr lang="en-US" dirty="0"/>
            </a:p>
          </p:txBody>
        </p:sp>
      </p:grpSp>
      <p:sp>
        <p:nvSpPr>
          <p:cNvPr id="22" name="Line 5"/>
          <p:cNvSpPr>
            <a:spLocks noChangeShapeType="1"/>
          </p:cNvSpPr>
          <p:nvPr/>
        </p:nvSpPr>
        <p:spPr bwMode="auto">
          <a:xfrm flipV="1">
            <a:off x="5187950" y="3993118"/>
            <a:ext cx="2362200" cy="0"/>
          </a:xfrm>
          <a:prstGeom prst="line">
            <a:avLst/>
          </a:prstGeom>
          <a:noFill/>
          <a:ln w="76200" cmpd="sng">
            <a:solidFill>
              <a:schemeClr val="accent2"/>
            </a:solidFill>
            <a:round/>
            <a:headEnd type="none"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 name="Text Box 4"/>
          <p:cNvSpPr txBox="1">
            <a:spLocks noChangeArrowheads="1"/>
          </p:cNvSpPr>
          <p:nvPr/>
        </p:nvSpPr>
        <p:spPr bwMode="auto">
          <a:xfrm flipH="1">
            <a:off x="7477721" y="3796268"/>
            <a:ext cx="1338828" cy="1477328"/>
          </a:xfrm>
          <a:prstGeom prst="rect">
            <a:avLst/>
          </a:prstGeom>
          <a:solidFill>
            <a:schemeClr val="accent2"/>
          </a:solidFill>
          <a:ln>
            <a:noFill/>
          </a:ln>
          <a:effectLst/>
          <a:extLst/>
        </p:spPr>
        <p:txBody>
          <a:bodyPr wrap="none">
            <a:spAutoFit/>
          </a:bodyPr>
          <a:lstStyle/>
          <a:p>
            <a:pPr>
              <a:defRPr/>
            </a:pPr>
            <a:r>
              <a:rPr lang="en-US" i="1" dirty="0"/>
              <a:t>Related:</a:t>
            </a:r>
          </a:p>
          <a:p>
            <a:pPr marL="114300" indent="-114300">
              <a:buFont typeface="Arial"/>
              <a:buChar char="•"/>
              <a:defRPr/>
            </a:pPr>
            <a:r>
              <a:rPr lang="en-US" dirty="0"/>
              <a:t>Reviews</a:t>
            </a:r>
          </a:p>
          <a:p>
            <a:pPr marL="114300" indent="-114300">
              <a:buFont typeface="Arial"/>
              <a:buChar char="•"/>
              <a:defRPr/>
            </a:pPr>
            <a:r>
              <a:rPr lang="en-US" dirty="0"/>
              <a:t>Citations</a:t>
            </a:r>
          </a:p>
          <a:p>
            <a:pPr marL="114300" indent="-114300">
              <a:buFont typeface="Arial"/>
              <a:buChar char="•"/>
              <a:defRPr/>
            </a:pPr>
            <a:r>
              <a:rPr lang="en-US" dirty="0"/>
              <a:t>Questions</a:t>
            </a:r>
          </a:p>
          <a:p>
            <a:pPr marL="114300" indent="-114300">
              <a:buFont typeface="Arial"/>
              <a:buChar char="•"/>
              <a:defRPr/>
            </a:pPr>
            <a:r>
              <a:rPr lang="en-US" dirty="0"/>
              <a:t>Wishes</a:t>
            </a:r>
          </a:p>
        </p:txBody>
      </p:sp>
      <p:sp>
        <p:nvSpPr>
          <p:cNvPr id="24" name="Rounded Rectangle 23"/>
          <p:cNvSpPr/>
          <p:nvPr/>
        </p:nvSpPr>
        <p:spPr>
          <a:xfrm>
            <a:off x="2362200" y="3886200"/>
            <a:ext cx="2819400" cy="228600"/>
          </a:xfrm>
          <a:prstGeom prst="roundRect">
            <a:avLst/>
          </a:prstGeom>
          <a:noFill/>
          <a:ln w="25400" cmpd="sng">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0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066800"/>
            <a:ext cx="5532956" cy="4114800"/>
          </a:xfrm>
          <a:prstGeom prst="rect">
            <a:avLst/>
          </a:prstGeom>
          <a:ln>
            <a:solidFill>
              <a:srgbClr val="808080"/>
            </a:solidFill>
          </a:ln>
        </p:spPr>
      </p:pic>
      <p:sp>
        <p:nvSpPr>
          <p:cNvPr id="29699" name="Rectangle 4"/>
          <p:cNvSpPr>
            <a:spLocks noGrp="1" noChangeArrowheads="1"/>
          </p:cNvSpPr>
          <p:nvPr>
            <p:ph type="title"/>
          </p:nvPr>
        </p:nvSpPr>
        <p:spPr/>
        <p:txBody>
          <a:bodyPr/>
          <a:lstStyle/>
          <a:p>
            <a:r>
              <a:rPr lang="en-US" dirty="0">
                <a:ea typeface="ＭＳ Ｐゴシック" charset="0"/>
                <a:cs typeface="ＭＳ Ｐゴシック" charset="0"/>
              </a:rPr>
              <a:t>Analytics to Study Impact</a:t>
            </a:r>
          </a:p>
        </p:txBody>
      </p:sp>
      <p:pic>
        <p:nvPicPr>
          <p:cNvPr id="3" name="Picture 2"/>
          <p:cNvPicPr>
            <a:picLocks noChangeAspect="1"/>
          </p:cNvPicPr>
          <p:nvPr/>
        </p:nvPicPr>
        <p:blipFill>
          <a:blip r:embed="rId4"/>
          <a:stretch>
            <a:fillRect/>
          </a:stretch>
        </p:blipFill>
        <p:spPr>
          <a:xfrm>
            <a:off x="3886200" y="2476500"/>
            <a:ext cx="4798644" cy="3568700"/>
          </a:xfrm>
          <a:prstGeom prst="rect">
            <a:avLst/>
          </a:prstGeom>
          <a:ln>
            <a:solidFill>
              <a:srgbClr val="808080"/>
            </a:solidFill>
          </a:ln>
        </p:spPr>
      </p:pic>
      <p:sp>
        <p:nvSpPr>
          <p:cNvPr id="4" name="TextBox 3"/>
          <p:cNvSpPr txBox="1"/>
          <p:nvPr/>
        </p:nvSpPr>
        <p:spPr>
          <a:xfrm>
            <a:off x="368300" y="5194300"/>
            <a:ext cx="2727958" cy="369332"/>
          </a:xfrm>
          <a:prstGeom prst="rect">
            <a:avLst/>
          </a:prstGeom>
          <a:noFill/>
        </p:spPr>
        <p:txBody>
          <a:bodyPr wrap="none" rtlCol="0">
            <a:spAutoFit/>
          </a:bodyPr>
          <a:lstStyle/>
          <a:p>
            <a:r>
              <a:rPr lang="en-US" i="1" dirty="0" smtClean="0">
                <a:solidFill>
                  <a:srgbClr val="3366CC"/>
                </a:solidFill>
              </a:rPr>
              <a:t>Resource usage metrics</a:t>
            </a:r>
            <a:endParaRPr lang="en-US" i="1" dirty="0">
              <a:solidFill>
                <a:srgbClr val="3366CC"/>
              </a:solidFill>
            </a:endParaRPr>
          </a:p>
        </p:txBody>
      </p:sp>
      <p:sp>
        <p:nvSpPr>
          <p:cNvPr id="10" name="TextBox 9"/>
          <p:cNvSpPr txBox="1"/>
          <p:nvPr/>
        </p:nvSpPr>
        <p:spPr>
          <a:xfrm>
            <a:off x="6705600" y="2082800"/>
            <a:ext cx="2124954" cy="369332"/>
          </a:xfrm>
          <a:prstGeom prst="rect">
            <a:avLst/>
          </a:prstGeom>
          <a:noFill/>
        </p:spPr>
        <p:txBody>
          <a:bodyPr wrap="none" rtlCol="0">
            <a:spAutoFit/>
          </a:bodyPr>
          <a:lstStyle/>
          <a:p>
            <a:r>
              <a:rPr lang="en-US" i="1" dirty="0" smtClean="0">
                <a:solidFill>
                  <a:srgbClr val="3366CC"/>
                </a:solidFill>
              </a:rPr>
              <a:t>Contributor impact</a:t>
            </a:r>
            <a:endParaRPr lang="en-US" i="1" dirty="0">
              <a:solidFill>
                <a:srgbClr val="3366CC"/>
              </a:solidFill>
            </a:endParaRPr>
          </a:p>
        </p:txBody>
      </p:sp>
      <p:pic>
        <p:nvPicPr>
          <p:cNvPr id="5" name="Picture 4"/>
          <p:cNvPicPr>
            <a:picLocks noChangeAspect="1"/>
          </p:cNvPicPr>
          <p:nvPr/>
        </p:nvPicPr>
        <p:blipFill>
          <a:blip r:embed="rId5"/>
          <a:stretch>
            <a:fillRect/>
          </a:stretch>
        </p:blipFill>
        <p:spPr>
          <a:xfrm>
            <a:off x="3352800" y="3446780"/>
            <a:ext cx="5464577" cy="2540000"/>
          </a:xfrm>
          <a:prstGeom prst="rect">
            <a:avLst/>
          </a:prstGeom>
        </p:spPr>
      </p:pic>
      <p:pic>
        <p:nvPicPr>
          <p:cNvPr id="6" name="Picture 5"/>
          <p:cNvPicPr>
            <a:picLocks noChangeAspect="1"/>
          </p:cNvPicPr>
          <p:nvPr/>
        </p:nvPicPr>
        <p:blipFill>
          <a:blip r:embed="rId6"/>
          <a:stretch>
            <a:fillRect/>
          </a:stretch>
        </p:blipFill>
        <p:spPr>
          <a:xfrm>
            <a:off x="2743200" y="5885180"/>
            <a:ext cx="7025728" cy="668020"/>
          </a:xfrm>
          <a:prstGeom prst="rect">
            <a:avLst/>
          </a:prstGeom>
        </p:spPr>
      </p:pic>
      <p:sp>
        <p:nvSpPr>
          <p:cNvPr id="7" name="Slide Number Placeholder 6"/>
          <p:cNvSpPr>
            <a:spLocks noGrp="1"/>
          </p:cNvSpPr>
          <p:nvPr>
            <p:ph type="sldNum" sz="quarter" idx="11"/>
          </p:nvPr>
        </p:nvSpPr>
        <p:spPr/>
        <p:txBody>
          <a:bodyPr/>
          <a:lstStyle/>
          <a:p>
            <a:fld id="{28E9BE54-086F-8142-9763-2292171B0BCB}" type="slidenum">
              <a:rPr lang="en-US" smtClean="0"/>
              <a:pPr/>
              <a:t>34</a:t>
            </a:fld>
            <a:endParaRPr lang="en-US"/>
          </a:p>
        </p:txBody>
      </p:sp>
    </p:spTree>
    <p:extLst>
      <p:ext uri="{BB962C8B-B14F-4D97-AF65-F5344CB8AC3E}">
        <p14:creationId xmlns:p14="http://schemas.microsoft.com/office/powerpoint/2010/main" val="28068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Upload a New Resource</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35</a:t>
            </a:fld>
            <a:endParaRPr lang="en-US"/>
          </a:p>
        </p:txBody>
      </p:sp>
      <p:pic>
        <p:nvPicPr>
          <p:cNvPr id="5" name="Picture 4"/>
          <p:cNvPicPr>
            <a:picLocks noChangeAspect="1"/>
          </p:cNvPicPr>
          <p:nvPr/>
        </p:nvPicPr>
        <p:blipFill>
          <a:blip r:embed="rId3"/>
          <a:stretch>
            <a:fillRect/>
          </a:stretch>
        </p:blipFill>
        <p:spPr>
          <a:xfrm>
            <a:off x="609600" y="1143000"/>
            <a:ext cx="3810000" cy="1431836"/>
          </a:xfrm>
          <a:prstGeom prst="rect">
            <a:avLst/>
          </a:prstGeom>
        </p:spPr>
      </p:pic>
      <p:pic>
        <p:nvPicPr>
          <p:cNvPr id="6" name="Picture 5"/>
          <p:cNvPicPr>
            <a:picLocks noChangeAspect="1"/>
          </p:cNvPicPr>
          <p:nvPr/>
        </p:nvPicPr>
        <p:blipFill>
          <a:blip r:embed="rId4"/>
          <a:stretch>
            <a:fillRect/>
          </a:stretch>
        </p:blipFill>
        <p:spPr>
          <a:xfrm>
            <a:off x="2514600" y="2209800"/>
            <a:ext cx="6126480" cy="5029200"/>
          </a:xfrm>
          <a:prstGeom prst="rect">
            <a:avLst/>
          </a:prstGeom>
          <a:ln>
            <a:solidFill>
              <a:srgbClr val="808080"/>
            </a:solidFill>
          </a:ln>
        </p:spPr>
      </p:pic>
      <p:sp>
        <p:nvSpPr>
          <p:cNvPr id="7" name="Rounded Rectangle 6"/>
          <p:cNvSpPr/>
          <p:nvPr/>
        </p:nvSpPr>
        <p:spPr>
          <a:xfrm>
            <a:off x="7200900" y="4457700"/>
            <a:ext cx="1066800" cy="381000"/>
          </a:xfrm>
          <a:prstGeom prst="roundRect">
            <a:avLst/>
          </a:prstGeom>
          <a:noFill/>
          <a:ln w="38100" cmpd="sng">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533400" y="3543300"/>
            <a:ext cx="4432300" cy="2463800"/>
          </a:xfrm>
          <a:prstGeom prst="rect">
            <a:avLst/>
          </a:prstGeom>
        </p:spPr>
      </p:pic>
      <p:sp>
        <p:nvSpPr>
          <p:cNvPr id="10" name="AutoShape 15"/>
          <p:cNvSpPr>
            <a:spLocks noChangeAspect="1" noChangeArrowheads="1"/>
          </p:cNvSpPr>
          <p:nvPr/>
        </p:nvSpPr>
        <p:spPr bwMode="auto">
          <a:xfrm rot="19784614">
            <a:off x="8237104" y="489902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3033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1000"/>
                                        <p:tgtEl>
                                          <p:spTgt spid="7"/>
                                        </p:tgtEl>
                                      </p:cBhvr>
                                    </p:animEffec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26" dur="1000" fill="hold"/>
                                        <p:tgtEl>
                                          <p:spTgt spid="10"/>
                                        </p:tgtEl>
                                        <p:attrNameLst>
                                          <p:attrName>ppt_x</p:attrName>
                                          <p:attrName>ppt_y</p:attrName>
                                        </p:attrNameLst>
                                      </p:cBhvr>
                                      <p:rCtr x="-3073"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a Resource Type</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36</a:t>
            </a:fld>
            <a:endParaRPr lang="en-US"/>
          </a:p>
        </p:txBody>
      </p:sp>
      <p:pic>
        <p:nvPicPr>
          <p:cNvPr id="5" name="Picture 4"/>
          <p:cNvPicPr>
            <a:picLocks noChangeAspect="1"/>
          </p:cNvPicPr>
          <p:nvPr/>
        </p:nvPicPr>
        <p:blipFill>
          <a:blip r:embed="rId3"/>
          <a:stretch>
            <a:fillRect/>
          </a:stretch>
        </p:blipFill>
        <p:spPr>
          <a:xfrm>
            <a:off x="551873" y="1168400"/>
            <a:ext cx="5848003" cy="4800600"/>
          </a:xfrm>
          <a:prstGeom prst="rect">
            <a:avLst/>
          </a:prstGeom>
          <a:ln>
            <a:solidFill>
              <a:srgbClr val="808080"/>
            </a:solidFill>
          </a:ln>
        </p:spPr>
      </p:pic>
      <p:pic>
        <p:nvPicPr>
          <p:cNvPr id="10" name="Picture 9"/>
          <p:cNvPicPr>
            <a:picLocks noChangeAspect="1"/>
          </p:cNvPicPr>
          <p:nvPr/>
        </p:nvPicPr>
        <p:blipFill>
          <a:blip r:embed="rId4"/>
          <a:stretch>
            <a:fillRect/>
          </a:stretch>
        </p:blipFill>
        <p:spPr>
          <a:xfrm>
            <a:off x="6705600" y="1524000"/>
            <a:ext cx="2079729" cy="404391"/>
          </a:xfrm>
          <a:prstGeom prst="rect">
            <a:avLst/>
          </a:prstGeom>
        </p:spPr>
      </p:pic>
      <p:pic>
        <p:nvPicPr>
          <p:cNvPr id="11" name="Picture 10"/>
          <p:cNvPicPr>
            <a:picLocks noChangeAspect="1"/>
          </p:cNvPicPr>
          <p:nvPr/>
        </p:nvPicPr>
        <p:blipFill>
          <a:blip r:embed="rId5"/>
          <a:stretch>
            <a:fillRect/>
          </a:stretch>
        </p:blipFill>
        <p:spPr>
          <a:xfrm>
            <a:off x="6718300" y="2088278"/>
            <a:ext cx="2089357" cy="394764"/>
          </a:xfrm>
          <a:prstGeom prst="rect">
            <a:avLst/>
          </a:prstGeom>
        </p:spPr>
      </p:pic>
      <p:pic>
        <p:nvPicPr>
          <p:cNvPr id="12" name="Picture 11"/>
          <p:cNvPicPr>
            <a:picLocks noChangeAspect="1"/>
          </p:cNvPicPr>
          <p:nvPr/>
        </p:nvPicPr>
        <p:blipFill>
          <a:blip r:embed="rId6"/>
          <a:stretch>
            <a:fillRect/>
          </a:stretch>
        </p:blipFill>
        <p:spPr>
          <a:xfrm>
            <a:off x="6705601" y="2642929"/>
            <a:ext cx="2108614" cy="433277"/>
          </a:xfrm>
          <a:prstGeom prst="rect">
            <a:avLst/>
          </a:prstGeom>
        </p:spPr>
      </p:pic>
      <p:pic>
        <p:nvPicPr>
          <p:cNvPr id="13" name="Picture 12"/>
          <p:cNvPicPr>
            <a:picLocks noChangeAspect="1"/>
          </p:cNvPicPr>
          <p:nvPr/>
        </p:nvPicPr>
        <p:blipFill>
          <a:blip r:embed="rId7"/>
          <a:stretch>
            <a:fillRect/>
          </a:stretch>
        </p:blipFill>
        <p:spPr>
          <a:xfrm>
            <a:off x="6718300" y="3236093"/>
            <a:ext cx="2089357" cy="414020"/>
          </a:xfrm>
          <a:prstGeom prst="rect">
            <a:avLst/>
          </a:prstGeom>
        </p:spPr>
      </p:pic>
      <p:pic>
        <p:nvPicPr>
          <p:cNvPr id="14" name="Picture 13"/>
          <p:cNvPicPr>
            <a:picLocks noChangeAspect="1"/>
          </p:cNvPicPr>
          <p:nvPr/>
        </p:nvPicPr>
        <p:blipFill>
          <a:blip r:embed="rId8"/>
          <a:stretch>
            <a:fillRect/>
          </a:stretch>
        </p:blipFill>
        <p:spPr>
          <a:xfrm>
            <a:off x="6731000" y="3810000"/>
            <a:ext cx="2070100" cy="414020"/>
          </a:xfrm>
          <a:prstGeom prst="rect">
            <a:avLst/>
          </a:prstGeom>
        </p:spPr>
      </p:pic>
      <p:sp>
        <p:nvSpPr>
          <p:cNvPr id="15" name="TextBox 14"/>
          <p:cNvSpPr txBox="1"/>
          <p:nvPr/>
        </p:nvSpPr>
        <p:spPr>
          <a:xfrm>
            <a:off x="6756400" y="4445000"/>
            <a:ext cx="2057873" cy="1015663"/>
          </a:xfrm>
          <a:prstGeom prst="rect">
            <a:avLst/>
          </a:prstGeom>
          <a:noFill/>
        </p:spPr>
        <p:txBody>
          <a:bodyPr wrap="none" rtlCol="0">
            <a:spAutoFit/>
          </a:bodyPr>
          <a:lstStyle/>
          <a:p>
            <a:pPr algn="ctr"/>
            <a:r>
              <a:rPr lang="en-US" sz="2000" i="1" dirty="0" smtClean="0">
                <a:solidFill>
                  <a:schemeClr val="accent2"/>
                </a:solidFill>
              </a:rPr>
              <a:t>Where do these</a:t>
            </a:r>
          </a:p>
          <a:p>
            <a:pPr algn="ctr"/>
            <a:r>
              <a:rPr lang="en-US" sz="2000" i="1" dirty="0" smtClean="0">
                <a:solidFill>
                  <a:schemeClr val="accent2"/>
                </a:solidFill>
              </a:rPr>
              <a:t>resource types</a:t>
            </a:r>
          </a:p>
          <a:p>
            <a:pPr algn="ctr"/>
            <a:r>
              <a:rPr lang="en-US" sz="2000" i="1" dirty="0" smtClean="0">
                <a:solidFill>
                  <a:schemeClr val="accent2"/>
                </a:solidFill>
              </a:rPr>
              <a:t>come from?</a:t>
            </a:r>
            <a:endParaRPr lang="en-US" sz="2000" i="1" dirty="0">
              <a:solidFill>
                <a:schemeClr val="accent2"/>
              </a:solidFill>
            </a:endParaRPr>
          </a:p>
        </p:txBody>
      </p:sp>
    </p:spTree>
    <p:extLst>
      <p:ext uri="{BB962C8B-B14F-4D97-AF65-F5344CB8AC3E}">
        <p14:creationId xmlns:p14="http://schemas.microsoft.com/office/powerpoint/2010/main" val="4262500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Configure Resource Types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37</a:t>
            </a:fld>
            <a:endParaRPr lang="en-US"/>
          </a:p>
        </p:txBody>
      </p:sp>
      <p:pic>
        <p:nvPicPr>
          <p:cNvPr id="5" name="Picture 4"/>
          <p:cNvPicPr>
            <a:picLocks noChangeAspect="1"/>
          </p:cNvPicPr>
          <p:nvPr/>
        </p:nvPicPr>
        <p:blipFill>
          <a:blip r:embed="rId3"/>
          <a:stretch>
            <a:fillRect/>
          </a:stretch>
        </p:blipFill>
        <p:spPr>
          <a:xfrm>
            <a:off x="533400" y="1142999"/>
            <a:ext cx="2362200" cy="4884441"/>
          </a:xfrm>
          <a:prstGeom prst="rect">
            <a:avLst/>
          </a:prstGeom>
        </p:spPr>
      </p:pic>
      <p:pic>
        <p:nvPicPr>
          <p:cNvPr id="6" name="Picture 5"/>
          <p:cNvPicPr>
            <a:picLocks noChangeAspect="1"/>
          </p:cNvPicPr>
          <p:nvPr/>
        </p:nvPicPr>
        <p:blipFill>
          <a:blip r:embed="rId4"/>
          <a:stretch>
            <a:fillRect/>
          </a:stretch>
        </p:blipFill>
        <p:spPr>
          <a:xfrm>
            <a:off x="3126509" y="1142999"/>
            <a:ext cx="5407892" cy="4439315"/>
          </a:xfrm>
          <a:prstGeom prst="rect">
            <a:avLst/>
          </a:prstGeom>
          <a:ln>
            <a:solidFill>
              <a:srgbClr val="808080"/>
            </a:solidFill>
          </a:ln>
        </p:spPr>
      </p:pic>
      <p:pic>
        <p:nvPicPr>
          <p:cNvPr id="7" name="Picture 6"/>
          <p:cNvPicPr>
            <a:picLocks noChangeAspect="1"/>
          </p:cNvPicPr>
          <p:nvPr/>
        </p:nvPicPr>
        <p:blipFill>
          <a:blip r:embed="rId5"/>
          <a:stretch>
            <a:fillRect/>
          </a:stretch>
        </p:blipFill>
        <p:spPr>
          <a:xfrm>
            <a:off x="2971800" y="3581400"/>
            <a:ext cx="4483100" cy="838200"/>
          </a:xfrm>
          <a:prstGeom prst="rect">
            <a:avLst/>
          </a:prstGeom>
        </p:spPr>
      </p:pic>
      <p:grpSp>
        <p:nvGrpSpPr>
          <p:cNvPr id="10" name="Group 9"/>
          <p:cNvGrpSpPr/>
          <p:nvPr/>
        </p:nvGrpSpPr>
        <p:grpSpPr>
          <a:xfrm>
            <a:off x="6858000" y="1600200"/>
            <a:ext cx="1917700" cy="1181100"/>
            <a:chOff x="6858000" y="1600200"/>
            <a:chExt cx="1917700" cy="1181100"/>
          </a:xfrm>
        </p:grpSpPr>
        <p:pic>
          <p:nvPicPr>
            <p:cNvPr id="8" name="Picture 7"/>
            <p:cNvPicPr>
              <a:picLocks noChangeAspect="1"/>
            </p:cNvPicPr>
            <p:nvPr/>
          </p:nvPicPr>
          <p:blipFill>
            <a:blip r:embed="rId6"/>
            <a:stretch>
              <a:fillRect/>
            </a:stretch>
          </p:blipFill>
          <p:spPr>
            <a:xfrm>
              <a:off x="6858000" y="1600200"/>
              <a:ext cx="1917700" cy="1181100"/>
            </a:xfrm>
            <a:prstGeom prst="rect">
              <a:avLst/>
            </a:prstGeom>
          </p:spPr>
        </p:pic>
        <p:sp>
          <p:nvSpPr>
            <p:cNvPr id="9" name="Rounded Rectangle 8"/>
            <p:cNvSpPr/>
            <p:nvPr/>
          </p:nvSpPr>
          <p:spPr>
            <a:xfrm>
              <a:off x="8013700" y="1905000"/>
              <a:ext cx="495300" cy="685800"/>
            </a:xfrm>
            <a:prstGeom prst="roundRect">
              <a:avLst/>
            </a:prstGeom>
            <a:noFill/>
            <a:ln w="5715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1" name="TextBox 10"/>
          <p:cNvSpPr txBox="1"/>
          <p:nvPr/>
        </p:nvSpPr>
        <p:spPr>
          <a:xfrm>
            <a:off x="3022600" y="5588000"/>
            <a:ext cx="4995126" cy="400110"/>
          </a:xfrm>
          <a:prstGeom prst="rect">
            <a:avLst/>
          </a:prstGeom>
          <a:noFill/>
        </p:spPr>
        <p:txBody>
          <a:bodyPr wrap="none" rtlCol="0">
            <a:spAutoFit/>
          </a:bodyPr>
          <a:lstStyle/>
          <a:p>
            <a:r>
              <a:rPr lang="en-US" sz="2000" i="1" dirty="0" smtClean="0">
                <a:solidFill>
                  <a:srgbClr val="FF6600"/>
                </a:solidFill>
              </a:rPr>
              <a:t>Delete resource types that you don’t need</a:t>
            </a:r>
            <a:endParaRPr lang="en-US" sz="2000" i="1" dirty="0">
              <a:solidFill>
                <a:srgbClr val="FF6600"/>
              </a:solidFill>
            </a:endParaRPr>
          </a:p>
        </p:txBody>
      </p:sp>
    </p:spTree>
    <p:extLst>
      <p:ext uri="{BB962C8B-B14F-4D97-AF65-F5344CB8AC3E}">
        <p14:creationId xmlns:p14="http://schemas.microsoft.com/office/powerpoint/2010/main" val="26417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New Resource Types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38</a:t>
            </a:fld>
            <a:endParaRPr lang="en-US"/>
          </a:p>
        </p:txBody>
      </p:sp>
      <p:grpSp>
        <p:nvGrpSpPr>
          <p:cNvPr id="5" name="Group 4"/>
          <p:cNvGrpSpPr/>
          <p:nvPr/>
        </p:nvGrpSpPr>
        <p:grpSpPr>
          <a:xfrm>
            <a:off x="533400" y="1143000"/>
            <a:ext cx="1917700" cy="1181100"/>
            <a:chOff x="6858000" y="1600200"/>
            <a:chExt cx="1917700" cy="1181100"/>
          </a:xfrm>
        </p:grpSpPr>
        <p:pic>
          <p:nvPicPr>
            <p:cNvPr id="6" name="Picture 5"/>
            <p:cNvPicPr>
              <a:picLocks noChangeAspect="1"/>
            </p:cNvPicPr>
            <p:nvPr/>
          </p:nvPicPr>
          <p:blipFill>
            <a:blip r:embed="rId3"/>
            <a:stretch>
              <a:fillRect/>
            </a:stretch>
          </p:blipFill>
          <p:spPr>
            <a:xfrm>
              <a:off x="6858000" y="1600200"/>
              <a:ext cx="1917700" cy="1181100"/>
            </a:xfrm>
            <a:prstGeom prst="rect">
              <a:avLst/>
            </a:prstGeom>
          </p:spPr>
        </p:pic>
        <p:sp>
          <p:nvSpPr>
            <p:cNvPr id="7" name="Rounded Rectangle 6"/>
            <p:cNvSpPr/>
            <p:nvPr/>
          </p:nvSpPr>
          <p:spPr>
            <a:xfrm>
              <a:off x="7251700" y="1905000"/>
              <a:ext cx="495300" cy="685800"/>
            </a:xfrm>
            <a:prstGeom prst="roundRect">
              <a:avLst/>
            </a:prstGeom>
            <a:noFill/>
            <a:ln w="5715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pic>
        <p:nvPicPr>
          <p:cNvPr id="11" name="Picture 10"/>
          <p:cNvPicPr>
            <a:picLocks noChangeAspect="1"/>
          </p:cNvPicPr>
          <p:nvPr/>
        </p:nvPicPr>
        <p:blipFill>
          <a:blip r:embed="rId4"/>
          <a:stretch>
            <a:fillRect/>
          </a:stretch>
        </p:blipFill>
        <p:spPr>
          <a:xfrm>
            <a:off x="2667000" y="1143000"/>
            <a:ext cx="5943600" cy="4879075"/>
          </a:xfrm>
          <a:prstGeom prst="rect">
            <a:avLst/>
          </a:prstGeom>
          <a:ln>
            <a:solidFill>
              <a:srgbClr val="808080"/>
            </a:solidFill>
          </a:ln>
        </p:spPr>
      </p:pic>
      <p:pic>
        <p:nvPicPr>
          <p:cNvPr id="12" name="Picture 11"/>
          <p:cNvPicPr>
            <a:picLocks noChangeAspect="1"/>
          </p:cNvPicPr>
          <p:nvPr/>
        </p:nvPicPr>
        <p:blipFill>
          <a:blip r:embed="rId5"/>
          <a:stretch>
            <a:fillRect/>
          </a:stretch>
        </p:blipFill>
        <p:spPr>
          <a:xfrm>
            <a:off x="533400" y="2438400"/>
            <a:ext cx="3886200" cy="3710000"/>
          </a:xfrm>
          <a:prstGeom prst="rect">
            <a:avLst/>
          </a:prstGeom>
        </p:spPr>
      </p:pic>
      <p:pic>
        <p:nvPicPr>
          <p:cNvPr id="13" name="Picture 12"/>
          <p:cNvPicPr>
            <a:picLocks noChangeAspect="1"/>
          </p:cNvPicPr>
          <p:nvPr/>
        </p:nvPicPr>
        <p:blipFill>
          <a:blip r:embed="rId6"/>
          <a:stretch>
            <a:fillRect/>
          </a:stretch>
        </p:blipFill>
        <p:spPr>
          <a:xfrm>
            <a:off x="4724400" y="2857500"/>
            <a:ext cx="4158762" cy="3276600"/>
          </a:xfrm>
          <a:prstGeom prst="rect">
            <a:avLst/>
          </a:prstGeom>
        </p:spPr>
      </p:pic>
      <p:grpSp>
        <p:nvGrpSpPr>
          <p:cNvPr id="16" name="Group 15"/>
          <p:cNvGrpSpPr/>
          <p:nvPr/>
        </p:nvGrpSpPr>
        <p:grpSpPr>
          <a:xfrm>
            <a:off x="7315200" y="1447800"/>
            <a:ext cx="1536700" cy="1155700"/>
            <a:chOff x="7315200" y="1447800"/>
            <a:chExt cx="1536700" cy="1155700"/>
          </a:xfrm>
        </p:grpSpPr>
        <p:pic>
          <p:nvPicPr>
            <p:cNvPr id="14" name="Picture 13"/>
            <p:cNvPicPr>
              <a:picLocks noChangeAspect="1"/>
            </p:cNvPicPr>
            <p:nvPr/>
          </p:nvPicPr>
          <p:blipFill>
            <a:blip r:embed="rId7"/>
            <a:stretch>
              <a:fillRect/>
            </a:stretch>
          </p:blipFill>
          <p:spPr>
            <a:xfrm>
              <a:off x="7315200" y="1447800"/>
              <a:ext cx="1536700" cy="1155700"/>
            </a:xfrm>
            <a:prstGeom prst="rect">
              <a:avLst/>
            </a:prstGeom>
          </p:spPr>
        </p:pic>
        <p:sp>
          <p:nvSpPr>
            <p:cNvPr id="15" name="Rounded Rectangle 14"/>
            <p:cNvSpPr/>
            <p:nvPr/>
          </p:nvSpPr>
          <p:spPr>
            <a:xfrm>
              <a:off x="7683500" y="1752600"/>
              <a:ext cx="495300" cy="685800"/>
            </a:xfrm>
            <a:prstGeom prst="roundRect">
              <a:avLst/>
            </a:prstGeom>
            <a:noFill/>
            <a:ln w="5715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3143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Metadata</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39</a:t>
            </a:fld>
            <a:endParaRPr lang="en-US"/>
          </a:p>
        </p:txBody>
      </p:sp>
      <p:pic>
        <p:nvPicPr>
          <p:cNvPr id="6" name="Picture 5"/>
          <p:cNvPicPr>
            <a:picLocks noChangeAspect="1"/>
          </p:cNvPicPr>
          <p:nvPr/>
        </p:nvPicPr>
        <p:blipFill>
          <a:blip r:embed="rId3"/>
          <a:stretch>
            <a:fillRect/>
          </a:stretch>
        </p:blipFill>
        <p:spPr>
          <a:xfrm>
            <a:off x="1600200" y="1143000"/>
            <a:ext cx="5943600" cy="4879075"/>
          </a:xfrm>
          <a:prstGeom prst="rect">
            <a:avLst/>
          </a:prstGeom>
          <a:ln>
            <a:solidFill>
              <a:srgbClr val="808080"/>
            </a:solidFill>
          </a:ln>
        </p:spPr>
      </p:pic>
      <p:pic>
        <p:nvPicPr>
          <p:cNvPr id="5" name="Picture 4"/>
          <p:cNvPicPr>
            <a:picLocks noChangeAspect="1"/>
          </p:cNvPicPr>
          <p:nvPr/>
        </p:nvPicPr>
        <p:blipFill>
          <a:blip r:embed="rId4"/>
          <a:stretch>
            <a:fillRect/>
          </a:stretch>
        </p:blipFill>
        <p:spPr>
          <a:xfrm>
            <a:off x="381000" y="2057400"/>
            <a:ext cx="8423311" cy="3848100"/>
          </a:xfrm>
          <a:prstGeom prst="rect">
            <a:avLst/>
          </a:prstGeom>
        </p:spPr>
      </p:pic>
      <p:sp>
        <p:nvSpPr>
          <p:cNvPr id="10" name="Text Box 4"/>
          <p:cNvSpPr txBox="1">
            <a:spLocks noChangeArrowheads="1"/>
          </p:cNvSpPr>
          <p:nvPr/>
        </p:nvSpPr>
        <p:spPr bwMode="auto">
          <a:xfrm>
            <a:off x="1828800" y="5664200"/>
            <a:ext cx="5457970" cy="369332"/>
          </a:xfrm>
          <a:prstGeom prst="rect">
            <a:avLst/>
          </a:prstGeom>
          <a:solidFill>
            <a:schemeClr val="accent2"/>
          </a:solidFill>
          <a:ln>
            <a:noFill/>
          </a:ln>
          <a:effectLst/>
          <a:extLst/>
        </p:spPr>
        <p:txBody>
          <a:bodyPr wrap="none">
            <a:spAutoFit/>
          </a:bodyPr>
          <a:lstStyle/>
          <a:p>
            <a:pPr algn="ctr">
              <a:defRPr/>
            </a:pPr>
            <a:r>
              <a:rPr lang="en-US" dirty="0" smtClean="0"/>
              <a:t>Extra metadata fields associated with resource type</a:t>
            </a:r>
            <a:endParaRPr lang="en-US" dirty="0"/>
          </a:p>
        </p:txBody>
      </p:sp>
      <p:grpSp>
        <p:nvGrpSpPr>
          <p:cNvPr id="7" name="Group 6"/>
          <p:cNvGrpSpPr/>
          <p:nvPr/>
        </p:nvGrpSpPr>
        <p:grpSpPr>
          <a:xfrm>
            <a:off x="6553200" y="1143000"/>
            <a:ext cx="1536700" cy="1155700"/>
            <a:chOff x="7315200" y="1447800"/>
            <a:chExt cx="1536700" cy="1155700"/>
          </a:xfrm>
        </p:grpSpPr>
        <p:pic>
          <p:nvPicPr>
            <p:cNvPr id="8" name="Picture 7"/>
            <p:cNvPicPr>
              <a:picLocks noChangeAspect="1"/>
            </p:cNvPicPr>
            <p:nvPr/>
          </p:nvPicPr>
          <p:blipFill>
            <a:blip r:embed="rId5"/>
            <a:stretch>
              <a:fillRect/>
            </a:stretch>
          </p:blipFill>
          <p:spPr>
            <a:xfrm>
              <a:off x="7315200" y="1447800"/>
              <a:ext cx="1536700" cy="1155700"/>
            </a:xfrm>
            <a:prstGeom prst="rect">
              <a:avLst/>
            </a:prstGeom>
          </p:spPr>
        </p:pic>
        <p:sp>
          <p:nvSpPr>
            <p:cNvPr id="9" name="Rounded Rectangle 8"/>
            <p:cNvSpPr/>
            <p:nvPr/>
          </p:nvSpPr>
          <p:spPr>
            <a:xfrm>
              <a:off x="7683500" y="1752600"/>
              <a:ext cx="495300" cy="685800"/>
            </a:xfrm>
            <a:prstGeom prst="roundRect">
              <a:avLst/>
            </a:prstGeom>
            <a:noFill/>
            <a:ln w="5715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968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New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4</a:t>
            </a:fld>
            <a:endParaRPr lang="en-US"/>
          </a:p>
        </p:txBody>
      </p:sp>
      <p:pic>
        <p:nvPicPr>
          <p:cNvPr id="5" name="Picture 4"/>
          <p:cNvPicPr>
            <a:picLocks noChangeAspect="1"/>
          </p:cNvPicPr>
          <p:nvPr/>
        </p:nvPicPr>
        <p:blipFill>
          <a:blip r:embed="rId3"/>
          <a:stretch>
            <a:fillRect/>
          </a:stretch>
        </p:blipFill>
        <p:spPr>
          <a:xfrm>
            <a:off x="5207000" y="1079499"/>
            <a:ext cx="3398797" cy="4962661"/>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990600" y="1600200"/>
            <a:ext cx="4064000" cy="4406900"/>
          </a:xfrm>
          <a:prstGeom prst="rect">
            <a:avLst/>
          </a:prstGeom>
        </p:spPr>
      </p:pic>
      <p:cxnSp>
        <p:nvCxnSpPr>
          <p:cNvPr id="8" name="Straight Arrow Connector 7"/>
          <p:cNvCxnSpPr/>
          <p:nvPr/>
        </p:nvCxnSpPr>
        <p:spPr>
          <a:xfrm flipV="1">
            <a:off x="2984500" y="28194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76600" y="2552700"/>
            <a:ext cx="1651263" cy="369332"/>
          </a:xfrm>
          <a:prstGeom prst="rect">
            <a:avLst/>
          </a:prstGeom>
          <a:noFill/>
        </p:spPr>
        <p:txBody>
          <a:bodyPr wrap="none" rtlCol="0">
            <a:spAutoFit/>
          </a:bodyPr>
          <a:lstStyle/>
          <a:p>
            <a:r>
              <a:rPr lang="en-US" dirty="0" smtClean="0">
                <a:solidFill>
                  <a:schemeClr val="accent2"/>
                </a:solidFill>
              </a:rPr>
              <a:t>Name for URL</a:t>
            </a:r>
            <a:endParaRPr lang="en-US" dirty="0">
              <a:solidFill>
                <a:schemeClr val="accent2"/>
              </a:solidFill>
            </a:endParaRPr>
          </a:p>
        </p:txBody>
      </p:sp>
      <p:cxnSp>
        <p:nvCxnSpPr>
          <p:cNvPr id="15" name="Straight Arrow Connector 14"/>
          <p:cNvCxnSpPr/>
          <p:nvPr/>
        </p:nvCxnSpPr>
        <p:spPr>
          <a:xfrm flipV="1">
            <a:off x="2971800" y="38862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263900" y="3619500"/>
            <a:ext cx="979956" cy="369332"/>
          </a:xfrm>
          <a:prstGeom prst="rect">
            <a:avLst/>
          </a:prstGeom>
          <a:noFill/>
        </p:spPr>
        <p:txBody>
          <a:bodyPr wrap="none" rtlCol="0">
            <a:spAutoFit/>
          </a:bodyPr>
          <a:lstStyle/>
          <a:p>
            <a:r>
              <a:rPr lang="en-US" dirty="0" smtClean="0">
                <a:solidFill>
                  <a:schemeClr val="accent2"/>
                </a:solidFill>
              </a:rPr>
              <a:t>Full title</a:t>
            </a:r>
            <a:endParaRPr lang="en-US" dirty="0">
              <a:solidFill>
                <a:schemeClr val="accent2"/>
              </a:solidFill>
            </a:endParaRPr>
          </a:p>
        </p:txBody>
      </p:sp>
      <p:cxnSp>
        <p:nvCxnSpPr>
          <p:cNvPr id="17" name="Straight Arrow Connector 16"/>
          <p:cNvCxnSpPr/>
          <p:nvPr/>
        </p:nvCxnSpPr>
        <p:spPr>
          <a:xfrm flipV="1">
            <a:off x="2971800" y="50292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263900" y="4762500"/>
            <a:ext cx="672254" cy="369332"/>
          </a:xfrm>
          <a:prstGeom prst="rect">
            <a:avLst/>
          </a:prstGeom>
          <a:noFill/>
        </p:spPr>
        <p:txBody>
          <a:bodyPr wrap="none" rtlCol="0">
            <a:spAutoFit/>
          </a:bodyPr>
          <a:lstStyle/>
          <a:p>
            <a:r>
              <a:rPr lang="en-US" dirty="0" smtClean="0">
                <a:solidFill>
                  <a:schemeClr val="accent2"/>
                </a:solidFill>
              </a:rPr>
              <a:t>Tags</a:t>
            </a:r>
            <a:endParaRPr lang="en-US" dirty="0">
              <a:solidFill>
                <a:schemeClr val="accent2"/>
              </a:solidFill>
            </a:endParaRPr>
          </a:p>
        </p:txBody>
      </p:sp>
      <p:sp>
        <p:nvSpPr>
          <p:cNvPr id="19" name="TextBox 18"/>
          <p:cNvSpPr txBox="1"/>
          <p:nvPr/>
        </p:nvSpPr>
        <p:spPr>
          <a:xfrm>
            <a:off x="901700" y="1117600"/>
            <a:ext cx="3288855" cy="461665"/>
          </a:xfrm>
          <a:prstGeom prst="rect">
            <a:avLst/>
          </a:prstGeom>
          <a:noFill/>
        </p:spPr>
        <p:txBody>
          <a:bodyPr wrap="none" rtlCol="0">
            <a:spAutoFit/>
          </a:bodyPr>
          <a:lstStyle/>
          <a:p>
            <a:r>
              <a:rPr lang="en-US" sz="2400" i="1" dirty="0" smtClean="0">
                <a:solidFill>
                  <a:srgbClr val="FF6600"/>
                </a:solidFill>
              </a:rPr>
              <a:t>Name your new group</a:t>
            </a:r>
            <a:endParaRPr lang="en-US" sz="2400" i="1" dirty="0">
              <a:solidFill>
                <a:srgbClr val="FF6600"/>
              </a:solidFill>
            </a:endParaRPr>
          </a:p>
        </p:txBody>
      </p:sp>
    </p:spTree>
    <p:extLst>
      <p:ext uri="{BB962C8B-B14F-4D97-AF65-F5344CB8AC3E}">
        <p14:creationId xmlns:p14="http://schemas.microsoft.com/office/powerpoint/2010/main" val="325988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License Options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40</a:t>
            </a:fld>
            <a:endParaRPr lang="en-US"/>
          </a:p>
        </p:txBody>
      </p:sp>
      <p:pic>
        <p:nvPicPr>
          <p:cNvPr id="5" name="Picture 4"/>
          <p:cNvPicPr>
            <a:picLocks noChangeAspect="1"/>
          </p:cNvPicPr>
          <p:nvPr/>
        </p:nvPicPr>
        <p:blipFill>
          <a:blip r:embed="rId3"/>
          <a:stretch>
            <a:fillRect/>
          </a:stretch>
        </p:blipFill>
        <p:spPr>
          <a:xfrm>
            <a:off x="1508760" y="1066800"/>
            <a:ext cx="6126480" cy="50292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1066800" y="2209800"/>
            <a:ext cx="6847668" cy="838200"/>
          </a:xfrm>
          <a:prstGeom prst="rect">
            <a:avLst/>
          </a:prstGeom>
        </p:spPr>
      </p:pic>
      <p:pic>
        <p:nvPicPr>
          <p:cNvPr id="7" name="Picture 6"/>
          <p:cNvPicPr>
            <a:picLocks noChangeAspect="1"/>
          </p:cNvPicPr>
          <p:nvPr/>
        </p:nvPicPr>
        <p:blipFill>
          <a:blip r:embed="rId5"/>
          <a:stretch>
            <a:fillRect/>
          </a:stretch>
        </p:blipFill>
        <p:spPr>
          <a:xfrm>
            <a:off x="1371600" y="3695700"/>
            <a:ext cx="6464300" cy="2247900"/>
          </a:xfrm>
          <a:prstGeom prst="rect">
            <a:avLst/>
          </a:prstGeom>
        </p:spPr>
      </p:pic>
    </p:spTree>
    <p:extLst>
      <p:ext uri="{BB962C8B-B14F-4D97-AF65-F5344CB8AC3E}">
        <p14:creationId xmlns:p14="http://schemas.microsoft.com/office/powerpoint/2010/main" val="41996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3400" y="1168400"/>
            <a:ext cx="5854192" cy="4805680"/>
          </a:xfrm>
          <a:prstGeom prst="rect">
            <a:avLst/>
          </a:prstGeom>
          <a:ln>
            <a:solidFill>
              <a:srgbClr val="808080"/>
            </a:solidFill>
          </a:ln>
        </p:spPr>
      </p:pic>
      <p:sp>
        <p:nvSpPr>
          <p:cNvPr id="2" name="Title 1"/>
          <p:cNvSpPr>
            <a:spLocks noGrp="1"/>
          </p:cNvSpPr>
          <p:nvPr>
            <p:ph type="title"/>
          </p:nvPr>
        </p:nvSpPr>
        <p:spPr/>
        <p:txBody>
          <a:bodyPr/>
          <a:lstStyle/>
          <a:p>
            <a:r>
              <a:rPr lang="en-US" dirty="0" smtClean="0"/>
              <a:t>Back to Uploading a Resource…</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41</a:t>
            </a:fld>
            <a:endParaRPr lang="en-US"/>
          </a:p>
        </p:txBody>
      </p:sp>
      <p:pic>
        <p:nvPicPr>
          <p:cNvPr id="7" name="Picture 6"/>
          <p:cNvPicPr>
            <a:picLocks noChangeAspect="1"/>
          </p:cNvPicPr>
          <p:nvPr/>
        </p:nvPicPr>
        <p:blipFill>
          <a:blip r:embed="rId4"/>
          <a:stretch>
            <a:fillRect/>
          </a:stretch>
        </p:blipFill>
        <p:spPr>
          <a:xfrm>
            <a:off x="304800" y="2743200"/>
            <a:ext cx="3251200" cy="1803400"/>
          </a:xfrm>
          <a:prstGeom prst="rect">
            <a:avLst/>
          </a:prstGeom>
        </p:spPr>
      </p:pic>
      <p:sp>
        <p:nvSpPr>
          <p:cNvPr id="16" name="AutoShape 15"/>
          <p:cNvSpPr>
            <a:spLocks noChangeAspect="1" noChangeArrowheads="1"/>
          </p:cNvSpPr>
          <p:nvPr/>
        </p:nvSpPr>
        <p:spPr bwMode="auto">
          <a:xfrm rot="19784614">
            <a:off x="2064904" y="367982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pic>
        <p:nvPicPr>
          <p:cNvPr id="8" name="Picture 7"/>
          <p:cNvPicPr>
            <a:picLocks noChangeAspect="1"/>
          </p:cNvPicPr>
          <p:nvPr/>
        </p:nvPicPr>
        <p:blipFill>
          <a:blip r:embed="rId5"/>
          <a:stretch>
            <a:fillRect/>
          </a:stretch>
        </p:blipFill>
        <p:spPr>
          <a:xfrm>
            <a:off x="2806700" y="1295400"/>
            <a:ext cx="5854192" cy="4805680"/>
          </a:xfrm>
          <a:prstGeom prst="rect">
            <a:avLst/>
          </a:prstGeom>
          <a:ln>
            <a:solidFill>
              <a:srgbClr val="808080"/>
            </a:solidFill>
          </a:ln>
        </p:spPr>
      </p:pic>
    </p:spTree>
    <p:extLst>
      <p:ext uri="{BB962C8B-B14F-4D97-AF65-F5344CB8AC3E}">
        <p14:creationId xmlns:p14="http://schemas.microsoft.com/office/powerpoint/2010/main" val="3846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2"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15" dur="1000" fill="hold"/>
                                        <p:tgtEl>
                                          <p:spTgt spid="16"/>
                                        </p:tgtEl>
                                        <p:attrNameLst>
                                          <p:attrName>ppt_x</p:attrName>
                                          <p:attrName>ppt_y</p:attrName>
                                        </p:attrNameLst>
                                      </p:cBhvr>
                                      <p:rCtr x="-3073" y="-2130"/>
                                    </p:animMotion>
                                  </p:childTnLst>
                                </p:cTn>
                              </p:par>
                            </p:childTnLst>
                          </p:cTn>
                        </p:par>
                        <p:par>
                          <p:cTn id="16" fill="hold">
                            <p:stCondLst>
                              <p:cond delay="1000"/>
                            </p:stCondLst>
                            <p:childTnLst>
                              <p:par>
                                <p:cTn id="17" presetID="1" presetClass="exit" presetSubtype="0" fill="hold" grpId="1" nodeType="afterEffect">
                                  <p:stCondLst>
                                    <p:cond delay="3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13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Compose</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42</a:t>
            </a:fld>
            <a:endParaRPr lang="en-US"/>
          </a:p>
        </p:txBody>
      </p:sp>
      <p:pic>
        <p:nvPicPr>
          <p:cNvPr id="5" name="Picture 4"/>
          <p:cNvPicPr>
            <a:picLocks noChangeAspect="1"/>
          </p:cNvPicPr>
          <p:nvPr/>
        </p:nvPicPr>
        <p:blipFill>
          <a:blip r:embed="rId3"/>
          <a:stretch>
            <a:fillRect/>
          </a:stretch>
        </p:blipFill>
        <p:spPr>
          <a:xfrm>
            <a:off x="5291031" y="1116076"/>
            <a:ext cx="3395769" cy="49530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2852631" y="1331976"/>
            <a:ext cx="3723748" cy="2514600"/>
          </a:xfrm>
          <a:prstGeom prst="rect">
            <a:avLst/>
          </a:prstGeom>
        </p:spPr>
      </p:pic>
      <p:pic>
        <p:nvPicPr>
          <p:cNvPr id="7" name="Picture 6"/>
          <p:cNvPicPr>
            <a:picLocks noChangeAspect="1"/>
          </p:cNvPicPr>
          <p:nvPr/>
        </p:nvPicPr>
        <p:blipFill>
          <a:blip r:embed="rId5"/>
          <a:stretch>
            <a:fillRect/>
          </a:stretch>
        </p:blipFill>
        <p:spPr>
          <a:xfrm>
            <a:off x="2852631" y="3846576"/>
            <a:ext cx="3285744" cy="2859024"/>
          </a:xfrm>
          <a:prstGeom prst="rect">
            <a:avLst/>
          </a:prstGeom>
        </p:spPr>
      </p:pic>
      <p:pic>
        <p:nvPicPr>
          <p:cNvPr id="8" name="Picture 7"/>
          <p:cNvPicPr>
            <a:picLocks noChangeAspect="1"/>
          </p:cNvPicPr>
          <p:nvPr/>
        </p:nvPicPr>
        <p:blipFill>
          <a:blip r:embed="rId6"/>
          <a:stretch>
            <a:fillRect/>
          </a:stretch>
        </p:blipFill>
        <p:spPr>
          <a:xfrm>
            <a:off x="6400800" y="5537200"/>
            <a:ext cx="1181100" cy="673100"/>
          </a:xfrm>
          <a:prstGeom prst="rect">
            <a:avLst/>
          </a:prstGeom>
        </p:spPr>
      </p:pic>
      <p:grpSp>
        <p:nvGrpSpPr>
          <p:cNvPr id="9" name="Group 8"/>
          <p:cNvGrpSpPr/>
          <p:nvPr/>
        </p:nvGrpSpPr>
        <p:grpSpPr>
          <a:xfrm>
            <a:off x="2127250" y="2286000"/>
            <a:ext cx="1073150" cy="369332"/>
            <a:chOff x="831850" y="2273300"/>
            <a:chExt cx="1073150" cy="369332"/>
          </a:xfrm>
        </p:grpSpPr>
        <p:sp>
          <p:nvSpPr>
            <p:cNvPr id="10"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 name="Text Box 4"/>
            <p:cNvSpPr txBox="1">
              <a:spLocks noChangeArrowheads="1"/>
            </p:cNvSpPr>
            <p:nvPr/>
          </p:nvSpPr>
          <p:spPr bwMode="auto">
            <a:xfrm>
              <a:off x="831850" y="2273300"/>
              <a:ext cx="612179" cy="369332"/>
            </a:xfrm>
            <a:prstGeom prst="rect">
              <a:avLst/>
            </a:prstGeom>
            <a:solidFill>
              <a:schemeClr val="accent2"/>
            </a:solidFill>
            <a:ln>
              <a:noFill/>
            </a:ln>
            <a:effectLst/>
            <a:extLst/>
          </p:spPr>
          <p:txBody>
            <a:bodyPr wrap="none">
              <a:spAutoFit/>
            </a:bodyPr>
            <a:lstStyle/>
            <a:p>
              <a:pPr algn="r">
                <a:defRPr/>
              </a:pPr>
              <a:r>
                <a:rPr lang="en-US" dirty="0" smtClean="0"/>
                <a:t>Title</a:t>
              </a:r>
              <a:endParaRPr lang="en-US" dirty="0"/>
            </a:p>
          </p:txBody>
        </p:sp>
      </p:grpSp>
      <p:grpSp>
        <p:nvGrpSpPr>
          <p:cNvPr id="12" name="Group 11"/>
          <p:cNvGrpSpPr/>
          <p:nvPr/>
        </p:nvGrpSpPr>
        <p:grpSpPr>
          <a:xfrm>
            <a:off x="1695253" y="3124200"/>
            <a:ext cx="1505147" cy="369332"/>
            <a:chOff x="399853" y="2273300"/>
            <a:chExt cx="1505147" cy="369332"/>
          </a:xfrm>
        </p:grpSpPr>
        <p:sp>
          <p:nvSpPr>
            <p:cNvPr id="13"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Text Box 4"/>
            <p:cNvSpPr txBox="1">
              <a:spLocks noChangeArrowheads="1"/>
            </p:cNvSpPr>
            <p:nvPr/>
          </p:nvSpPr>
          <p:spPr bwMode="auto">
            <a:xfrm>
              <a:off x="399853" y="2273300"/>
              <a:ext cx="1044176" cy="369332"/>
            </a:xfrm>
            <a:prstGeom prst="rect">
              <a:avLst/>
            </a:prstGeom>
            <a:solidFill>
              <a:schemeClr val="accent2"/>
            </a:solidFill>
            <a:ln>
              <a:noFill/>
            </a:ln>
            <a:effectLst/>
            <a:extLst/>
          </p:spPr>
          <p:txBody>
            <a:bodyPr wrap="none">
              <a:spAutoFit/>
            </a:bodyPr>
            <a:lstStyle/>
            <a:p>
              <a:pPr algn="r">
                <a:defRPr/>
              </a:pPr>
              <a:r>
                <a:rPr lang="en-US" dirty="0" smtClean="0"/>
                <a:t>Abstract</a:t>
              </a:r>
              <a:endParaRPr lang="en-US" dirty="0"/>
            </a:p>
          </p:txBody>
        </p:sp>
      </p:grpSp>
      <p:grpSp>
        <p:nvGrpSpPr>
          <p:cNvPr id="15" name="Group 14"/>
          <p:cNvGrpSpPr/>
          <p:nvPr/>
        </p:nvGrpSpPr>
        <p:grpSpPr>
          <a:xfrm>
            <a:off x="989431" y="4724400"/>
            <a:ext cx="2210969" cy="369332"/>
            <a:chOff x="-305969" y="2273300"/>
            <a:chExt cx="2210969" cy="369332"/>
          </a:xfrm>
        </p:grpSpPr>
        <p:sp>
          <p:nvSpPr>
            <p:cNvPr id="16"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7" name="Text Box 4"/>
            <p:cNvSpPr txBox="1">
              <a:spLocks noChangeArrowheads="1"/>
            </p:cNvSpPr>
            <p:nvPr/>
          </p:nvSpPr>
          <p:spPr bwMode="auto">
            <a:xfrm>
              <a:off x="-305969" y="2273300"/>
              <a:ext cx="1749998" cy="369332"/>
            </a:xfrm>
            <a:prstGeom prst="rect">
              <a:avLst/>
            </a:prstGeom>
            <a:solidFill>
              <a:schemeClr val="accent2"/>
            </a:solidFill>
            <a:ln>
              <a:noFill/>
            </a:ln>
            <a:effectLst/>
            <a:extLst/>
          </p:spPr>
          <p:txBody>
            <a:bodyPr wrap="none">
              <a:spAutoFit/>
            </a:bodyPr>
            <a:lstStyle/>
            <a:p>
              <a:pPr algn="r">
                <a:defRPr/>
              </a:pPr>
              <a:r>
                <a:rPr lang="en-US" dirty="0" smtClean="0"/>
                <a:t>Collection Date</a:t>
              </a:r>
              <a:endParaRPr lang="en-US" dirty="0"/>
            </a:p>
          </p:txBody>
        </p:sp>
      </p:grpSp>
      <p:grpSp>
        <p:nvGrpSpPr>
          <p:cNvPr id="18" name="Group 17"/>
          <p:cNvGrpSpPr/>
          <p:nvPr/>
        </p:nvGrpSpPr>
        <p:grpSpPr>
          <a:xfrm>
            <a:off x="1168867" y="5943600"/>
            <a:ext cx="2031533" cy="369332"/>
            <a:chOff x="-126533" y="2273300"/>
            <a:chExt cx="2031533" cy="369332"/>
          </a:xfrm>
        </p:grpSpPr>
        <p:sp>
          <p:nvSpPr>
            <p:cNvPr id="19" name="Line 5"/>
            <p:cNvSpPr>
              <a:spLocks noChangeShapeType="1"/>
            </p:cNvSpPr>
            <p:nvPr/>
          </p:nvSpPr>
          <p:spPr bwMode="auto">
            <a:xfrm flipH="1" flipV="1">
              <a:off x="1371600" y="2470150"/>
              <a:ext cx="5334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 name="Text Box 4"/>
            <p:cNvSpPr txBox="1">
              <a:spLocks noChangeArrowheads="1"/>
            </p:cNvSpPr>
            <p:nvPr/>
          </p:nvSpPr>
          <p:spPr bwMode="auto">
            <a:xfrm>
              <a:off x="-126533" y="2273300"/>
              <a:ext cx="1570562" cy="369332"/>
            </a:xfrm>
            <a:prstGeom prst="rect">
              <a:avLst/>
            </a:prstGeom>
            <a:solidFill>
              <a:schemeClr val="accent2"/>
            </a:solidFill>
            <a:ln>
              <a:noFill/>
            </a:ln>
            <a:effectLst/>
            <a:extLst/>
          </p:spPr>
          <p:txBody>
            <a:bodyPr wrap="none">
              <a:spAutoFit/>
            </a:bodyPr>
            <a:lstStyle/>
            <a:p>
              <a:pPr algn="r">
                <a:defRPr/>
              </a:pPr>
              <a:r>
                <a:rPr lang="en-US" dirty="0" smtClean="0"/>
                <a:t>Geo-Location</a:t>
              </a:r>
              <a:endParaRPr lang="en-US" dirty="0"/>
            </a:p>
          </p:txBody>
        </p:sp>
      </p:grpSp>
      <p:sp>
        <p:nvSpPr>
          <p:cNvPr id="21" name="TextBox 20"/>
          <p:cNvSpPr txBox="1"/>
          <p:nvPr/>
        </p:nvSpPr>
        <p:spPr>
          <a:xfrm>
            <a:off x="901700" y="3835400"/>
            <a:ext cx="1988770" cy="830997"/>
          </a:xfrm>
          <a:prstGeom prst="rect">
            <a:avLst/>
          </a:prstGeom>
          <a:noFill/>
        </p:spPr>
        <p:txBody>
          <a:bodyPr wrap="none" rtlCol="0">
            <a:spAutoFit/>
          </a:bodyPr>
          <a:lstStyle/>
          <a:p>
            <a:pPr algn="r"/>
            <a:r>
              <a:rPr lang="en-US" sz="2400" i="1" dirty="0" smtClean="0">
                <a:solidFill>
                  <a:srgbClr val="FF6600"/>
                </a:solidFill>
              </a:rPr>
              <a:t>Metadata for</a:t>
            </a:r>
          </a:p>
          <a:p>
            <a:pPr algn="r"/>
            <a:r>
              <a:rPr lang="en-US" sz="2400" i="1" dirty="0" smtClean="0">
                <a:solidFill>
                  <a:srgbClr val="FF6600"/>
                </a:solidFill>
              </a:rPr>
              <a:t>this dataset</a:t>
            </a:r>
            <a:endParaRPr lang="en-US" sz="2400" i="1" dirty="0">
              <a:solidFill>
                <a:srgbClr val="FF6600"/>
              </a:solidFill>
            </a:endParaRPr>
          </a:p>
        </p:txBody>
      </p:sp>
      <p:sp>
        <p:nvSpPr>
          <p:cNvPr id="22" name="AutoShape 15"/>
          <p:cNvSpPr>
            <a:spLocks noChangeAspect="1" noChangeArrowheads="1"/>
          </p:cNvSpPr>
          <p:nvPr/>
        </p:nvSpPr>
        <p:spPr bwMode="auto">
          <a:xfrm rot="19784614">
            <a:off x="7572807" y="619759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109270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500"/>
                            </p:stCondLst>
                            <p:childTnLst>
                              <p:par>
                                <p:cTn id="44" presetID="1" presetClass="entr" presetSubtype="0" fill="hold" grpId="1" nodeType="after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47" dur="1000" fill="hold"/>
                                        <p:tgtEl>
                                          <p:spTgt spid="22"/>
                                        </p:tgtEl>
                                        <p:attrNameLst>
                                          <p:attrName>ppt_x</p:attrName>
                                          <p:attrName>ppt_y</p:attrName>
                                        </p:attrNameLst>
                                      </p:cBhvr>
                                      <p:rCtr x="-3073"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Attach</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43</a:t>
            </a:fld>
            <a:endParaRPr lang="en-US"/>
          </a:p>
        </p:txBody>
      </p:sp>
      <p:pic>
        <p:nvPicPr>
          <p:cNvPr id="6" name="Picture 5"/>
          <p:cNvPicPr>
            <a:picLocks noChangeAspect="1"/>
          </p:cNvPicPr>
          <p:nvPr/>
        </p:nvPicPr>
        <p:blipFill>
          <a:blip r:embed="rId3"/>
          <a:stretch>
            <a:fillRect/>
          </a:stretch>
        </p:blipFill>
        <p:spPr>
          <a:xfrm>
            <a:off x="2895600" y="1210481"/>
            <a:ext cx="5765800" cy="4733119"/>
          </a:xfrm>
          <a:prstGeom prst="rect">
            <a:avLst/>
          </a:prstGeom>
          <a:ln>
            <a:solidFill>
              <a:srgbClr val="808080"/>
            </a:solidFill>
          </a:ln>
        </p:spPr>
      </p:pic>
      <p:pic>
        <p:nvPicPr>
          <p:cNvPr id="7" name="Picture 6"/>
          <p:cNvPicPr>
            <a:picLocks noChangeAspect="1"/>
          </p:cNvPicPr>
          <p:nvPr/>
        </p:nvPicPr>
        <p:blipFill>
          <a:blip r:embed="rId4"/>
          <a:stretch>
            <a:fillRect/>
          </a:stretch>
        </p:blipFill>
        <p:spPr>
          <a:xfrm>
            <a:off x="304800" y="1981200"/>
            <a:ext cx="7200900" cy="2545059"/>
          </a:xfrm>
          <a:prstGeom prst="rect">
            <a:avLst/>
          </a:prstGeom>
        </p:spPr>
      </p:pic>
      <p:pic>
        <p:nvPicPr>
          <p:cNvPr id="8" name="Picture 7"/>
          <p:cNvPicPr>
            <a:picLocks noChangeAspect="1"/>
          </p:cNvPicPr>
          <p:nvPr/>
        </p:nvPicPr>
        <p:blipFill>
          <a:blip r:embed="rId5"/>
          <a:stretch>
            <a:fillRect/>
          </a:stretch>
        </p:blipFill>
        <p:spPr>
          <a:xfrm>
            <a:off x="4343400" y="5029200"/>
            <a:ext cx="1181100" cy="673100"/>
          </a:xfrm>
          <a:prstGeom prst="rect">
            <a:avLst/>
          </a:prstGeom>
        </p:spPr>
      </p:pic>
      <p:sp>
        <p:nvSpPr>
          <p:cNvPr id="9" name="AutoShape 15"/>
          <p:cNvSpPr>
            <a:spLocks noChangeAspect="1" noChangeArrowheads="1"/>
          </p:cNvSpPr>
          <p:nvPr/>
        </p:nvSpPr>
        <p:spPr bwMode="auto">
          <a:xfrm rot="19784614">
            <a:off x="5515407" y="568959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
        <p:nvSpPr>
          <p:cNvPr id="10" name="TextBox 9"/>
          <p:cNvSpPr txBox="1"/>
          <p:nvPr/>
        </p:nvSpPr>
        <p:spPr>
          <a:xfrm>
            <a:off x="6078944" y="4127500"/>
            <a:ext cx="1804403" cy="646331"/>
          </a:xfrm>
          <a:prstGeom prst="rect">
            <a:avLst/>
          </a:prstGeom>
          <a:solidFill>
            <a:srgbClr val="FFFFFF"/>
          </a:solidFill>
        </p:spPr>
        <p:txBody>
          <a:bodyPr wrap="none" rtlCol="0">
            <a:spAutoFit/>
          </a:bodyPr>
          <a:lstStyle/>
          <a:p>
            <a:pPr algn="ctr"/>
            <a:r>
              <a:rPr lang="en-US" i="1" dirty="0" smtClean="0">
                <a:solidFill>
                  <a:schemeClr val="accent2"/>
                </a:solidFill>
              </a:rPr>
              <a:t>Click to delete</a:t>
            </a:r>
          </a:p>
          <a:p>
            <a:pPr algn="ctr"/>
            <a:r>
              <a:rPr lang="en-US" i="1" dirty="0" smtClean="0">
                <a:solidFill>
                  <a:schemeClr val="accent2"/>
                </a:solidFill>
              </a:rPr>
              <a:t>this attachment</a:t>
            </a:r>
            <a:endParaRPr lang="en-US" i="1" dirty="0">
              <a:solidFill>
                <a:schemeClr val="accent2"/>
              </a:solidFill>
            </a:endParaRPr>
          </a:p>
        </p:txBody>
      </p:sp>
      <p:sp>
        <p:nvSpPr>
          <p:cNvPr id="11" name="Oval 10"/>
          <p:cNvSpPr/>
          <p:nvPr/>
        </p:nvSpPr>
        <p:spPr>
          <a:xfrm>
            <a:off x="6860067" y="3911600"/>
            <a:ext cx="228600" cy="228600"/>
          </a:xfrm>
          <a:prstGeom prst="ellipse">
            <a:avLst/>
          </a:prstGeom>
          <a:noFill/>
          <a:ln w="381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4" name="Group 13"/>
          <p:cNvGrpSpPr/>
          <p:nvPr/>
        </p:nvGrpSpPr>
        <p:grpSpPr>
          <a:xfrm>
            <a:off x="838200" y="4318000"/>
            <a:ext cx="2827630" cy="775732"/>
            <a:chOff x="838200" y="4318000"/>
            <a:chExt cx="2827630" cy="775732"/>
          </a:xfrm>
        </p:grpSpPr>
        <p:sp>
          <p:nvSpPr>
            <p:cNvPr id="12" name="Line 5"/>
            <p:cNvSpPr>
              <a:spLocks noChangeShapeType="1"/>
            </p:cNvSpPr>
            <p:nvPr/>
          </p:nvSpPr>
          <p:spPr bwMode="auto">
            <a:xfrm flipH="1">
              <a:off x="1117600" y="4318000"/>
              <a:ext cx="0" cy="45720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 name="Text Box 4"/>
            <p:cNvSpPr txBox="1">
              <a:spLocks noChangeArrowheads="1"/>
            </p:cNvSpPr>
            <p:nvPr/>
          </p:nvSpPr>
          <p:spPr bwMode="auto">
            <a:xfrm>
              <a:off x="838200" y="4724400"/>
              <a:ext cx="2827630" cy="369332"/>
            </a:xfrm>
            <a:prstGeom prst="rect">
              <a:avLst/>
            </a:prstGeom>
            <a:solidFill>
              <a:schemeClr val="accent2"/>
            </a:solidFill>
            <a:ln>
              <a:noFill/>
            </a:ln>
            <a:effectLst/>
            <a:extLst/>
          </p:spPr>
          <p:txBody>
            <a:bodyPr wrap="none">
              <a:spAutoFit/>
            </a:bodyPr>
            <a:lstStyle/>
            <a:p>
              <a:pPr algn="ctr">
                <a:defRPr/>
              </a:pPr>
              <a:r>
                <a:rPr lang="en-US" dirty="0" smtClean="0"/>
                <a:t>Upload primary document</a:t>
              </a:r>
              <a:endParaRPr lang="en-US" dirty="0"/>
            </a:p>
          </p:txBody>
        </p:sp>
      </p:grpSp>
    </p:spTree>
    <p:extLst>
      <p:ext uri="{BB962C8B-B14F-4D97-AF65-F5344CB8AC3E}">
        <p14:creationId xmlns:p14="http://schemas.microsoft.com/office/powerpoint/2010/main" val="15826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500"/>
                            </p:stCondLst>
                            <p:childTnLst>
                              <p:par>
                                <p:cTn id="27" presetID="1" presetClass="entr" presetSubtype="0" fill="hold" grpId="1"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30" dur="1000" fill="hold"/>
                                        <p:tgtEl>
                                          <p:spTgt spid="9"/>
                                        </p:tgtEl>
                                        <p:attrNameLst>
                                          <p:attrName>ppt_x</p:attrName>
                                          <p:attrName>ppt_y</p:attrName>
                                        </p:attrNameLst>
                                      </p:cBhvr>
                                      <p:rCtr x="-3073"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Authors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44</a:t>
            </a:fld>
            <a:endParaRPr lang="en-US"/>
          </a:p>
        </p:txBody>
      </p:sp>
      <p:pic>
        <p:nvPicPr>
          <p:cNvPr id="5" name="Picture 4"/>
          <p:cNvPicPr>
            <a:picLocks noChangeAspect="1"/>
          </p:cNvPicPr>
          <p:nvPr/>
        </p:nvPicPr>
        <p:blipFill>
          <a:blip r:embed="rId3"/>
          <a:stretch>
            <a:fillRect/>
          </a:stretch>
        </p:blipFill>
        <p:spPr>
          <a:xfrm>
            <a:off x="2870200" y="1193800"/>
            <a:ext cx="5786120" cy="4749800"/>
          </a:xfrm>
          <a:prstGeom prst="rect">
            <a:avLst/>
          </a:prstGeom>
          <a:ln>
            <a:solidFill>
              <a:srgbClr val="808080"/>
            </a:solidFill>
          </a:ln>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1078837"/>
            <a:ext cx="8653497" cy="188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304800" y="1676400"/>
            <a:ext cx="7620000" cy="3179415"/>
          </a:xfrm>
          <a:prstGeom prst="rect">
            <a:avLst/>
          </a:prstGeom>
        </p:spPr>
      </p:pic>
      <p:pic>
        <p:nvPicPr>
          <p:cNvPr id="7" name="Picture 6"/>
          <p:cNvPicPr>
            <a:picLocks noChangeAspect="1"/>
          </p:cNvPicPr>
          <p:nvPr/>
        </p:nvPicPr>
        <p:blipFill>
          <a:blip r:embed="rId6"/>
          <a:stretch>
            <a:fillRect/>
          </a:stretch>
        </p:blipFill>
        <p:spPr>
          <a:xfrm>
            <a:off x="4343400" y="5486400"/>
            <a:ext cx="1181100" cy="673100"/>
          </a:xfrm>
          <a:prstGeom prst="rect">
            <a:avLst/>
          </a:prstGeom>
        </p:spPr>
      </p:pic>
      <p:sp>
        <p:nvSpPr>
          <p:cNvPr id="8" name="AutoShape 15"/>
          <p:cNvSpPr>
            <a:spLocks noChangeAspect="1" noChangeArrowheads="1"/>
          </p:cNvSpPr>
          <p:nvPr/>
        </p:nvSpPr>
        <p:spPr bwMode="auto">
          <a:xfrm rot="19784614">
            <a:off x="5515407" y="614679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
        <p:nvSpPr>
          <p:cNvPr id="9" name="TextBox 8"/>
          <p:cNvSpPr txBox="1"/>
          <p:nvPr/>
        </p:nvSpPr>
        <p:spPr>
          <a:xfrm>
            <a:off x="6432161" y="3873500"/>
            <a:ext cx="1688874" cy="646331"/>
          </a:xfrm>
          <a:prstGeom prst="rect">
            <a:avLst/>
          </a:prstGeom>
          <a:solidFill>
            <a:srgbClr val="FFFFFF"/>
          </a:solidFill>
        </p:spPr>
        <p:txBody>
          <a:bodyPr wrap="none" rtlCol="0">
            <a:spAutoFit/>
          </a:bodyPr>
          <a:lstStyle/>
          <a:p>
            <a:pPr algn="ctr"/>
            <a:r>
              <a:rPr lang="en-US" i="1" dirty="0" smtClean="0">
                <a:solidFill>
                  <a:schemeClr val="accent2"/>
                </a:solidFill>
              </a:rPr>
              <a:t>Click to delete</a:t>
            </a:r>
          </a:p>
          <a:p>
            <a:pPr algn="ctr"/>
            <a:r>
              <a:rPr lang="en-US" i="1" dirty="0" smtClean="0">
                <a:solidFill>
                  <a:schemeClr val="accent2"/>
                </a:solidFill>
              </a:rPr>
              <a:t>this author</a:t>
            </a:r>
            <a:endParaRPr lang="en-US" i="1" dirty="0">
              <a:solidFill>
                <a:schemeClr val="accent2"/>
              </a:solidFill>
            </a:endParaRPr>
          </a:p>
        </p:txBody>
      </p:sp>
      <p:sp>
        <p:nvSpPr>
          <p:cNvPr id="10" name="Oval 9"/>
          <p:cNvSpPr/>
          <p:nvPr/>
        </p:nvSpPr>
        <p:spPr>
          <a:xfrm>
            <a:off x="7155520" y="3657600"/>
            <a:ext cx="228600" cy="228600"/>
          </a:xfrm>
          <a:prstGeom prst="ellipse">
            <a:avLst/>
          </a:prstGeom>
          <a:noFill/>
          <a:ln w="381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1" name="Group 10"/>
          <p:cNvGrpSpPr/>
          <p:nvPr/>
        </p:nvGrpSpPr>
        <p:grpSpPr>
          <a:xfrm>
            <a:off x="863648" y="4318000"/>
            <a:ext cx="2287806" cy="775732"/>
            <a:chOff x="863648" y="4318000"/>
            <a:chExt cx="2287806" cy="775732"/>
          </a:xfrm>
        </p:grpSpPr>
        <p:sp>
          <p:nvSpPr>
            <p:cNvPr id="12" name="Line 5"/>
            <p:cNvSpPr>
              <a:spLocks noChangeShapeType="1"/>
            </p:cNvSpPr>
            <p:nvPr/>
          </p:nvSpPr>
          <p:spPr bwMode="auto">
            <a:xfrm flipH="1">
              <a:off x="1117600" y="4318000"/>
              <a:ext cx="0" cy="45720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 name="Text Box 4"/>
            <p:cNvSpPr txBox="1">
              <a:spLocks noChangeArrowheads="1"/>
            </p:cNvSpPr>
            <p:nvPr/>
          </p:nvSpPr>
          <p:spPr bwMode="auto">
            <a:xfrm>
              <a:off x="863648" y="4724400"/>
              <a:ext cx="2287806" cy="369332"/>
            </a:xfrm>
            <a:prstGeom prst="rect">
              <a:avLst/>
            </a:prstGeom>
            <a:solidFill>
              <a:schemeClr val="accent2"/>
            </a:solidFill>
            <a:ln>
              <a:noFill/>
            </a:ln>
            <a:effectLst/>
            <a:extLst/>
          </p:spPr>
          <p:txBody>
            <a:bodyPr wrap="none">
              <a:spAutoFit/>
            </a:bodyPr>
            <a:lstStyle/>
            <a:p>
              <a:pPr algn="ctr">
                <a:defRPr/>
              </a:pPr>
              <a:r>
                <a:rPr lang="en-US" dirty="0"/>
                <a:t>Set up list of authors</a:t>
              </a:r>
            </a:p>
          </p:txBody>
        </p:sp>
      </p:gr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946943"/>
            <a:ext cx="4413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756" y="1325562"/>
            <a:ext cx="481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1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500"/>
                            </p:stCondLst>
                            <p:childTnLst>
                              <p:par>
                                <p:cTn id="35" presetID="1" presetClass="entr" presetSubtype="0" fill="hold" grpId="1" nodeType="after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38" dur="1000" fill="hold"/>
                                        <p:tgtEl>
                                          <p:spTgt spid="8"/>
                                        </p:tgtEl>
                                        <p:attrNameLst>
                                          <p:attrName>ppt_x</p:attrName>
                                          <p:attrName>ppt_y</p:attrName>
                                        </p:attrNameLst>
                                      </p:cBhvr>
                                      <p:rCtr x="-3073"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Tags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45</a:t>
            </a:fld>
            <a:endParaRPr lang="en-US"/>
          </a:p>
        </p:txBody>
      </p:sp>
      <p:pic>
        <p:nvPicPr>
          <p:cNvPr id="5" name="Picture 4"/>
          <p:cNvPicPr>
            <a:picLocks noChangeAspect="1"/>
          </p:cNvPicPr>
          <p:nvPr/>
        </p:nvPicPr>
        <p:blipFill>
          <a:blip r:embed="rId3"/>
          <a:stretch>
            <a:fillRect/>
          </a:stretch>
        </p:blipFill>
        <p:spPr>
          <a:xfrm>
            <a:off x="2857500" y="11811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533400" y="1524000"/>
            <a:ext cx="5410200" cy="3714632"/>
          </a:xfrm>
          <a:prstGeom prst="rect">
            <a:avLst/>
          </a:prstGeom>
        </p:spPr>
      </p:pic>
      <p:pic>
        <p:nvPicPr>
          <p:cNvPr id="7" name="Picture 6"/>
          <p:cNvPicPr>
            <a:picLocks noChangeAspect="1"/>
          </p:cNvPicPr>
          <p:nvPr/>
        </p:nvPicPr>
        <p:blipFill>
          <a:blip r:embed="rId5"/>
          <a:stretch>
            <a:fillRect/>
          </a:stretch>
        </p:blipFill>
        <p:spPr>
          <a:xfrm>
            <a:off x="4343400" y="5486400"/>
            <a:ext cx="1181100" cy="673100"/>
          </a:xfrm>
          <a:prstGeom prst="rect">
            <a:avLst/>
          </a:prstGeom>
        </p:spPr>
      </p:pic>
      <p:sp>
        <p:nvSpPr>
          <p:cNvPr id="8" name="AutoShape 15"/>
          <p:cNvSpPr>
            <a:spLocks noChangeAspect="1" noChangeArrowheads="1"/>
          </p:cNvSpPr>
          <p:nvPr/>
        </p:nvSpPr>
        <p:spPr bwMode="auto">
          <a:xfrm rot="19784614">
            <a:off x="5515407" y="614679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grpSp>
        <p:nvGrpSpPr>
          <p:cNvPr id="9" name="Group 8"/>
          <p:cNvGrpSpPr/>
          <p:nvPr/>
        </p:nvGrpSpPr>
        <p:grpSpPr>
          <a:xfrm>
            <a:off x="2520811" y="1841500"/>
            <a:ext cx="3879989" cy="749300"/>
            <a:chOff x="891627" y="4724400"/>
            <a:chExt cx="3879989" cy="749300"/>
          </a:xfrm>
        </p:grpSpPr>
        <p:sp>
          <p:nvSpPr>
            <p:cNvPr id="10" name="Line 5"/>
            <p:cNvSpPr>
              <a:spLocks noChangeShapeType="1"/>
            </p:cNvSpPr>
            <p:nvPr/>
          </p:nvSpPr>
          <p:spPr bwMode="auto">
            <a:xfrm flipH="1" flipV="1">
              <a:off x="1117600" y="5016500"/>
              <a:ext cx="0" cy="45720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 name="Text Box 4"/>
            <p:cNvSpPr txBox="1">
              <a:spLocks noChangeArrowheads="1"/>
            </p:cNvSpPr>
            <p:nvPr/>
          </p:nvSpPr>
          <p:spPr bwMode="auto">
            <a:xfrm>
              <a:off x="891627" y="4724400"/>
              <a:ext cx="3879989" cy="369332"/>
            </a:xfrm>
            <a:prstGeom prst="rect">
              <a:avLst/>
            </a:prstGeom>
            <a:solidFill>
              <a:schemeClr val="accent2"/>
            </a:solidFill>
            <a:ln>
              <a:noFill/>
            </a:ln>
            <a:effectLst/>
            <a:extLst/>
          </p:spPr>
          <p:txBody>
            <a:bodyPr wrap="none">
              <a:spAutoFit/>
            </a:bodyPr>
            <a:lstStyle/>
            <a:p>
              <a:pPr>
                <a:defRPr/>
              </a:pPr>
              <a:r>
                <a:rPr lang="en-US" dirty="0" smtClean="0"/>
                <a:t>Add tags to categorize this resource</a:t>
              </a:r>
              <a:endParaRPr lang="en-US" dirty="0"/>
            </a:p>
          </p:txBody>
        </p:sp>
      </p:grpSp>
      <p:grpSp>
        <p:nvGrpSpPr>
          <p:cNvPr id="12" name="Group 11"/>
          <p:cNvGrpSpPr/>
          <p:nvPr/>
        </p:nvGrpSpPr>
        <p:grpSpPr>
          <a:xfrm>
            <a:off x="949517" y="4939268"/>
            <a:ext cx="2481945" cy="1052731"/>
            <a:chOff x="891627" y="4318000"/>
            <a:chExt cx="2481945" cy="1052731"/>
          </a:xfrm>
        </p:grpSpPr>
        <p:sp>
          <p:nvSpPr>
            <p:cNvPr id="13" name="Line 5"/>
            <p:cNvSpPr>
              <a:spLocks noChangeShapeType="1"/>
            </p:cNvSpPr>
            <p:nvPr/>
          </p:nvSpPr>
          <p:spPr bwMode="auto">
            <a:xfrm flipH="1">
              <a:off x="1117600" y="4318000"/>
              <a:ext cx="0" cy="45720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Text Box 4"/>
            <p:cNvSpPr txBox="1">
              <a:spLocks noChangeArrowheads="1"/>
            </p:cNvSpPr>
            <p:nvPr/>
          </p:nvSpPr>
          <p:spPr bwMode="auto">
            <a:xfrm>
              <a:off x="891627" y="4724400"/>
              <a:ext cx="2481945" cy="646331"/>
            </a:xfrm>
            <a:prstGeom prst="rect">
              <a:avLst/>
            </a:prstGeom>
            <a:solidFill>
              <a:schemeClr val="accent2"/>
            </a:solidFill>
            <a:ln>
              <a:noFill/>
            </a:ln>
            <a:effectLst/>
            <a:extLst/>
          </p:spPr>
          <p:txBody>
            <a:bodyPr wrap="none">
              <a:spAutoFit/>
            </a:bodyPr>
            <a:lstStyle/>
            <a:p>
              <a:pPr>
                <a:defRPr/>
              </a:pPr>
              <a:r>
                <a:rPr lang="en-US" dirty="0" smtClean="0"/>
                <a:t>Suggested tags based</a:t>
              </a:r>
              <a:br>
                <a:rPr lang="en-US" dirty="0" smtClean="0"/>
              </a:br>
              <a:r>
                <a:rPr lang="en-US" dirty="0" smtClean="0"/>
                <a:t>on file contents</a:t>
              </a:r>
              <a:endParaRPr lang="en-US" dirty="0"/>
            </a:p>
          </p:txBody>
        </p:sp>
      </p:grpSp>
    </p:spTree>
    <p:extLst>
      <p:ext uri="{BB962C8B-B14F-4D97-AF65-F5344CB8AC3E}">
        <p14:creationId xmlns:p14="http://schemas.microsoft.com/office/powerpoint/2010/main" val="75341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1" presetClass="entr" presetSubtype="0" fill="hold" grpId="1"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27" dur="1000" fill="hold"/>
                                        <p:tgtEl>
                                          <p:spTgt spid="8"/>
                                        </p:tgtEl>
                                        <p:attrNameLst>
                                          <p:attrName>ppt_x</p:attrName>
                                          <p:attrName>ppt_y</p:attrName>
                                        </p:attrNameLst>
                                      </p:cBhvr>
                                      <p:rCtr x="-3073"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Review  </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46</a:t>
            </a:fld>
            <a:endParaRPr lang="en-US"/>
          </a:p>
        </p:txBody>
      </p:sp>
      <p:pic>
        <p:nvPicPr>
          <p:cNvPr id="5" name="Picture 4"/>
          <p:cNvPicPr>
            <a:picLocks noChangeAspect="1"/>
          </p:cNvPicPr>
          <p:nvPr/>
        </p:nvPicPr>
        <p:blipFill>
          <a:blip r:embed="rId3"/>
          <a:stretch>
            <a:fillRect/>
          </a:stretch>
        </p:blipFill>
        <p:spPr>
          <a:xfrm>
            <a:off x="2870200" y="11684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533400" y="1600200"/>
            <a:ext cx="4864100" cy="1689100"/>
          </a:xfrm>
          <a:prstGeom prst="rect">
            <a:avLst/>
          </a:prstGeom>
        </p:spPr>
      </p:pic>
      <p:pic>
        <p:nvPicPr>
          <p:cNvPr id="7" name="Picture 6"/>
          <p:cNvPicPr>
            <a:picLocks noChangeAspect="1"/>
          </p:cNvPicPr>
          <p:nvPr/>
        </p:nvPicPr>
        <p:blipFill>
          <a:blip r:embed="rId5"/>
          <a:stretch>
            <a:fillRect/>
          </a:stretch>
        </p:blipFill>
        <p:spPr>
          <a:xfrm>
            <a:off x="533400" y="3429000"/>
            <a:ext cx="4737100" cy="2044700"/>
          </a:xfrm>
          <a:prstGeom prst="rect">
            <a:avLst/>
          </a:prstGeom>
        </p:spPr>
      </p:pic>
    </p:spTree>
    <p:extLst>
      <p:ext uri="{BB962C8B-B14F-4D97-AF65-F5344CB8AC3E}">
        <p14:creationId xmlns:p14="http://schemas.microsoft.com/office/powerpoint/2010/main" val="2347309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Upload Step:  Review</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47</a:t>
            </a:fld>
            <a:endParaRPr lang="en-US"/>
          </a:p>
        </p:txBody>
      </p:sp>
      <p:pic>
        <p:nvPicPr>
          <p:cNvPr id="5" name="Picture 4"/>
          <p:cNvPicPr>
            <a:picLocks noChangeAspect="1"/>
          </p:cNvPicPr>
          <p:nvPr/>
        </p:nvPicPr>
        <p:blipFill>
          <a:blip r:embed="rId3"/>
          <a:stretch>
            <a:fillRect/>
          </a:stretch>
        </p:blipFill>
        <p:spPr>
          <a:xfrm>
            <a:off x="2870200" y="11684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1447800" y="2057400"/>
            <a:ext cx="2286000" cy="762000"/>
          </a:xfrm>
          <a:prstGeom prst="rect">
            <a:avLst/>
          </a:prstGeom>
        </p:spPr>
      </p:pic>
      <p:sp>
        <p:nvSpPr>
          <p:cNvPr id="7" name="TextBox 6"/>
          <p:cNvSpPr txBox="1"/>
          <p:nvPr/>
        </p:nvSpPr>
        <p:spPr>
          <a:xfrm>
            <a:off x="584200" y="1054100"/>
            <a:ext cx="2193904" cy="830997"/>
          </a:xfrm>
          <a:prstGeom prst="rect">
            <a:avLst/>
          </a:prstGeom>
          <a:noFill/>
        </p:spPr>
        <p:txBody>
          <a:bodyPr wrap="none" rtlCol="0">
            <a:spAutoFit/>
          </a:bodyPr>
          <a:lstStyle/>
          <a:p>
            <a:pPr algn="r"/>
            <a:r>
              <a:rPr lang="en-US" sz="2400" i="1" dirty="0" smtClean="0">
                <a:solidFill>
                  <a:srgbClr val="FF6600"/>
                </a:solidFill>
              </a:rPr>
              <a:t>Scroll down to</a:t>
            </a:r>
          </a:p>
          <a:p>
            <a:pPr algn="r"/>
            <a:r>
              <a:rPr lang="en-US" sz="2400" i="1" dirty="0" smtClean="0">
                <a:solidFill>
                  <a:srgbClr val="FF6600"/>
                </a:solidFill>
              </a:rPr>
              <a:t>see a preview</a:t>
            </a:r>
            <a:endParaRPr lang="en-US" sz="2400" i="1" dirty="0">
              <a:solidFill>
                <a:srgbClr val="FF6600"/>
              </a:solidFill>
            </a:endParaRPr>
          </a:p>
        </p:txBody>
      </p:sp>
      <p:sp>
        <p:nvSpPr>
          <p:cNvPr id="8" name="AutoShape 15"/>
          <p:cNvSpPr>
            <a:spLocks noChangeAspect="1" noChangeArrowheads="1"/>
          </p:cNvSpPr>
          <p:nvPr/>
        </p:nvSpPr>
        <p:spPr bwMode="auto">
          <a:xfrm rot="19784614">
            <a:off x="3131703" y="27781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pic>
        <p:nvPicPr>
          <p:cNvPr id="9" name="Picture 8"/>
          <p:cNvPicPr>
            <a:picLocks noChangeAspect="1"/>
          </p:cNvPicPr>
          <p:nvPr/>
        </p:nvPicPr>
        <p:blipFill>
          <a:blip r:embed="rId5"/>
          <a:stretch>
            <a:fillRect/>
          </a:stretch>
        </p:blipFill>
        <p:spPr>
          <a:xfrm>
            <a:off x="4469938" y="1168400"/>
            <a:ext cx="5817062" cy="4775200"/>
          </a:xfrm>
          <a:prstGeom prst="rect">
            <a:avLst/>
          </a:prstGeom>
          <a:ln>
            <a:solidFill>
              <a:srgbClr val="808080"/>
            </a:solidFill>
          </a:ln>
        </p:spPr>
      </p:pic>
      <p:pic>
        <p:nvPicPr>
          <p:cNvPr id="10" name="Picture 9"/>
          <p:cNvPicPr>
            <a:picLocks noChangeAspect="1"/>
          </p:cNvPicPr>
          <p:nvPr/>
        </p:nvPicPr>
        <p:blipFill>
          <a:blip r:embed="rId6"/>
          <a:stretch>
            <a:fillRect/>
          </a:stretch>
        </p:blipFill>
        <p:spPr>
          <a:xfrm>
            <a:off x="4267200" y="2514600"/>
            <a:ext cx="3911206" cy="3568700"/>
          </a:xfrm>
          <a:prstGeom prst="rect">
            <a:avLst/>
          </a:prstGeom>
        </p:spPr>
      </p:pic>
    </p:spTree>
    <p:extLst>
      <p:ext uri="{BB962C8B-B14F-4D97-AF65-F5344CB8AC3E}">
        <p14:creationId xmlns:p14="http://schemas.microsoft.com/office/powerpoint/2010/main" val="13371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14" dur="1000" fill="hold"/>
                                        <p:tgtEl>
                                          <p:spTgt spid="8"/>
                                        </p:tgtEl>
                                        <p:attrNameLst>
                                          <p:attrName>ppt_x</p:attrName>
                                          <p:attrName>ppt_y</p:attrName>
                                        </p:attrNameLst>
                                      </p:cBhvr>
                                      <p:rCtr x="-3073" y="-2130"/>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Approving Resources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48</a:t>
            </a:fld>
            <a:endParaRPr lang="en-US"/>
          </a:p>
        </p:txBody>
      </p:sp>
      <p:pic>
        <p:nvPicPr>
          <p:cNvPr id="7" name="Picture 6"/>
          <p:cNvPicPr>
            <a:picLocks noChangeAspect="1"/>
          </p:cNvPicPr>
          <p:nvPr/>
        </p:nvPicPr>
        <p:blipFill>
          <a:blip r:embed="rId3"/>
          <a:stretch>
            <a:fillRect/>
          </a:stretch>
        </p:blipFill>
        <p:spPr>
          <a:xfrm>
            <a:off x="1371600" y="1219200"/>
            <a:ext cx="5765800" cy="4733119"/>
          </a:xfrm>
          <a:prstGeom prst="rect">
            <a:avLst/>
          </a:prstGeom>
          <a:ln>
            <a:solidFill>
              <a:srgbClr val="808080"/>
            </a:solidFill>
          </a:ln>
        </p:spPr>
      </p:pic>
      <p:pic>
        <p:nvPicPr>
          <p:cNvPr id="8" name="Picture 7"/>
          <p:cNvPicPr>
            <a:picLocks noChangeAspect="1"/>
          </p:cNvPicPr>
          <p:nvPr/>
        </p:nvPicPr>
        <p:blipFill>
          <a:blip r:embed="rId4"/>
          <a:stretch>
            <a:fillRect/>
          </a:stretch>
        </p:blipFill>
        <p:spPr>
          <a:xfrm>
            <a:off x="381000" y="2895600"/>
            <a:ext cx="7886700" cy="965200"/>
          </a:xfrm>
          <a:prstGeom prst="rect">
            <a:avLst/>
          </a:prstGeom>
        </p:spPr>
      </p:pic>
      <p:sp>
        <p:nvSpPr>
          <p:cNvPr id="9" name="TextBox 8"/>
          <p:cNvSpPr txBox="1"/>
          <p:nvPr/>
        </p:nvSpPr>
        <p:spPr>
          <a:xfrm>
            <a:off x="4031841" y="3441700"/>
            <a:ext cx="1894121" cy="646331"/>
          </a:xfrm>
          <a:prstGeom prst="rect">
            <a:avLst/>
          </a:prstGeom>
          <a:solidFill>
            <a:srgbClr val="FFFFFF"/>
          </a:solidFill>
        </p:spPr>
        <p:txBody>
          <a:bodyPr wrap="none" rtlCol="0">
            <a:spAutoFit/>
          </a:bodyPr>
          <a:lstStyle/>
          <a:p>
            <a:pPr algn="ctr"/>
            <a:r>
              <a:rPr lang="en-US" i="1" dirty="0" smtClean="0">
                <a:solidFill>
                  <a:schemeClr val="accent2"/>
                </a:solidFill>
              </a:rPr>
              <a:t>Click to approve</a:t>
            </a:r>
            <a:br>
              <a:rPr lang="en-US" i="1" dirty="0" smtClean="0">
                <a:solidFill>
                  <a:schemeClr val="accent2"/>
                </a:solidFill>
              </a:rPr>
            </a:br>
            <a:r>
              <a:rPr lang="en-US" i="1" dirty="0" smtClean="0">
                <a:solidFill>
                  <a:schemeClr val="accent2"/>
                </a:solidFill>
              </a:rPr>
              <a:t>and publish</a:t>
            </a:r>
            <a:endParaRPr lang="en-US" i="1" dirty="0">
              <a:solidFill>
                <a:schemeClr val="accent2"/>
              </a:solidFill>
            </a:endParaRPr>
          </a:p>
        </p:txBody>
      </p:sp>
      <p:sp>
        <p:nvSpPr>
          <p:cNvPr id="10" name="Oval 9"/>
          <p:cNvSpPr/>
          <p:nvPr/>
        </p:nvSpPr>
        <p:spPr>
          <a:xfrm>
            <a:off x="4819722" y="3168723"/>
            <a:ext cx="323777" cy="323777"/>
          </a:xfrm>
          <a:prstGeom prst="ellipse">
            <a:avLst/>
          </a:prstGeom>
          <a:noFill/>
          <a:ln w="381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914400" y="4572000"/>
            <a:ext cx="1079500" cy="1155700"/>
          </a:xfrm>
          <a:prstGeom prst="rect">
            <a:avLst/>
          </a:prstGeom>
        </p:spPr>
      </p:pic>
      <p:pic>
        <p:nvPicPr>
          <p:cNvPr id="12" name="Picture 11"/>
          <p:cNvPicPr>
            <a:picLocks noChangeAspect="1"/>
          </p:cNvPicPr>
          <p:nvPr/>
        </p:nvPicPr>
        <p:blipFill>
          <a:blip r:embed="rId6"/>
          <a:stretch>
            <a:fillRect/>
          </a:stretch>
        </p:blipFill>
        <p:spPr>
          <a:xfrm>
            <a:off x="2133600" y="4572000"/>
            <a:ext cx="4419600" cy="1485900"/>
          </a:xfrm>
          <a:prstGeom prst="rect">
            <a:avLst/>
          </a:prstGeom>
        </p:spPr>
      </p:pic>
      <p:sp>
        <p:nvSpPr>
          <p:cNvPr id="13" name="TextBox 12"/>
          <p:cNvSpPr txBox="1"/>
          <p:nvPr/>
        </p:nvSpPr>
        <p:spPr>
          <a:xfrm>
            <a:off x="6629400" y="4800937"/>
            <a:ext cx="2128756" cy="1015663"/>
          </a:xfrm>
          <a:prstGeom prst="rect">
            <a:avLst/>
          </a:prstGeom>
          <a:solidFill>
            <a:srgbClr val="FFFFFF"/>
          </a:solidFill>
        </p:spPr>
        <p:txBody>
          <a:bodyPr wrap="none" rtlCol="0">
            <a:spAutoFit/>
          </a:bodyPr>
          <a:lstStyle/>
          <a:p>
            <a:r>
              <a:rPr lang="en-US" sz="2000" i="1" dirty="0" smtClean="0">
                <a:solidFill>
                  <a:srgbClr val="FF6600"/>
                </a:solidFill>
              </a:rPr>
              <a:t>Settings to</a:t>
            </a:r>
          </a:p>
          <a:p>
            <a:r>
              <a:rPr lang="en-US" sz="2000" i="1" dirty="0" smtClean="0">
                <a:solidFill>
                  <a:srgbClr val="FF6600"/>
                </a:solidFill>
              </a:rPr>
              <a:t>auto-approve</a:t>
            </a:r>
          </a:p>
          <a:p>
            <a:r>
              <a:rPr lang="en-US" sz="2000" i="1" dirty="0" smtClean="0">
                <a:solidFill>
                  <a:srgbClr val="FF6600"/>
                </a:solidFill>
              </a:rPr>
              <a:t>if you trust users</a:t>
            </a:r>
            <a:endParaRPr lang="en-US" sz="2000" i="1" dirty="0">
              <a:solidFill>
                <a:srgbClr val="FF6600"/>
              </a:solidFill>
            </a:endParaRPr>
          </a:p>
        </p:txBody>
      </p:sp>
    </p:spTree>
    <p:extLst>
      <p:ext uri="{BB962C8B-B14F-4D97-AF65-F5344CB8AC3E}">
        <p14:creationId xmlns:p14="http://schemas.microsoft.com/office/powerpoint/2010/main" val="39371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Published Resource</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49</a:t>
            </a:fld>
            <a:endParaRPr lang="en-US"/>
          </a:p>
        </p:txBody>
      </p:sp>
      <p:pic>
        <p:nvPicPr>
          <p:cNvPr id="5" name="Picture 4"/>
          <p:cNvPicPr>
            <a:picLocks noChangeAspect="1"/>
          </p:cNvPicPr>
          <p:nvPr/>
        </p:nvPicPr>
        <p:blipFill>
          <a:blip r:embed="rId3"/>
          <a:stretch>
            <a:fillRect/>
          </a:stretch>
        </p:blipFill>
        <p:spPr>
          <a:xfrm>
            <a:off x="609600" y="1143000"/>
            <a:ext cx="5786120" cy="4749800"/>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3505200" y="1752600"/>
            <a:ext cx="5118100" cy="3676539"/>
          </a:xfrm>
          <a:prstGeom prst="rect">
            <a:avLst/>
          </a:prstGeom>
        </p:spPr>
      </p:pic>
      <p:pic>
        <p:nvPicPr>
          <p:cNvPr id="7" name="Picture 6"/>
          <p:cNvPicPr>
            <a:picLocks noChangeAspect="1"/>
          </p:cNvPicPr>
          <p:nvPr/>
        </p:nvPicPr>
        <p:blipFill>
          <a:blip r:embed="rId5"/>
          <a:stretch>
            <a:fillRect/>
          </a:stretch>
        </p:blipFill>
        <p:spPr>
          <a:xfrm>
            <a:off x="241300" y="2565400"/>
            <a:ext cx="3213100" cy="2844800"/>
          </a:xfrm>
          <a:prstGeom prst="rect">
            <a:avLst/>
          </a:prstGeom>
        </p:spPr>
      </p:pic>
      <p:sp>
        <p:nvSpPr>
          <p:cNvPr id="8" name="TextBox 7"/>
          <p:cNvSpPr txBox="1"/>
          <p:nvPr/>
        </p:nvSpPr>
        <p:spPr>
          <a:xfrm>
            <a:off x="3619500" y="5422900"/>
            <a:ext cx="4896859" cy="369332"/>
          </a:xfrm>
          <a:prstGeom prst="rect">
            <a:avLst/>
          </a:prstGeom>
          <a:noFill/>
        </p:spPr>
        <p:txBody>
          <a:bodyPr wrap="none" rtlCol="0">
            <a:spAutoFit/>
          </a:bodyPr>
          <a:lstStyle/>
          <a:p>
            <a:r>
              <a:rPr lang="en-US" i="1" dirty="0" smtClean="0">
                <a:solidFill>
                  <a:srgbClr val="FF6600"/>
                </a:solidFill>
              </a:rPr>
              <a:t>Published resources appear in various places</a:t>
            </a:r>
            <a:endParaRPr lang="en-US" i="1" dirty="0">
              <a:solidFill>
                <a:srgbClr val="FF6600"/>
              </a:solidFill>
            </a:endParaRPr>
          </a:p>
        </p:txBody>
      </p:sp>
    </p:spTree>
    <p:extLst>
      <p:ext uri="{BB962C8B-B14F-4D97-AF65-F5344CB8AC3E}">
        <p14:creationId xmlns:p14="http://schemas.microsoft.com/office/powerpoint/2010/main" val="25906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1600200"/>
            <a:ext cx="4597400" cy="4294644"/>
          </a:xfrm>
          <a:prstGeom prst="rect">
            <a:avLst/>
          </a:prstGeom>
        </p:spPr>
      </p:pic>
      <p:pic>
        <p:nvPicPr>
          <p:cNvPr id="7" name="Picture 6"/>
          <p:cNvPicPr>
            <a:picLocks noChangeAspect="1"/>
          </p:cNvPicPr>
          <p:nvPr/>
        </p:nvPicPr>
        <p:blipFill>
          <a:blip r:embed="rId4"/>
          <a:stretch>
            <a:fillRect/>
          </a:stretch>
        </p:blipFill>
        <p:spPr>
          <a:xfrm>
            <a:off x="5219700" y="1079500"/>
            <a:ext cx="3394964" cy="4957064"/>
          </a:xfrm>
          <a:prstGeom prst="rect">
            <a:avLst/>
          </a:prstGeom>
          <a:ln>
            <a:solidFill>
              <a:schemeClr val="bg2"/>
            </a:solidFill>
          </a:ln>
        </p:spPr>
      </p:pic>
      <p:sp>
        <p:nvSpPr>
          <p:cNvPr id="2" name="Title 1"/>
          <p:cNvSpPr>
            <a:spLocks noGrp="1"/>
          </p:cNvSpPr>
          <p:nvPr>
            <p:ph type="title"/>
          </p:nvPr>
        </p:nvSpPr>
        <p:spPr/>
        <p:txBody>
          <a:bodyPr/>
          <a:lstStyle/>
          <a:p>
            <a:r>
              <a:rPr lang="en-US" dirty="0" smtClean="0"/>
              <a:t>Create a New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5</a:t>
            </a:fld>
            <a:endParaRPr lang="en-US"/>
          </a:p>
        </p:txBody>
      </p:sp>
      <p:sp>
        <p:nvSpPr>
          <p:cNvPr id="19" name="TextBox 18"/>
          <p:cNvSpPr txBox="1"/>
          <p:nvPr/>
        </p:nvSpPr>
        <p:spPr>
          <a:xfrm>
            <a:off x="419100" y="1130300"/>
            <a:ext cx="3682292" cy="461665"/>
          </a:xfrm>
          <a:prstGeom prst="rect">
            <a:avLst/>
          </a:prstGeom>
          <a:noFill/>
        </p:spPr>
        <p:txBody>
          <a:bodyPr wrap="none" rtlCol="0">
            <a:spAutoFit/>
          </a:bodyPr>
          <a:lstStyle/>
          <a:p>
            <a:r>
              <a:rPr lang="en-US" sz="2400" i="1" dirty="0" smtClean="0">
                <a:solidFill>
                  <a:srgbClr val="FF6600"/>
                </a:solidFill>
              </a:rPr>
              <a:t>Describe your new group</a:t>
            </a:r>
            <a:endParaRPr lang="en-US" sz="2400" i="1" dirty="0">
              <a:solidFill>
                <a:srgbClr val="FF6600"/>
              </a:solidFill>
            </a:endParaRPr>
          </a:p>
        </p:txBody>
      </p:sp>
      <p:pic>
        <p:nvPicPr>
          <p:cNvPr id="12" name="Picture 11"/>
          <p:cNvPicPr>
            <a:picLocks noChangeAspect="1"/>
          </p:cNvPicPr>
          <p:nvPr/>
        </p:nvPicPr>
        <p:blipFill>
          <a:blip r:embed="rId5"/>
          <a:stretch>
            <a:fillRect/>
          </a:stretch>
        </p:blipFill>
        <p:spPr>
          <a:xfrm>
            <a:off x="7239000" y="2057400"/>
            <a:ext cx="1692442" cy="2679700"/>
          </a:xfrm>
          <a:prstGeom prst="rect">
            <a:avLst/>
          </a:prstGeom>
        </p:spPr>
      </p:pic>
      <p:cxnSp>
        <p:nvCxnSpPr>
          <p:cNvPr id="20" name="Straight Arrow Connector 19"/>
          <p:cNvCxnSpPr/>
          <p:nvPr/>
        </p:nvCxnSpPr>
        <p:spPr>
          <a:xfrm>
            <a:off x="2984500" y="27813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276600" y="2908300"/>
            <a:ext cx="2096472" cy="646331"/>
          </a:xfrm>
          <a:prstGeom prst="rect">
            <a:avLst/>
          </a:prstGeom>
          <a:solidFill>
            <a:srgbClr val="FFFFFF"/>
          </a:solidFill>
        </p:spPr>
        <p:txBody>
          <a:bodyPr wrap="none" rtlCol="0">
            <a:spAutoFit/>
          </a:bodyPr>
          <a:lstStyle/>
          <a:p>
            <a:r>
              <a:rPr lang="en-US" dirty="0" smtClean="0">
                <a:solidFill>
                  <a:schemeClr val="accent2"/>
                </a:solidFill>
              </a:rPr>
              <a:t>Description posted</a:t>
            </a:r>
          </a:p>
          <a:p>
            <a:r>
              <a:rPr lang="en-US" dirty="0" smtClean="0">
                <a:solidFill>
                  <a:schemeClr val="accent2"/>
                </a:solidFill>
              </a:rPr>
              <a:t>outside of group</a:t>
            </a:r>
            <a:endParaRPr lang="en-US" dirty="0">
              <a:solidFill>
                <a:schemeClr val="accent2"/>
              </a:solidFill>
            </a:endParaRPr>
          </a:p>
        </p:txBody>
      </p:sp>
      <p:cxnSp>
        <p:nvCxnSpPr>
          <p:cNvPr id="22" name="Straight Arrow Connector 21"/>
          <p:cNvCxnSpPr/>
          <p:nvPr/>
        </p:nvCxnSpPr>
        <p:spPr>
          <a:xfrm>
            <a:off x="2984500" y="46736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276600" y="4800600"/>
            <a:ext cx="2096472" cy="646331"/>
          </a:xfrm>
          <a:prstGeom prst="rect">
            <a:avLst/>
          </a:prstGeom>
          <a:solidFill>
            <a:srgbClr val="FFFFFF"/>
          </a:solidFill>
        </p:spPr>
        <p:txBody>
          <a:bodyPr wrap="none" rtlCol="0">
            <a:spAutoFit/>
          </a:bodyPr>
          <a:lstStyle/>
          <a:p>
            <a:r>
              <a:rPr lang="en-US" dirty="0" smtClean="0">
                <a:solidFill>
                  <a:schemeClr val="accent2"/>
                </a:solidFill>
              </a:rPr>
              <a:t>Description posted</a:t>
            </a:r>
          </a:p>
          <a:p>
            <a:r>
              <a:rPr lang="en-US" dirty="0" smtClean="0">
                <a:solidFill>
                  <a:schemeClr val="accent2"/>
                </a:solidFill>
              </a:rPr>
              <a:t>inside of group</a:t>
            </a:r>
            <a:endParaRPr lang="en-US" dirty="0">
              <a:solidFill>
                <a:schemeClr val="accent2"/>
              </a:solidFill>
            </a:endParaRPr>
          </a:p>
        </p:txBody>
      </p:sp>
    </p:spTree>
    <p:extLst>
      <p:ext uri="{BB962C8B-B14F-4D97-AF65-F5344CB8AC3E}">
        <p14:creationId xmlns:p14="http://schemas.microsoft.com/office/powerpoint/2010/main" val="373546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 Process for Tools</a:t>
            </a:r>
            <a:endParaRPr lang="en-US" dirty="0"/>
          </a:p>
        </p:txBody>
      </p:sp>
      <p:sp>
        <p:nvSpPr>
          <p:cNvPr id="4" name="Slide Number Placeholder 3"/>
          <p:cNvSpPr>
            <a:spLocks noGrp="1"/>
          </p:cNvSpPr>
          <p:nvPr>
            <p:ph type="sldNum" sz="quarter" idx="11"/>
          </p:nvPr>
        </p:nvSpPr>
        <p:spPr/>
        <p:txBody>
          <a:bodyPr/>
          <a:lstStyle/>
          <a:p>
            <a:fld id="{28E9BE54-086F-8142-9763-2292171B0BCB}" type="slidenum">
              <a:rPr lang="en-US" smtClean="0"/>
              <a:pPr/>
              <a:t>50</a:t>
            </a:fld>
            <a:endParaRPr lang="en-US"/>
          </a:p>
        </p:txBody>
      </p:sp>
      <p:pic>
        <p:nvPicPr>
          <p:cNvPr id="5" name="Picture 4"/>
          <p:cNvPicPr>
            <a:picLocks noChangeAspect="1"/>
          </p:cNvPicPr>
          <p:nvPr/>
        </p:nvPicPr>
        <p:blipFill>
          <a:blip r:embed="rId3"/>
          <a:stretch>
            <a:fillRect/>
          </a:stretch>
        </p:blipFill>
        <p:spPr>
          <a:xfrm>
            <a:off x="457200" y="1104900"/>
            <a:ext cx="2667000" cy="939800"/>
          </a:xfrm>
          <a:prstGeom prst="rect">
            <a:avLst/>
          </a:prstGeom>
        </p:spPr>
      </p:pic>
      <p:pic>
        <p:nvPicPr>
          <p:cNvPr id="6" name="Picture 5"/>
          <p:cNvPicPr>
            <a:picLocks noChangeAspect="1"/>
          </p:cNvPicPr>
          <p:nvPr/>
        </p:nvPicPr>
        <p:blipFill>
          <a:blip r:embed="rId4"/>
          <a:stretch>
            <a:fillRect/>
          </a:stretch>
        </p:blipFill>
        <p:spPr>
          <a:xfrm>
            <a:off x="533400" y="2247900"/>
            <a:ext cx="2590800" cy="1519800"/>
          </a:xfrm>
          <a:prstGeom prst="rect">
            <a:avLst/>
          </a:prstGeom>
        </p:spPr>
      </p:pic>
      <p:pic>
        <p:nvPicPr>
          <p:cNvPr id="7" name="Picture 6"/>
          <p:cNvPicPr>
            <a:picLocks noChangeAspect="1"/>
          </p:cNvPicPr>
          <p:nvPr/>
        </p:nvPicPr>
        <p:blipFill>
          <a:blip r:embed="rId5"/>
          <a:stretch>
            <a:fillRect/>
          </a:stretch>
        </p:blipFill>
        <p:spPr>
          <a:xfrm>
            <a:off x="3314700" y="1104899"/>
            <a:ext cx="3860000" cy="5638801"/>
          </a:xfrm>
          <a:prstGeom prst="rect">
            <a:avLst/>
          </a:prstGeom>
          <a:ln>
            <a:solidFill>
              <a:srgbClr val="808080"/>
            </a:solidFill>
          </a:ln>
        </p:spPr>
      </p:pic>
      <p:sp>
        <p:nvSpPr>
          <p:cNvPr id="8" name="Line 9"/>
          <p:cNvSpPr>
            <a:spLocks noChangeShapeType="1"/>
          </p:cNvSpPr>
          <p:nvPr/>
        </p:nvSpPr>
        <p:spPr bwMode="auto">
          <a:xfrm flipH="1">
            <a:off x="5495925" y="2835275"/>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9" name="Line 10"/>
          <p:cNvSpPr>
            <a:spLocks noChangeShapeType="1"/>
          </p:cNvSpPr>
          <p:nvPr/>
        </p:nvSpPr>
        <p:spPr bwMode="auto">
          <a:xfrm flipH="1">
            <a:off x="5495925" y="3328987"/>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 name="Line 11"/>
          <p:cNvSpPr>
            <a:spLocks noChangeShapeType="1"/>
          </p:cNvSpPr>
          <p:nvPr/>
        </p:nvSpPr>
        <p:spPr bwMode="auto">
          <a:xfrm flipH="1">
            <a:off x="5495925" y="3776662"/>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 name="Line 12"/>
          <p:cNvSpPr>
            <a:spLocks noChangeShapeType="1"/>
          </p:cNvSpPr>
          <p:nvPr/>
        </p:nvSpPr>
        <p:spPr bwMode="auto">
          <a:xfrm flipH="1">
            <a:off x="5495925" y="4238625"/>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 name="Line 13"/>
          <p:cNvSpPr>
            <a:spLocks noChangeShapeType="1"/>
          </p:cNvSpPr>
          <p:nvPr/>
        </p:nvSpPr>
        <p:spPr bwMode="auto">
          <a:xfrm flipH="1">
            <a:off x="5495925" y="5186362"/>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 name="Line 14"/>
          <p:cNvSpPr>
            <a:spLocks noChangeShapeType="1"/>
          </p:cNvSpPr>
          <p:nvPr/>
        </p:nvSpPr>
        <p:spPr bwMode="auto">
          <a:xfrm flipH="1">
            <a:off x="5495925" y="5475287"/>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4" name="Line 15"/>
          <p:cNvSpPr>
            <a:spLocks noChangeShapeType="1"/>
          </p:cNvSpPr>
          <p:nvPr/>
        </p:nvSpPr>
        <p:spPr bwMode="auto">
          <a:xfrm flipH="1">
            <a:off x="5495925" y="5770562"/>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Line 16"/>
          <p:cNvSpPr>
            <a:spLocks noChangeShapeType="1"/>
          </p:cNvSpPr>
          <p:nvPr/>
        </p:nvSpPr>
        <p:spPr bwMode="auto">
          <a:xfrm flipH="1">
            <a:off x="5495925" y="6053137"/>
            <a:ext cx="53340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 name="Text Box 30"/>
          <p:cNvSpPr txBox="1">
            <a:spLocks noChangeArrowheads="1"/>
          </p:cNvSpPr>
          <p:nvPr/>
        </p:nvSpPr>
        <p:spPr bwMode="auto">
          <a:xfrm>
            <a:off x="6086475" y="2643188"/>
            <a:ext cx="1123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alpha123</a:t>
            </a:r>
          </a:p>
        </p:txBody>
      </p:sp>
      <p:sp>
        <p:nvSpPr>
          <p:cNvPr id="17" name="Text Box 31"/>
          <p:cNvSpPr txBox="1">
            <a:spLocks noChangeArrowheads="1"/>
          </p:cNvSpPr>
          <p:nvPr/>
        </p:nvSpPr>
        <p:spPr bwMode="auto">
          <a:xfrm>
            <a:off x="6086475" y="3138487"/>
            <a:ext cx="18224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Nice Tool Name</a:t>
            </a:r>
          </a:p>
        </p:txBody>
      </p:sp>
      <p:sp>
        <p:nvSpPr>
          <p:cNvPr id="18" name="Text Box 32"/>
          <p:cNvSpPr txBox="1">
            <a:spLocks noChangeArrowheads="1"/>
          </p:cNvSpPr>
          <p:nvPr/>
        </p:nvSpPr>
        <p:spPr bwMode="auto">
          <a:xfrm>
            <a:off x="6086475" y="3595687"/>
            <a:ext cx="819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1.2.3a</a:t>
            </a:r>
          </a:p>
        </p:txBody>
      </p:sp>
      <p:sp>
        <p:nvSpPr>
          <p:cNvPr id="19" name="Text Box 33"/>
          <p:cNvSpPr txBox="1">
            <a:spLocks noChangeArrowheads="1"/>
          </p:cNvSpPr>
          <p:nvPr/>
        </p:nvSpPr>
        <p:spPr bwMode="auto">
          <a:xfrm>
            <a:off x="6086475" y="4052888"/>
            <a:ext cx="15176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It does this…</a:t>
            </a:r>
          </a:p>
        </p:txBody>
      </p:sp>
      <p:sp>
        <p:nvSpPr>
          <p:cNvPr id="20" name="Text Box 34"/>
          <p:cNvSpPr txBox="1">
            <a:spLocks noChangeArrowheads="1"/>
          </p:cNvSpPr>
          <p:nvPr/>
        </p:nvSpPr>
        <p:spPr bwMode="auto">
          <a:xfrm>
            <a:off x="6086475" y="4995862"/>
            <a:ext cx="1657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Who can run it</a:t>
            </a:r>
          </a:p>
        </p:txBody>
      </p:sp>
      <p:sp>
        <p:nvSpPr>
          <p:cNvPr id="21" name="Text Box 35"/>
          <p:cNvSpPr txBox="1">
            <a:spLocks noChangeArrowheads="1"/>
          </p:cNvSpPr>
          <p:nvPr/>
        </p:nvSpPr>
        <p:spPr bwMode="auto">
          <a:xfrm>
            <a:off x="6086475" y="5284787"/>
            <a:ext cx="2419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Who can access code</a:t>
            </a:r>
          </a:p>
        </p:txBody>
      </p:sp>
      <p:sp>
        <p:nvSpPr>
          <p:cNvPr id="22" name="Text Box 36"/>
          <p:cNvSpPr txBox="1">
            <a:spLocks noChangeArrowheads="1"/>
          </p:cNvSpPr>
          <p:nvPr/>
        </p:nvSpPr>
        <p:spPr bwMode="auto">
          <a:xfrm>
            <a:off x="6086475" y="5589587"/>
            <a:ext cx="2305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Who can access wiki</a:t>
            </a:r>
          </a:p>
        </p:txBody>
      </p:sp>
      <p:sp>
        <p:nvSpPr>
          <p:cNvPr id="23" name="Text Box 37"/>
          <p:cNvSpPr txBox="1">
            <a:spLocks noChangeArrowheads="1"/>
          </p:cNvSpPr>
          <p:nvPr/>
        </p:nvSpPr>
        <p:spPr bwMode="auto">
          <a:xfrm>
            <a:off x="6086475" y="5881687"/>
            <a:ext cx="1784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rPr>
              <a:t>Team members</a:t>
            </a:r>
          </a:p>
        </p:txBody>
      </p:sp>
    </p:spTree>
    <p:extLst>
      <p:ext uri="{BB962C8B-B14F-4D97-AF65-F5344CB8AC3E}">
        <p14:creationId xmlns:p14="http://schemas.microsoft.com/office/powerpoint/2010/main" val="9309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0" name="AutoShape 30"/>
          <p:cNvSpPr>
            <a:spLocks noChangeArrowheads="1"/>
          </p:cNvSpPr>
          <p:nvPr/>
        </p:nvSpPr>
        <p:spPr bwMode="auto">
          <a:xfrm flipV="1">
            <a:off x="1209675" y="1779588"/>
            <a:ext cx="228600" cy="227012"/>
          </a:xfrm>
          <a:prstGeom prst="triangle">
            <a:avLst>
              <a:gd name="adj" fmla="val 50000"/>
            </a:avLst>
          </a:prstGeom>
          <a:solidFill>
            <a:schemeClr val="accent2"/>
          </a:solidFill>
          <a:ln>
            <a:noFill/>
          </a:ln>
          <a:extLst/>
        </p:spPr>
        <p:txBody>
          <a:bodyPr/>
          <a:lstStyle/>
          <a:p>
            <a:endParaRPr lang="en-US"/>
          </a:p>
        </p:txBody>
      </p:sp>
      <p:sp>
        <p:nvSpPr>
          <p:cNvPr id="35871" name="Text Box 31"/>
          <p:cNvSpPr txBox="1">
            <a:spLocks noChangeArrowheads="1"/>
          </p:cNvSpPr>
          <p:nvPr/>
        </p:nvSpPr>
        <p:spPr bwMode="auto">
          <a:xfrm>
            <a:off x="4229100" y="2303463"/>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5872" name="Text Box 32"/>
          <p:cNvSpPr txBox="1">
            <a:spLocks noChangeArrowheads="1"/>
          </p:cNvSpPr>
          <p:nvPr/>
        </p:nvSpPr>
        <p:spPr bwMode="auto">
          <a:xfrm>
            <a:off x="685800" y="2874963"/>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11268" name="Rectangle 2"/>
          <p:cNvSpPr>
            <a:spLocks noGrp="1" noChangeArrowheads="1"/>
          </p:cNvSpPr>
          <p:nvPr>
            <p:ph type="title"/>
          </p:nvPr>
        </p:nvSpPr>
        <p:spPr/>
        <p:txBody>
          <a:bodyPr/>
          <a:lstStyle/>
          <a:p>
            <a:r>
              <a:rPr lang="en-US" dirty="0">
                <a:ea typeface="ＭＳ Ｐゴシック" charset="0"/>
                <a:cs typeface="ＭＳ Ｐゴシック" charset="0"/>
              </a:rPr>
              <a:t>Tool </a:t>
            </a:r>
            <a:r>
              <a:rPr lang="en-US" dirty="0" smtClean="0">
                <a:ea typeface="ＭＳ Ｐゴシック" charset="0"/>
                <a:cs typeface="ＭＳ Ｐゴシック" charset="0"/>
              </a:rPr>
              <a:t>Development </a:t>
            </a:r>
            <a:r>
              <a:rPr lang="en-US" dirty="0">
                <a:ea typeface="ＭＳ Ｐゴシック" charset="0"/>
                <a:cs typeface="ＭＳ Ｐゴシック" charset="0"/>
              </a:rPr>
              <a:t>P</a:t>
            </a:r>
            <a:r>
              <a:rPr lang="en-US" dirty="0" smtClean="0">
                <a:ea typeface="ＭＳ Ｐゴシック" charset="0"/>
                <a:cs typeface="ＭＳ Ｐゴシック" charset="0"/>
              </a:rPr>
              <a:t>rocess</a:t>
            </a:r>
            <a:endParaRPr lang="en-US" dirty="0">
              <a:ea typeface="ＭＳ Ｐゴシック" charset="0"/>
              <a:cs typeface="ＭＳ Ｐゴシック" charset="0"/>
            </a:endParaRPr>
          </a:p>
        </p:txBody>
      </p:sp>
      <p:sp>
        <p:nvSpPr>
          <p:cNvPr id="11269" name="Line 3"/>
          <p:cNvSpPr>
            <a:spLocks noChangeShapeType="1"/>
          </p:cNvSpPr>
          <p:nvPr/>
        </p:nvSpPr>
        <p:spPr bwMode="auto">
          <a:xfrm>
            <a:off x="3152775" y="1390650"/>
            <a:ext cx="0" cy="46101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Text Box 4"/>
          <p:cNvSpPr txBox="1">
            <a:spLocks noChangeArrowheads="1"/>
          </p:cNvSpPr>
          <p:nvPr/>
        </p:nvSpPr>
        <p:spPr bwMode="auto">
          <a:xfrm>
            <a:off x="4229100" y="22955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Registered</a:t>
            </a:r>
            <a:endParaRPr lang="en-US" sz="1800"/>
          </a:p>
        </p:txBody>
      </p:sp>
      <p:cxnSp>
        <p:nvCxnSpPr>
          <p:cNvPr id="11271" name="AutoShape 5"/>
          <p:cNvCxnSpPr>
            <a:cxnSpLocks noChangeShapeType="1"/>
          </p:cNvCxnSpPr>
          <p:nvPr/>
        </p:nvCxnSpPr>
        <p:spPr bwMode="auto">
          <a:xfrm rot="16200000" flipH="1">
            <a:off x="2939256" y="377032"/>
            <a:ext cx="293687" cy="3543300"/>
          </a:xfrm>
          <a:prstGeom prst="bentConnector3">
            <a:avLst>
              <a:gd name="adj1" fmla="val 4978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2" name="Text Box 6"/>
          <p:cNvSpPr txBox="1">
            <a:spLocks noChangeArrowheads="1"/>
          </p:cNvSpPr>
          <p:nvPr/>
        </p:nvSpPr>
        <p:spPr bwMode="auto">
          <a:xfrm>
            <a:off x="685800" y="28670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Created</a:t>
            </a:r>
            <a:endParaRPr lang="en-US" sz="1800"/>
          </a:p>
        </p:txBody>
      </p:sp>
      <p:cxnSp>
        <p:nvCxnSpPr>
          <p:cNvPr id="11273" name="AutoShape 7"/>
          <p:cNvCxnSpPr>
            <a:cxnSpLocks noChangeShapeType="1"/>
          </p:cNvCxnSpPr>
          <p:nvPr/>
        </p:nvCxnSpPr>
        <p:spPr bwMode="auto">
          <a:xfrm rot="5400000">
            <a:off x="2939256" y="948532"/>
            <a:ext cx="293687"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4" name="Text Box 8"/>
          <p:cNvSpPr txBox="1">
            <a:spLocks noChangeArrowheads="1"/>
          </p:cNvSpPr>
          <p:nvPr/>
        </p:nvSpPr>
        <p:spPr bwMode="auto">
          <a:xfrm>
            <a:off x="4229100" y="3438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Uploaded</a:t>
            </a:r>
            <a:endParaRPr lang="en-US" sz="1800"/>
          </a:p>
        </p:txBody>
      </p:sp>
      <p:cxnSp>
        <p:nvCxnSpPr>
          <p:cNvPr id="11275" name="AutoShape 9"/>
          <p:cNvCxnSpPr>
            <a:cxnSpLocks noChangeShapeType="1"/>
          </p:cNvCxnSpPr>
          <p:nvPr/>
        </p:nvCxnSpPr>
        <p:spPr bwMode="auto">
          <a:xfrm rot="16200000" flipH="1">
            <a:off x="2938462" y="1519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6" name="Text Box 10"/>
          <p:cNvSpPr txBox="1">
            <a:spLocks noChangeArrowheads="1"/>
          </p:cNvSpPr>
          <p:nvPr/>
        </p:nvSpPr>
        <p:spPr bwMode="auto">
          <a:xfrm>
            <a:off x="685800" y="4010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Installed</a:t>
            </a:r>
            <a:endParaRPr lang="en-US" sz="1800"/>
          </a:p>
        </p:txBody>
      </p:sp>
      <p:cxnSp>
        <p:nvCxnSpPr>
          <p:cNvPr id="11277" name="AutoShape 11"/>
          <p:cNvCxnSpPr>
            <a:cxnSpLocks noChangeShapeType="1"/>
          </p:cNvCxnSpPr>
          <p:nvPr/>
        </p:nvCxnSpPr>
        <p:spPr bwMode="auto">
          <a:xfrm rot="5400000">
            <a:off x="2938462" y="20907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8" name="Text Box 12"/>
          <p:cNvSpPr txBox="1">
            <a:spLocks noChangeArrowheads="1"/>
          </p:cNvSpPr>
          <p:nvPr/>
        </p:nvSpPr>
        <p:spPr bwMode="auto">
          <a:xfrm>
            <a:off x="4229100" y="4010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Updated</a:t>
            </a:r>
            <a:endParaRPr lang="en-US" sz="1800"/>
          </a:p>
        </p:txBody>
      </p:sp>
      <p:cxnSp>
        <p:nvCxnSpPr>
          <p:cNvPr id="11279" name="AutoShape 13"/>
          <p:cNvCxnSpPr>
            <a:cxnSpLocks noChangeShapeType="1"/>
          </p:cNvCxnSpPr>
          <p:nvPr/>
        </p:nvCxnSpPr>
        <p:spPr bwMode="auto">
          <a:xfrm>
            <a:off x="1943100" y="4148138"/>
            <a:ext cx="228600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280" name="Text Box 14"/>
          <p:cNvSpPr txBox="1">
            <a:spLocks noChangeArrowheads="1"/>
          </p:cNvSpPr>
          <p:nvPr/>
        </p:nvSpPr>
        <p:spPr bwMode="auto">
          <a:xfrm>
            <a:off x="2514600" y="5153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Published</a:t>
            </a:r>
            <a:endParaRPr lang="en-US" sz="1800"/>
          </a:p>
        </p:txBody>
      </p:sp>
      <p:cxnSp>
        <p:nvCxnSpPr>
          <p:cNvPr id="11281" name="AutoShape 15"/>
          <p:cNvCxnSpPr>
            <a:cxnSpLocks noChangeShapeType="1"/>
          </p:cNvCxnSpPr>
          <p:nvPr/>
        </p:nvCxnSpPr>
        <p:spPr bwMode="auto">
          <a:xfrm rot="16200000" flipH="1">
            <a:off x="2938462" y="2662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282" name="AutoShape 16"/>
          <p:cNvCxnSpPr>
            <a:cxnSpLocks noChangeShapeType="1"/>
          </p:cNvCxnSpPr>
          <p:nvPr/>
        </p:nvCxnSpPr>
        <p:spPr bwMode="auto">
          <a:xfrm flipV="1">
            <a:off x="3771900" y="4148138"/>
            <a:ext cx="1714500" cy="1143000"/>
          </a:xfrm>
          <a:prstGeom prst="bentConnector3">
            <a:avLst>
              <a:gd name="adj1" fmla="val 11333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3" name="Text Box 17"/>
          <p:cNvSpPr txBox="1">
            <a:spLocks noChangeArrowheads="1"/>
          </p:cNvSpPr>
          <p:nvPr/>
        </p:nvSpPr>
        <p:spPr bwMode="auto">
          <a:xfrm>
            <a:off x="4229100" y="5724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Retired</a:t>
            </a:r>
            <a:endParaRPr lang="en-US" sz="1800"/>
          </a:p>
        </p:txBody>
      </p:sp>
      <p:cxnSp>
        <p:nvCxnSpPr>
          <p:cNvPr id="11284" name="AutoShape 18"/>
          <p:cNvCxnSpPr>
            <a:cxnSpLocks noChangeShapeType="1"/>
          </p:cNvCxnSpPr>
          <p:nvPr/>
        </p:nvCxnSpPr>
        <p:spPr bwMode="auto">
          <a:xfrm rot="16200000" flipH="1">
            <a:off x="3852069" y="47188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5" name="AutoShape 19"/>
          <p:cNvSpPr>
            <a:spLocks noChangeArrowheads="1"/>
          </p:cNvSpPr>
          <p:nvPr/>
        </p:nvSpPr>
        <p:spPr bwMode="auto">
          <a:xfrm flipV="1">
            <a:off x="1209675" y="1773238"/>
            <a:ext cx="228600" cy="227012"/>
          </a:xfrm>
          <a:prstGeom prst="triangle">
            <a:avLst>
              <a:gd name="adj" fmla="val 50000"/>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lstStyle/>
          <a:p>
            <a:endParaRPr lang="en-US"/>
          </a:p>
        </p:txBody>
      </p:sp>
      <p:sp>
        <p:nvSpPr>
          <p:cNvPr id="11286" name="Text Box 20"/>
          <p:cNvSpPr txBox="1">
            <a:spLocks noChangeArrowheads="1"/>
          </p:cNvSpPr>
          <p:nvPr/>
        </p:nvSpPr>
        <p:spPr bwMode="auto">
          <a:xfrm>
            <a:off x="304800" y="1504950"/>
            <a:ext cx="2019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Contribution form</a:t>
            </a:r>
          </a:p>
        </p:txBody>
      </p:sp>
      <p:sp>
        <p:nvSpPr>
          <p:cNvPr id="11287" name="Text Box 21"/>
          <p:cNvSpPr txBox="1">
            <a:spLocks noChangeArrowheads="1"/>
          </p:cNvSpPr>
          <p:nvPr/>
        </p:nvSpPr>
        <p:spPr bwMode="auto">
          <a:xfrm>
            <a:off x="4229100" y="4581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Approved</a:t>
            </a:r>
            <a:endParaRPr lang="en-US" sz="1800"/>
          </a:p>
        </p:txBody>
      </p:sp>
      <p:cxnSp>
        <p:nvCxnSpPr>
          <p:cNvPr id="11288" name="AutoShape 22"/>
          <p:cNvCxnSpPr>
            <a:cxnSpLocks noChangeShapeType="1"/>
          </p:cNvCxnSpPr>
          <p:nvPr/>
        </p:nvCxnSpPr>
        <p:spPr bwMode="auto">
          <a:xfrm rot="5400000">
            <a:off x="3852069" y="41473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9" name="Text Box 23"/>
          <p:cNvSpPr txBox="1">
            <a:spLocks noChangeArrowheads="1"/>
          </p:cNvSpPr>
          <p:nvPr/>
        </p:nvSpPr>
        <p:spPr bwMode="auto">
          <a:xfrm>
            <a:off x="2171700" y="1352550"/>
            <a:ext cx="914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a:t>User</a:t>
            </a:r>
            <a:endParaRPr lang="en-US" sz="1800"/>
          </a:p>
        </p:txBody>
      </p:sp>
      <p:sp>
        <p:nvSpPr>
          <p:cNvPr id="11290" name="Text Box 24"/>
          <p:cNvSpPr txBox="1">
            <a:spLocks noChangeArrowheads="1"/>
          </p:cNvSpPr>
          <p:nvPr/>
        </p:nvSpPr>
        <p:spPr bwMode="auto">
          <a:xfrm>
            <a:off x="3200400" y="1352550"/>
            <a:ext cx="1447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Hub managers</a:t>
            </a:r>
            <a:endParaRPr lang="en-US" sz="1800"/>
          </a:p>
        </p:txBody>
      </p:sp>
      <p:sp>
        <p:nvSpPr>
          <p:cNvPr id="11291" name="Text Box 25"/>
          <p:cNvSpPr txBox="1">
            <a:spLocks noChangeArrowheads="1"/>
          </p:cNvSpPr>
          <p:nvPr/>
        </p:nvSpPr>
        <p:spPr bwMode="auto">
          <a:xfrm>
            <a:off x="2286000" y="1066800"/>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a:t>waiting for…</a:t>
            </a:r>
            <a:endParaRPr lang="en-US" sz="1800"/>
          </a:p>
        </p:txBody>
      </p:sp>
      <p:cxnSp>
        <p:nvCxnSpPr>
          <p:cNvPr id="35866" name="AutoShape 26"/>
          <p:cNvCxnSpPr>
            <a:cxnSpLocks noChangeShapeType="1"/>
            <a:stCxn id="11287" idx="3"/>
          </p:cNvCxnSpPr>
          <p:nvPr/>
        </p:nvCxnSpPr>
        <p:spPr bwMode="auto">
          <a:xfrm>
            <a:off x="5486400" y="4724400"/>
            <a:ext cx="228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8" name="Picture 37"/>
          <p:cNvPicPr>
            <a:picLocks noChangeAspect="1"/>
          </p:cNvPicPr>
          <p:nvPr/>
        </p:nvPicPr>
        <p:blipFill>
          <a:blip r:embed="rId3"/>
          <a:stretch>
            <a:fillRect/>
          </a:stretch>
        </p:blipFill>
        <p:spPr>
          <a:xfrm>
            <a:off x="6189205" y="1752600"/>
            <a:ext cx="2440781" cy="1905000"/>
          </a:xfrm>
          <a:prstGeom prst="rect">
            <a:avLst/>
          </a:prstGeom>
          <a:ln>
            <a:solidFill>
              <a:schemeClr val="bg2"/>
            </a:solidFill>
          </a:ln>
        </p:spPr>
      </p:pic>
      <p:sp>
        <p:nvSpPr>
          <p:cNvPr id="2" name="TextBox 1"/>
          <p:cNvSpPr txBox="1"/>
          <p:nvPr/>
        </p:nvSpPr>
        <p:spPr>
          <a:xfrm>
            <a:off x="6151105" y="3784600"/>
            <a:ext cx="2535695" cy="1718419"/>
          </a:xfrm>
          <a:prstGeom prst="rect">
            <a:avLst/>
          </a:prstGeom>
          <a:noFill/>
        </p:spPr>
        <p:txBody>
          <a:bodyPr wrap="none" rtlCol="0">
            <a:spAutoFit/>
          </a:bodyPr>
          <a:lstStyle/>
          <a:p>
            <a:r>
              <a:rPr lang="en-US" sz="2000" b="1" dirty="0" smtClean="0">
                <a:solidFill>
                  <a:schemeClr val="accent1"/>
                </a:solidFill>
              </a:rPr>
              <a:t>Develop tool within</a:t>
            </a:r>
          </a:p>
          <a:p>
            <a:r>
              <a:rPr lang="en-US" sz="2000" b="1" dirty="0" smtClean="0">
                <a:solidFill>
                  <a:schemeClr val="accent1"/>
                </a:solidFill>
              </a:rPr>
              <a:t>a workspace</a:t>
            </a:r>
          </a:p>
          <a:p>
            <a:pPr marL="177800" indent="-177800">
              <a:spcBef>
                <a:spcPts val="600"/>
              </a:spcBef>
              <a:buFont typeface="Arial"/>
              <a:buChar char="•"/>
            </a:pPr>
            <a:r>
              <a:rPr lang="en-US" dirty="0" smtClean="0"/>
              <a:t>Rappture toolkit</a:t>
            </a:r>
          </a:p>
          <a:p>
            <a:pPr marL="177800" indent="-177800">
              <a:spcBef>
                <a:spcPts val="400"/>
              </a:spcBef>
              <a:buFont typeface="Arial"/>
              <a:buChar char="•"/>
            </a:pPr>
            <a:r>
              <a:rPr lang="en-US" dirty="0" smtClean="0"/>
              <a:t>Build/test</a:t>
            </a:r>
          </a:p>
          <a:p>
            <a:pPr marL="177800" indent="-177800">
              <a:spcBef>
                <a:spcPts val="400"/>
              </a:spcBef>
              <a:buFont typeface="Arial"/>
              <a:buChar char="•"/>
            </a:pPr>
            <a:r>
              <a:rPr lang="en-US" dirty="0" smtClean="0"/>
              <a:t>Commit to </a:t>
            </a:r>
            <a:r>
              <a:rPr lang="en-US" dirty="0" err="1" smtClean="0"/>
              <a:t>svn</a:t>
            </a:r>
            <a:endParaRPr lang="en-US" dirty="0"/>
          </a:p>
        </p:txBody>
      </p:sp>
      <p:sp>
        <p:nvSpPr>
          <p:cNvPr id="3" name="Slide Number Placeholder 2"/>
          <p:cNvSpPr>
            <a:spLocks noGrp="1"/>
          </p:cNvSpPr>
          <p:nvPr>
            <p:ph type="sldNum" sz="quarter" idx="11"/>
          </p:nvPr>
        </p:nvSpPr>
        <p:spPr/>
        <p:txBody>
          <a:bodyPr/>
          <a:lstStyle/>
          <a:p>
            <a:fld id="{28E9BE54-086F-8142-9763-2292171B0BCB}" type="slidenum">
              <a:rPr lang="en-US" smtClean="0"/>
              <a:pPr/>
              <a:t>51</a:t>
            </a:fld>
            <a:endParaRPr lang="en-US"/>
          </a:p>
        </p:txBody>
      </p:sp>
    </p:spTree>
    <p:extLst>
      <p:ext uri="{BB962C8B-B14F-4D97-AF65-F5344CB8AC3E}">
        <p14:creationId xmlns:p14="http://schemas.microsoft.com/office/powerpoint/2010/main" val="1182039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70"/>
                                        </p:tgtEl>
                                        <p:attrNameLst>
                                          <p:attrName>style.visibility</p:attrName>
                                        </p:attrNameLst>
                                      </p:cBhvr>
                                      <p:to>
                                        <p:strVal val="visible"/>
                                      </p:to>
                                    </p:set>
                                  </p:childTnLst>
                                  <p:subTnLst>
                                    <p:set>
                                      <p:cBhvr override="childStyle">
                                        <p:cTn dur="1" fill="hold" display="0" masterRel="nextClick" afterEffect="1"/>
                                        <p:tgtEl>
                                          <p:spTgt spid="3587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71"/>
                                        </p:tgtEl>
                                        <p:attrNameLst>
                                          <p:attrName>style.visibility</p:attrName>
                                        </p:attrNameLst>
                                      </p:cBhvr>
                                      <p:to>
                                        <p:strVal val="visible"/>
                                      </p:to>
                                    </p:set>
                                  </p:childTnLst>
                                  <p:subTnLst>
                                    <p:set>
                                      <p:cBhvr override="childStyle">
                                        <p:cTn dur="1" fill="hold" display="0" masterRel="nextClick" afterEffect="1"/>
                                        <p:tgtEl>
                                          <p:spTgt spid="35871"/>
                                        </p:tgtEl>
                                        <p:attrNameLst>
                                          <p:attrName>style.visibility</p:attrName>
                                        </p:attrNameLst>
                                      </p:cBhvr>
                                      <p:to>
                                        <p:strVal val="hidden"/>
                                      </p:to>
                                    </p:set>
                                  </p:sub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anim calcmode="lin" valueType="num">
                                      <p:cBhvr>
                                        <p:cTn id="20" dur="500" fill="hold"/>
                                        <p:tgtEl>
                                          <p:spTgt spid="38"/>
                                        </p:tgtEl>
                                        <p:attrNameLst>
                                          <p:attrName>ppt_x</p:attrName>
                                        </p:attrNameLst>
                                      </p:cBhvr>
                                      <p:tavLst>
                                        <p:tav tm="0">
                                          <p:val>
                                            <p:strVal val="#ppt_x"/>
                                          </p:val>
                                        </p:tav>
                                        <p:tav tm="100000">
                                          <p:val>
                                            <p:strVal val="#ppt_x"/>
                                          </p:val>
                                        </p:tav>
                                      </p:tavLst>
                                    </p:anim>
                                    <p:anim calcmode="lin" valueType="num">
                                      <p:cBhvr>
                                        <p:cTn id="21" dur="5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0" grpId="0" animBg="1"/>
      <p:bldP spid="35871" grpId="0" animBg="1"/>
      <p:bldP spid="35872"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32"/>
          <p:cNvSpPr txBox="1">
            <a:spLocks noChangeArrowheads="1"/>
          </p:cNvSpPr>
          <p:nvPr/>
        </p:nvSpPr>
        <p:spPr bwMode="auto">
          <a:xfrm>
            <a:off x="685800" y="2874963"/>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3" name="Text Box 31"/>
          <p:cNvSpPr txBox="1">
            <a:spLocks noChangeArrowheads="1"/>
          </p:cNvSpPr>
          <p:nvPr/>
        </p:nvSpPr>
        <p:spPr bwMode="auto">
          <a:xfrm>
            <a:off x="4235450" y="3441700"/>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11268" name="Rectangle 2"/>
          <p:cNvSpPr>
            <a:spLocks noGrp="1" noChangeArrowheads="1"/>
          </p:cNvSpPr>
          <p:nvPr>
            <p:ph type="title"/>
          </p:nvPr>
        </p:nvSpPr>
        <p:spPr/>
        <p:txBody>
          <a:bodyPr/>
          <a:lstStyle/>
          <a:p>
            <a:r>
              <a:rPr lang="en-US" dirty="0">
                <a:ea typeface="ＭＳ Ｐゴシック" charset="0"/>
                <a:cs typeface="ＭＳ Ｐゴシック" charset="0"/>
              </a:rPr>
              <a:t>Tool </a:t>
            </a:r>
            <a:r>
              <a:rPr lang="en-US" dirty="0" smtClean="0">
                <a:ea typeface="ＭＳ Ｐゴシック" charset="0"/>
                <a:cs typeface="ＭＳ Ｐゴシック" charset="0"/>
              </a:rPr>
              <a:t>Development </a:t>
            </a:r>
            <a:r>
              <a:rPr lang="en-US" dirty="0">
                <a:ea typeface="ＭＳ Ｐゴシック" charset="0"/>
                <a:cs typeface="ＭＳ Ｐゴシック" charset="0"/>
              </a:rPr>
              <a:t>P</a:t>
            </a:r>
            <a:r>
              <a:rPr lang="en-US" dirty="0" smtClean="0">
                <a:ea typeface="ＭＳ Ｐゴシック" charset="0"/>
                <a:cs typeface="ＭＳ Ｐゴシック" charset="0"/>
              </a:rPr>
              <a:t>rocess</a:t>
            </a:r>
            <a:endParaRPr lang="en-US" dirty="0">
              <a:ea typeface="ＭＳ Ｐゴシック" charset="0"/>
              <a:cs typeface="ＭＳ Ｐゴシック" charset="0"/>
            </a:endParaRPr>
          </a:p>
        </p:txBody>
      </p:sp>
      <p:sp>
        <p:nvSpPr>
          <p:cNvPr id="11269" name="Line 3"/>
          <p:cNvSpPr>
            <a:spLocks noChangeShapeType="1"/>
          </p:cNvSpPr>
          <p:nvPr/>
        </p:nvSpPr>
        <p:spPr bwMode="auto">
          <a:xfrm>
            <a:off x="3152775" y="1390650"/>
            <a:ext cx="0" cy="46101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Text Box 4"/>
          <p:cNvSpPr txBox="1">
            <a:spLocks noChangeArrowheads="1"/>
          </p:cNvSpPr>
          <p:nvPr/>
        </p:nvSpPr>
        <p:spPr bwMode="auto">
          <a:xfrm>
            <a:off x="4229100" y="22955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Registered</a:t>
            </a:r>
            <a:endParaRPr lang="en-US" sz="1800"/>
          </a:p>
        </p:txBody>
      </p:sp>
      <p:cxnSp>
        <p:nvCxnSpPr>
          <p:cNvPr id="11271" name="AutoShape 5"/>
          <p:cNvCxnSpPr>
            <a:cxnSpLocks noChangeShapeType="1"/>
          </p:cNvCxnSpPr>
          <p:nvPr/>
        </p:nvCxnSpPr>
        <p:spPr bwMode="auto">
          <a:xfrm rot="16200000" flipH="1">
            <a:off x="2939256" y="377032"/>
            <a:ext cx="293687" cy="3543300"/>
          </a:xfrm>
          <a:prstGeom prst="bentConnector3">
            <a:avLst>
              <a:gd name="adj1" fmla="val 4978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2" name="Text Box 6"/>
          <p:cNvSpPr txBox="1">
            <a:spLocks noChangeArrowheads="1"/>
          </p:cNvSpPr>
          <p:nvPr/>
        </p:nvSpPr>
        <p:spPr bwMode="auto">
          <a:xfrm>
            <a:off x="685800" y="28670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t>Created</a:t>
            </a:r>
            <a:endParaRPr lang="en-US" sz="1800" dirty="0"/>
          </a:p>
        </p:txBody>
      </p:sp>
      <p:cxnSp>
        <p:nvCxnSpPr>
          <p:cNvPr id="11273" name="AutoShape 7"/>
          <p:cNvCxnSpPr>
            <a:cxnSpLocks noChangeShapeType="1"/>
          </p:cNvCxnSpPr>
          <p:nvPr/>
        </p:nvCxnSpPr>
        <p:spPr bwMode="auto">
          <a:xfrm rot="5400000">
            <a:off x="2939256" y="948532"/>
            <a:ext cx="293687"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4" name="Text Box 8"/>
          <p:cNvSpPr txBox="1">
            <a:spLocks noChangeArrowheads="1"/>
          </p:cNvSpPr>
          <p:nvPr/>
        </p:nvSpPr>
        <p:spPr bwMode="auto">
          <a:xfrm>
            <a:off x="4229100" y="34385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Uploaded</a:t>
            </a:r>
            <a:endParaRPr lang="en-US" sz="1800"/>
          </a:p>
        </p:txBody>
      </p:sp>
      <p:cxnSp>
        <p:nvCxnSpPr>
          <p:cNvPr id="11275" name="AutoShape 9"/>
          <p:cNvCxnSpPr>
            <a:cxnSpLocks noChangeShapeType="1"/>
          </p:cNvCxnSpPr>
          <p:nvPr/>
        </p:nvCxnSpPr>
        <p:spPr bwMode="auto">
          <a:xfrm rot="16200000" flipH="1">
            <a:off x="2938462" y="1519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6" name="Text Box 10"/>
          <p:cNvSpPr txBox="1">
            <a:spLocks noChangeArrowheads="1"/>
          </p:cNvSpPr>
          <p:nvPr/>
        </p:nvSpPr>
        <p:spPr bwMode="auto">
          <a:xfrm>
            <a:off x="685800" y="4010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Installed</a:t>
            </a:r>
            <a:endParaRPr lang="en-US" sz="1800"/>
          </a:p>
        </p:txBody>
      </p:sp>
      <p:cxnSp>
        <p:nvCxnSpPr>
          <p:cNvPr id="11277" name="AutoShape 11"/>
          <p:cNvCxnSpPr>
            <a:cxnSpLocks noChangeShapeType="1"/>
          </p:cNvCxnSpPr>
          <p:nvPr/>
        </p:nvCxnSpPr>
        <p:spPr bwMode="auto">
          <a:xfrm rot="5400000">
            <a:off x="2938462" y="20907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8" name="Text Box 12"/>
          <p:cNvSpPr txBox="1">
            <a:spLocks noChangeArrowheads="1"/>
          </p:cNvSpPr>
          <p:nvPr/>
        </p:nvSpPr>
        <p:spPr bwMode="auto">
          <a:xfrm>
            <a:off x="4229100" y="4010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Updated</a:t>
            </a:r>
            <a:endParaRPr lang="en-US" sz="1800"/>
          </a:p>
        </p:txBody>
      </p:sp>
      <p:cxnSp>
        <p:nvCxnSpPr>
          <p:cNvPr id="11279" name="AutoShape 13"/>
          <p:cNvCxnSpPr>
            <a:cxnSpLocks noChangeShapeType="1"/>
          </p:cNvCxnSpPr>
          <p:nvPr/>
        </p:nvCxnSpPr>
        <p:spPr bwMode="auto">
          <a:xfrm>
            <a:off x="1943100" y="4148138"/>
            <a:ext cx="228600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280" name="Text Box 14"/>
          <p:cNvSpPr txBox="1">
            <a:spLocks noChangeArrowheads="1"/>
          </p:cNvSpPr>
          <p:nvPr/>
        </p:nvSpPr>
        <p:spPr bwMode="auto">
          <a:xfrm>
            <a:off x="2514600" y="5153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Published</a:t>
            </a:r>
            <a:endParaRPr lang="en-US" sz="1800"/>
          </a:p>
        </p:txBody>
      </p:sp>
      <p:cxnSp>
        <p:nvCxnSpPr>
          <p:cNvPr id="11281" name="AutoShape 15"/>
          <p:cNvCxnSpPr>
            <a:cxnSpLocks noChangeShapeType="1"/>
          </p:cNvCxnSpPr>
          <p:nvPr/>
        </p:nvCxnSpPr>
        <p:spPr bwMode="auto">
          <a:xfrm rot="16200000" flipH="1">
            <a:off x="2938462" y="2662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282" name="AutoShape 16"/>
          <p:cNvCxnSpPr>
            <a:cxnSpLocks noChangeShapeType="1"/>
          </p:cNvCxnSpPr>
          <p:nvPr/>
        </p:nvCxnSpPr>
        <p:spPr bwMode="auto">
          <a:xfrm flipV="1">
            <a:off x="3771900" y="4148138"/>
            <a:ext cx="1714500" cy="1143000"/>
          </a:xfrm>
          <a:prstGeom prst="bentConnector3">
            <a:avLst>
              <a:gd name="adj1" fmla="val 11333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3" name="Text Box 17"/>
          <p:cNvSpPr txBox="1">
            <a:spLocks noChangeArrowheads="1"/>
          </p:cNvSpPr>
          <p:nvPr/>
        </p:nvSpPr>
        <p:spPr bwMode="auto">
          <a:xfrm>
            <a:off x="4229100" y="5724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Retired</a:t>
            </a:r>
            <a:endParaRPr lang="en-US" sz="1800"/>
          </a:p>
        </p:txBody>
      </p:sp>
      <p:cxnSp>
        <p:nvCxnSpPr>
          <p:cNvPr id="11284" name="AutoShape 18"/>
          <p:cNvCxnSpPr>
            <a:cxnSpLocks noChangeShapeType="1"/>
          </p:cNvCxnSpPr>
          <p:nvPr/>
        </p:nvCxnSpPr>
        <p:spPr bwMode="auto">
          <a:xfrm rot="16200000" flipH="1">
            <a:off x="3852069" y="47188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5" name="AutoShape 19"/>
          <p:cNvSpPr>
            <a:spLocks noChangeArrowheads="1"/>
          </p:cNvSpPr>
          <p:nvPr/>
        </p:nvSpPr>
        <p:spPr bwMode="auto">
          <a:xfrm flipV="1">
            <a:off x="1209675" y="1773238"/>
            <a:ext cx="228600" cy="227012"/>
          </a:xfrm>
          <a:prstGeom prst="triangle">
            <a:avLst>
              <a:gd name="adj" fmla="val 50000"/>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lstStyle/>
          <a:p>
            <a:endParaRPr lang="en-US"/>
          </a:p>
        </p:txBody>
      </p:sp>
      <p:sp>
        <p:nvSpPr>
          <p:cNvPr id="11286" name="Text Box 20"/>
          <p:cNvSpPr txBox="1">
            <a:spLocks noChangeArrowheads="1"/>
          </p:cNvSpPr>
          <p:nvPr/>
        </p:nvSpPr>
        <p:spPr bwMode="auto">
          <a:xfrm>
            <a:off x="304800" y="1504950"/>
            <a:ext cx="2019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Contribution form</a:t>
            </a:r>
          </a:p>
        </p:txBody>
      </p:sp>
      <p:sp>
        <p:nvSpPr>
          <p:cNvPr id="11287" name="Text Box 21"/>
          <p:cNvSpPr txBox="1">
            <a:spLocks noChangeArrowheads="1"/>
          </p:cNvSpPr>
          <p:nvPr/>
        </p:nvSpPr>
        <p:spPr bwMode="auto">
          <a:xfrm>
            <a:off x="4229100" y="4581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Approved</a:t>
            </a:r>
            <a:endParaRPr lang="en-US" sz="1800"/>
          </a:p>
        </p:txBody>
      </p:sp>
      <p:cxnSp>
        <p:nvCxnSpPr>
          <p:cNvPr id="11288" name="AutoShape 22"/>
          <p:cNvCxnSpPr>
            <a:cxnSpLocks noChangeShapeType="1"/>
          </p:cNvCxnSpPr>
          <p:nvPr/>
        </p:nvCxnSpPr>
        <p:spPr bwMode="auto">
          <a:xfrm rot="5400000">
            <a:off x="3852069" y="41473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9" name="Text Box 23"/>
          <p:cNvSpPr txBox="1">
            <a:spLocks noChangeArrowheads="1"/>
          </p:cNvSpPr>
          <p:nvPr/>
        </p:nvSpPr>
        <p:spPr bwMode="auto">
          <a:xfrm>
            <a:off x="2171700" y="1352550"/>
            <a:ext cx="914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a:t>User</a:t>
            </a:r>
            <a:endParaRPr lang="en-US" sz="1800"/>
          </a:p>
        </p:txBody>
      </p:sp>
      <p:sp>
        <p:nvSpPr>
          <p:cNvPr id="11290" name="Text Box 24"/>
          <p:cNvSpPr txBox="1">
            <a:spLocks noChangeArrowheads="1"/>
          </p:cNvSpPr>
          <p:nvPr/>
        </p:nvSpPr>
        <p:spPr bwMode="auto">
          <a:xfrm>
            <a:off x="3200400" y="1352550"/>
            <a:ext cx="1447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Hub managers</a:t>
            </a:r>
            <a:endParaRPr lang="en-US" sz="1800"/>
          </a:p>
        </p:txBody>
      </p:sp>
      <p:sp>
        <p:nvSpPr>
          <p:cNvPr id="11291" name="Text Box 25"/>
          <p:cNvSpPr txBox="1">
            <a:spLocks noChangeArrowheads="1"/>
          </p:cNvSpPr>
          <p:nvPr/>
        </p:nvSpPr>
        <p:spPr bwMode="auto">
          <a:xfrm>
            <a:off x="2286000" y="1066800"/>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a:t>waiting for…</a:t>
            </a:r>
            <a:endParaRPr lang="en-US" sz="1800"/>
          </a:p>
        </p:txBody>
      </p:sp>
      <p:cxnSp>
        <p:nvCxnSpPr>
          <p:cNvPr id="35866" name="AutoShape 26"/>
          <p:cNvCxnSpPr>
            <a:cxnSpLocks noChangeShapeType="1"/>
            <a:stCxn id="11287" idx="3"/>
          </p:cNvCxnSpPr>
          <p:nvPr/>
        </p:nvCxnSpPr>
        <p:spPr bwMode="auto">
          <a:xfrm>
            <a:off x="5486400" y="4724400"/>
            <a:ext cx="228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p:cNvPicPr>
            <a:picLocks noChangeAspect="1"/>
          </p:cNvPicPr>
          <p:nvPr/>
        </p:nvPicPr>
        <p:blipFill>
          <a:blip r:embed="rId3"/>
          <a:stretch>
            <a:fillRect/>
          </a:stretch>
        </p:blipFill>
        <p:spPr>
          <a:xfrm>
            <a:off x="5816600" y="1701800"/>
            <a:ext cx="5410200" cy="1803400"/>
          </a:xfrm>
          <a:prstGeom prst="rect">
            <a:avLst/>
          </a:prstGeom>
        </p:spPr>
      </p:pic>
      <p:sp>
        <p:nvSpPr>
          <p:cNvPr id="38" name="AutoShape 15"/>
          <p:cNvSpPr>
            <a:spLocks noChangeAspect="1" noChangeArrowheads="1"/>
          </p:cNvSpPr>
          <p:nvPr/>
        </p:nvSpPr>
        <p:spPr bwMode="auto">
          <a:xfrm rot="19784614">
            <a:off x="7856104" y="33877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
        <p:nvSpPr>
          <p:cNvPr id="3" name="TextBox 2"/>
          <p:cNvSpPr txBox="1"/>
          <p:nvPr/>
        </p:nvSpPr>
        <p:spPr>
          <a:xfrm>
            <a:off x="6045200" y="3886200"/>
            <a:ext cx="2394880" cy="1015663"/>
          </a:xfrm>
          <a:prstGeom prst="rect">
            <a:avLst/>
          </a:prstGeom>
          <a:noFill/>
        </p:spPr>
        <p:txBody>
          <a:bodyPr wrap="none" rtlCol="0">
            <a:spAutoFit/>
          </a:bodyPr>
          <a:lstStyle/>
          <a:p>
            <a:r>
              <a:rPr lang="en-US" sz="2000" i="1" dirty="0" smtClean="0">
                <a:solidFill>
                  <a:schemeClr val="accent2"/>
                </a:solidFill>
              </a:rPr>
              <a:t>When your tool is</a:t>
            </a:r>
            <a:br>
              <a:rPr lang="en-US" sz="2000" i="1" dirty="0" smtClean="0">
                <a:solidFill>
                  <a:schemeClr val="accent2"/>
                </a:solidFill>
              </a:rPr>
            </a:br>
            <a:r>
              <a:rPr lang="en-US" sz="2000" i="1" dirty="0" smtClean="0">
                <a:solidFill>
                  <a:schemeClr val="accent2"/>
                </a:solidFill>
              </a:rPr>
              <a:t>ready, click the link</a:t>
            </a:r>
          </a:p>
          <a:p>
            <a:r>
              <a:rPr lang="en-US" sz="2000" i="1" dirty="0" smtClean="0">
                <a:solidFill>
                  <a:schemeClr val="accent2"/>
                </a:solidFill>
              </a:rPr>
              <a:t>to move forward</a:t>
            </a:r>
            <a:endParaRPr lang="en-US" sz="2000" i="1" dirty="0">
              <a:solidFill>
                <a:schemeClr val="accent2"/>
              </a:solidFill>
            </a:endParaRPr>
          </a:p>
        </p:txBody>
      </p:sp>
      <p:sp>
        <p:nvSpPr>
          <p:cNvPr id="4" name="Slide Number Placeholder 3"/>
          <p:cNvSpPr>
            <a:spLocks noGrp="1"/>
          </p:cNvSpPr>
          <p:nvPr>
            <p:ph type="sldNum" sz="quarter" idx="11"/>
          </p:nvPr>
        </p:nvSpPr>
        <p:spPr/>
        <p:txBody>
          <a:bodyPr/>
          <a:lstStyle/>
          <a:p>
            <a:fld id="{28E9BE54-086F-8142-9763-2292171B0BCB}" type="slidenum">
              <a:rPr lang="en-US" smtClean="0"/>
              <a:pPr/>
              <a:t>52</a:t>
            </a:fld>
            <a:endParaRPr lang="en-US"/>
          </a:p>
        </p:txBody>
      </p:sp>
    </p:spTree>
    <p:extLst>
      <p:ext uri="{BB962C8B-B14F-4D97-AF65-F5344CB8AC3E}">
        <p14:creationId xmlns:p14="http://schemas.microsoft.com/office/powerpoint/2010/main" val="45976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10" dur="1000" fill="hold"/>
                                        <p:tgtEl>
                                          <p:spTgt spid="38"/>
                                        </p:tgtEl>
                                        <p:attrNameLst>
                                          <p:attrName>ppt_x</p:attrName>
                                          <p:attrName>ppt_y</p:attrName>
                                        </p:attrNameLst>
                                      </p:cBhvr>
                                      <p:rCtr x="-3073" y="-2130"/>
                                    </p:animMotion>
                                  </p:childTnLst>
                                </p:cTn>
                              </p:par>
                            </p:childTnLst>
                          </p:cTn>
                        </p:par>
                        <p:par>
                          <p:cTn id="11" fill="hold">
                            <p:stCondLst>
                              <p:cond delay="1000"/>
                            </p:stCondLst>
                            <p:childTnLst>
                              <p:par>
                                <p:cTn id="12" presetID="1" presetClass="exit"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animBg="1"/>
      <p:bldP spid="38" grpId="0" animBg="1"/>
      <p:bldP spid="3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31"/>
          <p:cNvSpPr txBox="1">
            <a:spLocks noChangeArrowheads="1"/>
          </p:cNvSpPr>
          <p:nvPr/>
        </p:nvSpPr>
        <p:spPr bwMode="auto">
          <a:xfrm>
            <a:off x="4229100" y="4591050"/>
            <a:ext cx="1257300" cy="274637"/>
          </a:xfrm>
          <a:prstGeom prst="rect">
            <a:avLst/>
          </a:prstGeom>
          <a:solidFill>
            <a:schemeClr val="accent2"/>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4" name="Text Box 31"/>
          <p:cNvSpPr txBox="1">
            <a:spLocks noChangeArrowheads="1"/>
          </p:cNvSpPr>
          <p:nvPr/>
        </p:nvSpPr>
        <p:spPr bwMode="auto">
          <a:xfrm>
            <a:off x="685800" y="4019550"/>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3" name="Text Box 31"/>
          <p:cNvSpPr txBox="1">
            <a:spLocks noChangeArrowheads="1"/>
          </p:cNvSpPr>
          <p:nvPr/>
        </p:nvSpPr>
        <p:spPr bwMode="auto">
          <a:xfrm>
            <a:off x="4235450" y="3441700"/>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11268" name="Rectangle 2"/>
          <p:cNvSpPr>
            <a:spLocks noGrp="1" noChangeArrowheads="1"/>
          </p:cNvSpPr>
          <p:nvPr>
            <p:ph type="title"/>
          </p:nvPr>
        </p:nvSpPr>
        <p:spPr/>
        <p:txBody>
          <a:bodyPr/>
          <a:lstStyle/>
          <a:p>
            <a:r>
              <a:rPr lang="en-US" dirty="0">
                <a:ea typeface="ＭＳ Ｐゴシック" charset="0"/>
                <a:cs typeface="ＭＳ Ｐゴシック" charset="0"/>
              </a:rPr>
              <a:t>Tool </a:t>
            </a:r>
            <a:r>
              <a:rPr lang="en-US" dirty="0" smtClean="0">
                <a:ea typeface="ＭＳ Ｐゴシック" charset="0"/>
                <a:cs typeface="ＭＳ Ｐゴシック" charset="0"/>
              </a:rPr>
              <a:t>Development </a:t>
            </a:r>
            <a:r>
              <a:rPr lang="en-US" dirty="0">
                <a:ea typeface="ＭＳ Ｐゴシック" charset="0"/>
                <a:cs typeface="ＭＳ Ｐゴシック" charset="0"/>
              </a:rPr>
              <a:t>P</a:t>
            </a:r>
            <a:r>
              <a:rPr lang="en-US" dirty="0" smtClean="0">
                <a:ea typeface="ＭＳ Ｐゴシック" charset="0"/>
                <a:cs typeface="ＭＳ Ｐゴシック" charset="0"/>
              </a:rPr>
              <a:t>rocess</a:t>
            </a:r>
            <a:endParaRPr lang="en-US" dirty="0">
              <a:ea typeface="ＭＳ Ｐゴシック" charset="0"/>
              <a:cs typeface="ＭＳ Ｐゴシック" charset="0"/>
            </a:endParaRPr>
          </a:p>
        </p:txBody>
      </p:sp>
      <p:sp>
        <p:nvSpPr>
          <p:cNvPr id="11269" name="Line 3"/>
          <p:cNvSpPr>
            <a:spLocks noChangeShapeType="1"/>
          </p:cNvSpPr>
          <p:nvPr/>
        </p:nvSpPr>
        <p:spPr bwMode="auto">
          <a:xfrm>
            <a:off x="3152775" y="1390650"/>
            <a:ext cx="0" cy="46101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Text Box 4"/>
          <p:cNvSpPr txBox="1">
            <a:spLocks noChangeArrowheads="1"/>
          </p:cNvSpPr>
          <p:nvPr/>
        </p:nvSpPr>
        <p:spPr bwMode="auto">
          <a:xfrm>
            <a:off x="4229100" y="22955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Registered</a:t>
            </a:r>
            <a:endParaRPr lang="en-US" sz="1800"/>
          </a:p>
        </p:txBody>
      </p:sp>
      <p:cxnSp>
        <p:nvCxnSpPr>
          <p:cNvPr id="11271" name="AutoShape 5"/>
          <p:cNvCxnSpPr>
            <a:cxnSpLocks noChangeShapeType="1"/>
          </p:cNvCxnSpPr>
          <p:nvPr/>
        </p:nvCxnSpPr>
        <p:spPr bwMode="auto">
          <a:xfrm rot="16200000" flipH="1">
            <a:off x="2939256" y="377032"/>
            <a:ext cx="293687" cy="3543300"/>
          </a:xfrm>
          <a:prstGeom prst="bentConnector3">
            <a:avLst>
              <a:gd name="adj1" fmla="val 4978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2" name="Text Box 6"/>
          <p:cNvSpPr txBox="1">
            <a:spLocks noChangeArrowheads="1"/>
          </p:cNvSpPr>
          <p:nvPr/>
        </p:nvSpPr>
        <p:spPr bwMode="auto">
          <a:xfrm>
            <a:off x="685800" y="28670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Created</a:t>
            </a:r>
            <a:endParaRPr lang="en-US" sz="1800"/>
          </a:p>
        </p:txBody>
      </p:sp>
      <p:cxnSp>
        <p:nvCxnSpPr>
          <p:cNvPr id="11273" name="AutoShape 7"/>
          <p:cNvCxnSpPr>
            <a:cxnSpLocks noChangeShapeType="1"/>
          </p:cNvCxnSpPr>
          <p:nvPr/>
        </p:nvCxnSpPr>
        <p:spPr bwMode="auto">
          <a:xfrm rot="5400000">
            <a:off x="2939256" y="948532"/>
            <a:ext cx="293687"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4" name="Text Box 8"/>
          <p:cNvSpPr txBox="1">
            <a:spLocks noChangeArrowheads="1"/>
          </p:cNvSpPr>
          <p:nvPr/>
        </p:nvSpPr>
        <p:spPr bwMode="auto">
          <a:xfrm>
            <a:off x="4229100" y="34385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Uploaded</a:t>
            </a:r>
            <a:endParaRPr lang="en-US" sz="1800"/>
          </a:p>
        </p:txBody>
      </p:sp>
      <p:cxnSp>
        <p:nvCxnSpPr>
          <p:cNvPr id="11275" name="AutoShape 9"/>
          <p:cNvCxnSpPr>
            <a:cxnSpLocks noChangeShapeType="1"/>
          </p:cNvCxnSpPr>
          <p:nvPr/>
        </p:nvCxnSpPr>
        <p:spPr bwMode="auto">
          <a:xfrm rot="16200000" flipH="1">
            <a:off x="2938462" y="1519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6" name="Text Box 10"/>
          <p:cNvSpPr txBox="1">
            <a:spLocks noChangeArrowheads="1"/>
          </p:cNvSpPr>
          <p:nvPr/>
        </p:nvSpPr>
        <p:spPr bwMode="auto">
          <a:xfrm>
            <a:off x="685800" y="40100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Installed</a:t>
            </a:r>
            <a:endParaRPr lang="en-US" sz="1800"/>
          </a:p>
        </p:txBody>
      </p:sp>
      <p:cxnSp>
        <p:nvCxnSpPr>
          <p:cNvPr id="11277" name="AutoShape 11"/>
          <p:cNvCxnSpPr>
            <a:cxnSpLocks noChangeShapeType="1"/>
          </p:cNvCxnSpPr>
          <p:nvPr/>
        </p:nvCxnSpPr>
        <p:spPr bwMode="auto">
          <a:xfrm rot="5400000">
            <a:off x="2938462" y="20907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8" name="Text Box 12"/>
          <p:cNvSpPr txBox="1">
            <a:spLocks noChangeArrowheads="1"/>
          </p:cNvSpPr>
          <p:nvPr/>
        </p:nvSpPr>
        <p:spPr bwMode="auto">
          <a:xfrm>
            <a:off x="4229100" y="4010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Updated</a:t>
            </a:r>
            <a:endParaRPr lang="en-US" sz="1800"/>
          </a:p>
        </p:txBody>
      </p:sp>
      <p:cxnSp>
        <p:nvCxnSpPr>
          <p:cNvPr id="11279" name="AutoShape 13"/>
          <p:cNvCxnSpPr>
            <a:cxnSpLocks noChangeShapeType="1"/>
          </p:cNvCxnSpPr>
          <p:nvPr/>
        </p:nvCxnSpPr>
        <p:spPr bwMode="auto">
          <a:xfrm>
            <a:off x="1943100" y="4148138"/>
            <a:ext cx="228600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280" name="Text Box 14"/>
          <p:cNvSpPr txBox="1">
            <a:spLocks noChangeArrowheads="1"/>
          </p:cNvSpPr>
          <p:nvPr/>
        </p:nvSpPr>
        <p:spPr bwMode="auto">
          <a:xfrm>
            <a:off x="2514600" y="51530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Published</a:t>
            </a:r>
            <a:endParaRPr lang="en-US" sz="1800"/>
          </a:p>
        </p:txBody>
      </p:sp>
      <p:cxnSp>
        <p:nvCxnSpPr>
          <p:cNvPr id="11281" name="AutoShape 15"/>
          <p:cNvCxnSpPr>
            <a:cxnSpLocks noChangeShapeType="1"/>
          </p:cNvCxnSpPr>
          <p:nvPr/>
        </p:nvCxnSpPr>
        <p:spPr bwMode="auto">
          <a:xfrm rot="16200000" flipH="1">
            <a:off x="2938462" y="2662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282" name="AutoShape 16"/>
          <p:cNvCxnSpPr>
            <a:cxnSpLocks noChangeShapeType="1"/>
          </p:cNvCxnSpPr>
          <p:nvPr/>
        </p:nvCxnSpPr>
        <p:spPr bwMode="auto">
          <a:xfrm flipV="1">
            <a:off x="3771900" y="4148138"/>
            <a:ext cx="1714500" cy="1143000"/>
          </a:xfrm>
          <a:prstGeom prst="bentConnector3">
            <a:avLst>
              <a:gd name="adj1" fmla="val 11333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3" name="Text Box 17"/>
          <p:cNvSpPr txBox="1">
            <a:spLocks noChangeArrowheads="1"/>
          </p:cNvSpPr>
          <p:nvPr/>
        </p:nvSpPr>
        <p:spPr bwMode="auto">
          <a:xfrm>
            <a:off x="4229100" y="5724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Retired</a:t>
            </a:r>
            <a:endParaRPr lang="en-US" sz="1800"/>
          </a:p>
        </p:txBody>
      </p:sp>
      <p:cxnSp>
        <p:nvCxnSpPr>
          <p:cNvPr id="11284" name="AutoShape 18"/>
          <p:cNvCxnSpPr>
            <a:cxnSpLocks noChangeShapeType="1"/>
          </p:cNvCxnSpPr>
          <p:nvPr/>
        </p:nvCxnSpPr>
        <p:spPr bwMode="auto">
          <a:xfrm rot="16200000" flipH="1">
            <a:off x="3852069" y="47188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5" name="AutoShape 19"/>
          <p:cNvSpPr>
            <a:spLocks noChangeArrowheads="1"/>
          </p:cNvSpPr>
          <p:nvPr/>
        </p:nvSpPr>
        <p:spPr bwMode="auto">
          <a:xfrm flipV="1">
            <a:off x="1209675" y="1773238"/>
            <a:ext cx="228600" cy="227012"/>
          </a:xfrm>
          <a:prstGeom prst="triangle">
            <a:avLst>
              <a:gd name="adj" fmla="val 50000"/>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lstStyle/>
          <a:p>
            <a:endParaRPr lang="en-US"/>
          </a:p>
        </p:txBody>
      </p:sp>
      <p:sp>
        <p:nvSpPr>
          <p:cNvPr id="11286" name="Text Box 20"/>
          <p:cNvSpPr txBox="1">
            <a:spLocks noChangeArrowheads="1"/>
          </p:cNvSpPr>
          <p:nvPr/>
        </p:nvSpPr>
        <p:spPr bwMode="auto">
          <a:xfrm>
            <a:off x="304800" y="1504950"/>
            <a:ext cx="2019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Contribution form</a:t>
            </a:r>
          </a:p>
        </p:txBody>
      </p:sp>
      <p:sp>
        <p:nvSpPr>
          <p:cNvPr id="11287" name="Text Box 21"/>
          <p:cNvSpPr txBox="1">
            <a:spLocks noChangeArrowheads="1"/>
          </p:cNvSpPr>
          <p:nvPr/>
        </p:nvSpPr>
        <p:spPr bwMode="auto">
          <a:xfrm>
            <a:off x="4229100" y="45815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Approved</a:t>
            </a:r>
            <a:endParaRPr lang="en-US" sz="1800"/>
          </a:p>
        </p:txBody>
      </p:sp>
      <p:cxnSp>
        <p:nvCxnSpPr>
          <p:cNvPr id="11288" name="AutoShape 22"/>
          <p:cNvCxnSpPr>
            <a:cxnSpLocks noChangeShapeType="1"/>
          </p:cNvCxnSpPr>
          <p:nvPr/>
        </p:nvCxnSpPr>
        <p:spPr bwMode="auto">
          <a:xfrm rot="5400000">
            <a:off x="3852069" y="41473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9" name="Text Box 23"/>
          <p:cNvSpPr txBox="1">
            <a:spLocks noChangeArrowheads="1"/>
          </p:cNvSpPr>
          <p:nvPr/>
        </p:nvSpPr>
        <p:spPr bwMode="auto">
          <a:xfrm>
            <a:off x="2171700" y="1352550"/>
            <a:ext cx="914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a:t>User</a:t>
            </a:r>
            <a:endParaRPr lang="en-US" sz="1800"/>
          </a:p>
        </p:txBody>
      </p:sp>
      <p:sp>
        <p:nvSpPr>
          <p:cNvPr id="11290" name="Text Box 24"/>
          <p:cNvSpPr txBox="1">
            <a:spLocks noChangeArrowheads="1"/>
          </p:cNvSpPr>
          <p:nvPr/>
        </p:nvSpPr>
        <p:spPr bwMode="auto">
          <a:xfrm>
            <a:off x="3200400" y="1352550"/>
            <a:ext cx="1447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Hub managers</a:t>
            </a:r>
            <a:endParaRPr lang="en-US" sz="1800"/>
          </a:p>
        </p:txBody>
      </p:sp>
      <p:sp>
        <p:nvSpPr>
          <p:cNvPr id="11291" name="Text Box 25"/>
          <p:cNvSpPr txBox="1">
            <a:spLocks noChangeArrowheads="1"/>
          </p:cNvSpPr>
          <p:nvPr/>
        </p:nvSpPr>
        <p:spPr bwMode="auto">
          <a:xfrm>
            <a:off x="2286000" y="1066800"/>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a:t>waiting for…</a:t>
            </a:r>
            <a:endParaRPr lang="en-US" sz="1800"/>
          </a:p>
        </p:txBody>
      </p:sp>
      <p:cxnSp>
        <p:nvCxnSpPr>
          <p:cNvPr id="35866" name="AutoShape 26"/>
          <p:cNvCxnSpPr>
            <a:cxnSpLocks noChangeShapeType="1"/>
            <a:stCxn id="11287" idx="3"/>
          </p:cNvCxnSpPr>
          <p:nvPr/>
        </p:nvCxnSpPr>
        <p:spPr bwMode="auto">
          <a:xfrm>
            <a:off x="5486400" y="4724400"/>
            <a:ext cx="228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p:cNvPicPr>
            <a:picLocks noChangeAspect="1"/>
          </p:cNvPicPr>
          <p:nvPr/>
        </p:nvPicPr>
        <p:blipFill>
          <a:blip r:embed="rId3"/>
          <a:stretch>
            <a:fillRect/>
          </a:stretch>
        </p:blipFill>
        <p:spPr>
          <a:xfrm>
            <a:off x="5921375" y="1714500"/>
            <a:ext cx="5559425" cy="2871470"/>
          </a:xfrm>
          <a:prstGeom prst="rect">
            <a:avLst/>
          </a:prstGeom>
        </p:spPr>
      </p:pic>
      <p:sp>
        <p:nvSpPr>
          <p:cNvPr id="38" name="AutoShape 15"/>
          <p:cNvSpPr>
            <a:spLocks noChangeAspect="1" noChangeArrowheads="1"/>
          </p:cNvSpPr>
          <p:nvPr/>
        </p:nvSpPr>
        <p:spPr bwMode="auto">
          <a:xfrm rot="19784614">
            <a:off x="7856104" y="34258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
        <p:nvSpPr>
          <p:cNvPr id="3" name="Slide Number Placeholder 2"/>
          <p:cNvSpPr>
            <a:spLocks noGrp="1"/>
          </p:cNvSpPr>
          <p:nvPr>
            <p:ph type="sldNum" sz="quarter" idx="11"/>
          </p:nvPr>
        </p:nvSpPr>
        <p:spPr/>
        <p:txBody>
          <a:bodyPr/>
          <a:lstStyle/>
          <a:p>
            <a:fld id="{28E9BE54-086F-8142-9763-2292171B0BCB}" type="slidenum">
              <a:rPr lang="en-US" smtClean="0"/>
              <a:pPr/>
              <a:t>53</a:t>
            </a:fld>
            <a:endParaRPr lang="en-US"/>
          </a:p>
        </p:txBody>
      </p:sp>
    </p:spTree>
    <p:extLst>
      <p:ext uri="{BB962C8B-B14F-4D97-AF65-F5344CB8AC3E}">
        <p14:creationId xmlns:p14="http://schemas.microsoft.com/office/powerpoint/2010/main" val="158652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23" dur="1000" fill="hold"/>
                                        <p:tgtEl>
                                          <p:spTgt spid="38"/>
                                        </p:tgtEl>
                                        <p:attrNameLst>
                                          <p:attrName>ppt_x</p:attrName>
                                          <p:attrName>ppt_y</p:attrName>
                                        </p:attrNameLst>
                                      </p:cBhvr>
                                      <p:rCtr x="-3073" y="-2130"/>
                                    </p:animMotion>
                                  </p:childTnLst>
                                </p:cTn>
                              </p:par>
                            </p:childTnLst>
                          </p:cTn>
                        </p:par>
                        <p:par>
                          <p:cTn id="24" fill="hold">
                            <p:stCondLst>
                              <p:cond delay="1000"/>
                            </p:stCondLst>
                            <p:childTnLst>
                              <p:par>
                                <p:cTn id="25" presetID="1" presetClass="exit" presetSubtype="0" fill="hold" grpId="1" nodeType="after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4" grpId="1" animBg="1"/>
      <p:bldP spid="33" grpId="0" animBg="1"/>
      <p:bldP spid="38" grpId="0" animBg="1"/>
      <p:bldP spid="3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31"/>
          <p:cNvSpPr txBox="1">
            <a:spLocks noChangeArrowheads="1"/>
          </p:cNvSpPr>
          <p:nvPr/>
        </p:nvSpPr>
        <p:spPr bwMode="auto">
          <a:xfrm>
            <a:off x="685800" y="4019550"/>
            <a:ext cx="1257300" cy="274637"/>
          </a:xfrm>
          <a:prstGeom prst="rect">
            <a:avLst/>
          </a:prstGeom>
          <a:solidFill>
            <a:schemeClr val="accent2"/>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5" name="Text Box 31"/>
          <p:cNvSpPr txBox="1">
            <a:spLocks noChangeArrowheads="1"/>
          </p:cNvSpPr>
          <p:nvPr/>
        </p:nvSpPr>
        <p:spPr bwMode="auto">
          <a:xfrm>
            <a:off x="4229100" y="4019550"/>
            <a:ext cx="1257300" cy="274637"/>
          </a:xfrm>
          <a:prstGeom prst="rect">
            <a:avLst/>
          </a:prstGeom>
          <a:solidFill>
            <a:srgbClr val="FF6600"/>
          </a:solidFill>
          <a:ln>
            <a:solidFill>
              <a:schemeClr val="tx1"/>
            </a:solid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6" name="Text Box 31"/>
          <p:cNvSpPr txBox="1">
            <a:spLocks noChangeArrowheads="1"/>
          </p:cNvSpPr>
          <p:nvPr/>
        </p:nvSpPr>
        <p:spPr bwMode="auto">
          <a:xfrm>
            <a:off x="4229100" y="4591050"/>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37" name="Text Box 31"/>
          <p:cNvSpPr txBox="1">
            <a:spLocks noChangeArrowheads="1"/>
          </p:cNvSpPr>
          <p:nvPr/>
        </p:nvSpPr>
        <p:spPr bwMode="auto">
          <a:xfrm>
            <a:off x="2514600" y="5162550"/>
            <a:ext cx="1257300" cy="274637"/>
          </a:xfrm>
          <a:prstGeom prst="rect">
            <a:avLst/>
          </a:prstGeom>
          <a:solidFill>
            <a:srgbClr val="FF66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 </a:t>
            </a:r>
            <a:endParaRPr lang="en-US" sz="1800"/>
          </a:p>
        </p:txBody>
      </p:sp>
      <p:sp>
        <p:nvSpPr>
          <p:cNvPr id="11268" name="Rectangle 2"/>
          <p:cNvSpPr>
            <a:spLocks noGrp="1" noChangeArrowheads="1"/>
          </p:cNvSpPr>
          <p:nvPr>
            <p:ph type="title"/>
          </p:nvPr>
        </p:nvSpPr>
        <p:spPr/>
        <p:txBody>
          <a:bodyPr/>
          <a:lstStyle/>
          <a:p>
            <a:r>
              <a:rPr lang="en-US" dirty="0">
                <a:ea typeface="ＭＳ Ｐゴシック" charset="0"/>
                <a:cs typeface="ＭＳ Ｐゴシック" charset="0"/>
              </a:rPr>
              <a:t>Tool </a:t>
            </a:r>
            <a:r>
              <a:rPr lang="en-US" dirty="0" smtClean="0">
                <a:ea typeface="ＭＳ Ｐゴシック" charset="0"/>
                <a:cs typeface="ＭＳ Ｐゴシック" charset="0"/>
              </a:rPr>
              <a:t>Development </a:t>
            </a:r>
            <a:r>
              <a:rPr lang="en-US" dirty="0">
                <a:ea typeface="ＭＳ Ｐゴシック" charset="0"/>
                <a:cs typeface="ＭＳ Ｐゴシック" charset="0"/>
              </a:rPr>
              <a:t>P</a:t>
            </a:r>
            <a:r>
              <a:rPr lang="en-US" dirty="0" smtClean="0">
                <a:ea typeface="ＭＳ Ｐゴシック" charset="0"/>
                <a:cs typeface="ＭＳ Ｐゴシック" charset="0"/>
              </a:rPr>
              <a:t>rocess</a:t>
            </a:r>
            <a:endParaRPr lang="en-US" dirty="0">
              <a:ea typeface="ＭＳ Ｐゴシック" charset="0"/>
              <a:cs typeface="ＭＳ Ｐゴシック" charset="0"/>
            </a:endParaRPr>
          </a:p>
        </p:txBody>
      </p:sp>
      <p:sp>
        <p:nvSpPr>
          <p:cNvPr id="11269" name="Line 3"/>
          <p:cNvSpPr>
            <a:spLocks noChangeShapeType="1"/>
          </p:cNvSpPr>
          <p:nvPr/>
        </p:nvSpPr>
        <p:spPr bwMode="auto">
          <a:xfrm>
            <a:off x="3152775" y="1390650"/>
            <a:ext cx="0" cy="46101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Text Box 4"/>
          <p:cNvSpPr txBox="1">
            <a:spLocks noChangeArrowheads="1"/>
          </p:cNvSpPr>
          <p:nvPr/>
        </p:nvSpPr>
        <p:spPr bwMode="auto">
          <a:xfrm>
            <a:off x="4229100" y="22955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Registered</a:t>
            </a:r>
            <a:endParaRPr lang="en-US" sz="1800"/>
          </a:p>
        </p:txBody>
      </p:sp>
      <p:cxnSp>
        <p:nvCxnSpPr>
          <p:cNvPr id="11271" name="AutoShape 5"/>
          <p:cNvCxnSpPr>
            <a:cxnSpLocks noChangeShapeType="1"/>
          </p:cNvCxnSpPr>
          <p:nvPr/>
        </p:nvCxnSpPr>
        <p:spPr bwMode="auto">
          <a:xfrm rot="16200000" flipH="1">
            <a:off x="2939256" y="377032"/>
            <a:ext cx="293687" cy="3543300"/>
          </a:xfrm>
          <a:prstGeom prst="bentConnector3">
            <a:avLst>
              <a:gd name="adj1" fmla="val 4978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2" name="Text Box 6"/>
          <p:cNvSpPr txBox="1">
            <a:spLocks noChangeArrowheads="1"/>
          </p:cNvSpPr>
          <p:nvPr/>
        </p:nvSpPr>
        <p:spPr bwMode="auto">
          <a:xfrm>
            <a:off x="685800" y="2867025"/>
            <a:ext cx="1257300"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Created</a:t>
            </a:r>
            <a:endParaRPr lang="en-US" sz="1800"/>
          </a:p>
        </p:txBody>
      </p:sp>
      <p:cxnSp>
        <p:nvCxnSpPr>
          <p:cNvPr id="11273" name="AutoShape 7"/>
          <p:cNvCxnSpPr>
            <a:cxnSpLocks noChangeShapeType="1"/>
          </p:cNvCxnSpPr>
          <p:nvPr/>
        </p:nvCxnSpPr>
        <p:spPr bwMode="auto">
          <a:xfrm rot="5400000">
            <a:off x="2939256" y="948532"/>
            <a:ext cx="293687"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4" name="Text Box 8"/>
          <p:cNvSpPr txBox="1">
            <a:spLocks noChangeArrowheads="1"/>
          </p:cNvSpPr>
          <p:nvPr/>
        </p:nvSpPr>
        <p:spPr bwMode="auto">
          <a:xfrm>
            <a:off x="4229100" y="3438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Uploaded</a:t>
            </a:r>
            <a:endParaRPr lang="en-US" sz="1800"/>
          </a:p>
        </p:txBody>
      </p:sp>
      <p:cxnSp>
        <p:nvCxnSpPr>
          <p:cNvPr id="11275" name="AutoShape 9"/>
          <p:cNvCxnSpPr>
            <a:cxnSpLocks noChangeShapeType="1"/>
          </p:cNvCxnSpPr>
          <p:nvPr/>
        </p:nvCxnSpPr>
        <p:spPr bwMode="auto">
          <a:xfrm rot="16200000" flipH="1">
            <a:off x="2938462" y="1519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6" name="Text Box 10"/>
          <p:cNvSpPr txBox="1">
            <a:spLocks noChangeArrowheads="1"/>
          </p:cNvSpPr>
          <p:nvPr/>
        </p:nvSpPr>
        <p:spPr bwMode="auto">
          <a:xfrm>
            <a:off x="685800" y="40100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Installed</a:t>
            </a:r>
            <a:endParaRPr lang="en-US" sz="1800"/>
          </a:p>
        </p:txBody>
      </p:sp>
      <p:cxnSp>
        <p:nvCxnSpPr>
          <p:cNvPr id="11277" name="AutoShape 11"/>
          <p:cNvCxnSpPr>
            <a:cxnSpLocks noChangeShapeType="1"/>
          </p:cNvCxnSpPr>
          <p:nvPr/>
        </p:nvCxnSpPr>
        <p:spPr bwMode="auto">
          <a:xfrm rot="5400000">
            <a:off x="2938462" y="20907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78" name="Text Box 12"/>
          <p:cNvSpPr txBox="1">
            <a:spLocks noChangeArrowheads="1"/>
          </p:cNvSpPr>
          <p:nvPr/>
        </p:nvSpPr>
        <p:spPr bwMode="auto">
          <a:xfrm>
            <a:off x="4229100" y="40100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Updated</a:t>
            </a:r>
            <a:endParaRPr lang="en-US" sz="1800"/>
          </a:p>
        </p:txBody>
      </p:sp>
      <p:cxnSp>
        <p:nvCxnSpPr>
          <p:cNvPr id="11279" name="AutoShape 13"/>
          <p:cNvCxnSpPr>
            <a:cxnSpLocks noChangeShapeType="1"/>
          </p:cNvCxnSpPr>
          <p:nvPr/>
        </p:nvCxnSpPr>
        <p:spPr bwMode="auto">
          <a:xfrm>
            <a:off x="1943100" y="4148138"/>
            <a:ext cx="228600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280" name="Text Box 14"/>
          <p:cNvSpPr txBox="1">
            <a:spLocks noChangeArrowheads="1"/>
          </p:cNvSpPr>
          <p:nvPr/>
        </p:nvSpPr>
        <p:spPr bwMode="auto">
          <a:xfrm>
            <a:off x="2514600" y="51530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Published</a:t>
            </a:r>
            <a:endParaRPr lang="en-US" sz="1800"/>
          </a:p>
        </p:txBody>
      </p:sp>
      <p:cxnSp>
        <p:nvCxnSpPr>
          <p:cNvPr id="11281" name="AutoShape 15"/>
          <p:cNvCxnSpPr>
            <a:cxnSpLocks noChangeShapeType="1"/>
          </p:cNvCxnSpPr>
          <p:nvPr/>
        </p:nvCxnSpPr>
        <p:spPr bwMode="auto">
          <a:xfrm rot="16200000" flipH="1">
            <a:off x="2938462" y="2662238"/>
            <a:ext cx="295275" cy="35433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1282" name="AutoShape 16"/>
          <p:cNvCxnSpPr>
            <a:cxnSpLocks noChangeShapeType="1"/>
          </p:cNvCxnSpPr>
          <p:nvPr/>
        </p:nvCxnSpPr>
        <p:spPr bwMode="auto">
          <a:xfrm flipV="1">
            <a:off x="3771900" y="4148138"/>
            <a:ext cx="1714500" cy="1143000"/>
          </a:xfrm>
          <a:prstGeom prst="bentConnector3">
            <a:avLst>
              <a:gd name="adj1" fmla="val 11333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3" name="Text Box 17"/>
          <p:cNvSpPr txBox="1">
            <a:spLocks noChangeArrowheads="1"/>
          </p:cNvSpPr>
          <p:nvPr/>
        </p:nvSpPr>
        <p:spPr bwMode="auto">
          <a:xfrm>
            <a:off x="4229100" y="5724525"/>
            <a:ext cx="1257300" cy="2841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Retired</a:t>
            </a:r>
            <a:endParaRPr lang="en-US" sz="1800"/>
          </a:p>
        </p:txBody>
      </p:sp>
      <p:cxnSp>
        <p:nvCxnSpPr>
          <p:cNvPr id="11284" name="AutoShape 18"/>
          <p:cNvCxnSpPr>
            <a:cxnSpLocks noChangeShapeType="1"/>
          </p:cNvCxnSpPr>
          <p:nvPr/>
        </p:nvCxnSpPr>
        <p:spPr bwMode="auto">
          <a:xfrm rot="16200000" flipH="1">
            <a:off x="3852069" y="47188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5" name="AutoShape 19"/>
          <p:cNvSpPr>
            <a:spLocks noChangeArrowheads="1"/>
          </p:cNvSpPr>
          <p:nvPr/>
        </p:nvSpPr>
        <p:spPr bwMode="auto">
          <a:xfrm flipV="1">
            <a:off x="1209675" y="1773238"/>
            <a:ext cx="228600" cy="227012"/>
          </a:xfrm>
          <a:prstGeom prst="triangle">
            <a:avLst>
              <a:gd name="adj" fmla="val 50000"/>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lstStyle/>
          <a:p>
            <a:endParaRPr lang="en-US"/>
          </a:p>
        </p:txBody>
      </p:sp>
      <p:sp>
        <p:nvSpPr>
          <p:cNvPr id="11286" name="Text Box 20"/>
          <p:cNvSpPr txBox="1">
            <a:spLocks noChangeArrowheads="1"/>
          </p:cNvSpPr>
          <p:nvPr/>
        </p:nvSpPr>
        <p:spPr bwMode="auto">
          <a:xfrm>
            <a:off x="304800" y="1504950"/>
            <a:ext cx="2019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Contribution form</a:t>
            </a:r>
          </a:p>
        </p:txBody>
      </p:sp>
      <p:sp>
        <p:nvSpPr>
          <p:cNvPr id="11287" name="Text Box 21"/>
          <p:cNvSpPr txBox="1">
            <a:spLocks noChangeArrowheads="1"/>
          </p:cNvSpPr>
          <p:nvPr/>
        </p:nvSpPr>
        <p:spPr bwMode="auto">
          <a:xfrm>
            <a:off x="4229100" y="4581525"/>
            <a:ext cx="1257300" cy="284163"/>
          </a:xfrm>
          <a:prstGeom prst="rect">
            <a:avLst/>
          </a:prstGeom>
          <a:no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Approved</a:t>
            </a:r>
            <a:endParaRPr lang="en-US" sz="1800"/>
          </a:p>
        </p:txBody>
      </p:sp>
      <p:cxnSp>
        <p:nvCxnSpPr>
          <p:cNvPr id="11288" name="AutoShape 22"/>
          <p:cNvCxnSpPr>
            <a:cxnSpLocks noChangeShapeType="1"/>
          </p:cNvCxnSpPr>
          <p:nvPr/>
        </p:nvCxnSpPr>
        <p:spPr bwMode="auto">
          <a:xfrm rot="5400000">
            <a:off x="3852069" y="4147344"/>
            <a:ext cx="296862" cy="17145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289" name="Text Box 23"/>
          <p:cNvSpPr txBox="1">
            <a:spLocks noChangeArrowheads="1"/>
          </p:cNvSpPr>
          <p:nvPr/>
        </p:nvSpPr>
        <p:spPr bwMode="auto">
          <a:xfrm>
            <a:off x="2171700" y="1352550"/>
            <a:ext cx="914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a:t>User</a:t>
            </a:r>
            <a:endParaRPr lang="en-US" sz="1800"/>
          </a:p>
        </p:txBody>
      </p:sp>
      <p:sp>
        <p:nvSpPr>
          <p:cNvPr id="11290" name="Text Box 24"/>
          <p:cNvSpPr txBox="1">
            <a:spLocks noChangeArrowheads="1"/>
          </p:cNvSpPr>
          <p:nvPr/>
        </p:nvSpPr>
        <p:spPr bwMode="auto">
          <a:xfrm>
            <a:off x="3200400" y="1352550"/>
            <a:ext cx="1447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Hub managers</a:t>
            </a:r>
            <a:endParaRPr lang="en-US" sz="1800"/>
          </a:p>
        </p:txBody>
      </p:sp>
      <p:sp>
        <p:nvSpPr>
          <p:cNvPr id="11291" name="Text Box 25"/>
          <p:cNvSpPr txBox="1">
            <a:spLocks noChangeArrowheads="1"/>
          </p:cNvSpPr>
          <p:nvPr/>
        </p:nvSpPr>
        <p:spPr bwMode="auto">
          <a:xfrm>
            <a:off x="2286000" y="1066800"/>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a:t>waiting for…</a:t>
            </a:r>
            <a:endParaRPr lang="en-US" sz="1800"/>
          </a:p>
        </p:txBody>
      </p:sp>
      <p:cxnSp>
        <p:nvCxnSpPr>
          <p:cNvPr id="35866" name="AutoShape 26"/>
          <p:cNvCxnSpPr>
            <a:cxnSpLocks noChangeShapeType="1"/>
            <a:stCxn id="11287" idx="3"/>
          </p:cNvCxnSpPr>
          <p:nvPr/>
        </p:nvCxnSpPr>
        <p:spPr bwMode="auto">
          <a:xfrm>
            <a:off x="5486400" y="4724400"/>
            <a:ext cx="228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p:cNvPicPr>
            <a:picLocks noChangeAspect="1"/>
          </p:cNvPicPr>
          <p:nvPr/>
        </p:nvPicPr>
        <p:blipFill>
          <a:blip r:embed="rId3"/>
          <a:stretch>
            <a:fillRect/>
          </a:stretch>
        </p:blipFill>
        <p:spPr>
          <a:xfrm>
            <a:off x="5791200" y="1828800"/>
            <a:ext cx="4857750" cy="1263015"/>
          </a:xfrm>
          <a:prstGeom prst="rect">
            <a:avLst/>
          </a:prstGeom>
        </p:spPr>
      </p:pic>
      <p:sp>
        <p:nvSpPr>
          <p:cNvPr id="38" name="AutoShape 15"/>
          <p:cNvSpPr>
            <a:spLocks noChangeAspect="1" noChangeArrowheads="1"/>
          </p:cNvSpPr>
          <p:nvPr/>
        </p:nvSpPr>
        <p:spPr bwMode="auto">
          <a:xfrm rot="19784614">
            <a:off x="8487207" y="28797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pic>
        <p:nvPicPr>
          <p:cNvPr id="39" name="Picture 38"/>
          <p:cNvPicPr>
            <a:picLocks noChangeAspect="1"/>
          </p:cNvPicPr>
          <p:nvPr/>
        </p:nvPicPr>
        <p:blipFill>
          <a:blip r:embed="rId4"/>
          <a:stretch>
            <a:fillRect/>
          </a:stretch>
        </p:blipFill>
        <p:spPr>
          <a:xfrm>
            <a:off x="5816600" y="3251200"/>
            <a:ext cx="5559425" cy="2871470"/>
          </a:xfrm>
          <a:prstGeom prst="rect">
            <a:avLst/>
          </a:prstGeom>
        </p:spPr>
      </p:pic>
      <p:sp>
        <p:nvSpPr>
          <p:cNvPr id="40" name="AutoShape 15"/>
          <p:cNvSpPr>
            <a:spLocks noChangeAspect="1" noChangeArrowheads="1"/>
          </p:cNvSpPr>
          <p:nvPr/>
        </p:nvSpPr>
        <p:spPr bwMode="auto">
          <a:xfrm rot="19784614">
            <a:off x="7751329" y="4962528"/>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
        <p:nvSpPr>
          <p:cNvPr id="3" name="Slide Number Placeholder 2"/>
          <p:cNvSpPr>
            <a:spLocks noGrp="1"/>
          </p:cNvSpPr>
          <p:nvPr>
            <p:ph type="sldNum" sz="quarter" idx="11"/>
          </p:nvPr>
        </p:nvSpPr>
        <p:spPr/>
        <p:txBody>
          <a:bodyPr/>
          <a:lstStyle/>
          <a:p>
            <a:fld id="{28E9BE54-086F-8142-9763-2292171B0BCB}" type="slidenum">
              <a:rPr lang="en-US" smtClean="0"/>
              <a:pPr/>
              <a:t>54</a:t>
            </a:fld>
            <a:endParaRPr lang="en-US"/>
          </a:p>
        </p:txBody>
      </p:sp>
    </p:spTree>
    <p:extLst>
      <p:ext uri="{BB962C8B-B14F-4D97-AF65-F5344CB8AC3E}">
        <p14:creationId xmlns:p14="http://schemas.microsoft.com/office/powerpoint/2010/main" val="4017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16" dur="1000" fill="hold"/>
                                        <p:tgtEl>
                                          <p:spTgt spid="38"/>
                                        </p:tgtEl>
                                        <p:attrNameLst>
                                          <p:attrName>ppt_x</p:attrName>
                                          <p:attrName>ppt_y</p:attrName>
                                        </p:attrNameLst>
                                      </p:cBhvr>
                                      <p:rCtr x="-3073" y="-2130"/>
                                    </p:animMotion>
                                  </p:childTnLst>
                                </p:cTn>
                              </p:par>
                            </p:childTnLst>
                          </p:cTn>
                        </p:par>
                        <p:par>
                          <p:cTn id="17" fill="hold">
                            <p:stCondLst>
                              <p:cond delay="1000"/>
                            </p:stCondLst>
                            <p:childTnLst>
                              <p:par>
                                <p:cTn id="18" presetID="1" presetClass="exit"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anim calcmode="lin" valueType="num">
                                      <p:cBhvr>
                                        <p:cTn id="32" dur="500" fill="hold"/>
                                        <p:tgtEl>
                                          <p:spTgt spid="39"/>
                                        </p:tgtEl>
                                        <p:attrNameLst>
                                          <p:attrName>ppt_x</p:attrName>
                                        </p:attrNameLst>
                                      </p:cBhvr>
                                      <p:tavLst>
                                        <p:tav tm="0">
                                          <p:val>
                                            <p:strVal val="#ppt_x"/>
                                          </p:val>
                                        </p:tav>
                                        <p:tav tm="100000">
                                          <p:val>
                                            <p:strVal val="#ppt_x"/>
                                          </p:val>
                                        </p:tav>
                                      </p:tavLst>
                                    </p:anim>
                                    <p:anim calcmode="lin" valueType="num">
                                      <p:cBhvr>
                                        <p:cTn id="33" dur="500" fill="hold"/>
                                        <p:tgtEl>
                                          <p:spTgt spid="39"/>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38"/>
                                        </p:tgtEl>
                                        <p:attrNameLst>
                                          <p:attrName>style.visibility</p:attrName>
                                        </p:attrNameLst>
                                      </p:cBhvr>
                                      <p:to>
                                        <p:strVal val="hidden"/>
                                      </p:to>
                                    </p:set>
                                  </p:childTnLst>
                                </p:cTn>
                              </p:par>
                            </p:childTnLst>
                          </p:cTn>
                        </p:par>
                        <p:par>
                          <p:cTn id="37" fill="hold">
                            <p:stCondLst>
                              <p:cond delay="500"/>
                            </p:stCondLst>
                            <p:childTnLst>
                              <p:par>
                                <p:cTn id="38" presetID="1" presetClass="entr" presetSubtype="0" fill="hold" grpId="1" nodeType="after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1.38889E-6 -1.11111E-6 C -0.00798 -0.00162 -0.03542 -0.00069 -0.04566 -0.00764 C -0.0559 -0.01458 -0.05833 -0.03518 -0.06128 -0.04236 " pathEditMode="relative" rAng="0" ptsTypes="aaa">
                                      <p:cBhvr>
                                        <p:cTn id="43" dur="1000" fill="hold"/>
                                        <p:tgtEl>
                                          <p:spTgt spid="40"/>
                                        </p:tgtEl>
                                        <p:attrNameLst>
                                          <p:attrName>ppt_x</p:attrName>
                                          <p:attrName>ppt_y</p:attrName>
                                        </p:attrNameLst>
                                      </p:cBhvr>
                                      <p:rCtr x="-3073" y="-2130"/>
                                    </p:animMotion>
                                  </p:childTnLst>
                                </p:cTn>
                              </p:par>
                            </p:childTnLst>
                          </p:cTn>
                        </p:par>
                        <p:par>
                          <p:cTn id="44" fill="hold">
                            <p:stCondLst>
                              <p:cond delay="1000"/>
                            </p:stCondLst>
                            <p:childTnLst>
                              <p:par>
                                <p:cTn id="45" presetID="1" presetClass="exit" presetSubtype="0" fill="hold" grpId="1" nodeType="after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6" grpId="0" animBg="1"/>
      <p:bldP spid="37" grpId="0" animBg="1"/>
      <p:bldP spid="37" grpId="1" animBg="1"/>
      <p:bldP spid="38" grpId="0" animBg="1"/>
      <p:bldP spid="38" grpId="1" animBg="1"/>
      <p:bldP spid="38" grpId="2" animBg="1"/>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81000" y="1600200"/>
            <a:ext cx="4668176" cy="3600112"/>
          </a:xfrm>
          <a:prstGeom prst="rect">
            <a:avLst/>
          </a:prstGeom>
        </p:spPr>
      </p:pic>
      <p:pic>
        <p:nvPicPr>
          <p:cNvPr id="7" name="Picture 6"/>
          <p:cNvPicPr>
            <a:picLocks noChangeAspect="1"/>
          </p:cNvPicPr>
          <p:nvPr/>
        </p:nvPicPr>
        <p:blipFill>
          <a:blip r:embed="rId4"/>
          <a:stretch>
            <a:fillRect/>
          </a:stretch>
        </p:blipFill>
        <p:spPr>
          <a:xfrm>
            <a:off x="5219700" y="1079500"/>
            <a:ext cx="3394964" cy="4957064"/>
          </a:xfrm>
          <a:prstGeom prst="rect">
            <a:avLst/>
          </a:prstGeom>
          <a:ln>
            <a:solidFill>
              <a:schemeClr val="bg2"/>
            </a:solidFill>
          </a:ln>
        </p:spPr>
      </p:pic>
      <p:sp>
        <p:nvSpPr>
          <p:cNvPr id="2" name="Title 1"/>
          <p:cNvSpPr>
            <a:spLocks noGrp="1"/>
          </p:cNvSpPr>
          <p:nvPr>
            <p:ph type="title"/>
          </p:nvPr>
        </p:nvSpPr>
        <p:spPr/>
        <p:txBody>
          <a:bodyPr/>
          <a:lstStyle/>
          <a:p>
            <a:r>
              <a:rPr lang="en-US" dirty="0" smtClean="0"/>
              <a:t>Create a New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6</a:t>
            </a:fld>
            <a:endParaRPr lang="en-US"/>
          </a:p>
        </p:txBody>
      </p:sp>
      <p:sp>
        <p:nvSpPr>
          <p:cNvPr id="9" name="TextBox 8"/>
          <p:cNvSpPr txBox="1"/>
          <p:nvPr/>
        </p:nvSpPr>
        <p:spPr>
          <a:xfrm>
            <a:off x="2273029" y="2768600"/>
            <a:ext cx="3276871" cy="369332"/>
          </a:xfrm>
          <a:prstGeom prst="rect">
            <a:avLst/>
          </a:prstGeom>
          <a:solidFill>
            <a:schemeClr val="bg1"/>
          </a:solidFill>
        </p:spPr>
        <p:txBody>
          <a:bodyPr wrap="none" rtlCol="0">
            <a:spAutoFit/>
          </a:bodyPr>
          <a:lstStyle/>
          <a:p>
            <a:r>
              <a:rPr lang="en-US" dirty="0" smtClean="0">
                <a:solidFill>
                  <a:schemeClr val="accent2"/>
                </a:solidFill>
              </a:rPr>
              <a:t>Anyone can click “Join” button</a:t>
            </a:r>
            <a:endParaRPr lang="en-US" dirty="0">
              <a:solidFill>
                <a:schemeClr val="accent2"/>
              </a:solidFill>
            </a:endParaRPr>
          </a:p>
        </p:txBody>
      </p:sp>
      <p:sp>
        <p:nvSpPr>
          <p:cNvPr id="19" name="TextBox 18"/>
          <p:cNvSpPr txBox="1"/>
          <p:nvPr/>
        </p:nvSpPr>
        <p:spPr>
          <a:xfrm>
            <a:off x="419100" y="1130300"/>
            <a:ext cx="3408329" cy="461665"/>
          </a:xfrm>
          <a:prstGeom prst="rect">
            <a:avLst/>
          </a:prstGeom>
          <a:noFill/>
        </p:spPr>
        <p:txBody>
          <a:bodyPr wrap="none" rtlCol="0">
            <a:spAutoFit/>
          </a:bodyPr>
          <a:lstStyle/>
          <a:p>
            <a:r>
              <a:rPr lang="en-US" sz="2400" i="1" dirty="0" smtClean="0">
                <a:solidFill>
                  <a:srgbClr val="FF6600"/>
                </a:solidFill>
              </a:rPr>
              <a:t>How do members join?</a:t>
            </a:r>
            <a:endParaRPr lang="en-US" sz="2400" i="1" dirty="0">
              <a:solidFill>
                <a:srgbClr val="FF6600"/>
              </a:solidFill>
            </a:endParaRPr>
          </a:p>
        </p:txBody>
      </p:sp>
      <p:sp>
        <p:nvSpPr>
          <p:cNvPr id="21" name="TextBox 20"/>
          <p:cNvSpPr txBox="1"/>
          <p:nvPr/>
        </p:nvSpPr>
        <p:spPr>
          <a:xfrm>
            <a:off x="2285729" y="3098800"/>
            <a:ext cx="2699364" cy="369332"/>
          </a:xfrm>
          <a:prstGeom prst="rect">
            <a:avLst/>
          </a:prstGeom>
          <a:solidFill>
            <a:schemeClr val="bg1"/>
          </a:solidFill>
        </p:spPr>
        <p:txBody>
          <a:bodyPr wrap="none" rtlCol="0">
            <a:spAutoFit/>
          </a:bodyPr>
          <a:lstStyle/>
          <a:p>
            <a:r>
              <a:rPr lang="en-US" dirty="0" smtClean="0">
                <a:solidFill>
                  <a:schemeClr val="accent2"/>
                </a:solidFill>
              </a:rPr>
              <a:t>Users must be approved</a:t>
            </a:r>
            <a:endParaRPr lang="en-US" dirty="0">
              <a:solidFill>
                <a:schemeClr val="accent2"/>
              </a:solidFill>
            </a:endParaRPr>
          </a:p>
        </p:txBody>
      </p:sp>
      <p:cxnSp>
        <p:nvCxnSpPr>
          <p:cNvPr id="8" name="Straight Arrow Connector 7"/>
          <p:cNvCxnSpPr/>
          <p:nvPr/>
        </p:nvCxnSpPr>
        <p:spPr>
          <a:xfrm flipV="1">
            <a:off x="1980929" y="29845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993629" y="32766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273300" y="4210050"/>
            <a:ext cx="1737149" cy="313932"/>
          </a:xfrm>
          <a:prstGeom prst="rect">
            <a:avLst/>
          </a:prstGeom>
          <a:solidFill>
            <a:schemeClr val="bg1"/>
          </a:solidFill>
        </p:spPr>
        <p:txBody>
          <a:bodyPr wrap="none" tIns="18288" bIns="18288" rtlCol="0">
            <a:spAutoFit/>
          </a:bodyPr>
          <a:lstStyle/>
          <a:p>
            <a:r>
              <a:rPr lang="en-US" dirty="0" smtClean="0">
                <a:solidFill>
                  <a:schemeClr val="accent2"/>
                </a:solidFill>
              </a:rPr>
              <a:t>Must be invited</a:t>
            </a:r>
            <a:endParaRPr lang="en-US" dirty="0">
              <a:solidFill>
                <a:schemeClr val="accent2"/>
              </a:solidFill>
            </a:endParaRPr>
          </a:p>
        </p:txBody>
      </p:sp>
      <p:cxnSp>
        <p:nvCxnSpPr>
          <p:cNvPr id="23" name="Straight Arrow Connector 22"/>
          <p:cNvCxnSpPr/>
          <p:nvPr/>
        </p:nvCxnSpPr>
        <p:spPr>
          <a:xfrm flipV="1">
            <a:off x="1981200" y="438785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73300" y="4470400"/>
            <a:ext cx="3109858" cy="369332"/>
          </a:xfrm>
          <a:prstGeom prst="rect">
            <a:avLst/>
          </a:prstGeom>
          <a:solidFill>
            <a:schemeClr val="bg1"/>
          </a:solidFill>
        </p:spPr>
        <p:txBody>
          <a:bodyPr wrap="none" rtlCol="0">
            <a:spAutoFit/>
          </a:bodyPr>
          <a:lstStyle/>
          <a:p>
            <a:r>
              <a:rPr lang="en-US" dirty="0" smtClean="0">
                <a:solidFill>
                  <a:schemeClr val="accent2"/>
                </a:solidFill>
              </a:rPr>
              <a:t>Not accepting new members</a:t>
            </a:r>
            <a:endParaRPr lang="en-US" dirty="0">
              <a:solidFill>
                <a:schemeClr val="accent2"/>
              </a:solidFill>
            </a:endParaRPr>
          </a:p>
        </p:txBody>
      </p:sp>
      <p:cxnSp>
        <p:nvCxnSpPr>
          <p:cNvPr id="25" name="Straight Arrow Connector 24"/>
          <p:cNvCxnSpPr/>
          <p:nvPr/>
        </p:nvCxnSpPr>
        <p:spPr>
          <a:xfrm flipV="1">
            <a:off x="1981200" y="4648200"/>
            <a:ext cx="330200" cy="330200"/>
          </a:xfrm>
          <a:prstGeom prst="straightConnector1">
            <a:avLst/>
          </a:prstGeom>
          <a:ln w="38100" cmpd="sng">
            <a:solidFill>
              <a:schemeClr val="accent2"/>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7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72836" y="1651000"/>
            <a:ext cx="4694464" cy="2286000"/>
          </a:xfrm>
          <a:prstGeom prst="rect">
            <a:avLst/>
          </a:prstGeom>
        </p:spPr>
      </p:pic>
      <p:pic>
        <p:nvPicPr>
          <p:cNvPr id="7" name="Picture 6"/>
          <p:cNvPicPr>
            <a:picLocks noChangeAspect="1"/>
          </p:cNvPicPr>
          <p:nvPr/>
        </p:nvPicPr>
        <p:blipFill>
          <a:blip r:embed="rId4"/>
          <a:stretch>
            <a:fillRect/>
          </a:stretch>
        </p:blipFill>
        <p:spPr>
          <a:xfrm>
            <a:off x="5219700" y="1079500"/>
            <a:ext cx="3394964" cy="4957064"/>
          </a:xfrm>
          <a:prstGeom prst="rect">
            <a:avLst/>
          </a:prstGeom>
          <a:ln>
            <a:solidFill>
              <a:schemeClr val="bg2"/>
            </a:solidFill>
          </a:ln>
        </p:spPr>
      </p:pic>
      <p:sp>
        <p:nvSpPr>
          <p:cNvPr id="2" name="Title 1"/>
          <p:cNvSpPr>
            <a:spLocks noGrp="1"/>
          </p:cNvSpPr>
          <p:nvPr>
            <p:ph type="title"/>
          </p:nvPr>
        </p:nvSpPr>
        <p:spPr/>
        <p:txBody>
          <a:bodyPr/>
          <a:lstStyle/>
          <a:p>
            <a:r>
              <a:rPr lang="en-US" dirty="0" smtClean="0"/>
              <a:t>Create a New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7</a:t>
            </a:fld>
            <a:endParaRPr lang="en-US"/>
          </a:p>
        </p:txBody>
      </p:sp>
      <p:sp>
        <p:nvSpPr>
          <p:cNvPr id="19" name="TextBox 18"/>
          <p:cNvSpPr txBox="1"/>
          <p:nvPr/>
        </p:nvSpPr>
        <p:spPr>
          <a:xfrm>
            <a:off x="419100" y="1130300"/>
            <a:ext cx="3905310" cy="461665"/>
          </a:xfrm>
          <a:prstGeom prst="rect">
            <a:avLst/>
          </a:prstGeom>
          <a:noFill/>
        </p:spPr>
        <p:txBody>
          <a:bodyPr wrap="none" rtlCol="0">
            <a:spAutoFit/>
          </a:bodyPr>
          <a:lstStyle/>
          <a:p>
            <a:r>
              <a:rPr lang="en-US" sz="2400" i="1" dirty="0" smtClean="0">
                <a:solidFill>
                  <a:srgbClr val="FF6600"/>
                </a:solidFill>
              </a:rPr>
              <a:t>Can others see the group?</a:t>
            </a:r>
            <a:endParaRPr lang="en-US" sz="2400" i="1" dirty="0">
              <a:solidFill>
                <a:srgbClr val="FF6600"/>
              </a:solidFill>
            </a:endParaRPr>
          </a:p>
        </p:txBody>
      </p:sp>
      <p:pic>
        <p:nvPicPr>
          <p:cNvPr id="5" name="Picture 4"/>
          <p:cNvPicPr>
            <a:picLocks noChangeAspect="1"/>
          </p:cNvPicPr>
          <p:nvPr/>
        </p:nvPicPr>
        <p:blipFill>
          <a:blip r:embed="rId5"/>
          <a:stretch>
            <a:fillRect/>
          </a:stretch>
        </p:blipFill>
        <p:spPr>
          <a:xfrm>
            <a:off x="1828800" y="4572000"/>
            <a:ext cx="1905000" cy="1062404"/>
          </a:xfrm>
          <a:prstGeom prst="rect">
            <a:avLst/>
          </a:prstGeom>
        </p:spPr>
      </p:pic>
      <p:sp>
        <p:nvSpPr>
          <p:cNvPr id="18" name="AutoShape 15"/>
          <p:cNvSpPr>
            <a:spLocks noChangeAspect="1" noChangeArrowheads="1"/>
          </p:cNvSpPr>
          <p:nvPr/>
        </p:nvSpPr>
        <p:spPr bwMode="auto">
          <a:xfrm rot="19784614">
            <a:off x="3055504" y="5432427"/>
            <a:ext cx="192088" cy="384175"/>
          </a:xfrm>
          <a:prstGeom prst="upArrow">
            <a:avLst>
              <a:gd name="adj1" fmla="val 25000"/>
              <a:gd name="adj2" fmla="val 136463"/>
            </a:avLst>
          </a:prstGeom>
          <a:solidFill>
            <a:schemeClr val="bg1"/>
          </a:solidFill>
          <a:ln w="9525">
            <a:solidFill>
              <a:schemeClr val="tx1"/>
            </a:solidFill>
            <a:miter lim="800000"/>
            <a:headEnd/>
            <a:tailEnd/>
          </a:ln>
          <a:effectLst>
            <a:outerShdw blurRad="63500" dist="38099" dir="2700000" algn="ctr" rotWithShape="0">
              <a:srgbClr val="C0C0C0">
                <a:alpha val="74998"/>
              </a:srgbClr>
            </a:outerShdw>
          </a:effectLst>
        </p:spPr>
        <p:txBody>
          <a:bodyPr anchor="ctr">
            <a:spAutoFit/>
          </a:bodyPr>
          <a:lstStyle/>
          <a:p>
            <a:endParaRPr lang="en-US"/>
          </a:p>
        </p:txBody>
      </p:sp>
    </p:spTree>
    <p:extLst>
      <p:ext uri="{BB962C8B-B14F-4D97-AF65-F5344CB8AC3E}">
        <p14:creationId xmlns:p14="http://schemas.microsoft.com/office/powerpoint/2010/main" val="41578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2"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1.38889E-6 -1.11111E-6 C -0.00798 -0.00162 -0.03542 -0.00069 -0.04566 -0.00764 C -0.0559 -0.01458 -0.05833 -0.03518 -0.06128 -0.04236 " pathEditMode="relative" rAng="0" ptsTypes="aaa">
                                      <p:cBhvr>
                                        <p:cTn id="14" dur="1000" fill="hold"/>
                                        <p:tgtEl>
                                          <p:spTgt spid="18"/>
                                        </p:tgtEl>
                                        <p:attrNameLst>
                                          <p:attrName>ppt_x</p:attrName>
                                          <p:attrName>ppt_y</p:attrName>
                                        </p:attrNameLst>
                                      </p:cBhvr>
                                      <p:rCtr x="-3073" y="-2130"/>
                                    </p:animMotion>
                                  </p:childTnLst>
                                </p:cTn>
                              </p:par>
                            </p:childTnLst>
                          </p:cTn>
                        </p:par>
                        <p:par>
                          <p:cTn id="15" fill="hold">
                            <p:stCondLst>
                              <p:cond delay="1500"/>
                            </p:stCondLst>
                            <p:childTnLst>
                              <p:par>
                                <p:cTn id="16" presetID="1" presetClass="exit" presetSubtype="0" fill="hold" grpId="1" nodeType="afterEffect">
                                  <p:stCondLst>
                                    <p:cond delay="30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Group!</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8</a:t>
            </a:fld>
            <a:endParaRPr lang="en-US"/>
          </a:p>
        </p:txBody>
      </p:sp>
      <p:pic>
        <p:nvPicPr>
          <p:cNvPr id="5" name="Picture 4"/>
          <p:cNvPicPr>
            <a:picLocks noChangeAspect="1"/>
          </p:cNvPicPr>
          <p:nvPr/>
        </p:nvPicPr>
        <p:blipFill>
          <a:blip r:embed="rId3"/>
          <a:stretch>
            <a:fillRect/>
          </a:stretch>
        </p:blipFill>
        <p:spPr>
          <a:xfrm>
            <a:off x="1678940" y="1181100"/>
            <a:ext cx="5786120" cy="4749800"/>
          </a:xfrm>
          <a:prstGeom prst="rect">
            <a:avLst/>
          </a:prstGeom>
          <a:ln>
            <a:solidFill>
              <a:srgbClr val="808080"/>
            </a:solidFill>
          </a:ln>
        </p:spPr>
      </p:pic>
      <p:sp>
        <p:nvSpPr>
          <p:cNvPr id="6" name="Rounded Rectangle 5"/>
          <p:cNvSpPr/>
          <p:nvPr/>
        </p:nvSpPr>
        <p:spPr>
          <a:xfrm>
            <a:off x="1905000" y="3822700"/>
            <a:ext cx="1066800" cy="304800"/>
          </a:xfrm>
          <a:prstGeom prst="roundRect">
            <a:avLst>
              <a:gd name="adj" fmla="val 3969"/>
            </a:avLst>
          </a:prstGeom>
          <a:noFill/>
          <a:ln w="57150" cmpd="sng">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9" name="Group 8"/>
          <p:cNvGrpSpPr/>
          <p:nvPr/>
        </p:nvGrpSpPr>
        <p:grpSpPr>
          <a:xfrm>
            <a:off x="406814" y="3632200"/>
            <a:ext cx="1498186" cy="646331"/>
            <a:chOff x="406814" y="3632200"/>
            <a:chExt cx="1498186" cy="646331"/>
          </a:xfrm>
        </p:grpSpPr>
        <p:sp>
          <p:nvSpPr>
            <p:cNvPr id="7" name="Line 5"/>
            <p:cNvSpPr>
              <a:spLocks noChangeShapeType="1"/>
            </p:cNvSpPr>
            <p:nvPr/>
          </p:nvSpPr>
          <p:spPr bwMode="auto">
            <a:xfrm flipH="1">
              <a:off x="1295400" y="3962400"/>
              <a:ext cx="609600" cy="0"/>
            </a:xfrm>
            <a:prstGeom prst="line">
              <a:avLst/>
            </a:prstGeom>
            <a:noFill/>
            <a:ln w="76200" cmpd="sng">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 name="Text Box 4"/>
            <p:cNvSpPr txBox="1">
              <a:spLocks noChangeArrowheads="1"/>
            </p:cNvSpPr>
            <p:nvPr/>
          </p:nvSpPr>
          <p:spPr bwMode="auto">
            <a:xfrm>
              <a:off x="406814" y="3632200"/>
              <a:ext cx="1107996" cy="646331"/>
            </a:xfrm>
            <a:prstGeom prst="rect">
              <a:avLst/>
            </a:prstGeom>
            <a:solidFill>
              <a:schemeClr val="accent2"/>
            </a:solidFill>
            <a:ln>
              <a:noFill/>
            </a:ln>
            <a:effectLst/>
            <a:extLst/>
          </p:spPr>
          <p:txBody>
            <a:bodyPr wrap="none">
              <a:spAutoFit/>
            </a:bodyPr>
            <a:lstStyle/>
            <a:p>
              <a:pPr algn="r">
                <a:defRPr/>
              </a:pPr>
              <a:r>
                <a:rPr lang="en-US" dirty="0" smtClean="0"/>
                <a:t>Manager</a:t>
              </a:r>
            </a:p>
            <a:p>
              <a:pPr algn="r">
                <a:defRPr/>
              </a:pPr>
              <a:r>
                <a:rPr lang="en-US" dirty="0" smtClean="0"/>
                <a:t>functions</a:t>
              </a:r>
              <a:endParaRPr lang="en-US" dirty="0"/>
            </a:p>
          </p:txBody>
        </p:sp>
      </p:grpSp>
    </p:spTree>
    <p:extLst>
      <p:ext uri="{BB962C8B-B14F-4D97-AF65-F5344CB8AC3E}">
        <p14:creationId xmlns:p14="http://schemas.microsoft.com/office/powerpoint/2010/main" val="150420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 Group Settings Anytime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8E9BE54-086F-8142-9763-2292171B0BCB}" type="slidenum">
              <a:rPr lang="en-US" smtClean="0"/>
              <a:pPr/>
              <a:t>9</a:t>
            </a:fld>
            <a:endParaRPr lang="en-US"/>
          </a:p>
        </p:txBody>
      </p:sp>
      <p:pic>
        <p:nvPicPr>
          <p:cNvPr id="5" name="Picture 4"/>
          <p:cNvPicPr>
            <a:picLocks noChangeAspect="1"/>
          </p:cNvPicPr>
          <p:nvPr/>
        </p:nvPicPr>
        <p:blipFill>
          <a:blip r:embed="rId3"/>
          <a:stretch>
            <a:fillRect/>
          </a:stretch>
        </p:blipFill>
        <p:spPr>
          <a:xfrm>
            <a:off x="3289300" y="1104900"/>
            <a:ext cx="3394964" cy="4957064"/>
          </a:xfrm>
          <a:prstGeom prst="rect">
            <a:avLst/>
          </a:prstGeom>
          <a:ln>
            <a:solidFill>
              <a:srgbClr val="808080"/>
            </a:solidFill>
          </a:ln>
        </p:spPr>
      </p:pic>
      <p:pic>
        <p:nvPicPr>
          <p:cNvPr id="6" name="Picture 5"/>
          <p:cNvPicPr>
            <a:picLocks noChangeAspect="1"/>
          </p:cNvPicPr>
          <p:nvPr/>
        </p:nvPicPr>
        <p:blipFill>
          <a:blip r:embed="rId4"/>
          <a:stretch>
            <a:fillRect/>
          </a:stretch>
        </p:blipFill>
        <p:spPr>
          <a:xfrm>
            <a:off x="533400" y="1079500"/>
            <a:ext cx="2565400" cy="2971800"/>
          </a:xfrm>
          <a:prstGeom prst="rect">
            <a:avLst/>
          </a:prstGeom>
        </p:spPr>
      </p:pic>
      <p:sp>
        <p:nvSpPr>
          <p:cNvPr id="7" name="TextBox 6"/>
          <p:cNvSpPr txBox="1"/>
          <p:nvPr/>
        </p:nvSpPr>
        <p:spPr>
          <a:xfrm>
            <a:off x="6737731" y="977900"/>
            <a:ext cx="2228469" cy="1200328"/>
          </a:xfrm>
          <a:prstGeom prst="rect">
            <a:avLst/>
          </a:prstGeom>
          <a:solidFill>
            <a:srgbClr val="FFFFFF"/>
          </a:solidFill>
        </p:spPr>
        <p:txBody>
          <a:bodyPr wrap="none" rtlCol="0">
            <a:spAutoFit/>
          </a:bodyPr>
          <a:lstStyle/>
          <a:p>
            <a:r>
              <a:rPr lang="en-US" sz="2400" i="1" dirty="0" smtClean="0">
                <a:solidFill>
                  <a:srgbClr val="FF6600"/>
                </a:solidFill>
              </a:rPr>
              <a:t>Change items</a:t>
            </a:r>
          </a:p>
          <a:p>
            <a:r>
              <a:rPr lang="en-US" sz="2400" i="1" dirty="0" smtClean="0">
                <a:solidFill>
                  <a:srgbClr val="FF6600"/>
                </a:solidFill>
              </a:rPr>
              <a:t>set during</a:t>
            </a:r>
          </a:p>
          <a:p>
            <a:r>
              <a:rPr lang="en-US" sz="2400" i="1" dirty="0" smtClean="0">
                <a:solidFill>
                  <a:srgbClr val="FF6600"/>
                </a:solidFill>
              </a:rPr>
              <a:t>group creation</a:t>
            </a:r>
            <a:endParaRPr lang="en-US" sz="2400" i="1" dirty="0">
              <a:solidFill>
                <a:srgbClr val="FF6600"/>
              </a:solidFill>
            </a:endParaRPr>
          </a:p>
        </p:txBody>
      </p:sp>
      <p:pic>
        <p:nvPicPr>
          <p:cNvPr id="8" name="Picture 7"/>
          <p:cNvPicPr>
            <a:picLocks noChangeAspect="1"/>
          </p:cNvPicPr>
          <p:nvPr/>
        </p:nvPicPr>
        <p:blipFill>
          <a:blip r:embed="rId5"/>
          <a:stretch>
            <a:fillRect/>
          </a:stretch>
        </p:blipFill>
        <p:spPr>
          <a:xfrm>
            <a:off x="6041627" y="2286000"/>
            <a:ext cx="2514600" cy="2349004"/>
          </a:xfrm>
          <a:prstGeom prst="rect">
            <a:avLst/>
          </a:prstGeom>
        </p:spPr>
      </p:pic>
      <p:pic>
        <p:nvPicPr>
          <p:cNvPr id="9" name="Picture 8"/>
          <p:cNvPicPr>
            <a:picLocks noChangeAspect="1"/>
          </p:cNvPicPr>
          <p:nvPr/>
        </p:nvPicPr>
        <p:blipFill>
          <a:blip r:embed="rId6"/>
          <a:stretch>
            <a:fillRect/>
          </a:stretch>
        </p:blipFill>
        <p:spPr>
          <a:xfrm>
            <a:off x="6194027" y="3429000"/>
            <a:ext cx="2568973" cy="1981200"/>
          </a:xfrm>
          <a:prstGeom prst="rect">
            <a:avLst/>
          </a:prstGeom>
        </p:spPr>
      </p:pic>
      <p:pic>
        <p:nvPicPr>
          <p:cNvPr id="10" name="Picture 9"/>
          <p:cNvPicPr>
            <a:picLocks noChangeAspect="1"/>
          </p:cNvPicPr>
          <p:nvPr/>
        </p:nvPicPr>
        <p:blipFill>
          <a:blip r:embed="rId7"/>
          <a:stretch>
            <a:fillRect/>
          </a:stretch>
        </p:blipFill>
        <p:spPr>
          <a:xfrm>
            <a:off x="6096000" y="4724400"/>
            <a:ext cx="2514600" cy="1224501"/>
          </a:xfrm>
          <a:prstGeom prst="rect">
            <a:avLst/>
          </a:prstGeom>
        </p:spPr>
      </p:pic>
    </p:spTree>
    <p:extLst>
      <p:ext uri="{BB962C8B-B14F-4D97-AF65-F5344CB8AC3E}">
        <p14:creationId xmlns:p14="http://schemas.microsoft.com/office/powerpoint/2010/main" val="30610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hubzero2012">
  <a:themeElements>
    <a:clrScheme name="hubzero-2012 13">
      <a:dk1>
        <a:srgbClr val="000000"/>
      </a:dk1>
      <a:lt1>
        <a:srgbClr val="FFFFFF"/>
      </a:lt1>
      <a:dk2>
        <a:srgbClr val="000000"/>
      </a:dk2>
      <a:lt2>
        <a:srgbClr val="808080"/>
      </a:lt2>
      <a:accent1>
        <a:srgbClr val="3366CC"/>
      </a:accent1>
      <a:accent2>
        <a:srgbClr val="FF6600"/>
      </a:accent2>
      <a:accent3>
        <a:srgbClr val="FFFFFF"/>
      </a:accent3>
      <a:accent4>
        <a:srgbClr val="000000"/>
      </a:accent4>
      <a:accent5>
        <a:srgbClr val="ADB8E2"/>
      </a:accent5>
      <a:accent6>
        <a:srgbClr val="E75C00"/>
      </a:accent6>
      <a:hlink>
        <a:srgbClr val="3333FF"/>
      </a:hlink>
      <a:folHlink>
        <a:srgbClr val="0000CC"/>
      </a:folHlink>
    </a:clrScheme>
    <a:fontScheme name="hubzero-2012">
      <a:majorFont>
        <a:latin typeface="ITC Kabel Std Medium"/>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ubzero-20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ubzero-20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ubzero-20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ubzero-20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ubzero-20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ubzero-20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ubzero-20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ubzero-20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ubzero-20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ubzero-20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ubzero-20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ubzero-20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ubzero-2012 13">
        <a:dk1>
          <a:srgbClr val="000000"/>
        </a:dk1>
        <a:lt1>
          <a:srgbClr val="FFFFFF"/>
        </a:lt1>
        <a:dk2>
          <a:srgbClr val="000000"/>
        </a:dk2>
        <a:lt2>
          <a:srgbClr val="808080"/>
        </a:lt2>
        <a:accent1>
          <a:srgbClr val="3366CC"/>
        </a:accent1>
        <a:accent2>
          <a:srgbClr val="FF6600"/>
        </a:accent2>
        <a:accent3>
          <a:srgbClr val="FFFFFF"/>
        </a:accent3>
        <a:accent4>
          <a:srgbClr val="000000"/>
        </a:accent4>
        <a:accent5>
          <a:srgbClr val="ADB8E2"/>
        </a:accent5>
        <a:accent6>
          <a:srgbClr val="E75C00"/>
        </a:accent6>
        <a:hlink>
          <a:srgbClr val="3333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hubzero2012.potx</Template>
  <TotalTime>9068</TotalTime>
  <Words>3973</Words>
  <Application>Microsoft Office PowerPoint</Application>
  <PresentationFormat>On-screen Show (4:3)</PresentationFormat>
  <Paragraphs>587</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hubzero2012</vt:lpstr>
      <vt:lpstr>Collaboration and Contribution</vt:lpstr>
      <vt:lpstr>Collaborating in User Groups</vt:lpstr>
      <vt:lpstr>Browse Existing Groups</vt:lpstr>
      <vt:lpstr>Create a New Group</vt:lpstr>
      <vt:lpstr>Create a New Group</vt:lpstr>
      <vt:lpstr>Create a New Group</vt:lpstr>
      <vt:lpstr>Create a New Group</vt:lpstr>
      <vt:lpstr>New Group!</vt:lpstr>
      <vt:lpstr>Edit Group Settings Anytime</vt:lpstr>
      <vt:lpstr>Customize the Group</vt:lpstr>
      <vt:lpstr>Customize the Group</vt:lpstr>
      <vt:lpstr>Your Customized Group</vt:lpstr>
      <vt:lpstr>Group Functions:  Members</vt:lpstr>
      <vt:lpstr>Invite Group Members</vt:lpstr>
      <vt:lpstr>Invited Members Receive Invitations</vt:lpstr>
      <vt:lpstr>Group Functions:  Wiki</vt:lpstr>
      <vt:lpstr>Create Wiki Templates</vt:lpstr>
      <vt:lpstr>Use Templates for Data Entry</vt:lpstr>
      <vt:lpstr>Wiki Pages</vt:lpstr>
      <vt:lpstr>Group Functions:  Discussion</vt:lpstr>
      <vt:lpstr>Create Sections and Categories</vt:lpstr>
      <vt:lpstr>Create a Discussion Thread</vt:lpstr>
      <vt:lpstr>Active Discussion Thread</vt:lpstr>
      <vt:lpstr>Group Functions:  Calendar</vt:lpstr>
      <vt:lpstr>Calendar Functions</vt:lpstr>
      <vt:lpstr>Managing Multiple Calendars</vt:lpstr>
      <vt:lpstr>Adding Calendar Events</vt:lpstr>
      <vt:lpstr>Group Calendar</vt:lpstr>
      <vt:lpstr>Subscribing or Downloading Events</vt:lpstr>
      <vt:lpstr>Lots more to explore…</vt:lpstr>
      <vt:lpstr>PowerPoint Presentation</vt:lpstr>
      <vt:lpstr>Powered by Your Community</vt:lpstr>
      <vt:lpstr>“Resource” = Digital Publication</vt:lpstr>
      <vt:lpstr>Analytics to Study Impact</vt:lpstr>
      <vt:lpstr>Upload a New Resource</vt:lpstr>
      <vt:lpstr>Select a Resource Type</vt:lpstr>
      <vt:lpstr>Configure Resource Types</vt:lpstr>
      <vt:lpstr>Add New Resource Types</vt:lpstr>
      <vt:lpstr>Resource Metadata</vt:lpstr>
      <vt:lpstr>Resource License Options</vt:lpstr>
      <vt:lpstr>Back to Uploading a Resource…</vt:lpstr>
      <vt:lpstr>Resource Upload Step:  Compose</vt:lpstr>
      <vt:lpstr>Resource Upload Step:  Attach</vt:lpstr>
      <vt:lpstr>Resource Upload Step:  Authors</vt:lpstr>
      <vt:lpstr>Resource Upload Step:  Tags</vt:lpstr>
      <vt:lpstr>Resource Upload Step:  Review  </vt:lpstr>
      <vt:lpstr>Resource Upload Step:  Review</vt:lpstr>
      <vt:lpstr>Approving Resources</vt:lpstr>
      <vt:lpstr>Published Resource</vt:lpstr>
      <vt:lpstr>Similar Process for Tools</vt:lpstr>
      <vt:lpstr>Tool Development Process</vt:lpstr>
      <vt:lpstr>Tool Development Process</vt:lpstr>
      <vt:lpstr>Tool Development Process</vt:lpstr>
      <vt:lpstr>Tool Development Process</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McLennan</dc:creator>
  <cp:lastModifiedBy>Kayser, Emily L</cp:lastModifiedBy>
  <cp:revision>170</cp:revision>
  <cp:lastPrinted>2013-08-01T03:27:00Z</cp:lastPrinted>
  <dcterms:created xsi:type="dcterms:W3CDTF">2012-09-22T15:45:17Z</dcterms:created>
  <dcterms:modified xsi:type="dcterms:W3CDTF">2013-09-05T11:34:52Z</dcterms:modified>
</cp:coreProperties>
</file>