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4" r:id="rId1"/>
  </p:sldMasterIdLst>
  <p:notesMasterIdLst>
    <p:notesMasterId r:id="rId30"/>
  </p:notesMasterIdLst>
  <p:handoutMasterIdLst>
    <p:handoutMasterId r:id="rId31"/>
  </p:handoutMasterIdLst>
  <p:sldIdLst>
    <p:sldId id="403" r:id="rId2"/>
    <p:sldId id="498" r:id="rId3"/>
    <p:sldId id="466" r:id="rId4"/>
    <p:sldId id="388" r:id="rId5"/>
    <p:sldId id="501" r:id="rId6"/>
    <p:sldId id="446" r:id="rId7"/>
    <p:sldId id="448" r:id="rId8"/>
    <p:sldId id="450" r:id="rId9"/>
    <p:sldId id="456" r:id="rId10"/>
    <p:sldId id="468" r:id="rId11"/>
    <p:sldId id="473" r:id="rId12"/>
    <p:sldId id="469" r:id="rId13"/>
    <p:sldId id="480" r:id="rId14"/>
    <p:sldId id="470" r:id="rId15"/>
    <p:sldId id="502" r:id="rId16"/>
    <p:sldId id="499" r:id="rId17"/>
    <p:sldId id="481" r:id="rId18"/>
    <p:sldId id="476" r:id="rId19"/>
    <p:sldId id="490" r:id="rId20"/>
    <p:sldId id="491" r:id="rId21"/>
    <p:sldId id="500" r:id="rId22"/>
    <p:sldId id="486" r:id="rId23"/>
    <p:sldId id="489" r:id="rId24"/>
    <p:sldId id="477" r:id="rId25"/>
    <p:sldId id="492" r:id="rId26"/>
    <p:sldId id="494" r:id="rId27"/>
    <p:sldId id="482" r:id="rId28"/>
    <p:sldId id="483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522"/>
    <a:srgbClr val="B84C13"/>
    <a:srgbClr val="23639D"/>
    <a:srgbClr val="FFCCCC"/>
    <a:srgbClr val="2B8195"/>
    <a:srgbClr val="173AA9"/>
    <a:srgbClr val="24419C"/>
    <a:srgbClr val="B7CAD7"/>
    <a:srgbClr val="BECDD0"/>
    <a:srgbClr val="B9C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7" autoAdjust="0"/>
    <p:restoredTop sz="93897" autoAdjust="0"/>
  </p:normalViewPr>
  <p:slideViewPr>
    <p:cSldViewPr>
      <p:cViewPr varScale="1">
        <p:scale>
          <a:sx n="113" d="100"/>
          <a:sy n="113" d="100"/>
        </p:scale>
        <p:origin x="-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6"/>
    </p:cViewPr>
  </p:sorterViewPr>
  <p:notesViewPr>
    <p:cSldViewPr>
      <p:cViewPr varScale="1">
        <p:scale>
          <a:sx n="67" d="100"/>
          <a:sy n="67" d="100"/>
        </p:scale>
        <p:origin x="-189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3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/>
            </a:lvl1pPr>
          </a:lstStyle>
          <a:p>
            <a:pPr>
              <a:defRPr/>
            </a:pPr>
            <a:fld id="{0F99C457-8BC4-4089-870B-5B0194E4AD47}" type="datetimeFigureOut">
              <a:rPr lang="en-US"/>
              <a:pPr>
                <a:defRPr/>
              </a:pPr>
              <a:t>9/5/13</a:t>
            </a:fld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3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/>
            </a:lvl1pPr>
          </a:lstStyle>
          <a:p>
            <a:pPr>
              <a:defRPr/>
            </a:pPr>
            <a:fld id="{CD9C91E1-9B59-4363-A47E-E898F947D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4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3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3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fld id="{44DD37A9-B000-418B-B245-466D6AD15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19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12B90-13F6-4085-8887-B68F5A1D266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853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2415"/>
            <a:fld id="{D6597190-7B2C-458E-B238-15BC439E4F2C}" type="slidenum">
              <a:rPr lang="en-US" sz="1200"/>
              <a:pPr algn="r" defTabSz="932415"/>
              <a:t>4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5F3E-0CF9-48EA-8049-689B5ECE902F}" type="datetimeFigureOut">
              <a:rPr lang="en-US"/>
              <a:pPr>
                <a:defRPr/>
              </a:pPr>
              <a:t>9/5/13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EFE4-AA68-41AC-8FB3-1C5FE8670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0CEC-A485-4B26-8167-004EEB0E7E6C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9BD9-CB73-45CE-AE3D-CC864523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638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07E90C-705B-4241-8026-9C88BC7E4999}" type="datetimeFigureOut">
              <a:rPr lang="en-US"/>
              <a:pPr>
                <a:defRPr/>
              </a:pPr>
              <a:t>9/5/13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4FB7B0-6A27-4BDB-A879-771164051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xsong@purdue.edu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333500" y="4648200"/>
            <a:ext cx="624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Carol Song</a:t>
            </a:r>
            <a:b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charset="0"/>
                <a:hlinkClick r:id="rId3"/>
              </a:rPr>
              <a:t>carolxsong@purdue.edu</a:t>
            </a:r>
            <a:endParaRPr lang="en-US" sz="2000" b="1" i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 eaLnBrk="0" hangingPunct="0"/>
            <a:endParaRPr lang="en-US" sz="20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 eaLnBrk="0" hangingPunct="0"/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Hubbub 2013</a:t>
            </a:r>
          </a:p>
          <a:p>
            <a:pPr algn="ctr" eaLnBrk="0" hangingPunct="0"/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September 5, 2013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81000" y="32766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+mj-ea"/>
                <a:cs typeface="Avenir Heavy"/>
              </a:rPr>
              <a:t>Power to the Masses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+mj-ea"/>
              <a:cs typeface="Avenir Heavy"/>
            </a:endParaRPr>
          </a:p>
        </p:txBody>
      </p:sp>
      <p:pic>
        <p:nvPicPr>
          <p:cNvPr id="27650" name="Picture 2" descr="http://diagrid.org/templates/diagrid/images/logos/diagr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3581400" cy="70070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447800"/>
            <a:ext cx="3124200" cy="1876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981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4648200" y="3657600"/>
            <a:ext cx="4495800" cy="30480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76200" y="1600200"/>
            <a:ext cx="4648200" cy="487680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HUBzero team has created the “submit” shell command to abstract grid access for tool developers.</a:t>
            </a:r>
          </a:p>
          <a:p>
            <a:r>
              <a:rPr lang="en-US" sz="2000" dirty="0" smtClean="0"/>
              <a:t>Tools run a </a:t>
            </a:r>
            <a:r>
              <a:rPr lang="en-US" sz="2000" dirty="0" err="1" smtClean="0"/>
              <a:t>subprocess</a:t>
            </a:r>
            <a:r>
              <a:rPr lang="en-US" sz="2000" dirty="0" smtClean="0"/>
              <a:t> through “submit” to handle all their grid computation needs.</a:t>
            </a:r>
          </a:p>
          <a:p>
            <a:r>
              <a:rPr lang="en-US" sz="2000" dirty="0" smtClean="0"/>
              <a:t>Utilizes Pegasus engine for HT Condor on resources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Selects apps for development based on user community needs (size of community, need for computing resources, potential to link with other tools)</a:t>
            </a:r>
            <a:endParaRPr lang="en-US" sz="2000" dirty="0" smtClean="0"/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Supporting Science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1447800"/>
            <a:ext cx="1981200" cy="213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/>
              <a:t>DiaGrid.org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943600" y="4267200"/>
            <a:ext cx="15240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Pegasus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648200"/>
            <a:ext cx="1524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HT Condor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29200" y="52578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172200" y="3124200"/>
            <a:ext cx="9906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Submit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867400" y="1828800"/>
            <a:ext cx="16002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/>
              <a:t>Tool Session</a:t>
            </a:r>
          </a:p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48400" y="2209800"/>
            <a:ext cx="9144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Tool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6553200" y="2590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59436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53200" y="55626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7543800" y="57912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8229600" y="50292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23" name="Down Arrow 22"/>
          <p:cNvSpPr/>
          <p:nvPr/>
        </p:nvSpPr>
        <p:spPr>
          <a:xfrm>
            <a:off x="6705600" y="502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0354554">
            <a:off x="7385763" y="4965270"/>
            <a:ext cx="228600" cy="870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7514519">
            <a:off x="7722925" y="4481831"/>
            <a:ext cx="228600" cy="869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3065155">
            <a:off x="5568948" y="4771207"/>
            <a:ext cx="228600" cy="63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994699">
            <a:off x="5974790" y="5004248"/>
            <a:ext cx="228600" cy="103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53200" y="35052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BLASTer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404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648200" cy="4876800"/>
          </a:xfrm>
        </p:spPr>
        <p:txBody>
          <a:bodyPr/>
          <a:lstStyle/>
          <a:p>
            <a:r>
              <a:rPr lang="en-US" sz="2400" dirty="0" smtClean="0"/>
              <a:t>BLAST is a popular tool used throughout biology research to scan genomes for target sequences.</a:t>
            </a:r>
          </a:p>
          <a:p>
            <a:r>
              <a:rPr lang="en-US" sz="2400" dirty="0" smtClean="0"/>
              <a:t>A search job can contain thousands of sequences.</a:t>
            </a:r>
          </a:p>
          <a:p>
            <a:r>
              <a:rPr lang="en-US" sz="2400" dirty="0" smtClean="0"/>
              <a:t>Many users run long BLAST jobs for </a:t>
            </a:r>
            <a:r>
              <a:rPr lang="en-US" sz="2400" i="1" dirty="0" smtClean="0"/>
              <a:t>weeks</a:t>
            </a:r>
            <a:r>
              <a:rPr lang="en-US" sz="2400" dirty="0" smtClean="0"/>
              <a:t> on desktop workstations in their labs…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BLASTer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5" name="Picture 4" descr="fa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600200"/>
            <a:ext cx="2398137" cy="4267200"/>
          </a:xfrm>
          <a:prstGeom prst="rect">
            <a:avLst/>
          </a:prstGeom>
        </p:spPr>
      </p:pic>
      <p:pic>
        <p:nvPicPr>
          <p:cNvPr id="6" name="Picture 5" descr="fasta.jpg"/>
          <p:cNvPicPr>
            <a:picLocks noChangeAspect="1"/>
          </p:cNvPicPr>
          <p:nvPr/>
        </p:nvPicPr>
        <p:blipFill>
          <a:blip r:embed="rId3" cstate="print"/>
          <a:srcRect t="35597" b="52283"/>
          <a:stretch>
            <a:fillRect/>
          </a:stretch>
        </p:blipFill>
        <p:spPr>
          <a:xfrm>
            <a:off x="3657600" y="2971800"/>
            <a:ext cx="2655061" cy="572537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477000" y="3124200"/>
            <a:ext cx="25146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48400" y="2971800"/>
            <a:ext cx="2743200" cy="152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3581400"/>
            <a:ext cx="2895600" cy="762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1" name="Picture 1" descr="C:\Users\thompscs\AppData\Local\Microsoft\Windows\Temporary Internet Files\Content.IE5\EVR5G3BB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09800"/>
            <a:ext cx="1066800" cy="1066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rot="20700000">
            <a:off x="6062667" y="1339527"/>
            <a:ext cx="99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AGT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337641">
            <a:off x="8101638" y="3957683"/>
            <a:ext cx="1317960" cy="380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CGATT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0948270">
            <a:off x="8118775" y="1308402"/>
            <a:ext cx="99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</a:t>
            </a:r>
            <a:endParaRPr 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1043972">
            <a:off x="7913370" y="5621132"/>
            <a:ext cx="990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0860490">
            <a:off x="5977285" y="5625441"/>
            <a:ext cx="13525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TGCAT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6096000"/>
            <a:ext cx="1692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038267">
            <a:off x="5889625" y="4549965"/>
            <a:ext cx="1445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FGCACT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0" y="3048000"/>
            <a:ext cx="2220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TGCGCATT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3200400"/>
            <a:ext cx="2220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TGCGCATT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162800" cy="4876800"/>
          </a:xfrm>
        </p:spPr>
        <p:txBody>
          <a:bodyPr/>
          <a:lstStyle/>
          <a:p>
            <a:r>
              <a:rPr lang="en-US" sz="2400" dirty="0" smtClean="0"/>
              <a:t>Each sequence is independent, making a great case for parallelization!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Input files are split into small chunks and fed to Condor jobs via the HUBzero “submit” system.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BLASTer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5" name="Picture 4" descr="fa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1498836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fa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09800"/>
            <a:ext cx="685182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a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00400"/>
            <a:ext cx="685182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a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114800"/>
            <a:ext cx="685182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1981200" y="3657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190666">
            <a:off x="1870458" y="2946983"/>
            <a:ext cx="1830371" cy="207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692293">
            <a:off x="1983428" y="4600563"/>
            <a:ext cx="1830371" cy="207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5105400" y="3505200"/>
            <a:ext cx="1524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5562600" y="3505200"/>
            <a:ext cx="1524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Pegasus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657600" y="3657600"/>
            <a:ext cx="1905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24092">
            <a:off x="4395601" y="2870209"/>
            <a:ext cx="1214415" cy="20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845405">
            <a:off x="4587416" y="4577930"/>
            <a:ext cx="1004723" cy="170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6019800" y="3505200"/>
            <a:ext cx="15240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 Condor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7391400" y="1295400"/>
            <a:ext cx="3276600" cy="4267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7543800" y="5486400"/>
            <a:ext cx="1295400" cy="1219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BLAST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34400" y="2514600"/>
            <a:ext cx="457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01000" y="3124200"/>
            <a:ext cx="457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6200" y="3962400"/>
            <a:ext cx="457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4800" y="2133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86800" y="1676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15400" y="3886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0510315">
            <a:off x="7099935" y="3422422"/>
            <a:ext cx="8382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0496825">
            <a:off x="7090790" y="2964503"/>
            <a:ext cx="1435561" cy="1997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692293">
            <a:off x="7104673" y="3910336"/>
            <a:ext cx="497255" cy="2309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2" idx="2"/>
          </p:cNvCxnSpPr>
          <p:nvPr/>
        </p:nvCxnSpPr>
        <p:spPr>
          <a:xfrm>
            <a:off x="7924800" y="4419600"/>
            <a:ext cx="76200" cy="1066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9" idx="1"/>
          </p:cNvCxnSpPr>
          <p:nvPr/>
        </p:nvCxnSpPr>
        <p:spPr>
          <a:xfrm flipH="1">
            <a:off x="8191500" y="3581400"/>
            <a:ext cx="38100" cy="1905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2"/>
          </p:cNvCxnSpPr>
          <p:nvPr/>
        </p:nvCxnSpPr>
        <p:spPr>
          <a:xfrm flipH="1">
            <a:off x="8382000" y="2971800"/>
            <a:ext cx="381000" cy="25146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610600" y="4648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91600" y="3124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305800" cy="1981200"/>
          </a:xfrm>
        </p:spPr>
        <p:txBody>
          <a:bodyPr/>
          <a:lstStyle/>
          <a:p>
            <a:r>
              <a:rPr lang="en-US" sz="2400" dirty="0" smtClean="0"/>
              <a:t>Splitting BLAST inputs for parallel HT Condor jobs like those used by </a:t>
            </a:r>
            <a:r>
              <a:rPr lang="en-US" sz="2400" dirty="0" err="1" smtClean="0"/>
              <a:t>BLASTer</a:t>
            </a:r>
            <a:r>
              <a:rPr lang="en-US" sz="2400" dirty="0" smtClean="0"/>
              <a:t> creates dramatic speed-up for most users.</a:t>
            </a:r>
          </a:p>
          <a:p>
            <a:r>
              <a:rPr lang="en-US" sz="2400" dirty="0" smtClean="0"/>
              <a:t>Rick </a:t>
            </a:r>
            <a:r>
              <a:rPr lang="en-US" sz="2400" dirty="0" err="1" smtClean="0"/>
              <a:t>Westerman</a:t>
            </a:r>
            <a:r>
              <a:rPr lang="en-US" sz="2400" dirty="0" smtClean="0"/>
              <a:t>, bioinformatics specialist at Purdue, recently reported the following: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BLASTer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7391400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5371"/>
                <a:gridCol w="1391575"/>
                <a:gridCol w="878889"/>
                <a:gridCol w="1391575"/>
                <a:gridCol w="1245093"/>
                <a:gridCol w="145889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Sequences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N50 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</a:t>
                      </a:r>
                    </a:p>
                    <a:p>
                      <a:pPr algn="ctr"/>
                      <a:r>
                        <a:rPr lang="en-US" dirty="0" smtClean="0"/>
                        <a:t>Wall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Condor</a:t>
                      </a:r>
                    </a:p>
                    <a:p>
                      <a:pPr algn="ctr"/>
                      <a:r>
                        <a:rPr lang="en-US" dirty="0" smtClean="0"/>
                        <a:t>Wall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2:40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2:30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3:30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950" y="1600200"/>
            <a:ext cx="8533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Speed up the searches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 custom databases for searches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Manage data transfer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Track search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Regular BLAST database update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BLAST code update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n w="1905"/>
                <a:solidFill>
                  <a:srgbClr val="B875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Post processing, link to other tools (BLAST2GO)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n w="1905"/>
                <a:solidFill>
                  <a:srgbClr val="B875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Manage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n w="1905"/>
                <a:solidFill>
                  <a:srgbClr val="B875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Share databases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7620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i="1" dirty="0" smtClean="0">
                <a:solidFill>
                  <a:srgbClr val="23639D"/>
                </a:solidFill>
                <a:latin typeface="Calibri" pitchFamily="34" charset="0"/>
              </a:rPr>
              <a:t>Solving problems for users</a:t>
            </a:r>
            <a:endParaRPr lang="en-US" sz="4000" b="1" i="1" dirty="0">
              <a:solidFill>
                <a:srgbClr val="23639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8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9" y="4276725"/>
            <a:ext cx="1914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029" y="6120825"/>
            <a:ext cx="416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 Andrew DeWoody, Nick Marra, Forestry &amp; Natural Resources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72192"/>
            <a:ext cx="2181235" cy="16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4400" y="4108609"/>
            <a:ext cx="41618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Using Blaster to annotate assembly of gene sequences (50,534 </a:t>
            </a:r>
            <a:r>
              <a:rPr lang="en-US" sz="2000" dirty="0" err="1" smtClean="0"/>
              <a:t>contigs</a:t>
            </a:r>
            <a:r>
              <a:rPr lang="en-US" sz="2000" dirty="0" smtClean="0"/>
              <a:t>) from E51K </a:t>
            </a:r>
            <a:r>
              <a:rPr lang="en-US" sz="2000" dirty="0" err="1" smtClean="0"/>
              <a:t>Illumina</a:t>
            </a:r>
            <a:r>
              <a:rPr lang="en-US" sz="2000" dirty="0" smtClean="0"/>
              <a:t> in </a:t>
            </a:r>
            <a:r>
              <a:rPr lang="en-US" sz="2000" dirty="0"/>
              <a:t>study of gene </a:t>
            </a:r>
            <a:r>
              <a:rPr lang="en-US" sz="2000" dirty="0" smtClean="0"/>
              <a:t>evolution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B87522"/>
                </a:solidFill>
              </a:rPr>
              <a:t>8 days in the lab </a:t>
            </a:r>
            <a:r>
              <a:rPr lang="en-US" sz="2000" dirty="0" smtClean="0">
                <a:solidFill>
                  <a:srgbClr val="B87522"/>
                </a:solidFill>
                <a:sym typeface="Wingdings"/>
              </a:rPr>
              <a:t> less than 3 hours on </a:t>
            </a:r>
            <a:r>
              <a:rPr lang="en-US" sz="2000" dirty="0" err="1" smtClean="0">
                <a:solidFill>
                  <a:srgbClr val="B87522"/>
                </a:solidFill>
                <a:sym typeface="Wingdings"/>
              </a:rPr>
              <a:t>DiaGrid</a:t>
            </a:r>
            <a:endParaRPr lang="en-US" sz="2000" dirty="0" smtClean="0">
              <a:solidFill>
                <a:srgbClr val="B87522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950" y="1600200"/>
            <a:ext cx="8533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ompleted 1.4 million search jobs (equivalent to searches of  tens of millions of sequences against public and custom databases)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Consumed 800K CPU hours (HT Condor)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111 researchers used Blaster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Most of them are from domains that traditionally use desktops for computation.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7620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In the past 12 months, </a:t>
            </a: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BLASTer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SubmitR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23553" name="Picture 1" descr="C:\Users\thompscs\AppData\Local\Microsoft\Windows\Temporary Internet Files\Content.Outlook\BU19AE9M\sumbmitr-sweep-job.png"/>
          <p:cNvPicPr>
            <a:picLocks noChangeAspect="1" noChangeArrowheads="1"/>
          </p:cNvPicPr>
          <p:nvPr/>
        </p:nvPicPr>
        <p:blipFill>
          <a:blip r:embed="rId3" cstate="print"/>
          <a:srcRect l="3250" t="29204" r="29247" b="6258"/>
          <a:stretch>
            <a:fillRect/>
          </a:stretch>
        </p:blipFill>
        <p:spPr bwMode="auto">
          <a:xfrm>
            <a:off x="1600200" y="1600200"/>
            <a:ext cx="5943266" cy="442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419600" cy="4267200"/>
          </a:xfrm>
        </p:spPr>
        <p:txBody>
          <a:bodyPr/>
          <a:lstStyle/>
          <a:p>
            <a:r>
              <a:rPr lang="en-US" sz="2800" dirty="0" smtClean="0"/>
              <a:t>Users create scripts to run their simulations all the time.</a:t>
            </a:r>
          </a:p>
          <a:p>
            <a:r>
              <a:rPr lang="en-US" sz="2800" dirty="0" smtClean="0"/>
              <a:t>A demand exists to run these jobs on the grid.</a:t>
            </a:r>
          </a:p>
          <a:p>
            <a:r>
              <a:rPr lang="en-US" sz="2800" dirty="0" err="1" smtClean="0"/>
              <a:t>SubmitR</a:t>
            </a:r>
            <a:r>
              <a:rPr lang="en-US" sz="2800" dirty="0" smtClean="0"/>
              <a:t> solves this issue for the R language on </a:t>
            </a:r>
            <a:r>
              <a:rPr lang="en-US" sz="2800" dirty="0" err="1" smtClean="0"/>
              <a:t>DiaGrid</a:t>
            </a:r>
            <a:r>
              <a:rPr lang="en-US" sz="2800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SubmitR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48768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9530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096000" y="5943600"/>
            <a:ext cx="1524000" cy="457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124200"/>
            <a:ext cx="152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SubmitR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562600" y="838200"/>
            <a:ext cx="2514600" cy="1447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diagrid.org/templates/diagrid/images/logos/diagrid-emb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838200" cy="710339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0800000">
            <a:off x="6324600" y="3886200"/>
            <a:ext cx="3810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6324600" y="1905000"/>
            <a:ext cx="3810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3886200"/>
            <a:ext cx="381000" cy="914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34200" y="1905000"/>
            <a:ext cx="381000" cy="1066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2133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Scripts &amp;</a:t>
            </a:r>
          </a:p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4038600"/>
            <a:ext cx="13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Scripts &amp;</a:t>
            </a:r>
          </a:p>
          <a:p>
            <a:pPr algn="ctr"/>
            <a:r>
              <a:rPr lang="en-US" dirty="0" smtClean="0"/>
              <a:t>Inputs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213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Results &amp;</a:t>
            </a:r>
          </a:p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4038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Results, logs,</a:t>
            </a:r>
          </a:p>
          <a:p>
            <a:r>
              <a:rPr lang="en-US" dirty="0" smtClean="0"/>
              <a:t>etc… (.zip)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r>
              <a:rPr lang="en-US" sz="2800" dirty="0" err="1" smtClean="0"/>
              <a:t>SubmitR</a:t>
            </a:r>
            <a:r>
              <a:rPr lang="en-US" sz="2800" dirty="0" smtClean="0"/>
              <a:t> supports a wide range of R scripts:</a:t>
            </a:r>
          </a:p>
          <a:p>
            <a:pPr lvl="1"/>
            <a:r>
              <a:rPr lang="en-US" sz="2400" b="1" dirty="0" smtClean="0"/>
              <a:t>Single</a:t>
            </a:r>
            <a:r>
              <a:rPr lang="en-US" sz="2400" dirty="0" smtClean="0"/>
              <a:t>: one process</a:t>
            </a:r>
          </a:p>
          <a:p>
            <a:pPr lvl="1"/>
            <a:r>
              <a:rPr lang="en-US" sz="2400" b="1" dirty="0" smtClean="0"/>
              <a:t>Parallel</a:t>
            </a:r>
            <a:r>
              <a:rPr lang="en-US" sz="2400" dirty="0" smtClean="0"/>
              <a:t>: multiple processes communicating with each other</a:t>
            </a:r>
          </a:p>
          <a:p>
            <a:pPr lvl="1"/>
            <a:r>
              <a:rPr lang="en-US" sz="2400" b="1" dirty="0" smtClean="0"/>
              <a:t>Sweep</a:t>
            </a:r>
            <a:r>
              <a:rPr lang="en-US" sz="2400" dirty="0" smtClean="0"/>
              <a:t>:  many isolated processes with different parameters, inputs, or both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SubmitR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48768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9530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096000" y="5943600"/>
            <a:ext cx="1524000" cy="457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124200"/>
            <a:ext cx="152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SubmitR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562600" y="838200"/>
            <a:ext cx="2514600" cy="1447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diagrid.org/templates/diagrid/images/logos/diagrid-emb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838200" cy="710339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0800000">
            <a:off x="6324600" y="3886200"/>
            <a:ext cx="3810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6324600" y="1905000"/>
            <a:ext cx="3810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3886200"/>
            <a:ext cx="381000" cy="914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34200" y="1905000"/>
            <a:ext cx="381000" cy="1066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2133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Scripts &amp;</a:t>
            </a:r>
          </a:p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4038600"/>
            <a:ext cx="13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Scripts &amp;</a:t>
            </a:r>
          </a:p>
          <a:p>
            <a:pPr algn="ctr"/>
            <a:r>
              <a:rPr lang="en-US" dirty="0" smtClean="0"/>
              <a:t>Inputs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213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Results &amp;</a:t>
            </a:r>
          </a:p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4038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Results, logs,</a:t>
            </a:r>
          </a:p>
          <a:p>
            <a:r>
              <a:rPr lang="en-US" dirty="0" smtClean="0"/>
              <a:t>etc… (.zip)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 Campbell, developer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Kevin (Feng) Chen, developer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Brian Raub, developer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 Thompson, developer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Steve Clark, HUBzero application </a:t>
            </a:r>
            <a:r>
              <a:rPr lang="en-US" dirty="0" err="1" smtClean="0">
                <a:solidFill>
                  <a:schemeClr val="tx1"/>
                </a:solidFill>
              </a:rPr>
              <a:t>dev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Ben Cotton, project coordination, docs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HUBzero</a:t>
            </a:r>
            <a:r>
              <a:rPr lang="en-US" dirty="0" smtClean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9144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Contributors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1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848600" cy="4876800"/>
          </a:xfrm>
        </p:spPr>
        <p:txBody>
          <a:bodyPr/>
          <a:lstStyle/>
          <a:p>
            <a:r>
              <a:rPr lang="en-US" sz="2800" dirty="0" err="1" smtClean="0"/>
              <a:t>SubmitR</a:t>
            </a:r>
            <a:r>
              <a:rPr lang="en-US" sz="2800" dirty="0" smtClean="0"/>
              <a:t> already supports a wide range of R libraries: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And through the </a:t>
            </a:r>
            <a:r>
              <a:rPr lang="en-US" sz="2800" dirty="0" err="1" smtClean="0"/>
              <a:t>DiaGrid</a:t>
            </a:r>
            <a:r>
              <a:rPr lang="en-US" sz="2800" dirty="0" smtClean="0"/>
              <a:t> community features users can request more!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SubmitR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590800"/>
            <a:ext cx="7924799" cy="2677656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ElectroGraph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GWASExactHW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KernSmooth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MASS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Matrix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PBSmapping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base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boot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class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cluster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codetools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compiler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cubature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datasets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deldir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foreign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grDevices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graphics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grid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igraph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lattice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maptools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mgcv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mvtnorm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ncf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nlme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nnet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np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parallel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plotrix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plyr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qtl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raster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rgdal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rgeos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rpart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snow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snowfall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sp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spatial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spatstat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splancs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splines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stats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stats4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stpp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stringr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survival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tcltk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tools</a:t>
            </a:r>
          </a:p>
          <a:p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</a:rPr>
              <a:t>utils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600200"/>
            <a:ext cx="7924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Nutrition: (single, long running jobs)</a:t>
            </a:r>
          </a:p>
          <a:p>
            <a:pPr lvl="1"/>
            <a:r>
              <a:rPr lang="en-US" sz="2400" dirty="0" err="1"/>
              <a:t>Ingestive</a:t>
            </a:r>
            <a:r>
              <a:rPr lang="en-US" sz="2400" dirty="0"/>
              <a:t> behavior </a:t>
            </a:r>
            <a:r>
              <a:rPr lang="en-US" sz="2400" dirty="0" smtClean="0"/>
              <a:t>research</a:t>
            </a:r>
            <a:endParaRPr lang="en-US" sz="2400" dirty="0"/>
          </a:p>
          <a:p>
            <a:r>
              <a:rPr lang="en-US" sz="2800" dirty="0"/>
              <a:t>Bioinformatics:  (single, long running jobs)</a:t>
            </a:r>
          </a:p>
          <a:p>
            <a:pPr lvl="1"/>
            <a:r>
              <a:rPr lang="en-US" sz="2400" dirty="0"/>
              <a:t>Genome association and </a:t>
            </a:r>
            <a:r>
              <a:rPr lang="en-US" sz="2400" dirty="0" smtClean="0"/>
              <a:t>prediction</a:t>
            </a:r>
            <a:endParaRPr lang="en-US" sz="2400" dirty="0"/>
          </a:p>
          <a:p>
            <a:r>
              <a:rPr lang="en-US" sz="2800" dirty="0"/>
              <a:t>Agricultural Economics:  (single and parallel jobs)</a:t>
            </a:r>
          </a:p>
          <a:p>
            <a:pPr lvl="1"/>
            <a:r>
              <a:rPr lang="en-US" sz="2400" dirty="0"/>
              <a:t>Distributed hydrological modeling</a:t>
            </a:r>
          </a:p>
          <a:p>
            <a:pPr lvl="1"/>
            <a:r>
              <a:rPr lang="en-US" sz="2400" dirty="0"/>
              <a:t>Effects of education on growth rates in developing countries</a:t>
            </a:r>
          </a:p>
          <a:p>
            <a:pPr lvl="1"/>
            <a:r>
              <a:rPr lang="en-US" sz="2400" dirty="0"/>
              <a:t>Consumer demand for hybrid </a:t>
            </a:r>
            <a:r>
              <a:rPr lang="en-US" sz="2400" dirty="0" smtClean="0"/>
              <a:t>cars</a:t>
            </a:r>
          </a:p>
          <a:p>
            <a:r>
              <a:rPr lang="en-US" sz="2800" dirty="0" smtClean="0"/>
              <a:t>In past 12 months, ~7550 simulation runs, 45 users. Together with workspace, nearly 3M hours consumed by R codes. </a:t>
            </a:r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28600" y="7620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SubmitR</a:t>
            </a: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 usage examples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7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419600" cy="4267200"/>
          </a:xfrm>
        </p:spPr>
        <p:txBody>
          <a:bodyPr/>
          <a:lstStyle/>
          <a:p>
            <a:r>
              <a:rPr lang="en-US" sz="2400" dirty="0" smtClean="0"/>
              <a:t>The analysis of images taken at cryogenic temperatures within an electron microscope can reveal much about the structure of microscopic objects.</a:t>
            </a:r>
          </a:p>
          <a:p>
            <a:r>
              <a:rPr lang="en-US" sz="2400" dirty="0" smtClean="0"/>
              <a:t>Image processing is a good candidate for parallelization.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CryoEM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13314" name="Picture 2" descr="http://jiang.bio.purdue.edu/images/atom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600200"/>
            <a:ext cx="4368800" cy="32766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0" y="50292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first user developed tool for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DiaGrid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portal.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err="1" smtClean="0">
                <a:solidFill>
                  <a:srgbClr val="262626"/>
                </a:solidFill>
              </a:rPr>
              <a:t>DiaGrid</a:t>
            </a:r>
            <a:r>
              <a:rPr lang="en-US" sz="2400" dirty="0" smtClean="0">
                <a:solidFill>
                  <a:srgbClr val="262626"/>
                </a:solidFill>
              </a:rPr>
              <a:t> staff utilized helping </a:t>
            </a:r>
            <a:r>
              <a:rPr lang="en-US" sz="2400" dirty="0" err="1" smtClean="0">
                <a:solidFill>
                  <a:srgbClr val="262626"/>
                </a:solidFill>
              </a:rPr>
              <a:t>CryoEM</a:t>
            </a:r>
            <a:r>
              <a:rPr lang="en-US" sz="2400" dirty="0" smtClean="0">
                <a:solidFill>
                  <a:srgbClr val="262626"/>
                </a:solidFill>
              </a:rPr>
              <a:t> authors split tasks for HT Condor then recombine with MPI for 3D visualization.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CryoEM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96257" name="Picture 1" descr="C:\Users\thompscs\AppData\Local\Microsoft\Windows\Temporary Internet Files\Content.Outlook\BU19AE9M\cryoemscreen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772400" cy="4816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56388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GROMACS is a molecular dynamics model with a large community of users in many scientific disciplines from chemistry, biology, medicine, physics, etc...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This project takes a popular open source GROMACS GUI, </a:t>
            </a:r>
            <a:r>
              <a:rPr lang="en-US" sz="2400" dirty="0" err="1" smtClean="0"/>
              <a:t>jSimMacs</a:t>
            </a:r>
            <a:r>
              <a:rPr lang="en-US" sz="2400" dirty="0" smtClean="0"/>
              <a:t>, and extends it with new features for high-performance computing.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First </a:t>
            </a:r>
            <a:r>
              <a:rPr lang="en-US" sz="2400" dirty="0" err="1" smtClean="0"/>
              <a:t>DiaGrid</a:t>
            </a:r>
            <a:r>
              <a:rPr lang="en-US" sz="2400" dirty="0" smtClean="0"/>
              <a:t> tool to actively modify and improve existing open source project.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GROMACSIMUM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31746" name="Picture 2" descr="http://www.gromacs.org/@api/deki/files/129/=dhfr_implic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49600" cy="2362200"/>
          </a:xfrm>
          <a:prstGeom prst="rect">
            <a:avLst/>
          </a:prstGeom>
          <a:noFill/>
        </p:spPr>
      </p:pic>
      <p:pic>
        <p:nvPicPr>
          <p:cNvPr id="31748" name="Picture 4" descr="http://www.gromacs.org/@api/deki/files/130/=dhfr_wa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153833" cy="236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GROMACSIMUM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29400" cy="472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GROMACSIMUM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3200" cy="46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4191000" cy="4876800"/>
          </a:xfrm>
        </p:spPr>
        <p:txBody>
          <a:bodyPr/>
          <a:lstStyle/>
          <a:p>
            <a:r>
              <a:rPr lang="en-US" sz="2400" dirty="0" smtClean="0"/>
              <a:t>CESM is a global climate model coupling many aspects of Earth sciences research.</a:t>
            </a:r>
          </a:p>
          <a:p>
            <a:r>
              <a:rPr lang="en-US" sz="2400" dirty="0" smtClean="0"/>
              <a:t>Purdue developed a CESM web gateway and designed it to support multiple interfaces.</a:t>
            </a:r>
          </a:p>
          <a:p>
            <a:r>
              <a:rPr lang="en-US" sz="2400" dirty="0" smtClean="0"/>
              <a:t>This project will explore providing an alternate interface to the CESM gateway services from inside </a:t>
            </a:r>
            <a:r>
              <a:rPr lang="en-US" sz="2400" dirty="0" err="1" smtClean="0"/>
              <a:t>DiaGrid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CESM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49231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More Applications that are: </a:t>
            </a:r>
            <a:endParaRPr lang="en-US" sz="2400" dirty="0"/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research or instruction </a:t>
            </a:r>
          </a:p>
          <a:p>
            <a:pPr lvl="1"/>
            <a:r>
              <a:rPr lang="en-US" sz="2000" dirty="0" smtClean="0"/>
              <a:t>Requires </a:t>
            </a:r>
            <a:r>
              <a:rPr lang="en-US" sz="2000" dirty="0"/>
              <a:t>high performance and/or high throughput computing </a:t>
            </a:r>
          </a:p>
          <a:p>
            <a:pPr lvl="1"/>
            <a:r>
              <a:rPr lang="en-US" sz="2000" dirty="0" smtClean="0"/>
              <a:t>Solves </a:t>
            </a:r>
            <a:r>
              <a:rPr lang="en-US" sz="2000" dirty="0"/>
              <a:t>workflow or </a:t>
            </a:r>
            <a:r>
              <a:rPr lang="en-US" sz="2000" dirty="0" err="1"/>
              <a:t>ease­of­use</a:t>
            </a:r>
            <a:r>
              <a:rPr lang="en-US" sz="2000" dirty="0"/>
              <a:t> problems </a:t>
            </a:r>
          </a:p>
          <a:p>
            <a:pPr lvl="1"/>
            <a:r>
              <a:rPr lang="en-US" sz="2000" dirty="0" smtClean="0"/>
              <a:t>Tied </a:t>
            </a:r>
            <a:r>
              <a:rPr lang="en-US" sz="2000" dirty="0"/>
              <a:t>to a computational resource or sufficiently portable as to be </a:t>
            </a:r>
            <a:r>
              <a:rPr lang="en-US" sz="2000" dirty="0" err="1"/>
              <a:t>resource­agnostic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encumbered by license or patent restrictions </a:t>
            </a:r>
          </a:p>
          <a:p>
            <a:pPr lvl="1"/>
            <a:r>
              <a:rPr lang="en-US" sz="2000" dirty="0" err="1" smtClean="0"/>
              <a:t>Multi­institution</a:t>
            </a:r>
            <a:r>
              <a:rPr lang="en-US" sz="2000" dirty="0" smtClean="0"/>
              <a:t> </a:t>
            </a:r>
            <a:r>
              <a:rPr lang="en-US" sz="2000" dirty="0"/>
              <a:t>user community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Partnership</a:t>
            </a:r>
          </a:p>
          <a:p>
            <a:pPr lvl="1"/>
            <a:r>
              <a:rPr lang="en-US" sz="2000" dirty="0" smtClean="0"/>
              <a:t>Contribute applications</a:t>
            </a:r>
          </a:p>
          <a:p>
            <a:pPr lvl="1"/>
            <a:r>
              <a:rPr lang="en-US" sz="2000" dirty="0" smtClean="0"/>
              <a:t>Contribute unique resources</a:t>
            </a:r>
            <a:endParaRPr lang="en-US" sz="20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More apps!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2/22/Earth_Western_Hemisphere_transparent_background.png"/>
          <p:cNvPicPr>
            <a:picLocks noChangeAspect="1" noChangeArrowheads="1"/>
          </p:cNvPicPr>
          <p:nvPr/>
        </p:nvPicPr>
        <p:blipFill>
          <a:blip r:embed="rId3" cstate="print"/>
          <a:srcRect r="23060"/>
          <a:stretch>
            <a:fillRect/>
          </a:stretch>
        </p:blipFill>
        <p:spPr bwMode="auto">
          <a:xfrm>
            <a:off x="4572000" y="1143000"/>
            <a:ext cx="4575432" cy="5946774"/>
          </a:xfrm>
          <a:prstGeom prst="rect">
            <a:avLst/>
          </a:prstGeom>
          <a:noFill/>
        </p:spPr>
      </p:pic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8610600" cy="5029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DiaGrid</a:t>
            </a:r>
            <a:r>
              <a:rPr lang="en-US" dirty="0" smtClean="0"/>
              <a:t>?</a:t>
            </a:r>
          </a:p>
          <a:p>
            <a:r>
              <a:rPr lang="en-US" dirty="0" smtClean="0"/>
              <a:t>Building Communities</a:t>
            </a:r>
          </a:p>
          <a:p>
            <a:r>
              <a:rPr lang="en-US" dirty="0" smtClean="0"/>
              <a:t>Supporting Science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BLASTer</a:t>
            </a:r>
            <a:endParaRPr lang="en-US" dirty="0" smtClean="0"/>
          </a:p>
          <a:p>
            <a:pPr lvl="1"/>
            <a:r>
              <a:rPr lang="en-US" dirty="0" err="1" smtClean="0"/>
              <a:t>SubmitR</a:t>
            </a:r>
            <a:endParaRPr lang="en-US" dirty="0" smtClean="0"/>
          </a:p>
          <a:p>
            <a:pPr lvl="1"/>
            <a:r>
              <a:rPr lang="en-US" dirty="0" err="1" smtClean="0"/>
              <a:t>CryoEM</a:t>
            </a:r>
            <a:endParaRPr lang="en-US" dirty="0" smtClean="0"/>
          </a:p>
          <a:p>
            <a:pPr lvl="1"/>
            <a:r>
              <a:rPr lang="en-US" dirty="0" err="1" smtClean="0"/>
              <a:t>Gromas</a:t>
            </a:r>
            <a:endParaRPr lang="en-US" dirty="0" smtClean="0"/>
          </a:p>
          <a:p>
            <a:pPr lvl="1"/>
            <a:r>
              <a:rPr lang="en-US" dirty="0" smtClean="0"/>
              <a:t>Future Tools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Overview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7174" name="Picture 6" descr="https://www.rcac.purdue.edu/userinfo/resources/hansen/images/resource.jpg"/>
          <p:cNvPicPr>
            <a:picLocks noChangeAspect="1" noChangeArrowheads="1"/>
          </p:cNvPicPr>
          <p:nvPr/>
        </p:nvPicPr>
        <p:blipFill>
          <a:blip r:embed="rId4" cstate="print"/>
          <a:srcRect b="20826"/>
          <a:stretch>
            <a:fillRect/>
          </a:stretch>
        </p:blipFill>
        <p:spPr bwMode="auto">
          <a:xfrm>
            <a:off x="4572000" y="2286000"/>
            <a:ext cx="1752600" cy="1599030"/>
          </a:xfrm>
          <a:prstGeom prst="rect">
            <a:avLst/>
          </a:prstGeom>
          <a:noFill/>
        </p:spPr>
      </p:pic>
      <p:pic>
        <p:nvPicPr>
          <p:cNvPr id="7176" name="Picture 8" descr="https://www.rcac.purdue.edu/userinfo/resources/coates/images/resource.jpg"/>
          <p:cNvPicPr>
            <a:picLocks noChangeAspect="1" noChangeArrowheads="1"/>
          </p:cNvPicPr>
          <p:nvPr/>
        </p:nvPicPr>
        <p:blipFill>
          <a:blip r:embed="rId5" cstate="print"/>
          <a:srcRect b="14876"/>
          <a:stretch>
            <a:fillRect/>
          </a:stretch>
        </p:blipFill>
        <p:spPr bwMode="auto">
          <a:xfrm flipH="1">
            <a:off x="7010400" y="838200"/>
            <a:ext cx="2000250" cy="196213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6637" y="3581400"/>
            <a:ext cx="37655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3096719"/>
            <a:ext cx="9144000" cy="7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400" b="1" i="1" dirty="0" smtClean="0">
                <a:solidFill>
                  <a:srgbClr val="23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is </a:t>
            </a:r>
            <a:r>
              <a:rPr lang="en-US" sz="4400" b="1" i="1" dirty="0" err="1" smtClean="0">
                <a:solidFill>
                  <a:srgbClr val="23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DiaGrid</a:t>
            </a:r>
            <a:r>
              <a:rPr lang="en-US" sz="4400" b="1" i="1" dirty="0" smtClean="0">
                <a:solidFill>
                  <a:srgbClr val="23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endParaRPr lang="en-US" sz="4400" b="1" i="1" dirty="0">
              <a:solidFill>
                <a:srgbClr val="23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agrid.org/templates/diagrid/images/diagrid-info-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638800" cy="51856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447800"/>
            <a:ext cx="136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Diagrid.org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300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Tools for science, easy to use, instant access, technical support, </a:t>
            </a:r>
            <a:r>
              <a:rPr lang="en-US" sz="2800" dirty="0"/>
              <a:t>opportunity to help improve tools, </a:t>
            </a:r>
            <a:r>
              <a:rPr lang="en-US" sz="2800" dirty="0" smtClean="0"/>
              <a:t>….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A hub for collaboration and community building</a:t>
            </a:r>
          </a:p>
          <a:p>
            <a:pPr lvl="1"/>
            <a:r>
              <a:rPr lang="en-US" dirty="0" smtClean="0"/>
              <a:t>Scientific Software-as-a-Service with easy access to a vast set of computing resources.</a:t>
            </a:r>
          </a:p>
          <a:p>
            <a:pPr lvl="1"/>
            <a:r>
              <a:rPr lang="en-US" dirty="0" smtClean="0"/>
              <a:t>A remotely accessible home for research.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" y="9906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To users, </a:t>
            </a: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DiaGrid</a:t>
            </a: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 is…..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 rot="842174">
            <a:off x="3581400" y="5191558"/>
            <a:ext cx="1981200" cy="14478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r>
              <a:rPr lang="en-US" sz="2800" dirty="0" smtClean="0"/>
              <a:t>A federation of 50,000+ cores from computing resources across multiple campuses &amp; institutions.</a:t>
            </a:r>
          </a:p>
          <a:p>
            <a:r>
              <a:rPr lang="en-US" sz="2800" dirty="0" smtClean="0"/>
              <a:t>A pipeline for the whole development process.</a:t>
            </a:r>
          </a:p>
          <a:p>
            <a:r>
              <a:rPr lang="en-US" sz="2800" dirty="0" smtClean="0"/>
              <a:t>Managed deployment straight to users.</a:t>
            </a:r>
          </a:p>
          <a:p>
            <a:r>
              <a:rPr lang="en-US" sz="2800" dirty="0" smtClean="0"/>
              <a:t>A support platform for communicating directly with end users.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" y="89231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To app developers, </a:t>
            </a:r>
            <a:r>
              <a:rPr lang="en-US" sz="4000" b="1" dirty="0" err="1" smtClean="0">
                <a:solidFill>
                  <a:srgbClr val="23639D"/>
                </a:solidFill>
                <a:latin typeface="Calibri" pitchFamily="34" charset="0"/>
              </a:rPr>
              <a:t>DiaGrid</a:t>
            </a: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 is …</a:t>
            </a:r>
            <a:endParaRPr lang="en-US" sz="4000" i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74005" y="5181600"/>
            <a:ext cx="533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16200000">
            <a:off x="7435905" y="5600700"/>
            <a:ext cx="609600" cy="8382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s://diagrid.org/templates/diagrid/images/logos/diagrid-emb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43958"/>
            <a:ext cx="1078992" cy="9144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997005" y="51816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16200000">
            <a:off x="958905" y="5600700"/>
            <a:ext cx="609600" cy="83820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1835205" y="5638800"/>
            <a:ext cx="16002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5645205" y="5638800"/>
            <a:ext cx="16002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700000">
            <a:off x="1566868" y="5225728"/>
            <a:ext cx="99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Java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038267">
            <a:off x="2232025" y="5083364"/>
            <a:ext cx="1445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Python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948270">
            <a:off x="2701626" y="6185202"/>
            <a:ext cx="99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C++</a:t>
            </a:r>
            <a:endParaRPr 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043972">
            <a:off x="1893571" y="6138493"/>
            <a:ext cx="990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860490">
            <a:off x="5448058" y="5205806"/>
            <a:ext cx="99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38800" y="6096000"/>
            <a:ext cx="1692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038267">
            <a:off x="6194425" y="5235764"/>
            <a:ext cx="1445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6934200" cy="4876800"/>
          </a:xfrm>
        </p:spPr>
        <p:txBody>
          <a:bodyPr/>
          <a:lstStyle/>
          <a:p>
            <a:r>
              <a:rPr lang="en-US" sz="2800" dirty="0" smtClean="0"/>
              <a:t>Large high-throughput and distributed network of </a:t>
            </a:r>
            <a:r>
              <a:rPr lang="en-US" sz="2800" i="1" dirty="0" smtClean="0"/>
              <a:t>50,000+ </a:t>
            </a:r>
            <a:r>
              <a:rPr lang="en-US" sz="2800" dirty="0" smtClean="0"/>
              <a:t>cores, available through </a:t>
            </a:r>
            <a:r>
              <a:rPr lang="en-US" sz="2800" b="1" dirty="0" smtClean="0"/>
              <a:t>HT Condor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Utilizes spare cycles from:</a:t>
            </a:r>
          </a:p>
          <a:p>
            <a:pPr lvl="1"/>
            <a:r>
              <a:rPr lang="en-US" sz="2400" dirty="0" smtClean="0"/>
              <a:t>Community clusters at Purdue</a:t>
            </a:r>
          </a:p>
          <a:p>
            <a:pPr lvl="2"/>
            <a:r>
              <a:rPr lang="en-US" sz="2000" dirty="0" smtClean="0"/>
              <a:t>Steele, Coates, </a:t>
            </a:r>
            <a:r>
              <a:rPr lang="en-US" sz="2000" dirty="0" err="1" smtClean="0"/>
              <a:t>Rossmann</a:t>
            </a:r>
            <a:r>
              <a:rPr lang="en-US" sz="2000" dirty="0" smtClean="0"/>
              <a:t>, Hansen, &amp; Carter</a:t>
            </a:r>
          </a:p>
          <a:p>
            <a:pPr lvl="1"/>
            <a:r>
              <a:rPr lang="en-US" sz="2400" dirty="0" smtClean="0"/>
              <a:t>Campus lab workstations</a:t>
            </a:r>
          </a:p>
          <a:p>
            <a:pPr lvl="1"/>
            <a:r>
              <a:rPr lang="en-US" sz="2400" dirty="0" smtClean="0"/>
              <a:t>Departmental desktop computers</a:t>
            </a:r>
          </a:p>
          <a:p>
            <a:r>
              <a:rPr lang="en-US" sz="2800" dirty="0" smtClean="0"/>
              <a:t>More than 100 million jobs run to date!</a:t>
            </a:r>
          </a:p>
          <a:p>
            <a:r>
              <a:rPr lang="en-US" sz="2800" dirty="0" smtClean="0"/>
              <a:t>Can also access HPC systems</a:t>
            </a:r>
            <a:endParaRPr lang="en-US" sz="2800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Hardware</a:t>
            </a:r>
            <a:endParaRPr lang="en-US" sz="4000" b="1" i="1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14340" name="Picture 4" descr="https://www.rcac.purdue.edu/userinfo/resources/carter/images/resource.jpg"/>
          <p:cNvPicPr>
            <a:picLocks noChangeAspect="1" noChangeArrowheads="1"/>
          </p:cNvPicPr>
          <p:nvPr/>
        </p:nvPicPr>
        <p:blipFill>
          <a:blip r:embed="rId3" cstate="print"/>
          <a:srcRect b="24000"/>
          <a:stretch>
            <a:fillRect/>
          </a:stretch>
        </p:blipFill>
        <p:spPr bwMode="auto">
          <a:xfrm>
            <a:off x="6705600" y="2362200"/>
            <a:ext cx="218974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6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 smtClean="0">
                <a:solidFill>
                  <a:srgbClr val="23639D"/>
                </a:solidFill>
                <a:latin typeface="Calibri" pitchFamily="34" charset="0"/>
              </a:rPr>
              <a:t>The web site:</a:t>
            </a:r>
            <a:r>
              <a:rPr lang="en-US" sz="4000" b="1" i="1" dirty="0" smtClean="0">
                <a:solidFill>
                  <a:srgbClr val="23639D"/>
                </a:solidFill>
                <a:latin typeface="Calibri" pitchFamily="34" charset="0"/>
              </a:rPr>
              <a:t> </a:t>
            </a:r>
            <a:r>
              <a:rPr lang="en-US" sz="4000" b="1" i="1" dirty="0" err="1" smtClean="0">
                <a:solidFill>
                  <a:srgbClr val="23639D"/>
                </a:solidFill>
                <a:latin typeface="Calibri" pitchFamily="34" charset="0"/>
              </a:rPr>
              <a:t>diagrid.org</a:t>
            </a:r>
            <a:endParaRPr lang="en-US" sz="4000" b="1" i="1" dirty="0">
              <a:solidFill>
                <a:srgbClr val="23639D"/>
              </a:solidFill>
              <a:latin typeface="Calibri" pitchFamily="34" charset="0"/>
            </a:endParaRPr>
          </a:p>
        </p:txBody>
      </p:sp>
      <p:pic>
        <p:nvPicPr>
          <p:cNvPr id="3" name="Picture 2" descr="Screen Shot 2013-09-05 at 1.32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25233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10586</TotalTime>
  <Words>1148</Words>
  <Application>Microsoft Macintosh PowerPoint</Application>
  <PresentationFormat>On-screen Show (4:3)</PresentationFormat>
  <Paragraphs>284</Paragraphs>
  <Slides>28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jasmund</dc:creator>
  <cp:lastModifiedBy>carol song</cp:lastModifiedBy>
  <cp:revision>786</cp:revision>
  <dcterms:created xsi:type="dcterms:W3CDTF">2008-03-28T14:05:29Z</dcterms:created>
  <dcterms:modified xsi:type="dcterms:W3CDTF">2013-09-05T14:43:31Z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