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9"/>
  </p:notesMasterIdLst>
  <p:sldIdLst>
    <p:sldId id="256" r:id="rId2"/>
    <p:sldId id="310" r:id="rId3"/>
    <p:sldId id="311" r:id="rId4"/>
    <p:sldId id="333" r:id="rId5"/>
    <p:sldId id="320" r:id="rId6"/>
    <p:sldId id="321" r:id="rId7"/>
    <p:sldId id="322" r:id="rId8"/>
    <p:sldId id="323" r:id="rId9"/>
    <p:sldId id="324" r:id="rId10"/>
    <p:sldId id="328" r:id="rId11"/>
    <p:sldId id="331" r:id="rId12"/>
    <p:sldId id="332" r:id="rId13"/>
    <p:sldId id="329" r:id="rId14"/>
    <p:sldId id="330" r:id="rId15"/>
    <p:sldId id="326" r:id="rId16"/>
    <p:sldId id="334" r:id="rId17"/>
    <p:sldId id="297" r:id="rId18"/>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006600"/>
    <a:srgbClr val="FF3300"/>
    <a:srgbClr val="990000"/>
    <a:srgbClr val="0000FF"/>
    <a:srgbClr val="990033"/>
    <a:srgbClr val="CC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6963" autoAdjust="0"/>
  </p:normalViewPr>
  <p:slideViewPr>
    <p:cSldViewPr>
      <p:cViewPr>
        <p:scale>
          <a:sx n="48" d="100"/>
          <a:sy n="48" d="100"/>
        </p:scale>
        <p:origin x="-11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A258E51-A3BF-4704-9226-165047D79554}" type="slidenum">
              <a:rPr lang="en-US"/>
              <a:pPr/>
              <a:t>‹#›</a:t>
            </a:fld>
            <a:endParaRPr lang="en-US"/>
          </a:p>
        </p:txBody>
      </p:sp>
    </p:spTree>
    <p:extLst>
      <p:ext uri="{BB962C8B-B14F-4D97-AF65-F5344CB8AC3E}">
        <p14:creationId xmlns:p14="http://schemas.microsoft.com/office/powerpoint/2010/main" xmlns="" val="22094944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58E51-A3BF-4704-9226-165047D795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smtClean="0"/>
              <a:t>Joomla</a:t>
            </a:r>
            <a:r>
              <a:rPr lang="en-US" sz="1200" dirty="0" smtClean="0"/>
              <a:t> component, deployable in any </a:t>
            </a:r>
            <a:r>
              <a:rPr lang="en-US" sz="1200" dirty="0" err="1" smtClean="0"/>
              <a:t>HUBzero</a:t>
            </a:r>
            <a:r>
              <a:rPr lang="en-US" sz="1200" dirty="0" smtClean="0"/>
              <a:t>-based environment</a:t>
            </a:r>
          </a:p>
          <a:p>
            <a:endParaRPr lang="en-US" sz="1200" dirty="0" smtClean="0"/>
          </a:p>
          <a:p>
            <a:r>
              <a:rPr lang="en-US" sz="1200" dirty="0" smtClean="0"/>
              <a:t>General-purpose data management framework supporting data collections of various types</a:t>
            </a:r>
          </a:p>
          <a:p>
            <a:endParaRPr lang="en-US" sz="1200" dirty="0" smtClean="0"/>
          </a:p>
          <a:p>
            <a:r>
              <a:rPr lang="en-US" sz="1200" dirty="0" smtClean="0"/>
              <a:t>Specific support for </a:t>
            </a:r>
            <a:r>
              <a:rPr lang="en-US" sz="1200" dirty="0" err="1" smtClean="0"/>
              <a:t>geospatal</a:t>
            </a:r>
            <a:r>
              <a:rPr lang="en-US" sz="1200" dirty="0" smtClean="0"/>
              <a:t> data types commonly used by </a:t>
            </a:r>
            <a:r>
              <a:rPr lang="en-US" sz="1200" dirty="0" err="1" smtClean="0"/>
              <a:t>geoscience</a:t>
            </a:r>
            <a:r>
              <a:rPr lang="en-US" sz="1200" dirty="0" smtClean="0"/>
              <a:t> and environmental science researchers</a:t>
            </a:r>
          </a:p>
          <a:p>
            <a:endParaRPr lang="en-US" sz="1200" dirty="0" smtClean="0"/>
          </a:p>
          <a:p>
            <a:r>
              <a:rPr lang="en-US" sz="1200" dirty="0" smtClean="0"/>
              <a:t>Available on </a:t>
            </a:r>
            <a:r>
              <a:rPr lang="en-US" sz="1200" dirty="0" err="1" smtClean="0"/>
              <a:t>drinet</a:t>
            </a:r>
            <a:r>
              <a:rPr lang="en-US" sz="1200" dirty="0" smtClean="0"/>
              <a:t> and </a:t>
            </a:r>
            <a:r>
              <a:rPr lang="en-US" sz="1200" dirty="0" err="1" smtClean="0"/>
              <a:t>geoshare</a:t>
            </a:r>
            <a:r>
              <a:rPr lang="en-US" sz="1200" dirty="0" smtClean="0"/>
              <a:t> hubs</a:t>
            </a:r>
          </a:p>
          <a:p>
            <a:endParaRPr lang="en-US" sz="1200" dirty="0" smtClean="0"/>
          </a:p>
          <a:p>
            <a:r>
              <a:rPr lang="en-US" sz="1200" dirty="0" smtClean="0"/>
              <a:t>Fig 1: shows </a:t>
            </a:r>
            <a:r>
              <a:rPr lang="en-US" sz="1200" dirty="0" err="1" smtClean="0"/>
              <a:t>shapefile</a:t>
            </a:r>
            <a:r>
              <a:rPr lang="en-US" sz="1200" dirty="0" smtClean="0"/>
              <a:t> visualization</a:t>
            </a:r>
          </a:p>
          <a:p>
            <a:endParaRPr lang="en-US" sz="1200" dirty="0" smtClean="0"/>
          </a:p>
          <a:p>
            <a:r>
              <a:rPr lang="en-US" sz="1200" dirty="0" smtClean="0"/>
              <a:t>Fig 2: shows raster data visualization</a:t>
            </a:r>
          </a:p>
          <a:p>
            <a:endParaRPr lang="en-US" sz="1200" dirty="0" smtClean="0"/>
          </a:p>
          <a:p>
            <a:r>
              <a:rPr lang="en-US" sz="1200" dirty="0" smtClean="0"/>
              <a:t>Fig 3: shows an example raster data processing</a:t>
            </a:r>
            <a:r>
              <a:rPr lang="en-US" sz="1200" baseline="0" dirty="0" smtClean="0"/>
              <a:t> service - reclassification</a:t>
            </a:r>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8A258E51-A3BF-4704-9226-165047D795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Drought</a:t>
            </a:r>
            <a:r>
              <a:rPr lang="en-US" baseline="0" dirty="0" smtClean="0"/>
              <a:t> impact viewer</a:t>
            </a:r>
          </a:p>
          <a:p>
            <a:pPr marL="171450" indent="-171450">
              <a:buFontTx/>
              <a:buChar char="-"/>
            </a:pPr>
            <a:endParaRPr lang="en-US" baseline="0" dirty="0" smtClean="0"/>
          </a:p>
          <a:p>
            <a:pPr marL="171450" indent="-171450">
              <a:buFontTx/>
              <a:buChar char="-"/>
            </a:pPr>
            <a:r>
              <a:rPr lang="en-US" sz="1200" kern="1200" dirty="0" smtClean="0">
                <a:solidFill>
                  <a:schemeClr val="tx1"/>
                </a:solidFill>
                <a:effectLst/>
                <a:latin typeface="+mn-lt"/>
                <a:ea typeface="+mn-ea"/>
                <a:cs typeface="+mn-cs"/>
              </a:rPr>
              <a:t>Used by users to study the impact of drought on various types of crops by comparing the current yearly crop data published by USDA National Agricultural Statistics Service (NASS) and the weekly drought map published by the US drought monitor site.</a:t>
            </a:r>
          </a:p>
          <a:p>
            <a:pPr marL="171450" indent="-171450">
              <a:buFontTx/>
              <a:buChar char="-"/>
            </a:pPr>
            <a:r>
              <a:rPr lang="en-US" sz="1200" kern="1200" dirty="0" smtClean="0">
                <a:solidFill>
                  <a:schemeClr val="tx1"/>
                </a:solidFill>
                <a:effectLst/>
                <a:latin typeface="+mn-lt"/>
                <a:ea typeface="+mn-ea"/>
                <a:cs typeface="+mn-cs"/>
              </a:rPr>
              <a:t>The NASS crop map consists of 13 categories of crops and other land uses. </a:t>
            </a:r>
          </a:p>
          <a:p>
            <a:pPr marL="171450" indent="-171450">
              <a:buFontTx/>
              <a:buChar char="-"/>
            </a:pPr>
            <a:r>
              <a:rPr lang="en-US" sz="1200" kern="1200" dirty="0" smtClean="0">
                <a:solidFill>
                  <a:schemeClr val="tx1"/>
                </a:solidFill>
                <a:effectLst/>
                <a:latin typeface="+mn-lt"/>
                <a:ea typeface="+mn-ea"/>
                <a:cs typeface="+mn-cs"/>
              </a:rPr>
              <a:t>Users can also check the drought impact of a past date using a calendar control.</a:t>
            </a:r>
          </a:p>
          <a:p>
            <a:pPr marL="171450" indent="-171450">
              <a:buFontTx/>
              <a:buChar char="-"/>
            </a:pPr>
            <a:r>
              <a:rPr lang="en-US" baseline="0" dirty="0" smtClean="0"/>
              <a:t>Overlay drought map with crops data layer</a:t>
            </a:r>
          </a:p>
          <a:p>
            <a:pPr marL="171450" indent="-171450">
              <a:buFontTx/>
              <a:buChar char="-"/>
            </a:pPr>
            <a:r>
              <a:rPr lang="en-US" baseline="0" dirty="0" smtClean="0"/>
              <a:t>User may view the impact of drought for state and counties</a:t>
            </a:r>
          </a:p>
          <a:p>
            <a:pPr marL="171450" indent="-171450">
              <a:buFontTx/>
              <a:buChar char="-"/>
            </a:pPr>
            <a:endParaRPr lang="en-US" baseline="0" dirty="0" smtClean="0"/>
          </a:p>
          <a:p>
            <a:pPr marL="171450" indent="-171450">
              <a:buFontTx/>
              <a:buChar char="-"/>
            </a:pPr>
            <a:r>
              <a:rPr lang="en-US" baseline="0" dirty="0" smtClean="0"/>
              <a:t>Each pie chart shows the impacted crops under each drought level of the </a:t>
            </a:r>
            <a:r>
              <a:rPr lang="en-US" baseline="0" smtClean="0"/>
              <a:t>Indiana state</a:t>
            </a:r>
            <a:endParaRPr lang="en-US" baseline="0" dirty="0" smtClean="0"/>
          </a:p>
        </p:txBody>
      </p:sp>
      <p:sp>
        <p:nvSpPr>
          <p:cNvPr id="4" name="Slide Number Placeholder 3"/>
          <p:cNvSpPr>
            <a:spLocks noGrp="1"/>
          </p:cNvSpPr>
          <p:nvPr>
            <p:ph type="sldNum" sz="quarter" idx="10"/>
          </p:nvPr>
        </p:nvSpPr>
        <p:spPr/>
        <p:txBody>
          <a:bodyPr/>
          <a:lstStyle/>
          <a:p>
            <a:fld id="{8C6C3D00-8E92-144F-8379-FBA37A3CD425}" type="slidenum">
              <a:rPr lang="en-US" smtClean="0"/>
              <a:pPr/>
              <a:t>11</a:t>
            </a:fld>
            <a:endParaRPr lang="en-US"/>
          </a:p>
        </p:txBody>
      </p:sp>
    </p:spTree>
    <p:extLst>
      <p:ext uri="{BB962C8B-B14F-4D97-AF65-F5344CB8AC3E}">
        <p14:creationId xmlns:p14="http://schemas.microsoft.com/office/powerpoint/2010/main" xmlns="" val="1171314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tool to present temperature, precipitation, soil moisture, </a:t>
            </a:r>
            <a:r>
              <a:rPr lang="en-US" dirty="0" err="1" smtClean="0"/>
              <a:t>streamflow</a:t>
            </a:r>
            <a:r>
              <a:rPr lang="en-US" dirty="0" smtClean="0"/>
              <a:t> data.</a:t>
            </a:r>
          </a:p>
          <a:p>
            <a:r>
              <a:rPr lang="en-US" dirty="0" smtClean="0"/>
              <a:t>Four layers</a:t>
            </a:r>
            <a:r>
              <a:rPr lang="en-US" baseline="0" dirty="0" smtClean="0"/>
              <a:t> representing stations and grid cell overplayed on map.</a:t>
            </a:r>
            <a:endParaRPr lang="en-US" dirty="0" smtClean="0"/>
          </a:p>
          <a:p>
            <a:r>
              <a:rPr lang="en-US" baseline="0" dirty="0" smtClean="0"/>
              <a:t>Data layers can be visible or hidden. </a:t>
            </a:r>
          </a:p>
          <a:p>
            <a:r>
              <a:rPr lang="en-US" baseline="0" dirty="0" smtClean="0"/>
              <a:t>User may select a region and obtain the data for that region, or plot time series online. </a:t>
            </a:r>
          </a:p>
        </p:txBody>
      </p:sp>
      <p:sp>
        <p:nvSpPr>
          <p:cNvPr id="4" name="Slide Number Placeholder 3"/>
          <p:cNvSpPr>
            <a:spLocks noGrp="1"/>
          </p:cNvSpPr>
          <p:nvPr>
            <p:ph type="sldNum" sz="quarter" idx="10"/>
          </p:nvPr>
        </p:nvSpPr>
        <p:spPr/>
        <p:txBody>
          <a:bodyPr/>
          <a:lstStyle/>
          <a:p>
            <a:fld id="{8C6C3D00-8E92-144F-8379-FBA37A3CD425}" type="slidenum">
              <a:rPr lang="en-US" smtClean="0"/>
              <a:pPr/>
              <a:t>12</a:t>
            </a:fld>
            <a:endParaRPr lang="en-US"/>
          </a:p>
        </p:txBody>
      </p:sp>
    </p:spTree>
    <p:extLst>
      <p:ext uri="{BB962C8B-B14F-4D97-AF65-F5344CB8AC3E}">
        <p14:creationId xmlns:p14="http://schemas.microsoft.com/office/powerpoint/2010/main" xmlns="" val="2693067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58E51-A3BF-4704-9226-165047D7955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Combining</a:t>
            </a:r>
            <a:r>
              <a:rPr lang="en-US" baseline="0" dirty="0" smtClean="0"/>
              <a:t> our experiences in developing geospatial data and modeling tools using </a:t>
            </a:r>
            <a:r>
              <a:rPr lang="en-US" baseline="0" dirty="0" err="1" smtClean="0"/>
              <a:t>hubzero</a:t>
            </a:r>
            <a:r>
              <a:rPr lang="en-US" baseline="0" dirty="0" smtClean="0"/>
              <a:t>, we will launch a new NSF-funded project called GABBS in September</a:t>
            </a:r>
            <a:endParaRPr lang="en-US" dirty="0"/>
          </a:p>
        </p:txBody>
      </p:sp>
      <p:sp>
        <p:nvSpPr>
          <p:cNvPr id="4" name="Slide Number Placeholder 3"/>
          <p:cNvSpPr>
            <a:spLocks noGrp="1"/>
          </p:cNvSpPr>
          <p:nvPr>
            <p:ph type="sldNum" sz="quarter" idx="10"/>
          </p:nvPr>
        </p:nvSpPr>
        <p:spPr/>
        <p:txBody>
          <a:bodyPr/>
          <a:lstStyle/>
          <a:p>
            <a:fld id="{8A258E51-A3BF-4704-9226-165047D79554}"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dirty="0" err="1" smtClean="0"/>
              <a:t>Waterhub</a:t>
            </a:r>
            <a:r>
              <a:rPr lang="en-US" dirty="0" smtClean="0"/>
              <a:t> has the following built-in tools:</a:t>
            </a:r>
          </a:p>
          <a:p>
            <a:pPr>
              <a:spcBef>
                <a:spcPct val="0"/>
              </a:spcBef>
            </a:pPr>
            <a:endParaRPr lang="en-US" dirty="0" smtClean="0"/>
          </a:p>
          <a:p>
            <a:pPr>
              <a:spcBef>
                <a:spcPct val="0"/>
              </a:spcBef>
              <a:buFontTx/>
              <a:buChar char="•"/>
            </a:pPr>
            <a:r>
              <a:rPr lang="en-US" dirty="0" smtClean="0">
                <a:latin typeface="Times New Roman" pitchFamily="18" charset="0"/>
                <a:cs typeface="Times New Roman" pitchFamily="18" charset="0"/>
              </a:rPr>
              <a:t>Interactive simulation tools</a:t>
            </a:r>
          </a:p>
          <a:p>
            <a:pPr>
              <a:spcBef>
                <a:spcPct val="0"/>
              </a:spcBef>
              <a:buFontTx/>
              <a:buChar char="•"/>
            </a:pPr>
            <a:r>
              <a:rPr lang="en-US" dirty="0" smtClean="0">
                <a:latin typeface="Times New Roman" pitchFamily="18" charset="0"/>
                <a:cs typeface="Times New Roman" pitchFamily="18" charset="0"/>
              </a:rPr>
              <a:t>Online presentations</a:t>
            </a:r>
          </a:p>
          <a:p>
            <a:pPr>
              <a:spcBef>
                <a:spcPct val="0"/>
              </a:spcBef>
              <a:buFontTx/>
              <a:buChar char="•"/>
            </a:pPr>
            <a:r>
              <a:rPr lang="en-US" dirty="0" smtClean="0">
                <a:latin typeface="Times New Roman" pitchFamily="18" charset="0"/>
                <a:cs typeface="Times New Roman" pitchFamily="18" charset="0"/>
              </a:rPr>
              <a:t>Mechanism for uploading resources</a:t>
            </a:r>
          </a:p>
          <a:p>
            <a:pPr>
              <a:spcBef>
                <a:spcPct val="0"/>
              </a:spcBef>
              <a:buFontTx/>
              <a:buChar char="•"/>
            </a:pPr>
            <a:r>
              <a:rPr lang="en-US" dirty="0" smtClean="0">
                <a:latin typeface="Times New Roman" pitchFamily="18" charset="0"/>
                <a:cs typeface="Times New Roman" pitchFamily="18" charset="0"/>
              </a:rPr>
              <a:t>Tool development area</a:t>
            </a:r>
          </a:p>
          <a:p>
            <a:pPr>
              <a:spcBef>
                <a:spcPct val="0"/>
              </a:spcBef>
              <a:buFontTx/>
              <a:buChar char="•"/>
            </a:pPr>
            <a:r>
              <a:rPr lang="en-US" dirty="0" smtClean="0">
                <a:latin typeface="Times New Roman" pitchFamily="18" charset="0"/>
                <a:cs typeface="Times New Roman" pitchFamily="18" charset="0"/>
              </a:rPr>
              <a:t>Content tagging</a:t>
            </a:r>
          </a:p>
          <a:p>
            <a:pPr>
              <a:spcBef>
                <a:spcPct val="0"/>
              </a:spcBef>
              <a:buFontTx/>
              <a:buChar char="•"/>
            </a:pPr>
            <a:r>
              <a:rPr lang="en-US" dirty="0" smtClean="0">
                <a:latin typeface="Times New Roman" pitchFamily="18" charset="0"/>
                <a:cs typeface="Times New Roman" pitchFamily="18" charset="0"/>
              </a:rPr>
              <a:t>Wikis and Blogs</a:t>
            </a:r>
          </a:p>
          <a:p>
            <a:pPr>
              <a:spcBef>
                <a:spcPct val="0"/>
              </a:spcBef>
              <a:buFontTx/>
              <a:buChar char="•"/>
            </a:pPr>
            <a:r>
              <a:rPr lang="en-US" dirty="0" smtClean="0">
                <a:latin typeface="Times New Roman" pitchFamily="18" charset="0"/>
                <a:cs typeface="Times New Roman" pitchFamily="18" charset="0"/>
              </a:rPr>
              <a:t>User groups for private collaboration</a:t>
            </a:r>
          </a:p>
          <a:p>
            <a:pPr>
              <a:spcBef>
                <a:spcPct val="0"/>
              </a:spcBef>
              <a:buFontTx/>
              <a:buChar char="•"/>
            </a:pPr>
            <a:r>
              <a:rPr lang="en-US" dirty="0" smtClean="0">
                <a:latin typeface="Times New Roman" pitchFamily="18" charset="0"/>
                <a:cs typeface="Times New Roman" pitchFamily="18" charset="0"/>
              </a:rPr>
              <a:t>User support area</a:t>
            </a:r>
          </a:p>
          <a:p>
            <a:pPr>
              <a:spcBef>
                <a:spcPct val="0"/>
              </a:spcBef>
              <a:buFontTx/>
              <a:buChar char="•"/>
            </a:pPr>
            <a:r>
              <a:rPr lang="en-US" dirty="0" smtClean="0">
                <a:latin typeface="Times New Roman" pitchFamily="18" charset="0"/>
                <a:cs typeface="Times New Roman" pitchFamily="18" charset="0"/>
              </a:rPr>
              <a:t>Usage statistics</a:t>
            </a:r>
          </a:p>
          <a:p>
            <a:pPr>
              <a:spcBef>
                <a:spcPct val="0"/>
              </a:spcBef>
              <a:buFontTx/>
              <a:buChar char="•"/>
            </a:pPr>
            <a:r>
              <a:rPr lang="en-US" dirty="0" smtClean="0">
                <a:latin typeface="Times New Roman" pitchFamily="18" charset="0"/>
                <a:cs typeface="Times New Roman" pitchFamily="18" charset="0"/>
              </a:rPr>
              <a:t>Feedback mechanisms</a:t>
            </a:r>
            <a:endParaRPr lang="en-US" dirty="0" smtClean="0">
              <a:ea typeface="Times New Roman" pitchFamily="18" charset="0"/>
              <a:cs typeface="Arial" charset="0"/>
            </a:endParaRPr>
          </a:p>
          <a:p>
            <a:pPr>
              <a:spcBef>
                <a:spcPct val="0"/>
              </a:spcBef>
              <a:buFontTx/>
              <a:buChar char="•"/>
            </a:pPr>
            <a:endParaRPr lang="en-US" dirty="0" smtClean="0">
              <a:cs typeface="Arial" charset="0"/>
            </a:endParaRPr>
          </a:p>
          <a:p>
            <a:pPr>
              <a:spcBef>
                <a:spcPct val="0"/>
              </a:spcBef>
              <a:buFontTx/>
              <a:buChar char="•"/>
            </a:pPr>
            <a:endParaRPr lang="en-US" dirty="0" smtClean="0">
              <a:cs typeface="Arial" charset="0"/>
            </a:endParaRPr>
          </a:p>
          <a:p>
            <a:pPr>
              <a:spcBef>
                <a:spcPct val="0"/>
              </a:spcBef>
            </a:pPr>
            <a:r>
              <a:rPr lang="en-US" dirty="0" smtClean="0">
                <a:cs typeface="Arial" charset="0"/>
              </a:rPr>
              <a:t>Right now </a:t>
            </a:r>
            <a:r>
              <a:rPr lang="en-US" dirty="0" err="1" smtClean="0">
                <a:cs typeface="Arial" charset="0"/>
              </a:rPr>
              <a:t>waterhub</a:t>
            </a:r>
            <a:r>
              <a:rPr lang="en-US" dirty="0" smtClean="0">
                <a:cs typeface="Arial" charset="0"/>
              </a:rPr>
              <a:t> is in development phase and is not available to the public. It will be available at water-hub.org in </a:t>
            </a:r>
            <a:r>
              <a:rPr lang="en-US" dirty="0" err="1" smtClean="0">
                <a:cs typeface="Arial" charset="0"/>
              </a:rPr>
              <a:t>september</a:t>
            </a:r>
            <a:r>
              <a:rPr lang="en-US" dirty="0" smtClean="0">
                <a:cs typeface="Arial" charset="0"/>
              </a:rPr>
              <a:t>. If anyone is interested in beta testing, please let us know, and we will send you the link.</a:t>
            </a:r>
          </a:p>
          <a:p>
            <a:pPr>
              <a:spcBef>
                <a:spcPct val="0"/>
              </a:spcBef>
            </a:pP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937C7D-6182-4DA8-A43E-D3BEC18FF0B3}"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Because of its interactive environment it enables the following</a:t>
            </a:r>
          </a:p>
          <a:p>
            <a:pPr>
              <a:spcBef>
                <a:spcPct val="0"/>
              </a:spcBef>
            </a:pPr>
            <a:endParaRPr lang="en-US"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1DD391-621C-457C-9A68-E5D0BAF9C8F2}"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258E51-A3BF-4704-9226-165047D795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If a user clicks on a model in the list, the map view in the left panel will highlight the selected model and display its metadata as shown in the</a:t>
            </a:r>
            <a:r>
              <a:rPr lang="en-US" sz="1000" kern="1200" baseline="0" dirty="0" smtClean="0">
                <a:solidFill>
                  <a:schemeClr val="tx1"/>
                </a:solidFill>
                <a:latin typeface="+mn-lt"/>
                <a:ea typeface="+mn-ea"/>
                <a:cs typeface="+mn-cs"/>
              </a:rPr>
              <a:t> figure</a:t>
            </a:r>
          </a:p>
          <a:p>
            <a:endParaRPr lang="en-US" sz="1000" kern="1200" baseline="0" dirty="0" smtClean="0">
              <a:solidFill>
                <a:schemeClr val="tx1"/>
              </a:solidFill>
              <a:latin typeface="+mn-lt"/>
              <a:ea typeface="+mn-ea"/>
              <a:cs typeface="+mn-cs"/>
            </a:endParaRPr>
          </a:p>
          <a:p>
            <a:endParaRPr lang="en-US" sz="1000" dirty="0"/>
          </a:p>
        </p:txBody>
      </p:sp>
      <p:sp>
        <p:nvSpPr>
          <p:cNvPr id="4" name="Slide Number Placeholder 3"/>
          <p:cNvSpPr>
            <a:spLocks noGrp="1"/>
          </p:cNvSpPr>
          <p:nvPr>
            <p:ph type="sldNum" sz="quarter" idx="10"/>
          </p:nvPr>
        </p:nvSpPr>
        <p:spPr/>
        <p:txBody>
          <a:bodyPr/>
          <a:lstStyle/>
          <a:p>
            <a:fld id="{03A0A609-65D7-47DF-90F5-1E409F8180E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j-lt"/>
                <a:ea typeface="+mn-ea"/>
                <a:cs typeface="+mn-cs"/>
              </a:rPr>
              <a:t>Uploading of model into </a:t>
            </a:r>
            <a:r>
              <a:rPr lang="en-US" sz="1000" kern="1200" dirty="0" err="1" smtClean="0">
                <a:solidFill>
                  <a:schemeClr val="tx1"/>
                </a:solidFill>
                <a:latin typeface="+mj-lt"/>
                <a:ea typeface="+mn-ea"/>
                <a:cs typeface="+mn-cs"/>
              </a:rPr>
              <a:t>SWATShare</a:t>
            </a:r>
            <a:r>
              <a:rPr lang="en-US" sz="1000" kern="1200" dirty="0" smtClean="0">
                <a:solidFill>
                  <a:schemeClr val="tx1"/>
                </a:solidFill>
                <a:latin typeface="+mj-lt"/>
                <a:ea typeface="+mn-ea"/>
                <a:cs typeface="+mn-cs"/>
              </a:rPr>
              <a:t> involves a two-step procedure. </a:t>
            </a:r>
          </a:p>
          <a:p>
            <a:endParaRPr lang="en-US" sz="1000" kern="1200" dirty="0" smtClean="0">
              <a:solidFill>
                <a:schemeClr val="tx1"/>
              </a:solidFill>
              <a:latin typeface="+mj-lt"/>
              <a:ea typeface="+mn-ea"/>
              <a:cs typeface="+mn-cs"/>
            </a:endParaRPr>
          </a:p>
          <a:p>
            <a:r>
              <a:rPr lang="en-US" sz="1000" kern="1200" dirty="0" smtClean="0">
                <a:solidFill>
                  <a:schemeClr val="tx1"/>
                </a:solidFill>
                <a:latin typeface="+mj-lt"/>
                <a:ea typeface="+mn-ea"/>
                <a:cs typeface="+mn-cs"/>
              </a:rPr>
              <a:t>In the first step, a user has to enter the metadata associated with the model including model name and description, simulation time-step (daily/monthly) and duration, DEM source and resolution, stream network threshold (%), slope, </a:t>
            </a:r>
            <a:r>
              <a:rPr lang="en-US" sz="1000" kern="1200" dirty="0" err="1" smtClean="0">
                <a:solidFill>
                  <a:schemeClr val="tx1"/>
                </a:solidFill>
                <a:latin typeface="+mj-lt"/>
                <a:ea typeface="+mn-ea"/>
                <a:cs typeface="+mn-cs"/>
              </a:rPr>
              <a:t>landuse</a:t>
            </a:r>
            <a:r>
              <a:rPr lang="en-US" sz="1000" kern="1200" dirty="0" smtClean="0">
                <a:solidFill>
                  <a:schemeClr val="tx1"/>
                </a:solidFill>
                <a:latin typeface="+mj-lt"/>
                <a:ea typeface="+mn-ea"/>
                <a:cs typeface="+mn-cs"/>
              </a:rPr>
              <a:t> and soil threshold (%) for HRU definition, </a:t>
            </a:r>
            <a:r>
              <a:rPr lang="en-US" sz="1000" kern="1200" dirty="0" err="1" smtClean="0">
                <a:solidFill>
                  <a:schemeClr val="tx1"/>
                </a:solidFill>
                <a:latin typeface="+mj-lt"/>
                <a:ea typeface="+mn-ea"/>
                <a:cs typeface="+mn-cs"/>
              </a:rPr>
              <a:t>landuse</a:t>
            </a:r>
            <a:r>
              <a:rPr lang="en-US" sz="1000" kern="1200" dirty="0" smtClean="0">
                <a:solidFill>
                  <a:schemeClr val="tx1"/>
                </a:solidFill>
                <a:latin typeface="+mj-lt"/>
                <a:ea typeface="+mn-ea"/>
                <a:cs typeface="+mn-cs"/>
              </a:rPr>
              <a:t> and soil data source, as well as the SWAT version being used.</a:t>
            </a:r>
          </a:p>
          <a:p>
            <a:endParaRPr lang="en-US" sz="1000" kern="1200" dirty="0" smtClean="0">
              <a:solidFill>
                <a:schemeClr val="tx1"/>
              </a:solidFill>
              <a:latin typeface="+mj-lt"/>
              <a:ea typeface="+mn-ea"/>
              <a:cs typeface="+mn-cs"/>
            </a:endParaRPr>
          </a:p>
          <a:p>
            <a:r>
              <a:rPr lang="en-US" sz="1000" kern="1200" dirty="0" smtClean="0">
                <a:solidFill>
                  <a:schemeClr val="tx1"/>
                </a:solidFill>
                <a:latin typeface="+mj-lt"/>
                <a:ea typeface="+mn-ea"/>
                <a:cs typeface="+mn-cs"/>
              </a:rPr>
              <a:t>Out of all these met-info, (</a:t>
            </a:r>
            <a:r>
              <a:rPr lang="en-US" sz="1000" kern="1200" dirty="0" err="1" smtClean="0">
                <a:solidFill>
                  <a:schemeClr val="tx1"/>
                </a:solidFill>
                <a:latin typeface="+mj-lt"/>
                <a:ea typeface="+mn-ea"/>
                <a:cs typeface="+mn-cs"/>
              </a:rPr>
              <a:t>i</a:t>
            </a:r>
            <a:r>
              <a:rPr lang="en-US" sz="1000" kern="1200" dirty="0" smtClean="0">
                <a:solidFill>
                  <a:schemeClr val="tx1"/>
                </a:solidFill>
                <a:latin typeface="+mj-lt"/>
                <a:ea typeface="+mn-ea"/>
                <a:cs typeface="+mn-cs"/>
              </a:rPr>
              <a:t>) simulation time-step</a:t>
            </a:r>
            <a:r>
              <a:rPr lang="en-US" sz="1000" kern="1200" baseline="0" dirty="0" smtClean="0">
                <a:solidFill>
                  <a:schemeClr val="tx1"/>
                </a:solidFill>
                <a:latin typeface="+mj-lt"/>
                <a:ea typeface="+mn-ea"/>
                <a:cs typeface="+mn-cs"/>
              </a:rPr>
              <a:t>, (ii) duration, (iii) simulation type, these three are very sensitive</a:t>
            </a:r>
            <a:r>
              <a:rPr lang="en-US" sz="1000" kern="1200" dirty="0" smtClean="0">
                <a:solidFill>
                  <a:schemeClr val="tx1"/>
                </a:solidFill>
                <a:latin typeface="+mj-lt"/>
                <a:ea typeface="+mn-ea"/>
                <a:cs typeface="+mn-cs"/>
              </a:rPr>
              <a:t> </a:t>
            </a:r>
            <a:r>
              <a:rPr lang="en-US" sz="1000" kern="1200" baseline="0" dirty="0" smtClean="0">
                <a:solidFill>
                  <a:schemeClr val="tx1"/>
                </a:solidFill>
                <a:latin typeface="+mj-lt"/>
                <a:ea typeface="+mn-ea"/>
                <a:cs typeface="+mn-cs"/>
              </a:rPr>
              <a:t>for successful execution through </a:t>
            </a:r>
            <a:r>
              <a:rPr lang="en-US" sz="1000" kern="1200" baseline="0" dirty="0" err="1" smtClean="0">
                <a:solidFill>
                  <a:schemeClr val="tx1"/>
                </a:solidFill>
                <a:latin typeface="+mj-lt"/>
                <a:ea typeface="+mn-ea"/>
                <a:cs typeface="+mn-cs"/>
              </a:rPr>
              <a:t>SWATShare</a:t>
            </a:r>
            <a:r>
              <a:rPr lang="en-US" sz="1000" kern="1200" baseline="0" dirty="0" smtClean="0">
                <a:solidFill>
                  <a:schemeClr val="tx1"/>
                </a:solidFill>
                <a:latin typeface="+mj-lt"/>
                <a:ea typeface="+mn-ea"/>
                <a:cs typeface="+mn-cs"/>
              </a:rPr>
              <a:t>. They </a:t>
            </a:r>
            <a:r>
              <a:rPr lang="en-US" sz="1000" kern="1200" dirty="0" smtClean="0">
                <a:solidFill>
                  <a:schemeClr val="tx1"/>
                </a:solidFill>
                <a:latin typeface="+mj-lt"/>
                <a:ea typeface="+mn-ea"/>
                <a:cs typeface="+mn-cs"/>
              </a:rPr>
              <a:t>have to be</a:t>
            </a:r>
            <a:r>
              <a:rPr lang="en-US" sz="1000" kern="1200" baseline="0" dirty="0" smtClean="0">
                <a:solidFill>
                  <a:schemeClr val="tx1"/>
                </a:solidFill>
                <a:latin typeface="+mj-lt"/>
                <a:ea typeface="+mn-ea"/>
                <a:cs typeface="+mn-cs"/>
              </a:rPr>
              <a:t> exactly the same as in the master file </a:t>
            </a:r>
            <a:r>
              <a:rPr lang="en-US" sz="1000" i="1" kern="1200" baseline="0" dirty="0" smtClean="0">
                <a:solidFill>
                  <a:schemeClr val="tx1"/>
                </a:solidFill>
                <a:latin typeface="+mj-lt"/>
                <a:ea typeface="+mn-ea"/>
                <a:cs typeface="+mn-cs"/>
              </a:rPr>
              <a:t>file.cio</a:t>
            </a:r>
            <a:r>
              <a:rPr lang="en-US" sz="1000" kern="1200" baseline="0" dirty="0" smtClean="0">
                <a:solidFill>
                  <a:schemeClr val="tx1"/>
                </a:solidFill>
                <a:latin typeface="+mj-lt"/>
                <a:ea typeface="+mn-ea"/>
                <a:cs typeface="+mn-cs"/>
              </a:rPr>
              <a:t> of the original model getting uploaded. This is very important.</a:t>
            </a:r>
          </a:p>
          <a:p>
            <a:endParaRPr lang="en-US" sz="1000" kern="1200" baseline="0" dirty="0" smtClean="0">
              <a:solidFill>
                <a:schemeClr val="tx1"/>
              </a:solidFill>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j-lt"/>
                <a:ea typeface="+mn-ea"/>
                <a:cs typeface="+mn-cs"/>
              </a:rPr>
              <a:t>In the second step, the model is uploaded by clicking the ‘Upload’ button and browsing to the computer directory where the zip folder is located. The upload process is completed by selecting the “Submit Model” button. </a:t>
            </a:r>
          </a:p>
          <a:p>
            <a:endParaRPr lang="en-US" sz="1000" kern="1200" dirty="0" smtClean="0">
              <a:solidFill>
                <a:schemeClr val="tx1"/>
              </a:solidFill>
              <a:latin typeface="+mj-lt"/>
              <a:ea typeface="+mn-ea"/>
              <a:cs typeface="+mn-cs"/>
            </a:endParaRPr>
          </a:p>
          <a:p>
            <a:endParaRPr lang="en-US" sz="1000" kern="1200" dirty="0" smtClean="0">
              <a:solidFill>
                <a:schemeClr val="tx1"/>
              </a:solidFill>
              <a:latin typeface="+mj-lt"/>
              <a:ea typeface="+mn-ea"/>
              <a:cs typeface="+mn-cs"/>
            </a:endParaRPr>
          </a:p>
          <a:p>
            <a:r>
              <a:rPr lang="en-US" sz="1000" kern="1200" dirty="0" smtClean="0">
                <a:solidFill>
                  <a:schemeClr val="tx1"/>
                </a:solidFill>
                <a:latin typeface="+mj-lt"/>
                <a:ea typeface="+mn-ea"/>
                <a:cs typeface="+mn-cs"/>
              </a:rPr>
              <a:t> </a:t>
            </a:r>
            <a:endParaRPr lang="en-US" sz="1000" dirty="0">
              <a:latin typeface="+mj-lt"/>
            </a:endParaRPr>
          </a:p>
        </p:txBody>
      </p:sp>
      <p:sp>
        <p:nvSpPr>
          <p:cNvPr id="4" name="Slide Number Placeholder 3"/>
          <p:cNvSpPr>
            <a:spLocks noGrp="1"/>
          </p:cNvSpPr>
          <p:nvPr>
            <p:ph type="sldNum" sz="quarter" idx="10"/>
          </p:nvPr>
        </p:nvSpPr>
        <p:spPr/>
        <p:txBody>
          <a:bodyPr/>
          <a:lstStyle/>
          <a:p>
            <a:fld id="{03A0A609-65D7-47DF-90F5-1E409F8180E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mn-lt"/>
                <a:cs typeface="Arial" pitchFamily="34" charset="0"/>
              </a:rPr>
              <a:t>This is quite similar to the </a:t>
            </a:r>
            <a:r>
              <a:rPr lang="en-US" sz="1000" b="1" dirty="0" smtClean="0">
                <a:latin typeface="+mn-lt"/>
                <a:cs typeface="Arial" pitchFamily="34" charset="0"/>
              </a:rPr>
              <a:t>upload</a:t>
            </a:r>
            <a:r>
              <a:rPr lang="en-US" sz="1000" dirty="0" smtClean="0">
                <a:latin typeface="+mn-lt"/>
                <a:cs typeface="Arial" pitchFamily="34" charset="0"/>
              </a:rPr>
              <a:t> interface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This interface can only be used to update or replace information including the model file for an existing model in the system. When a model is selected in the right hand column, all the information related to the model will be displayed on the left hand side.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mn-lt"/>
              <a:cs typeface="Arial" pitchFamily="34" charset="0"/>
            </a:endParaRPr>
          </a:p>
          <a:p>
            <a:r>
              <a:rPr lang="en-US" sz="1000" kern="1200" dirty="0" smtClean="0">
                <a:solidFill>
                  <a:schemeClr val="tx1"/>
                </a:solidFill>
                <a:latin typeface="+mn-lt"/>
                <a:ea typeface="+mn-ea"/>
                <a:cs typeface="+mn-cs"/>
              </a:rPr>
              <a:t>Generally, a user can only edit or modify model owned by him or her (from My Models section)</a:t>
            </a:r>
          </a:p>
          <a:p>
            <a:endParaRPr lang="en-US" sz="1000" kern="1200" dirty="0" smtClean="0">
              <a:solidFill>
                <a:schemeClr val="tx1"/>
              </a:solidFill>
              <a:latin typeface="+mn-lt"/>
              <a:ea typeface="+mn-ea"/>
              <a:cs typeface="+mn-cs"/>
            </a:endParaRPr>
          </a:p>
          <a:p>
            <a:endParaRPr lang="en-US" sz="1000" dirty="0">
              <a:latin typeface="+mn-lt"/>
            </a:endParaRPr>
          </a:p>
        </p:txBody>
      </p:sp>
      <p:sp>
        <p:nvSpPr>
          <p:cNvPr id="4" name="Slide Number Placeholder 3"/>
          <p:cNvSpPr>
            <a:spLocks noGrp="1"/>
          </p:cNvSpPr>
          <p:nvPr>
            <p:ph type="sldNum" sz="quarter" idx="10"/>
          </p:nvPr>
        </p:nvSpPr>
        <p:spPr/>
        <p:txBody>
          <a:bodyPr/>
          <a:lstStyle/>
          <a:p>
            <a:fld id="{03A0A609-65D7-47DF-90F5-1E409F8180E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latin typeface="+mn-lt"/>
            </a:endParaRPr>
          </a:p>
        </p:txBody>
      </p:sp>
      <p:sp>
        <p:nvSpPr>
          <p:cNvPr id="4" name="Slide Number Placeholder 3"/>
          <p:cNvSpPr>
            <a:spLocks noGrp="1"/>
          </p:cNvSpPr>
          <p:nvPr>
            <p:ph type="sldNum" sz="quarter" idx="10"/>
          </p:nvPr>
        </p:nvSpPr>
        <p:spPr/>
        <p:txBody>
          <a:bodyPr/>
          <a:lstStyle/>
          <a:p>
            <a:fld id="{03A0A609-65D7-47DF-90F5-1E409F8180E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latin typeface="+mn-lt"/>
            </a:endParaRPr>
          </a:p>
        </p:txBody>
      </p:sp>
      <p:sp>
        <p:nvSpPr>
          <p:cNvPr id="4" name="Slide Number Placeholder 3"/>
          <p:cNvSpPr>
            <a:spLocks noGrp="1"/>
          </p:cNvSpPr>
          <p:nvPr>
            <p:ph type="sldNum" sz="quarter" idx="10"/>
          </p:nvPr>
        </p:nvSpPr>
        <p:spPr/>
        <p:txBody>
          <a:bodyPr/>
          <a:lstStyle/>
          <a:p>
            <a:fld id="{03A0A609-65D7-47DF-90F5-1E409F8180E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r>
              <a:rPr lang="en-US"/>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p>
        </p:txBody>
      </p:sp>
      <p:sp>
        <p:nvSpPr>
          <p:cNvPr id="5125" name="Rectangle 5"/>
          <p:cNvSpPr>
            <a:spLocks noGrp="1" noChangeArrowheads="1"/>
          </p:cNvSpPr>
          <p:nvPr>
            <p:ph type="ftr" sz="quarter" idx="3"/>
          </p:nvPr>
        </p:nvSpPr>
        <p:spPr/>
        <p:txBody>
          <a:bodyPr/>
          <a:lstStyle>
            <a:lvl1pPr>
              <a:defRPr/>
            </a:lvl1pPr>
          </a:lstStyle>
          <a:p>
            <a:endParaRPr lang="en-US"/>
          </a:p>
        </p:txBody>
      </p:sp>
      <p:sp>
        <p:nvSpPr>
          <p:cNvPr id="5126" name="Rectangle 6"/>
          <p:cNvSpPr>
            <a:spLocks noGrp="1" noChangeArrowheads="1"/>
          </p:cNvSpPr>
          <p:nvPr>
            <p:ph type="sldNum" sz="quarter" idx="4"/>
          </p:nvPr>
        </p:nvSpPr>
        <p:spPr/>
        <p:txBody>
          <a:bodyPr/>
          <a:lstStyle>
            <a:lvl1pPr>
              <a:defRPr/>
            </a:lvl1pPr>
          </a:lstStyle>
          <a:p>
            <a:fld id="{824E41A2-F846-436E-AE5A-A7BAC6D27909}" type="slidenum">
              <a:rPr lang="en-US"/>
              <a:pPr/>
              <a:t>‹#›</a:t>
            </a:fld>
            <a:endParaRPr lang="en-US"/>
          </a:p>
        </p:txBody>
      </p:sp>
      <p:pic>
        <p:nvPicPr>
          <p:cNvPr id="5127" name="Picture 7" descr="PU_signature_jpg_print"/>
          <p:cNvPicPr>
            <a:picLocks noChangeAspect="1" noChangeArrowheads="1"/>
          </p:cNvPicPr>
          <p:nvPr/>
        </p:nvPicPr>
        <p:blipFill>
          <a:blip r:embed="rId2" cstate="print"/>
          <a:srcRect/>
          <a:stretch>
            <a:fillRect/>
          </a:stretch>
        </p:blipFill>
        <p:spPr bwMode="auto">
          <a:xfrm>
            <a:off x="0" y="0"/>
            <a:ext cx="1362075" cy="457200"/>
          </a:xfrm>
          <a:prstGeom prst="rect">
            <a:avLst/>
          </a:prstGeom>
          <a:noFill/>
        </p:spPr>
      </p:pic>
      <p:pic>
        <p:nvPicPr>
          <p:cNvPr id="5128" name="Picture 8" descr="hzl_line"/>
          <p:cNvPicPr>
            <a:picLocks noChangeArrowheads="1"/>
          </p:cNvPicPr>
          <p:nvPr/>
        </p:nvPicPr>
        <p:blipFill>
          <a:blip r:embed="rId3" cstate="print"/>
          <a:srcRect/>
          <a:stretch>
            <a:fillRect/>
          </a:stretch>
        </p:blipFill>
        <p:spPr bwMode="auto">
          <a:xfrm>
            <a:off x="1066800" y="3733800"/>
            <a:ext cx="7010400" cy="1905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E5AAAE-3E4F-4202-A68C-86B757F9AB9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B2434F-CE76-4DC8-8623-C6909FA8299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E90F47B-7530-4537-AE58-31B03D3B349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D0A00C-E64B-42E0-ADC0-AAEEF944540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B41F97-DF74-4D88-AAD9-B3B0A9557F5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3692BFE-56D7-421F-ADE5-69AB48CC4FB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0AA22A6-EBD6-45EC-98EE-155C1A2C3DC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FAA07A6-1064-4187-B68F-465924A39EF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3FFD97F-2B5F-47B4-A456-7AC488AACA9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914693-1088-451E-919D-33E39101ADF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E55FDF3-ECE1-4F0D-B7A0-9AD919F00C0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5BF0235-EDF8-4880-B97A-0F548BF8A488}" type="slidenum">
              <a:rPr lang="en-US"/>
              <a:pPr/>
              <a:t>‹#›</a:t>
            </a:fld>
            <a:endParaRPr lang="en-US"/>
          </a:p>
        </p:txBody>
      </p:sp>
      <p:pic>
        <p:nvPicPr>
          <p:cNvPr id="4103" name="Picture 7" descr="PU_signature_jpg_print"/>
          <p:cNvPicPr>
            <a:picLocks noChangeAspect="1" noChangeArrowheads="1"/>
          </p:cNvPicPr>
          <p:nvPr/>
        </p:nvPicPr>
        <p:blipFill>
          <a:blip r:embed="rId14" cstate="print"/>
          <a:srcRect/>
          <a:stretch>
            <a:fillRect/>
          </a:stretch>
        </p:blipFill>
        <p:spPr bwMode="auto">
          <a:xfrm>
            <a:off x="0" y="0"/>
            <a:ext cx="1362075" cy="457200"/>
          </a:xfrm>
          <a:prstGeom prst="rect">
            <a:avLst/>
          </a:prstGeom>
          <a:noFill/>
        </p:spPr>
      </p:pic>
      <p:pic>
        <p:nvPicPr>
          <p:cNvPr id="4104" name="Picture 8" descr="hzl_line"/>
          <p:cNvPicPr>
            <a:picLocks noChangeArrowheads="1"/>
          </p:cNvPicPr>
          <p:nvPr/>
        </p:nvPicPr>
        <p:blipFill>
          <a:blip r:embed="rId15" cstate="print"/>
          <a:srcRect/>
          <a:stretch>
            <a:fillRect/>
          </a:stretch>
        </p:blipFill>
        <p:spPr bwMode="auto">
          <a:xfrm>
            <a:off x="457200" y="1123950"/>
            <a:ext cx="8226425" cy="1905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drinet.hubzero.org/"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geoshareproject.or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eb.ics.purdue.edu/~vmerwade" TargetMode="External"/><Relationship Id="rId2" Type="http://schemas.openxmlformats.org/officeDocument/2006/relationships/hyperlink" Target="mailto:vmerwade@purdue.ed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p:txBody>
          <a:bodyPr/>
          <a:lstStyle/>
          <a:p>
            <a:r>
              <a:rPr lang="en-US" sz="3200" b="1" dirty="0" smtClean="0"/>
              <a:t>Enabling computational modeling and geospatial data analysis through </a:t>
            </a:r>
            <a:r>
              <a:rPr lang="en-US" sz="3200" b="1" dirty="0" err="1" smtClean="0"/>
              <a:t>HUBzero</a:t>
            </a:r>
            <a:endParaRPr lang="en-US" sz="3200" b="1" dirty="0"/>
          </a:p>
        </p:txBody>
      </p:sp>
      <p:sp>
        <p:nvSpPr>
          <p:cNvPr id="2055" name="Rectangle 7"/>
          <p:cNvSpPr>
            <a:spLocks noGrp="1" noChangeArrowheads="1"/>
          </p:cNvSpPr>
          <p:nvPr>
            <p:ph type="subTitle" idx="1"/>
          </p:nvPr>
        </p:nvSpPr>
        <p:spPr>
          <a:xfrm>
            <a:off x="1371600" y="3886200"/>
            <a:ext cx="6705600" cy="1752600"/>
          </a:xfrm>
        </p:spPr>
        <p:txBody>
          <a:bodyPr/>
          <a:lstStyle/>
          <a:p>
            <a:r>
              <a:rPr lang="en-US" sz="2400" b="1" dirty="0"/>
              <a:t>Venkatesh </a:t>
            </a:r>
            <a:r>
              <a:rPr lang="en-US" sz="2400" b="1" dirty="0" smtClean="0"/>
              <a:t>Merwade, Lan Zhao, Carol Song</a:t>
            </a:r>
          </a:p>
          <a:p>
            <a:r>
              <a:rPr lang="en-US" sz="2400" b="1" dirty="0" smtClean="0"/>
              <a:t>Purdue University</a:t>
            </a:r>
            <a:endParaRPr lang="en-US" sz="2400" b="1" dirty="0"/>
          </a:p>
        </p:txBody>
      </p:sp>
      <p:sp>
        <p:nvSpPr>
          <p:cNvPr id="2058" name="Text Box 10"/>
          <p:cNvSpPr txBox="1">
            <a:spLocks noChangeArrowheads="1"/>
          </p:cNvSpPr>
          <p:nvPr/>
        </p:nvSpPr>
        <p:spPr bwMode="auto">
          <a:xfrm>
            <a:off x="76200" y="6477000"/>
            <a:ext cx="6324600" cy="307777"/>
          </a:xfrm>
          <a:prstGeom prst="rect">
            <a:avLst/>
          </a:prstGeom>
          <a:noFill/>
          <a:ln w="9525">
            <a:noFill/>
            <a:miter lim="800000"/>
            <a:headEnd/>
            <a:tailEnd/>
          </a:ln>
          <a:effectLst/>
        </p:spPr>
        <p:txBody>
          <a:bodyPr wrap="square">
            <a:spAutoFit/>
          </a:bodyPr>
          <a:lstStyle/>
          <a:p>
            <a:pPr algn="l">
              <a:spcBef>
                <a:spcPct val="50000"/>
              </a:spcBef>
            </a:pPr>
            <a:r>
              <a:rPr lang="en-US" sz="1400" b="1" dirty="0" smtClean="0"/>
              <a:t>Hubbub2013, September 2013</a:t>
            </a:r>
            <a:endParaRPr lang="en-US" sz="1400" b="1" dirty="0"/>
          </a:p>
        </p:txBody>
      </p:sp>
      <p:pic>
        <p:nvPicPr>
          <p:cNvPr id="18434" name="Picture 2" descr="http://upload.wikimedia.org/wikipedia/commons/0/03/NSF_Logo.jpg"/>
          <p:cNvPicPr>
            <a:picLocks noChangeAspect="1" noChangeArrowheads="1"/>
          </p:cNvPicPr>
          <p:nvPr/>
        </p:nvPicPr>
        <p:blipFill>
          <a:blip r:embed="rId3" cstate="print"/>
          <a:srcRect/>
          <a:stretch>
            <a:fillRect/>
          </a:stretch>
        </p:blipFill>
        <p:spPr bwMode="auto">
          <a:xfrm>
            <a:off x="7772400" y="76200"/>
            <a:ext cx="1295400" cy="1295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a:r>
            <a:br>
              <a:rPr lang="en-US" sz="3200" dirty="0" smtClean="0"/>
            </a:br>
            <a:r>
              <a:rPr lang="en-US" sz="3200" dirty="0" smtClean="0"/>
              <a:t> </a:t>
            </a:r>
            <a:r>
              <a:rPr lang="en-US" sz="3200" dirty="0" err="1" smtClean="0"/>
              <a:t>iData</a:t>
            </a:r>
            <a:r>
              <a:rPr lang="en-US" sz="3200" dirty="0" smtClean="0"/>
              <a:t>- A Community Geospatial Data Sharing Environment </a:t>
            </a:r>
            <a:br>
              <a:rPr lang="en-US" sz="3200" dirty="0" smtClean="0"/>
            </a:br>
            <a:endParaRPr lang="en-US" sz="3200" dirty="0"/>
          </a:p>
        </p:txBody>
      </p:sp>
      <p:sp>
        <p:nvSpPr>
          <p:cNvPr id="3" name="Content Placeholder 2"/>
          <p:cNvSpPr>
            <a:spLocks noGrp="1"/>
          </p:cNvSpPr>
          <p:nvPr>
            <p:ph idx="1"/>
          </p:nvPr>
        </p:nvSpPr>
        <p:spPr>
          <a:xfrm>
            <a:off x="304800" y="1219200"/>
            <a:ext cx="8382000" cy="1981200"/>
          </a:xfrm>
        </p:spPr>
        <p:txBody>
          <a:bodyPr/>
          <a:lstStyle/>
          <a:p>
            <a:r>
              <a:rPr lang="en-US" sz="2800" dirty="0" smtClean="0"/>
              <a:t>Integrated data publishing, sharing, visualization, and processing for geospatial data collections</a:t>
            </a:r>
            <a:endParaRPr lang="en-US" sz="2800" dirty="0"/>
          </a:p>
        </p:txBody>
      </p:sp>
      <p:sp>
        <p:nvSpPr>
          <p:cNvPr id="4" name="Slide Number Placeholder 3"/>
          <p:cNvSpPr>
            <a:spLocks noGrp="1"/>
          </p:cNvSpPr>
          <p:nvPr>
            <p:ph type="sldNum" sz="quarter" idx="12"/>
          </p:nvPr>
        </p:nvSpPr>
        <p:spPr/>
        <p:txBody>
          <a:bodyPr/>
          <a:lstStyle/>
          <a:p>
            <a:fld id="{43D0A00C-E64B-42E0-ADC0-AAEEF944540A}" type="slidenum">
              <a:rPr lang="en-US" smtClean="0"/>
              <a:pPr/>
              <a:t>10</a:t>
            </a:fld>
            <a:endParaRPr lang="en-US"/>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33400" y="2160928"/>
            <a:ext cx="6858000" cy="3935072"/>
          </a:xfrm>
          <a:prstGeom prst="rect">
            <a:avLst/>
          </a:prstGeom>
          <a:noFill/>
          <a:ln w="9525">
            <a:noFill/>
            <a:miter lim="800000"/>
            <a:headEnd/>
            <a:tailEnd/>
          </a:ln>
          <a:effectLst/>
        </p:spPr>
      </p:pic>
      <p:pic>
        <p:nvPicPr>
          <p:cNvPr id="6" name="Content Placeholder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28800" y="2514600"/>
            <a:ext cx="3757491" cy="3733800"/>
          </a:xfrm>
          <a:prstGeom prst="rect">
            <a:avLst/>
          </a:prstGeom>
        </p:spPr>
      </p:pic>
      <p:pic>
        <p:nvPicPr>
          <p:cNvPr id="7" name="Content Placeholder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00600" y="2743200"/>
            <a:ext cx="3810000" cy="3795551"/>
          </a:xfrm>
          <a:prstGeom prst="rect">
            <a:avLst/>
          </a:prstGeom>
        </p:spPr>
      </p:pic>
    </p:spTree>
    <p:extLst>
      <p:ext uri="{BB962C8B-B14F-4D97-AF65-F5344CB8AC3E}">
        <p14:creationId xmlns:p14="http://schemas.microsoft.com/office/powerpoint/2010/main" xmlns="" val="377760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DRINET </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Drought Impact Viewer</a:t>
            </a:r>
            <a:endParaRPr lang="en-US" dirty="0"/>
          </a:p>
        </p:txBody>
      </p:sp>
      <p:pic>
        <p:nvPicPr>
          <p:cNvPr id="4" name="Picture 3" descr="diviewer.jpg"/>
          <p:cNvPicPr>
            <a:picLocks noChangeAspect="1"/>
          </p:cNvPicPr>
          <p:nvPr/>
        </p:nvPicPr>
        <p:blipFill>
          <a:blip r:embed="rId3" cstate="print"/>
          <a:stretch>
            <a:fillRect/>
          </a:stretch>
        </p:blipFill>
        <p:spPr>
          <a:xfrm>
            <a:off x="762000" y="1828800"/>
            <a:ext cx="6993961" cy="4404360"/>
          </a:xfrm>
          <a:prstGeom prst="rect">
            <a:avLst/>
          </a:prstGeom>
        </p:spPr>
      </p:pic>
      <p:pic>
        <p:nvPicPr>
          <p:cNvPr id="5" name="Picture 4" descr="diviewerPlot.jpg"/>
          <p:cNvPicPr>
            <a:picLocks noChangeAspect="1"/>
          </p:cNvPicPr>
          <p:nvPr/>
        </p:nvPicPr>
        <p:blipFill>
          <a:blip r:embed="rId4" cstate="print"/>
          <a:stretch>
            <a:fillRect/>
          </a:stretch>
        </p:blipFill>
        <p:spPr>
          <a:xfrm>
            <a:off x="5791200" y="4267200"/>
            <a:ext cx="3212737" cy="2171700"/>
          </a:xfrm>
          <a:prstGeom prst="rect">
            <a:avLst/>
          </a:prstGeom>
        </p:spPr>
      </p:pic>
      <p:pic>
        <p:nvPicPr>
          <p:cNvPr id="6" name="Picture 5" descr="diviewerPlot2.jpg"/>
          <p:cNvPicPr>
            <a:picLocks noChangeAspect="1"/>
          </p:cNvPicPr>
          <p:nvPr/>
        </p:nvPicPr>
        <p:blipFill>
          <a:blip r:embed="rId5" cstate="print"/>
          <a:stretch>
            <a:fillRect/>
          </a:stretch>
        </p:blipFill>
        <p:spPr>
          <a:xfrm>
            <a:off x="228600" y="4495800"/>
            <a:ext cx="3050923" cy="2072512"/>
          </a:xfrm>
          <a:prstGeom prst="rect">
            <a:avLst/>
          </a:prstGeom>
        </p:spPr>
      </p:pic>
      <p:sp>
        <p:nvSpPr>
          <p:cNvPr id="7" name="Rectangle 6"/>
          <p:cNvSpPr/>
          <p:nvPr/>
        </p:nvSpPr>
        <p:spPr>
          <a:xfrm>
            <a:off x="2597698" y="6400800"/>
            <a:ext cx="3752951" cy="461665"/>
          </a:xfrm>
          <a:prstGeom prst="rect">
            <a:avLst/>
          </a:prstGeom>
        </p:spPr>
        <p:txBody>
          <a:bodyPr wrap="none">
            <a:spAutoFit/>
          </a:bodyPr>
          <a:lstStyle/>
          <a:p>
            <a:r>
              <a:rPr lang="en-US" sz="2400" b="1" dirty="0">
                <a:hlinkClick r:id="rId6"/>
              </a:rPr>
              <a:t>http://drinet.hubzero.org</a:t>
            </a:r>
            <a:endParaRPr lang="en-US" sz="2400" b="1" dirty="0"/>
          </a:p>
        </p:txBody>
      </p:sp>
    </p:spTree>
    <p:extLst>
      <p:ext uri="{BB962C8B-B14F-4D97-AF65-F5344CB8AC3E}">
        <p14:creationId xmlns:p14="http://schemas.microsoft.com/office/powerpoint/2010/main" xmlns="" val="147252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DRINET Tools</a:t>
            </a:r>
            <a:endParaRPr lang="en-US" dirty="0"/>
          </a:p>
        </p:txBody>
      </p:sp>
      <p:sp>
        <p:nvSpPr>
          <p:cNvPr id="3" name="Content Placeholder 2"/>
          <p:cNvSpPr>
            <a:spLocks noGrp="1"/>
          </p:cNvSpPr>
          <p:nvPr>
            <p:ph idx="1"/>
          </p:nvPr>
        </p:nvSpPr>
        <p:spPr>
          <a:xfrm>
            <a:off x="381000" y="1219200"/>
            <a:ext cx="8229600" cy="4525963"/>
          </a:xfrm>
        </p:spPr>
        <p:txBody>
          <a:bodyPr/>
          <a:lstStyle/>
          <a:p>
            <a:r>
              <a:rPr lang="en-US" dirty="0" smtClean="0"/>
              <a:t>Upper Mississippi River and Ohio River Basin Data</a:t>
            </a:r>
          </a:p>
          <a:p>
            <a:endParaRPr lang="en-US" dirty="0"/>
          </a:p>
        </p:txBody>
      </p:sp>
      <p:pic>
        <p:nvPicPr>
          <p:cNvPr id="4" name="Picture 3" descr="mississippi_data.jpg"/>
          <p:cNvPicPr>
            <a:picLocks noChangeAspect="1"/>
          </p:cNvPicPr>
          <p:nvPr/>
        </p:nvPicPr>
        <p:blipFill>
          <a:blip r:embed="rId3" cstate="print"/>
          <a:stretch>
            <a:fillRect/>
          </a:stretch>
        </p:blipFill>
        <p:spPr>
          <a:xfrm>
            <a:off x="1143000" y="2209800"/>
            <a:ext cx="6934200" cy="4060763"/>
          </a:xfrm>
          <a:prstGeom prst="rect">
            <a:avLst/>
          </a:prstGeom>
        </p:spPr>
      </p:pic>
    </p:spTree>
    <p:extLst>
      <p:ext uri="{BB962C8B-B14F-4D97-AF65-F5344CB8AC3E}">
        <p14:creationId xmlns:p14="http://schemas.microsoft.com/office/powerpoint/2010/main" xmlns="" val="2707366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Pegasus</a:t>
            </a:r>
            <a:endParaRPr lang="en-US" dirty="0"/>
          </a:p>
        </p:txBody>
      </p:sp>
      <p:sp>
        <p:nvSpPr>
          <p:cNvPr id="3" name="Content Placeholder 2"/>
          <p:cNvSpPr>
            <a:spLocks noGrp="1"/>
          </p:cNvSpPr>
          <p:nvPr>
            <p:ph idx="1"/>
          </p:nvPr>
        </p:nvSpPr>
        <p:spPr>
          <a:xfrm>
            <a:off x="228600" y="1219200"/>
            <a:ext cx="3276600" cy="4678363"/>
          </a:xfrm>
        </p:spPr>
        <p:txBody>
          <a:bodyPr/>
          <a:lstStyle/>
          <a:p>
            <a:r>
              <a:rPr lang="en-US" sz="2800" dirty="0" smtClean="0"/>
              <a:t>A hub tool deployed on </a:t>
            </a:r>
            <a:r>
              <a:rPr lang="en-US" sz="2800" dirty="0" err="1" smtClean="0"/>
              <a:t>geoshare</a:t>
            </a:r>
            <a:r>
              <a:rPr lang="en-US" sz="2800" dirty="0" smtClean="0"/>
              <a:t> hub</a:t>
            </a:r>
          </a:p>
          <a:p>
            <a:r>
              <a:rPr lang="en-US" sz="2800" dirty="0" smtClean="0"/>
              <a:t>Configure, submit Pegasus crop model simulations to a cluster</a:t>
            </a:r>
          </a:p>
          <a:p>
            <a:r>
              <a:rPr lang="en-US" sz="2800" dirty="0" smtClean="0"/>
              <a:t>Manage and visualize model output</a:t>
            </a:r>
            <a:endParaRPr lang="en-US" sz="2800" dirty="0"/>
          </a:p>
        </p:txBody>
      </p:sp>
      <p:sp>
        <p:nvSpPr>
          <p:cNvPr id="4" name="Slide Number Placeholder 3"/>
          <p:cNvSpPr>
            <a:spLocks noGrp="1"/>
          </p:cNvSpPr>
          <p:nvPr>
            <p:ph type="sldNum" sz="quarter" idx="12"/>
          </p:nvPr>
        </p:nvSpPr>
        <p:spPr/>
        <p:txBody>
          <a:bodyPr/>
          <a:lstStyle/>
          <a:p>
            <a:fld id="{43D0A00C-E64B-42E0-ADC0-AAEEF944540A}" type="slidenum">
              <a:rPr lang="en-US" smtClean="0"/>
              <a:pPr/>
              <a:t>13</a:t>
            </a:fld>
            <a:endParaRPr lang="en-US"/>
          </a:p>
        </p:txBody>
      </p:sp>
      <p:pic>
        <p:nvPicPr>
          <p:cNvPr id="5" name="Picture 4" descr="pegasus.png"/>
          <p:cNvPicPr>
            <a:picLocks noChangeAspect="1"/>
          </p:cNvPicPr>
          <p:nvPr/>
        </p:nvPicPr>
        <p:blipFill>
          <a:blip r:embed="rId3" cstate="print"/>
          <a:stretch>
            <a:fillRect/>
          </a:stretch>
        </p:blipFill>
        <p:spPr>
          <a:xfrm>
            <a:off x="3276600" y="1295400"/>
            <a:ext cx="5615129" cy="4541954"/>
          </a:xfrm>
          <a:prstGeom prst="rect">
            <a:avLst/>
          </a:prstGeom>
        </p:spPr>
      </p:pic>
      <p:sp>
        <p:nvSpPr>
          <p:cNvPr id="6" name="Rectangle 5"/>
          <p:cNvSpPr/>
          <p:nvPr/>
        </p:nvSpPr>
        <p:spPr>
          <a:xfrm>
            <a:off x="2422800" y="6150219"/>
            <a:ext cx="4285147" cy="523220"/>
          </a:xfrm>
          <a:prstGeom prst="rect">
            <a:avLst/>
          </a:prstGeom>
        </p:spPr>
        <p:txBody>
          <a:bodyPr wrap="none">
            <a:spAutoFit/>
          </a:bodyPr>
          <a:lstStyle/>
          <a:p>
            <a:r>
              <a:rPr lang="en-US" sz="2800" dirty="0">
                <a:hlinkClick r:id="rId4"/>
              </a:rPr>
              <a:t>http://geoshareproject.org</a:t>
            </a:r>
            <a:endParaRPr lang="en-US" sz="2800" dirty="0"/>
          </a:p>
        </p:txBody>
      </p:sp>
    </p:spTree>
    <p:extLst>
      <p:ext uri="{BB962C8B-B14F-4D97-AF65-F5344CB8AC3E}">
        <p14:creationId xmlns:p14="http://schemas.microsoft.com/office/powerpoint/2010/main" xmlns="" val="3652992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Maize production tool</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695092" y="2209800"/>
            <a:ext cx="4220308" cy="2743200"/>
          </a:xfrm>
          <a:prstGeom prst="rect">
            <a:avLst/>
          </a:prstGeom>
          <a:noFill/>
          <a:ln w="9525">
            <a:noFill/>
            <a:miter lim="800000"/>
            <a:headEnd/>
            <a:tailEnd/>
          </a:ln>
        </p:spPr>
      </p:pic>
      <p:sp>
        <p:nvSpPr>
          <p:cNvPr id="5" name="Content Placeholder 2"/>
          <p:cNvSpPr txBox="1">
            <a:spLocks/>
          </p:cNvSpPr>
          <p:nvPr/>
        </p:nvSpPr>
        <p:spPr>
          <a:xfrm>
            <a:off x="228600" y="1600200"/>
            <a:ext cx="4495800" cy="4525963"/>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n-lt"/>
              </a:rPr>
              <a:t>A p</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rototype</a:t>
            </a:r>
            <a:r>
              <a:rPr kumimoji="0" lang="en-US" sz="3200" b="0" i="0" u="none" strike="noStrike" kern="1200" cap="none" spc="0" normalizeH="0" noProof="0" dirty="0" smtClean="0">
                <a:ln>
                  <a:noFill/>
                </a:ln>
                <a:solidFill>
                  <a:schemeClr val="tx1"/>
                </a:solidFill>
                <a:effectLst/>
                <a:uLnTx/>
                <a:uFillTx/>
                <a:latin typeface="+mn-lt"/>
                <a:ea typeface="+mn-ea"/>
                <a:cs typeface="+mn-cs"/>
              </a:rPr>
              <a:t> system</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Agriculture</a:t>
            </a:r>
            <a:r>
              <a:rPr kumimoji="0" lang="en-US" sz="2800" b="0" i="0" u="none" strike="noStrike" kern="1200" cap="none" spc="0" normalizeH="0" noProof="0" dirty="0" smtClean="0">
                <a:ln>
                  <a:noFill/>
                </a:ln>
                <a:solidFill>
                  <a:schemeClr val="tx1"/>
                </a:solidFill>
                <a:effectLst/>
                <a:uLnTx/>
                <a:uFillTx/>
                <a:latin typeface="+mn-lt"/>
                <a:ea typeface="+mn-ea"/>
                <a:cs typeface="+mn-cs"/>
              </a:rPr>
              <a:t> datasets for maize and climate variables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Weighted</a:t>
            </a:r>
            <a:r>
              <a:rPr kumimoji="0" lang="en-US" sz="2800" b="0" i="0" u="none" strike="noStrike" kern="1200" cap="none" spc="0" normalizeH="0" noProof="0" dirty="0" smtClean="0">
                <a:ln>
                  <a:noFill/>
                </a:ln>
                <a:solidFill>
                  <a:schemeClr val="tx1"/>
                </a:solidFill>
                <a:effectLst/>
                <a:uLnTx/>
                <a:uFillTx/>
                <a:latin typeface="+mn-lt"/>
                <a:ea typeface="+mn-ea"/>
                <a:cs typeface="+mn-cs"/>
              </a:rPr>
              <a:t> average module (GRASS and R)</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Data processing, plotting, and download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Flex,</a:t>
            </a:r>
            <a:r>
              <a:rPr kumimoji="0" lang="en-US" sz="2800" b="0" i="0" u="none" strike="noStrike" kern="1200" cap="none" spc="0" normalizeH="0" noProof="0" dirty="0" smtClean="0">
                <a:ln>
                  <a:noFill/>
                </a:ln>
                <a:solidFill>
                  <a:schemeClr val="tx1"/>
                </a:solidFill>
                <a:effectLst/>
                <a:uLnTx/>
                <a:uFillTx/>
                <a:latin typeface="+mn-lt"/>
                <a:ea typeface="+mn-ea"/>
                <a:cs typeface="+mn-cs"/>
              </a:rPr>
              <a:t> </a:t>
            </a:r>
            <a:r>
              <a:rPr kumimoji="0" lang="en-US" sz="2800" b="0" i="0" u="none" strike="noStrike" kern="1200" cap="none" spc="0" normalizeH="0" noProof="0" dirty="0" err="1" smtClean="0">
                <a:ln>
                  <a:noFill/>
                </a:ln>
                <a:solidFill>
                  <a:schemeClr val="tx1"/>
                </a:solidFill>
                <a:effectLst/>
                <a:uLnTx/>
                <a:uFillTx/>
                <a:latin typeface="+mn-lt"/>
                <a:ea typeface="+mn-ea"/>
                <a:cs typeface="+mn-cs"/>
              </a:rPr>
              <a:t>Geoserver</a:t>
            </a:r>
            <a:r>
              <a:rPr kumimoji="0" lang="en-US" sz="2800" b="0" i="0" u="none" strike="noStrike" kern="1200" cap="none" spc="0" normalizeH="0" noProof="0" dirty="0" smtClean="0">
                <a:ln>
                  <a:noFill/>
                </a:ln>
                <a:solidFill>
                  <a:schemeClr val="tx1"/>
                </a:solidFill>
                <a:effectLst/>
                <a:uLnTx/>
                <a:uFillTx/>
                <a:latin typeface="+mn-lt"/>
                <a:ea typeface="+mn-ea"/>
                <a:cs typeface="+mn-cs"/>
              </a:rPr>
              <a:t>, GRASS, R, PHP</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503788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GABBS</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A new project expected to start soon!</a:t>
            </a:r>
          </a:p>
          <a:p>
            <a:r>
              <a:rPr lang="en-US" dirty="0" smtClean="0"/>
              <a:t>Develop geospatial data analysis and modeling building blocks for </a:t>
            </a:r>
            <a:r>
              <a:rPr lang="en-US" dirty="0" err="1" smtClean="0"/>
              <a:t>HUBzero</a:t>
            </a:r>
            <a:endParaRPr lang="en-US" dirty="0" smtClean="0"/>
          </a:p>
          <a:p>
            <a:pPr lvl="1"/>
            <a:r>
              <a:rPr lang="en-US" dirty="0" smtClean="0"/>
              <a:t>Data space supporting geospatial data processing, analysis and visualization</a:t>
            </a:r>
          </a:p>
          <a:p>
            <a:pPr lvl="1"/>
            <a:r>
              <a:rPr lang="en-US" dirty="0" smtClean="0"/>
              <a:t>New </a:t>
            </a:r>
            <a:r>
              <a:rPr lang="en-US" dirty="0" err="1" smtClean="0"/>
              <a:t>Rappture</a:t>
            </a:r>
            <a:r>
              <a:rPr lang="en-US" dirty="0" smtClean="0"/>
              <a:t> geospatial APIs and renderers</a:t>
            </a:r>
          </a:p>
          <a:p>
            <a:pPr lvl="1"/>
            <a:r>
              <a:rPr lang="en-US" dirty="0" smtClean="0"/>
              <a:t>Data services exposing APIs for the data space</a:t>
            </a:r>
          </a:p>
          <a:p>
            <a:pPr lvl="1"/>
            <a:r>
              <a:rPr lang="en-US" dirty="0" smtClean="0"/>
              <a:t>Enable geospatial data driven workflows between data space and tool space </a:t>
            </a:r>
            <a:endParaRPr lang="en-US" dirty="0"/>
          </a:p>
        </p:txBody>
      </p:sp>
      <p:sp>
        <p:nvSpPr>
          <p:cNvPr id="4" name="Slide Number Placeholder 3"/>
          <p:cNvSpPr>
            <a:spLocks noGrp="1"/>
          </p:cNvSpPr>
          <p:nvPr>
            <p:ph type="sldNum" sz="quarter" idx="12"/>
          </p:nvPr>
        </p:nvSpPr>
        <p:spPr/>
        <p:txBody>
          <a:bodyPr/>
          <a:lstStyle/>
          <a:p>
            <a:fld id="{43D0A00C-E64B-42E0-ADC0-AAEEF944540A}"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219200"/>
            <a:ext cx="8229600" cy="5257800"/>
          </a:xfrm>
        </p:spPr>
        <p:txBody>
          <a:bodyPr/>
          <a:lstStyle/>
          <a:p>
            <a:r>
              <a:rPr lang="en-US" dirty="0" smtClean="0"/>
              <a:t>Tools that support geospatial capabilities to enable simulation models are available for specific models</a:t>
            </a:r>
          </a:p>
          <a:p>
            <a:r>
              <a:rPr lang="en-US" dirty="0" err="1" smtClean="0"/>
              <a:t>Geospaital</a:t>
            </a:r>
            <a:r>
              <a:rPr lang="en-US" dirty="0" smtClean="0"/>
              <a:t> data analysis tools to process and visualize geospatial data are created for several ongoing project</a:t>
            </a:r>
          </a:p>
          <a:p>
            <a:r>
              <a:rPr lang="en-US" dirty="0" smtClean="0"/>
              <a:t>Efforts are  underway to develop generic tools support computational modeling and geospatial capabilities within </a:t>
            </a:r>
            <a:r>
              <a:rPr lang="en-US" dirty="0" err="1" smtClean="0"/>
              <a:t>HUBZero</a:t>
            </a:r>
            <a:r>
              <a:rPr lang="en-US" dirty="0" smtClean="0"/>
              <a:t> to support geosciences applications</a:t>
            </a:r>
            <a:endParaRPr lang="en-US" dirty="0"/>
          </a:p>
        </p:txBody>
      </p:sp>
      <p:sp>
        <p:nvSpPr>
          <p:cNvPr id="4" name="Slide Number Placeholder 3"/>
          <p:cNvSpPr>
            <a:spLocks noGrp="1"/>
          </p:cNvSpPr>
          <p:nvPr>
            <p:ph type="sldNum" sz="quarter" idx="12"/>
          </p:nvPr>
        </p:nvSpPr>
        <p:spPr/>
        <p:txBody>
          <a:bodyPr/>
          <a:lstStyle/>
          <a:p>
            <a:fld id="{43D0A00C-E64B-42E0-ADC0-AAEEF944540A}" type="slidenum">
              <a:rPr lang="en-US" smtClean="0"/>
              <a:pPr/>
              <a:t>16</a:t>
            </a:fld>
            <a:endParaRPr lang="en-US"/>
          </a:p>
        </p:txBody>
      </p:sp>
    </p:spTree>
    <p:extLst>
      <p:ext uri="{BB962C8B-B14F-4D97-AF65-F5344CB8AC3E}">
        <p14:creationId xmlns:p14="http://schemas.microsoft.com/office/powerpoint/2010/main" xmlns="" val="2188150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p:txBody>
          <a:bodyPr/>
          <a:lstStyle/>
          <a:p>
            <a:r>
              <a:rPr lang="en-US" dirty="0"/>
              <a:t>Thank you!</a:t>
            </a:r>
          </a:p>
        </p:txBody>
      </p:sp>
      <p:sp>
        <p:nvSpPr>
          <p:cNvPr id="88067" name="Rectangle 3"/>
          <p:cNvSpPr>
            <a:spLocks noGrp="1" noChangeArrowheads="1"/>
          </p:cNvSpPr>
          <p:nvPr>
            <p:ph type="subTitle" idx="1"/>
          </p:nvPr>
        </p:nvSpPr>
        <p:spPr>
          <a:xfrm>
            <a:off x="228600" y="5257800"/>
            <a:ext cx="7239000" cy="1371600"/>
          </a:xfrm>
        </p:spPr>
        <p:txBody>
          <a:bodyPr/>
          <a:lstStyle/>
          <a:p>
            <a:pPr algn="l">
              <a:lnSpc>
                <a:spcPct val="90000"/>
              </a:lnSpc>
            </a:pPr>
            <a:r>
              <a:rPr lang="en-US" sz="3200" dirty="0" smtClean="0"/>
              <a:t>Contact:</a:t>
            </a:r>
            <a:endParaRPr lang="en-US" sz="3200" dirty="0"/>
          </a:p>
          <a:p>
            <a:pPr algn="l">
              <a:lnSpc>
                <a:spcPct val="90000"/>
              </a:lnSpc>
            </a:pPr>
            <a:r>
              <a:rPr lang="en-US" sz="2000" dirty="0"/>
              <a:t>Venkatesh Merwade – </a:t>
            </a:r>
            <a:r>
              <a:rPr lang="en-US" sz="2000" dirty="0">
                <a:hlinkClick r:id="rId2"/>
              </a:rPr>
              <a:t>vmerwade@purdue.edu</a:t>
            </a:r>
            <a:endParaRPr lang="en-US" sz="2000" dirty="0"/>
          </a:p>
          <a:p>
            <a:pPr algn="l">
              <a:lnSpc>
                <a:spcPct val="90000"/>
              </a:lnSpc>
            </a:pPr>
            <a:r>
              <a:rPr lang="en-US" sz="2000" dirty="0">
                <a:hlinkClick r:id="rId3"/>
              </a:rPr>
              <a:t>http://web.ics.purdue.edu/~vmerwade</a:t>
            </a:r>
            <a:endParaRPr lang="en-US" sz="2000" dirty="0"/>
          </a:p>
          <a:p>
            <a:pPr algn="l">
              <a:lnSpc>
                <a:spcPct val="90000"/>
              </a:lnSpc>
            </a:pPr>
            <a:endParaRPr lang="en-US" sz="1800" dirty="0"/>
          </a:p>
          <a:p>
            <a:pPr algn="l">
              <a:lnSpc>
                <a:spcPct val="90000"/>
              </a:lnSpc>
            </a:pPr>
            <a:endParaRPr 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76200"/>
            <a:ext cx="8229600" cy="838200"/>
          </a:xfrm>
        </p:spPr>
        <p:txBody>
          <a:bodyPr/>
          <a:lstStyle/>
          <a:p>
            <a:r>
              <a:rPr lang="en-US" dirty="0" err="1" smtClean="0"/>
              <a:t>WaterHUB</a:t>
            </a:r>
            <a:endParaRPr lang="en-US" dirty="0" smtClean="0"/>
          </a:p>
        </p:txBody>
      </p:sp>
      <p:sp>
        <p:nvSpPr>
          <p:cNvPr id="4099" name="Content Placeholder 2"/>
          <p:cNvSpPr>
            <a:spLocks noGrp="1"/>
          </p:cNvSpPr>
          <p:nvPr>
            <p:ph idx="1"/>
          </p:nvPr>
        </p:nvSpPr>
        <p:spPr>
          <a:xfrm>
            <a:off x="533400" y="4876800"/>
            <a:ext cx="8229600" cy="1600200"/>
          </a:xfrm>
        </p:spPr>
        <p:txBody>
          <a:bodyPr/>
          <a:lstStyle/>
          <a:p>
            <a:r>
              <a:rPr lang="en-US" sz="2400" dirty="0" smtClean="0">
                <a:latin typeface="Times New Roman" pitchFamily="18" charset="0"/>
                <a:cs typeface="Times New Roman" pitchFamily="18" charset="0"/>
              </a:rPr>
              <a:t>Based on  </a:t>
            </a:r>
            <a:r>
              <a:rPr lang="en-US" sz="2400" dirty="0" err="1" smtClean="0">
                <a:latin typeface="Times New Roman" pitchFamily="18" charset="0"/>
                <a:cs typeface="Times New Roman" pitchFamily="18" charset="0"/>
              </a:rPr>
              <a:t>HUBzero</a:t>
            </a:r>
            <a:r>
              <a:rPr lang="en-US" sz="2400" dirty="0" smtClean="0">
                <a:latin typeface="Times New Roman" pitchFamily="18" charset="0"/>
                <a:cs typeface="Times New Roman" pitchFamily="18" charset="0"/>
              </a:rPr>
              <a:t> technology at Purdue, </a:t>
            </a:r>
            <a:r>
              <a:rPr lang="en-US" sz="2400" dirty="0" err="1" smtClean="0">
                <a:latin typeface="Times New Roman" pitchFamily="18" charset="0"/>
                <a:cs typeface="Times New Roman" pitchFamily="18" charset="0"/>
              </a:rPr>
              <a:t>WaterHUB</a:t>
            </a:r>
            <a:r>
              <a:rPr lang="en-US" sz="2400" dirty="0" smtClean="0">
                <a:latin typeface="Times New Roman" pitchFamily="18" charset="0"/>
                <a:cs typeface="Times New Roman" pitchFamily="18" charset="0"/>
              </a:rPr>
              <a:t> uses open source  packages to create an environment in which researchers, educators, and students can access tools and share information</a:t>
            </a:r>
          </a:p>
        </p:txBody>
      </p:sp>
      <p:pic>
        <p:nvPicPr>
          <p:cNvPr id="4100" name="Picture 4"/>
          <p:cNvPicPr>
            <a:picLocks noChangeAspect="1" noChangeArrowheads="1"/>
          </p:cNvPicPr>
          <p:nvPr/>
        </p:nvPicPr>
        <p:blipFill>
          <a:blip r:embed="rId3" cstate="print"/>
          <a:srcRect b="23970"/>
          <a:stretch>
            <a:fillRect/>
          </a:stretch>
        </p:blipFill>
        <p:spPr bwMode="auto">
          <a:xfrm>
            <a:off x="1219200" y="838200"/>
            <a:ext cx="6737350" cy="3817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err="1" smtClean="0"/>
              <a:t>SWATShare</a:t>
            </a:r>
            <a:endParaRPr lang="en-US" dirty="0" smtClean="0"/>
          </a:p>
        </p:txBody>
      </p:sp>
      <p:sp>
        <p:nvSpPr>
          <p:cNvPr id="3" name="Content Placeholder 2"/>
          <p:cNvSpPr>
            <a:spLocks noGrp="1"/>
          </p:cNvSpPr>
          <p:nvPr>
            <p:ph idx="1"/>
          </p:nvPr>
        </p:nvSpPr>
        <p:spPr>
          <a:xfrm>
            <a:off x="457200" y="1371601"/>
            <a:ext cx="8229600" cy="4648200"/>
          </a:xfrm>
        </p:spPr>
        <p:txBody>
          <a:bodyPr rtlCol="0">
            <a:normAutofit fontScale="85000" lnSpcReduction="10000"/>
          </a:bodyPr>
          <a:lstStyle/>
          <a:p>
            <a:pPr fontAlgn="auto">
              <a:spcAft>
                <a:spcPts val="0"/>
              </a:spcAft>
              <a:buFont typeface="Arial" pitchFamily="34" charset="0"/>
              <a:buChar char="•"/>
              <a:defRPr/>
            </a:pPr>
            <a:r>
              <a:rPr lang="en-US" dirty="0" smtClean="0"/>
              <a:t>One of the tools on </a:t>
            </a:r>
            <a:r>
              <a:rPr lang="en-US" dirty="0" err="1" smtClean="0"/>
              <a:t>WaterHUB</a:t>
            </a:r>
            <a:endParaRPr lang="en-US" dirty="0" smtClean="0"/>
          </a:p>
          <a:p>
            <a:pPr fontAlgn="auto">
              <a:spcAft>
                <a:spcPts val="0"/>
              </a:spcAft>
              <a:buFont typeface="Arial" pitchFamily="34" charset="0"/>
              <a:buChar char="•"/>
              <a:defRPr/>
            </a:pPr>
            <a:r>
              <a:rPr lang="en-US" dirty="0" err="1" smtClean="0"/>
              <a:t>SWATShare</a:t>
            </a:r>
            <a:r>
              <a:rPr lang="en-US" dirty="0" smtClean="0"/>
              <a:t> enables</a:t>
            </a:r>
          </a:p>
          <a:p>
            <a:pPr lvl="1" fontAlgn="auto">
              <a:spcAft>
                <a:spcPts val="0"/>
              </a:spcAft>
              <a:buFont typeface="Arial" pitchFamily="34" charset="0"/>
              <a:buChar char="•"/>
              <a:defRPr/>
            </a:pPr>
            <a:r>
              <a:rPr lang="en-US" dirty="0" smtClean="0"/>
              <a:t>Searching for existing SWAT models on </a:t>
            </a:r>
            <a:r>
              <a:rPr lang="en-US" dirty="0" err="1" smtClean="0"/>
              <a:t>WaterHUB</a:t>
            </a:r>
            <a:endParaRPr lang="en-US" dirty="0" smtClean="0"/>
          </a:p>
          <a:p>
            <a:pPr lvl="1" fontAlgn="auto">
              <a:spcAft>
                <a:spcPts val="0"/>
              </a:spcAft>
              <a:buFont typeface="Arial" pitchFamily="34" charset="0"/>
              <a:buChar char="•"/>
              <a:defRPr/>
            </a:pPr>
            <a:r>
              <a:rPr lang="en-US" dirty="0" smtClean="0"/>
              <a:t>Downloading of previously created SWAT models and their outputs by the community</a:t>
            </a:r>
          </a:p>
          <a:p>
            <a:pPr lvl="1" fontAlgn="auto">
              <a:spcAft>
                <a:spcPts val="0"/>
              </a:spcAft>
              <a:buFont typeface="Arial" pitchFamily="34" charset="0"/>
              <a:buChar char="•"/>
              <a:defRPr/>
            </a:pPr>
            <a:r>
              <a:rPr lang="en-US" dirty="0" smtClean="0"/>
              <a:t>Publishing and sharing  of your own SWAT models with the community</a:t>
            </a:r>
          </a:p>
          <a:p>
            <a:pPr lvl="1" fontAlgn="auto">
              <a:spcAft>
                <a:spcPts val="0"/>
              </a:spcAft>
              <a:buFont typeface="Arial" pitchFamily="34" charset="0"/>
              <a:buChar char="•"/>
              <a:defRPr/>
            </a:pPr>
            <a:r>
              <a:rPr lang="en-US" dirty="0" smtClean="0"/>
              <a:t>Execution of single or multiple normal, sensitivity analysis and calibration runs</a:t>
            </a:r>
          </a:p>
          <a:p>
            <a:pPr lvl="1" fontAlgn="auto">
              <a:spcAft>
                <a:spcPts val="0"/>
              </a:spcAft>
              <a:buFont typeface="Arial" pitchFamily="34" charset="0"/>
              <a:buChar char="•"/>
              <a:defRPr/>
            </a:pPr>
            <a:r>
              <a:rPr lang="en-US" dirty="0" smtClean="0"/>
              <a:t>Visualization of outputs</a:t>
            </a:r>
          </a:p>
          <a:p>
            <a:pPr fontAlgn="auto">
              <a:spcAft>
                <a:spcPts val="0"/>
              </a:spcAft>
              <a:buFont typeface="Arial" pitchFamily="34" charset="0"/>
              <a:buChar char="•"/>
              <a:defRPr/>
            </a:pPr>
            <a:r>
              <a:rPr lang="en-US" dirty="0" smtClean="0"/>
              <a:t>Everything is enabled by using XSEDE resources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SWATShare</a:t>
            </a:r>
            <a:r>
              <a:rPr lang="en-US" dirty="0" smtClean="0"/>
              <a:t> Architecture</a:t>
            </a:r>
            <a:endParaRPr lang="en-US" dirty="0"/>
          </a:p>
        </p:txBody>
      </p:sp>
      <p:sp>
        <p:nvSpPr>
          <p:cNvPr id="4" name="Slide Number Placeholder 3"/>
          <p:cNvSpPr>
            <a:spLocks noGrp="1"/>
          </p:cNvSpPr>
          <p:nvPr>
            <p:ph type="sldNum" sz="quarter" idx="12"/>
          </p:nvPr>
        </p:nvSpPr>
        <p:spPr/>
        <p:txBody>
          <a:bodyPr/>
          <a:lstStyle/>
          <a:p>
            <a:fld id="{43D0A00C-E64B-42E0-ADC0-AAEEF944540A}" type="slidenum">
              <a:rPr lang="en-US" smtClean="0"/>
              <a:pPr/>
              <a:t>4</a:t>
            </a:fld>
            <a:endParaRPr lang="en-US"/>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3" cstate="print"/>
          <a:srcRect/>
          <a:stretch>
            <a:fillRect/>
          </a:stretch>
        </p:blipFill>
        <p:spPr bwMode="auto">
          <a:xfrm>
            <a:off x="1143000" y="1524000"/>
            <a:ext cx="7036396" cy="4495800"/>
          </a:xfrm>
          <a:prstGeom prst="rect">
            <a:avLst/>
          </a:prstGeom>
          <a:noFill/>
        </p:spPr>
      </p:pic>
    </p:spTree>
    <p:extLst>
      <p:ext uri="{BB962C8B-B14F-4D97-AF65-F5344CB8AC3E}">
        <p14:creationId xmlns:p14="http://schemas.microsoft.com/office/powerpoint/2010/main" xmlns="" val="2939232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findlogo.net/images/P/purdue%20university%2067%20logo.jpg"/>
          <p:cNvPicPr>
            <a:picLocks noChangeAspect="1" noChangeArrowheads="1"/>
          </p:cNvPicPr>
          <p:nvPr/>
        </p:nvPicPr>
        <p:blipFill>
          <a:blip r:embed="rId3" cstate="print"/>
          <a:srcRect t="34566" b="34885"/>
          <a:stretch>
            <a:fillRect/>
          </a:stretch>
        </p:blipFill>
        <p:spPr bwMode="auto">
          <a:xfrm>
            <a:off x="7696200" y="6324600"/>
            <a:ext cx="1247181" cy="381000"/>
          </a:xfrm>
          <a:prstGeom prst="rect">
            <a:avLst/>
          </a:prstGeom>
          <a:noFill/>
        </p:spPr>
      </p:pic>
      <p:pic>
        <p:nvPicPr>
          <p:cNvPr id="8" name="Picture 4"/>
          <p:cNvPicPr>
            <a:picLocks noChangeAspect="1" noChangeArrowheads="1"/>
          </p:cNvPicPr>
          <p:nvPr/>
        </p:nvPicPr>
        <p:blipFill>
          <a:blip r:embed="rId4" cstate="print"/>
          <a:srcRect t="11848" r="78112" b="76303"/>
          <a:stretch>
            <a:fillRect/>
          </a:stretch>
        </p:blipFill>
        <p:spPr bwMode="auto">
          <a:xfrm>
            <a:off x="228600" y="6324600"/>
            <a:ext cx="1251857" cy="381000"/>
          </a:xfrm>
          <a:prstGeom prst="rect">
            <a:avLst/>
          </a:prstGeom>
          <a:noFill/>
          <a:ln w="9525">
            <a:solidFill>
              <a:schemeClr val="bg1">
                <a:lumMod val="50000"/>
              </a:schemeClr>
            </a:solidFill>
            <a:miter lim="800000"/>
            <a:headEnd/>
            <a:tailEnd/>
          </a:ln>
        </p:spPr>
      </p:pic>
      <p:sp>
        <p:nvSpPr>
          <p:cNvPr id="10" name="TextBox 9"/>
          <p:cNvSpPr txBox="1"/>
          <p:nvPr/>
        </p:nvSpPr>
        <p:spPr>
          <a:xfrm>
            <a:off x="4912523" y="1397"/>
            <a:ext cx="4218079" cy="461665"/>
          </a:xfrm>
          <a:prstGeom prst="rect">
            <a:avLst/>
          </a:prstGeom>
          <a:noFill/>
        </p:spPr>
        <p:txBody>
          <a:bodyPr wrap="none" rtlCol="0">
            <a:spAutoFit/>
          </a:bodyPr>
          <a:lstStyle/>
          <a:p>
            <a:pPr algn="ctr"/>
            <a:r>
              <a:rPr lang="en-US" sz="2400" b="1" dirty="0" err="1" smtClean="0">
                <a:solidFill>
                  <a:srgbClr val="0000FF"/>
                </a:solidFill>
                <a:latin typeface="Arial" pitchFamily="34" charset="0"/>
                <a:cs typeface="Arial" pitchFamily="34" charset="0"/>
              </a:rPr>
              <a:t>SWATShare</a:t>
            </a:r>
            <a:r>
              <a:rPr lang="en-US" sz="2400" b="1" dirty="0" smtClean="0">
                <a:solidFill>
                  <a:srgbClr val="0000FF"/>
                </a:solidFill>
                <a:latin typeface="Arial" pitchFamily="34" charset="0"/>
                <a:cs typeface="Arial" pitchFamily="34" charset="0"/>
              </a:rPr>
              <a:t> User Interfaces</a:t>
            </a:r>
            <a:endParaRPr lang="en-US" sz="2400" b="1" dirty="0">
              <a:solidFill>
                <a:srgbClr val="0000FF"/>
              </a:solidFill>
              <a:latin typeface="Arial" pitchFamily="34" charset="0"/>
              <a:cs typeface="Arial" pitchFamily="34" charset="0"/>
            </a:endParaRPr>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5058" name="Picture 1"/>
          <p:cNvPicPr>
            <a:picLocks noChangeAspect="1" noChangeArrowheads="1"/>
          </p:cNvPicPr>
          <p:nvPr/>
        </p:nvPicPr>
        <p:blipFill>
          <a:blip r:embed="rId5" cstate="print"/>
          <a:srcRect l="2350" t="11977" r="26175" b="5513"/>
          <a:stretch>
            <a:fillRect/>
          </a:stretch>
        </p:blipFill>
        <p:spPr bwMode="auto">
          <a:xfrm>
            <a:off x="1371600" y="671512"/>
            <a:ext cx="6705600" cy="4363297"/>
          </a:xfrm>
          <a:prstGeom prst="rect">
            <a:avLst/>
          </a:prstGeom>
          <a:noFill/>
          <a:ln w="9525">
            <a:noFill/>
            <a:miter lim="800000"/>
            <a:headEnd/>
            <a:tailEnd/>
          </a:ln>
        </p:spPr>
      </p:pic>
      <p:sp>
        <p:nvSpPr>
          <p:cNvPr id="9" name="TextBox 8"/>
          <p:cNvSpPr txBox="1"/>
          <p:nvPr/>
        </p:nvSpPr>
        <p:spPr>
          <a:xfrm>
            <a:off x="304800" y="304800"/>
            <a:ext cx="8572500" cy="461665"/>
          </a:xfrm>
          <a:prstGeom prst="rect">
            <a:avLst/>
          </a:prstGeom>
          <a:noFill/>
        </p:spPr>
        <p:txBody>
          <a:bodyPr wrap="square" rtlCol="0">
            <a:spAutoFit/>
          </a:bodyPr>
          <a:lstStyle/>
          <a:p>
            <a:r>
              <a:rPr lang="en-US" sz="2400" b="1" i="1" dirty="0" smtClean="0">
                <a:latin typeface="Arial" pitchFamily="34" charset="0"/>
                <a:cs typeface="Arial" pitchFamily="34" charset="0"/>
              </a:rPr>
              <a:t>View</a:t>
            </a:r>
            <a:endParaRPr lang="en-US" sz="2400" b="1" i="1" dirty="0">
              <a:latin typeface="Arial" pitchFamily="34" charset="0"/>
              <a:cs typeface="Arial" pitchFamily="34" charset="0"/>
            </a:endParaRPr>
          </a:p>
        </p:txBody>
      </p:sp>
      <p:sp>
        <p:nvSpPr>
          <p:cNvPr id="11" name="TextBox 10"/>
          <p:cNvSpPr txBox="1"/>
          <p:nvPr/>
        </p:nvSpPr>
        <p:spPr>
          <a:xfrm>
            <a:off x="304800" y="5105400"/>
            <a:ext cx="8382000" cy="1115690"/>
          </a:xfrm>
          <a:prstGeom prst="rect">
            <a:avLst/>
          </a:prstGeom>
          <a:noFill/>
        </p:spPr>
        <p:txBody>
          <a:bodyPr wrap="square" rtlCol="0">
            <a:spAutoFit/>
          </a:bodyPr>
          <a:lstStyle/>
          <a:p>
            <a:pPr marL="228600" indent="-228600" algn="just">
              <a:spcAft>
                <a:spcPts val="300"/>
              </a:spcAft>
            </a:pPr>
            <a:r>
              <a:rPr lang="en-US" sz="1600" dirty="0" smtClean="0">
                <a:latin typeface="Calibri" pitchFamily="34" charset="0"/>
                <a:cs typeface="Arial" pitchFamily="34" charset="0"/>
              </a:rPr>
              <a:t>	The uploaded models are displayed in 3 groups</a:t>
            </a:r>
          </a:p>
          <a:p>
            <a:pPr marL="400050" indent="-400050" algn="just">
              <a:buAutoNum type="romanLcParenBoth"/>
            </a:pPr>
            <a:r>
              <a:rPr lang="en-US" sz="1600" b="1" dirty="0" smtClean="0">
                <a:latin typeface="Calibri" pitchFamily="34" charset="0"/>
                <a:cs typeface="Arial" pitchFamily="34" charset="0"/>
              </a:rPr>
              <a:t>My Models</a:t>
            </a:r>
            <a:r>
              <a:rPr lang="en-US" sz="1600" dirty="0" smtClean="0">
                <a:latin typeface="Calibri" pitchFamily="34" charset="0"/>
                <a:cs typeface="Arial" pitchFamily="34" charset="0"/>
              </a:rPr>
              <a:t>: models that are uploaded by the current user</a:t>
            </a:r>
          </a:p>
          <a:p>
            <a:pPr marL="400050" indent="-400050" algn="just">
              <a:buAutoNum type="romanLcParenBoth"/>
            </a:pPr>
            <a:r>
              <a:rPr lang="en-US" sz="1600" b="1" dirty="0" smtClean="0">
                <a:latin typeface="Calibri" pitchFamily="34" charset="0"/>
                <a:cs typeface="Arial" pitchFamily="34" charset="0"/>
              </a:rPr>
              <a:t>Shared Models</a:t>
            </a:r>
            <a:r>
              <a:rPr lang="en-US" sz="1600" dirty="0" smtClean="0">
                <a:latin typeface="Calibri" pitchFamily="34" charset="0"/>
                <a:cs typeface="Arial" pitchFamily="34" charset="0"/>
              </a:rPr>
              <a:t>: models that uploaded by other users, but are shared with all users</a:t>
            </a:r>
          </a:p>
          <a:p>
            <a:pPr marL="400050" indent="-400050" algn="just">
              <a:buAutoNum type="romanLcParenBoth"/>
            </a:pPr>
            <a:r>
              <a:rPr lang="en-US" sz="1600" b="1" dirty="0" smtClean="0">
                <a:latin typeface="Calibri" pitchFamily="34" charset="0"/>
                <a:cs typeface="Arial" pitchFamily="34" charset="0"/>
              </a:rPr>
              <a:t>Other models</a:t>
            </a:r>
            <a:r>
              <a:rPr lang="en-US" sz="1600" dirty="0" smtClean="0">
                <a:latin typeface="Calibri" pitchFamily="34" charset="0"/>
                <a:cs typeface="Arial" pitchFamily="34" charset="0"/>
              </a:rPr>
              <a:t>: models that are uploaded by other users but not shared </a:t>
            </a:r>
          </a:p>
        </p:txBody>
      </p:sp>
      <p:sp>
        <p:nvSpPr>
          <p:cNvPr id="12" name="Left Arrow 11"/>
          <p:cNvSpPr/>
          <p:nvPr/>
        </p:nvSpPr>
        <p:spPr>
          <a:xfrm>
            <a:off x="8024808" y="914400"/>
            <a:ext cx="242888" cy="14764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8034336" y="1081088"/>
            <a:ext cx="242888" cy="14764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8015288" y="4752976"/>
            <a:ext cx="242888" cy="14764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7"/>
          <p:cNvGrpSpPr/>
          <p:nvPr/>
        </p:nvGrpSpPr>
        <p:grpSpPr>
          <a:xfrm>
            <a:off x="152400" y="2514599"/>
            <a:ext cx="4576768" cy="990601"/>
            <a:chOff x="152400" y="2514599"/>
            <a:chExt cx="4576768" cy="990601"/>
          </a:xfrm>
        </p:grpSpPr>
        <p:sp>
          <p:nvSpPr>
            <p:cNvPr id="15" name="Rectangle 14"/>
            <p:cNvSpPr/>
            <p:nvPr/>
          </p:nvSpPr>
          <p:spPr>
            <a:xfrm>
              <a:off x="152400" y="2920425"/>
              <a:ext cx="4572000" cy="584775"/>
            </a:xfrm>
            <a:prstGeom prst="rect">
              <a:avLst/>
            </a:prstGeom>
            <a:solidFill>
              <a:schemeClr val="bg1"/>
            </a:solidFill>
            <a:ln w="3175">
              <a:solidFill>
                <a:schemeClr val="bg1">
                  <a:lumMod val="50000"/>
                </a:schemeClr>
              </a:solidFill>
            </a:ln>
          </p:spPr>
          <p:txBody>
            <a:bodyPr wrap="square">
              <a:spAutoFit/>
            </a:bodyPr>
            <a:lstStyle/>
            <a:p>
              <a:pPr algn="just"/>
              <a:r>
                <a:rPr lang="en-US" sz="1600" dirty="0" smtClean="0">
                  <a:latin typeface="Calibri" pitchFamily="34" charset="0"/>
                  <a:cs typeface="Arial" pitchFamily="34" charset="0"/>
                </a:rPr>
                <a:t>Users can download only their </a:t>
              </a:r>
              <a:r>
                <a:rPr lang="en-US" sz="1600" b="1" dirty="0" smtClean="0">
                  <a:latin typeface="Calibri" pitchFamily="34" charset="0"/>
                  <a:cs typeface="Arial" pitchFamily="34" charset="0"/>
                </a:rPr>
                <a:t>own model </a:t>
              </a:r>
              <a:r>
                <a:rPr lang="en-US" sz="1600" dirty="0" smtClean="0">
                  <a:latin typeface="Calibri" pitchFamily="34" charset="0"/>
                  <a:cs typeface="Arial" pitchFamily="34" charset="0"/>
                </a:rPr>
                <a:t>and a </a:t>
              </a:r>
              <a:r>
                <a:rPr lang="en-US" sz="1600" b="1" dirty="0" smtClean="0">
                  <a:latin typeface="Calibri" pitchFamily="34" charset="0"/>
                  <a:cs typeface="Arial" pitchFamily="34" charset="0"/>
                </a:rPr>
                <a:t>shared model </a:t>
              </a:r>
              <a:r>
                <a:rPr lang="en-US" sz="1600" dirty="0" smtClean="0">
                  <a:latin typeface="Calibri" pitchFamily="34" charset="0"/>
                  <a:cs typeface="Arial" pitchFamily="34" charset="0"/>
                </a:rPr>
                <a:t>with associated output files</a:t>
              </a:r>
            </a:p>
          </p:txBody>
        </p:sp>
        <p:sp>
          <p:nvSpPr>
            <p:cNvPr id="16" name="Left Arrow 15"/>
            <p:cNvSpPr/>
            <p:nvPr/>
          </p:nvSpPr>
          <p:spPr>
            <a:xfrm rot="10800000">
              <a:off x="4443408" y="2514599"/>
              <a:ext cx="280992"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rot="10800000">
              <a:off x="4448176" y="2724151"/>
              <a:ext cx="280992"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noChangeArrowheads="1"/>
          </p:cNvPicPr>
          <p:nvPr/>
        </p:nvPicPr>
        <p:blipFill>
          <a:blip r:embed="rId3" cstate="print"/>
          <a:srcRect l="2319" t="11626" r="25862" b="5376"/>
          <a:stretch>
            <a:fillRect/>
          </a:stretch>
        </p:blipFill>
        <p:spPr bwMode="auto">
          <a:xfrm>
            <a:off x="1143000" y="838200"/>
            <a:ext cx="7543800" cy="5304396"/>
          </a:xfrm>
          <a:prstGeom prst="rect">
            <a:avLst/>
          </a:prstGeom>
          <a:noFill/>
          <a:ln w="9525">
            <a:noFill/>
            <a:miter lim="800000"/>
            <a:headEnd/>
            <a:tailEnd/>
          </a:ln>
        </p:spPr>
      </p:pic>
      <p:pic>
        <p:nvPicPr>
          <p:cNvPr id="1030" name="Picture 6" descr="http://findlogo.net/images/P/purdue%20university%2067%20logo.jpg"/>
          <p:cNvPicPr>
            <a:picLocks noChangeAspect="1" noChangeArrowheads="1"/>
          </p:cNvPicPr>
          <p:nvPr/>
        </p:nvPicPr>
        <p:blipFill>
          <a:blip r:embed="rId4" cstate="print"/>
          <a:srcRect t="34566" b="34885"/>
          <a:stretch>
            <a:fillRect/>
          </a:stretch>
        </p:blipFill>
        <p:spPr bwMode="auto">
          <a:xfrm>
            <a:off x="7696200" y="6324600"/>
            <a:ext cx="1247181" cy="381000"/>
          </a:xfrm>
          <a:prstGeom prst="rect">
            <a:avLst/>
          </a:prstGeom>
          <a:noFill/>
        </p:spPr>
      </p:pic>
      <p:pic>
        <p:nvPicPr>
          <p:cNvPr id="8" name="Picture 4"/>
          <p:cNvPicPr>
            <a:picLocks noChangeAspect="1" noChangeArrowheads="1"/>
          </p:cNvPicPr>
          <p:nvPr/>
        </p:nvPicPr>
        <p:blipFill>
          <a:blip r:embed="rId5" cstate="print"/>
          <a:srcRect t="11848" r="78112" b="76303"/>
          <a:stretch>
            <a:fillRect/>
          </a:stretch>
        </p:blipFill>
        <p:spPr bwMode="auto">
          <a:xfrm>
            <a:off x="228600" y="6324600"/>
            <a:ext cx="1251857" cy="381000"/>
          </a:xfrm>
          <a:prstGeom prst="rect">
            <a:avLst/>
          </a:prstGeom>
          <a:noFill/>
          <a:ln w="9525">
            <a:solidFill>
              <a:schemeClr val="bg1">
                <a:lumMod val="50000"/>
              </a:schemeClr>
            </a:solidFill>
            <a:miter lim="800000"/>
            <a:headEnd/>
            <a:tailEnd/>
          </a:ln>
        </p:spPr>
      </p:pic>
      <p:sp>
        <p:nvSpPr>
          <p:cNvPr id="10" name="TextBox 9"/>
          <p:cNvSpPr txBox="1"/>
          <p:nvPr/>
        </p:nvSpPr>
        <p:spPr>
          <a:xfrm>
            <a:off x="4903071" y="0"/>
            <a:ext cx="4218079" cy="461665"/>
          </a:xfrm>
          <a:prstGeom prst="rect">
            <a:avLst/>
          </a:prstGeom>
          <a:noFill/>
        </p:spPr>
        <p:txBody>
          <a:bodyPr wrap="none" rtlCol="0">
            <a:spAutoFit/>
          </a:bodyPr>
          <a:lstStyle/>
          <a:p>
            <a:pPr algn="ctr"/>
            <a:r>
              <a:rPr lang="en-US" sz="2400" b="1" dirty="0" err="1" smtClean="0">
                <a:solidFill>
                  <a:srgbClr val="0000FF"/>
                </a:solidFill>
                <a:latin typeface="Arial" pitchFamily="34" charset="0"/>
                <a:cs typeface="Arial" pitchFamily="34" charset="0"/>
              </a:rPr>
              <a:t>SWATShare</a:t>
            </a:r>
            <a:r>
              <a:rPr lang="en-US" sz="2400" b="1" dirty="0" smtClean="0">
                <a:solidFill>
                  <a:srgbClr val="0000FF"/>
                </a:solidFill>
                <a:latin typeface="Arial" pitchFamily="34" charset="0"/>
                <a:cs typeface="Arial" pitchFamily="34" charset="0"/>
              </a:rPr>
              <a:t> User Interfaces</a:t>
            </a:r>
            <a:endParaRPr lang="en-US" sz="2400" b="1" dirty="0">
              <a:solidFill>
                <a:srgbClr val="0000FF"/>
              </a:solidFill>
              <a:latin typeface="Arial" pitchFamily="34" charset="0"/>
              <a:cs typeface="Arial" pitchFamily="34" charset="0"/>
            </a:endParaRPr>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228600" y="447672"/>
            <a:ext cx="8572500" cy="461665"/>
          </a:xfrm>
          <a:prstGeom prst="rect">
            <a:avLst/>
          </a:prstGeom>
          <a:noFill/>
        </p:spPr>
        <p:txBody>
          <a:bodyPr wrap="square" rtlCol="0">
            <a:spAutoFit/>
          </a:bodyPr>
          <a:lstStyle/>
          <a:p>
            <a:r>
              <a:rPr lang="en-US" sz="2400" b="1" i="1" dirty="0" smtClean="0">
                <a:latin typeface="Arial" pitchFamily="34" charset="0"/>
                <a:cs typeface="Arial" pitchFamily="34" charset="0"/>
              </a:rPr>
              <a:t>Upload</a:t>
            </a:r>
            <a:endParaRPr lang="en-US" sz="2400" b="1" i="1" dirty="0">
              <a:latin typeface="Arial" pitchFamily="34" charset="0"/>
              <a:cs typeface="Arial" pitchFamily="34" charset="0"/>
            </a:endParaRPr>
          </a:p>
        </p:txBody>
      </p:sp>
      <p:sp>
        <p:nvSpPr>
          <p:cNvPr id="29" name="Rectangle 28"/>
          <p:cNvSpPr/>
          <p:nvPr/>
        </p:nvSpPr>
        <p:spPr>
          <a:xfrm>
            <a:off x="1414464" y="5119688"/>
            <a:ext cx="1600200" cy="30480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31"/>
          <p:cNvGrpSpPr/>
          <p:nvPr/>
        </p:nvGrpSpPr>
        <p:grpSpPr>
          <a:xfrm>
            <a:off x="3697568" y="4419600"/>
            <a:ext cx="4608232" cy="2128838"/>
            <a:chOff x="3914776" y="4419600"/>
            <a:chExt cx="4608232" cy="2128838"/>
          </a:xfrm>
        </p:grpSpPr>
        <p:sp>
          <p:nvSpPr>
            <p:cNvPr id="28" name="Left Arrow 27"/>
            <p:cNvSpPr/>
            <p:nvPr/>
          </p:nvSpPr>
          <p:spPr>
            <a:xfrm>
              <a:off x="3914776" y="5595936"/>
              <a:ext cx="242888" cy="14764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0"/>
            <p:cNvGrpSpPr/>
            <p:nvPr/>
          </p:nvGrpSpPr>
          <p:grpSpPr>
            <a:xfrm>
              <a:off x="4233864" y="4419600"/>
              <a:ext cx="4289144" cy="2128838"/>
              <a:chOff x="4233864" y="4419600"/>
              <a:chExt cx="4289144" cy="2128838"/>
            </a:xfrm>
          </p:grpSpPr>
          <p:pic>
            <p:nvPicPr>
              <p:cNvPr id="46083" name="Picture 2"/>
              <p:cNvPicPr>
                <a:picLocks noChangeAspect="1" noChangeArrowheads="1"/>
              </p:cNvPicPr>
              <p:nvPr/>
            </p:nvPicPr>
            <p:blipFill>
              <a:blip r:embed="rId6" cstate="print"/>
              <a:srcRect/>
              <a:stretch>
                <a:fillRect/>
              </a:stretch>
            </p:blipFill>
            <p:spPr bwMode="auto">
              <a:xfrm>
                <a:off x="4233864" y="4419600"/>
                <a:ext cx="3679544" cy="2128838"/>
              </a:xfrm>
              <a:prstGeom prst="rect">
                <a:avLst/>
              </a:prstGeom>
              <a:noFill/>
              <a:ln w="9525">
                <a:solidFill>
                  <a:schemeClr val="bg1">
                    <a:lumMod val="85000"/>
                  </a:schemeClr>
                </a:solidFill>
                <a:miter lim="800000"/>
                <a:headEnd/>
                <a:tailEnd/>
              </a:ln>
            </p:spPr>
          </p:pic>
          <p:sp>
            <p:nvSpPr>
              <p:cNvPr id="30" name="TextBox 29"/>
              <p:cNvSpPr txBox="1"/>
              <p:nvPr/>
            </p:nvSpPr>
            <p:spPr>
              <a:xfrm>
                <a:off x="6237008" y="4953000"/>
                <a:ext cx="2286000" cy="338554"/>
              </a:xfrm>
              <a:prstGeom prst="rect">
                <a:avLst/>
              </a:prstGeom>
              <a:solidFill>
                <a:schemeClr val="bg1">
                  <a:lumMod val="85000"/>
                </a:schemeClr>
              </a:solidFill>
              <a:ln>
                <a:solidFill>
                  <a:schemeClr val="bg1">
                    <a:lumMod val="50000"/>
                  </a:schemeClr>
                </a:solidFill>
              </a:ln>
            </p:spPr>
            <p:txBody>
              <a:bodyPr wrap="square" rtlCol="0">
                <a:spAutoFit/>
              </a:bodyPr>
              <a:lstStyle/>
              <a:p>
                <a:pPr marL="228600" indent="-228600" algn="just">
                  <a:spcAft>
                    <a:spcPts val="300"/>
                  </a:spcAft>
                </a:pPr>
                <a:r>
                  <a:rPr lang="en-US" sz="1600" dirty="0" smtClean="0">
                    <a:latin typeface="Calibri" pitchFamily="34" charset="0"/>
                    <a:cs typeface="Arial" pitchFamily="34" charset="0"/>
                  </a:rPr>
                  <a:t>Contents of the zip folder</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findlogo.net/images/P/purdue%20university%2067%20logo.jpg"/>
          <p:cNvPicPr>
            <a:picLocks noChangeAspect="1" noChangeArrowheads="1"/>
          </p:cNvPicPr>
          <p:nvPr/>
        </p:nvPicPr>
        <p:blipFill>
          <a:blip r:embed="rId3" cstate="print"/>
          <a:srcRect t="34566" b="34885"/>
          <a:stretch>
            <a:fillRect/>
          </a:stretch>
        </p:blipFill>
        <p:spPr bwMode="auto">
          <a:xfrm>
            <a:off x="7696200" y="6324600"/>
            <a:ext cx="1247181" cy="381000"/>
          </a:xfrm>
          <a:prstGeom prst="rect">
            <a:avLst/>
          </a:prstGeom>
          <a:noFill/>
        </p:spPr>
      </p:pic>
      <p:pic>
        <p:nvPicPr>
          <p:cNvPr id="8" name="Picture 4"/>
          <p:cNvPicPr>
            <a:picLocks noChangeAspect="1" noChangeArrowheads="1"/>
          </p:cNvPicPr>
          <p:nvPr/>
        </p:nvPicPr>
        <p:blipFill>
          <a:blip r:embed="rId4" cstate="print"/>
          <a:srcRect t="11848" r="78112" b="76303"/>
          <a:stretch>
            <a:fillRect/>
          </a:stretch>
        </p:blipFill>
        <p:spPr bwMode="auto">
          <a:xfrm>
            <a:off x="228600" y="6324600"/>
            <a:ext cx="1251857" cy="381000"/>
          </a:xfrm>
          <a:prstGeom prst="rect">
            <a:avLst/>
          </a:prstGeom>
          <a:noFill/>
          <a:ln w="9525">
            <a:solidFill>
              <a:schemeClr val="bg1">
                <a:lumMod val="50000"/>
              </a:schemeClr>
            </a:solidFill>
            <a:miter lim="800000"/>
            <a:headEnd/>
            <a:tailEnd/>
          </a:ln>
        </p:spPr>
      </p:pic>
      <p:sp>
        <p:nvSpPr>
          <p:cNvPr id="10" name="TextBox 9"/>
          <p:cNvSpPr txBox="1"/>
          <p:nvPr/>
        </p:nvSpPr>
        <p:spPr>
          <a:xfrm>
            <a:off x="4894101" y="42863"/>
            <a:ext cx="4218079" cy="461665"/>
          </a:xfrm>
          <a:prstGeom prst="rect">
            <a:avLst/>
          </a:prstGeom>
          <a:noFill/>
        </p:spPr>
        <p:txBody>
          <a:bodyPr wrap="none" rtlCol="0">
            <a:spAutoFit/>
          </a:bodyPr>
          <a:lstStyle/>
          <a:p>
            <a:pPr algn="ctr"/>
            <a:r>
              <a:rPr lang="en-US" sz="2400" b="1" dirty="0" err="1" smtClean="0">
                <a:solidFill>
                  <a:srgbClr val="0000FF"/>
                </a:solidFill>
                <a:latin typeface="Arial" pitchFamily="34" charset="0"/>
                <a:cs typeface="Arial" pitchFamily="34" charset="0"/>
              </a:rPr>
              <a:t>SWATShare</a:t>
            </a:r>
            <a:r>
              <a:rPr lang="en-US" sz="2400" b="1" dirty="0" smtClean="0">
                <a:solidFill>
                  <a:srgbClr val="0000FF"/>
                </a:solidFill>
                <a:latin typeface="Arial" pitchFamily="34" charset="0"/>
                <a:cs typeface="Arial" pitchFamily="34" charset="0"/>
              </a:rPr>
              <a:t> User Interfaces</a:t>
            </a:r>
            <a:endParaRPr lang="en-US" sz="2400" b="1" dirty="0">
              <a:solidFill>
                <a:srgbClr val="0000FF"/>
              </a:solidFill>
              <a:latin typeface="Arial" pitchFamily="34" charset="0"/>
              <a:cs typeface="Arial" pitchFamily="34" charset="0"/>
            </a:endParaRPr>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219072" y="519112"/>
            <a:ext cx="8572500" cy="461665"/>
          </a:xfrm>
          <a:prstGeom prst="rect">
            <a:avLst/>
          </a:prstGeom>
          <a:noFill/>
        </p:spPr>
        <p:txBody>
          <a:bodyPr wrap="square" rtlCol="0">
            <a:spAutoFit/>
          </a:bodyPr>
          <a:lstStyle/>
          <a:p>
            <a:r>
              <a:rPr lang="en-US" sz="2400" b="1" i="1" dirty="0" smtClean="0">
                <a:latin typeface="Arial" pitchFamily="34" charset="0"/>
                <a:cs typeface="Arial" pitchFamily="34" charset="0"/>
              </a:rPr>
              <a:t>Edit</a:t>
            </a:r>
            <a:endParaRPr lang="en-US" sz="2400" b="1" i="1" dirty="0">
              <a:latin typeface="Arial" pitchFamily="34" charset="0"/>
              <a:cs typeface="Arial" pitchFamily="34" charset="0"/>
            </a:endParaRPr>
          </a:p>
        </p:txBody>
      </p:sp>
      <p:sp>
        <p:nvSpPr>
          <p:cNvPr id="11" name="TextBox 10"/>
          <p:cNvSpPr txBox="1"/>
          <p:nvPr/>
        </p:nvSpPr>
        <p:spPr>
          <a:xfrm>
            <a:off x="304800" y="5076824"/>
            <a:ext cx="8382000" cy="1015663"/>
          </a:xfrm>
          <a:prstGeom prst="rect">
            <a:avLst/>
          </a:prstGeom>
          <a:noFill/>
        </p:spPr>
        <p:txBody>
          <a:bodyPr wrap="square" rtlCol="0">
            <a:spAutoFit/>
          </a:bodyPr>
          <a:lstStyle/>
          <a:p>
            <a:pPr marL="400050" indent="-400050" algn="just">
              <a:buFont typeface="Wingdings" pitchFamily="2" charset="2"/>
              <a:buChar char="ü"/>
            </a:pPr>
            <a:r>
              <a:rPr lang="en-US" sz="1700" dirty="0" smtClean="0">
                <a:latin typeface="Calibri" pitchFamily="34" charset="0"/>
                <a:cs typeface="Arial" pitchFamily="34" charset="0"/>
              </a:rPr>
              <a:t>Select any model from My Model section. Related information will show up in left panel</a:t>
            </a:r>
          </a:p>
          <a:p>
            <a:pPr marL="400050" indent="-400050" algn="just"/>
            <a:endParaRPr lang="en-US" sz="400" dirty="0" smtClean="0">
              <a:latin typeface="Calibri" pitchFamily="34" charset="0"/>
              <a:cs typeface="Arial" pitchFamily="34" charset="0"/>
            </a:endParaRPr>
          </a:p>
          <a:p>
            <a:pPr marL="400050" indent="-400050" algn="just">
              <a:buFont typeface="Wingdings" pitchFamily="2" charset="2"/>
              <a:buChar char="ü"/>
            </a:pPr>
            <a:r>
              <a:rPr lang="en-US" sz="1700" dirty="0" smtClean="0">
                <a:latin typeface="Calibri" pitchFamily="34" charset="0"/>
                <a:cs typeface="Arial" pitchFamily="34" charset="0"/>
              </a:rPr>
              <a:t>Manually </a:t>
            </a:r>
            <a:r>
              <a:rPr lang="en-US" sz="1700" u="sng" dirty="0" smtClean="0">
                <a:latin typeface="Calibri" pitchFamily="34" charset="0"/>
                <a:cs typeface="Arial" pitchFamily="34" charset="0"/>
              </a:rPr>
              <a:t>edit</a:t>
            </a:r>
            <a:r>
              <a:rPr lang="en-US" sz="1700" dirty="0" smtClean="0">
                <a:latin typeface="Calibri" pitchFamily="34" charset="0"/>
                <a:cs typeface="Arial" pitchFamily="34" charset="0"/>
              </a:rPr>
              <a:t> or </a:t>
            </a:r>
            <a:r>
              <a:rPr lang="en-US" sz="1700" u="sng" dirty="0" smtClean="0">
                <a:latin typeface="Calibri" pitchFamily="34" charset="0"/>
                <a:cs typeface="Arial" pitchFamily="34" charset="0"/>
              </a:rPr>
              <a:t>replace</a:t>
            </a:r>
            <a:r>
              <a:rPr lang="en-US" sz="1700" dirty="0" smtClean="0">
                <a:latin typeface="Calibri" pitchFamily="34" charset="0"/>
                <a:cs typeface="Arial" pitchFamily="34" charset="0"/>
              </a:rPr>
              <a:t> information including the model input file. Click on </a:t>
            </a:r>
            <a:r>
              <a:rPr lang="en-US" sz="1700" b="1" dirty="0" smtClean="0">
                <a:solidFill>
                  <a:srgbClr val="FF0000"/>
                </a:solidFill>
                <a:latin typeface="Calibri" pitchFamily="34" charset="0"/>
                <a:cs typeface="Arial" pitchFamily="34" charset="0"/>
              </a:rPr>
              <a:t>Change</a:t>
            </a:r>
            <a:endParaRPr lang="en-US" sz="1700" dirty="0" smtClean="0">
              <a:latin typeface="Calibri" pitchFamily="34" charset="0"/>
              <a:cs typeface="Arial" pitchFamily="34" charset="0"/>
            </a:endParaRPr>
          </a:p>
          <a:p>
            <a:pPr marL="400050" indent="-400050" algn="just"/>
            <a:endParaRPr lang="en-US" sz="500" dirty="0" smtClean="0">
              <a:latin typeface="Calibri" pitchFamily="34" charset="0"/>
              <a:cs typeface="Arial" pitchFamily="34" charset="0"/>
            </a:endParaRPr>
          </a:p>
          <a:p>
            <a:pPr marL="400050" indent="-400050" algn="just">
              <a:buFont typeface="Wingdings" pitchFamily="2" charset="2"/>
              <a:buChar char="ü"/>
            </a:pPr>
            <a:r>
              <a:rPr lang="en-US" sz="1700" dirty="0" smtClean="0">
                <a:latin typeface="Calibri" pitchFamily="34" charset="0"/>
                <a:cs typeface="Arial" pitchFamily="34" charset="0"/>
              </a:rPr>
              <a:t>The</a:t>
            </a:r>
            <a:r>
              <a:rPr lang="en-US" sz="1700" b="1" dirty="0" smtClean="0">
                <a:solidFill>
                  <a:srgbClr val="FF0000"/>
                </a:solidFill>
                <a:latin typeface="Calibri" pitchFamily="34" charset="0"/>
                <a:cs typeface="Arial" pitchFamily="34" charset="0"/>
              </a:rPr>
              <a:t> Reset</a:t>
            </a:r>
            <a:r>
              <a:rPr lang="en-US" sz="1700" dirty="0" smtClean="0">
                <a:latin typeface="Calibri" pitchFamily="34" charset="0"/>
                <a:cs typeface="Arial" pitchFamily="34" charset="0"/>
              </a:rPr>
              <a:t> button will restore all the original information previously saved</a:t>
            </a:r>
          </a:p>
        </p:txBody>
      </p:sp>
      <p:pic>
        <p:nvPicPr>
          <p:cNvPr id="47106" name="Picture 2"/>
          <p:cNvPicPr>
            <a:picLocks noChangeAspect="1" noChangeArrowheads="1"/>
          </p:cNvPicPr>
          <p:nvPr/>
        </p:nvPicPr>
        <p:blipFill>
          <a:blip r:embed="rId5" cstate="print"/>
          <a:srcRect l="2390" t="11125" r="25932" b="5251"/>
          <a:stretch>
            <a:fillRect/>
          </a:stretch>
        </p:blipFill>
        <p:spPr bwMode="auto">
          <a:xfrm>
            <a:off x="1219200" y="581024"/>
            <a:ext cx="6412796" cy="4419600"/>
          </a:xfrm>
          <a:prstGeom prst="rect">
            <a:avLst/>
          </a:prstGeom>
          <a:noFill/>
          <a:ln w="9525">
            <a:noFill/>
            <a:miter lim="800000"/>
            <a:headEnd/>
            <a:tailEnd/>
          </a:ln>
        </p:spPr>
      </p:pic>
      <p:sp>
        <p:nvSpPr>
          <p:cNvPr id="18" name="Rectangle 17"/>
          <p:cNvSpPr/>
          <p:nvPr/>
        </p:nvSpPr>
        <p:spPr>
          <a:xfrm>
            <a:off x="4953000" y="4038600"/>
            <a:ext cx="1447800" cy="990600"/>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a:off x="7620000" y="853190"/>
            <a:ext cx="242888" cy="14764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findlogo.net/images/P/purdue%20university%2067%20logo.jpg"/>
          <p:cNvPicPr>
            <a:picLocks noChangeAspect="1" noChangeArrowheads="1"/>
          </p:cNvPicPr>
          <p:nvPr/>
        </p:nvPicPr>
        <p:blipFill>
          <a:blip r:embed="rId3" cstate="print"/>
          <a:srcRect t="34566" b="34885"/>
          <a:stretch>
            <a:fillRect/>
          </a:stretch>
        </p:blipFill>
        <p:spPr bwMode="auto">
          <a:xfrm>
            <a:off x="7696200" y="6324600"/>
            <a:ext cx="1247181" cy="381000"/>
          </a:xfrm>
          <a:prstGeom prst="rect">
            <a:avLst/>
          </a:prstGeom>
          <a:noFill/>
        </p:spPr>
      </p:pic>
      <p:pic>
        <p:nvPicPr>
          <p:cNvPr id="8" name="Picture 4"/>
          <p:cNvPicPr>
            <a:picLocks noChangeAspect="1" noChangeArrowheads="1"/>
          </p:cNvPicPr>
          <p:nvPr/>
        </p:nvPicPr>
        <p:blipFill>
          <a:blip r:embed="rId4" cstate="print"/>
          <a:srcRect t="11848" r="78112" b="76303"/>
          <a:stretch>
            <a:fillRect/>
          </a:stretch>
        </p:blipFill>
        <p:spPr bwMode="auto">
          <a:xfrm>
            <a:off x="228600" y="6324600"/>
            <a:ext cx="1251857" cy="381000"/>
          </a:xfrm>
          <a:prstGeom prst="rect">
            <a:avLst/>
          </a:prstGeom>
          <a:noFill/>
          <a:ln w="9525">
            <a:solidFill>
              <a:schemeClr val="bg1">
                <a:lumMod val="50000"/>
              </a:schemeClr>
            </a:solidFill>
            <a:miter lim="800000"/>
            <a:headEnd/>
            <a:tailEnd/>
          </a:ln>
        </p:spPr>
      </p:pic>
      <p:sp>
        <p:nvSpPr>
          <p:cNvPr id="10" name="TextBox 9"/>
          <p:cNvSpPr txBox="1"/>
          <p:nvPr/>
        </p:nvSpPr>
        <p:spPr>
          <a:xfrm>
            <a:off x="4876800" y="51638"/>
            <a:ext cx="4218079" cy="461665"/>
          </a:xfrm>
          <a:prstGeom prst="rect">
            <a:avLst/>
          </a:prstGeom>
          <a:noFill/>
        </p:spPr>
        <p:txBody>
          <a:bodyPr wrap="none" rtlCol="0">
            <a:spAutoFit/>
          </a:bodyPr>
          <a:lstStyle/>
          <a:p>
            <a:pPr algn="ctr"/>
            <a:r>
              <a:rPr lang="en-US" sz="2400" b="1" dirty="0" err="1" smtClean="0">
                <a:solidFill>
                  <a:srgbClr val="0000FF"/>
                </a:solidFill>
                <a:latin typeface="Arial" pitchFamily="34" charset="0"/>
                <a:cs typeface="Arial" pitchFamily="34" charset="0"/>
              </a:rPr>
              <a:t>SWATShare</a:t>
            </a:r>
            <a:r>
              <a:rPr lang="en-US" sz="2400" b="1" dirty="0" smtClean="0">
                <a:solidFill>
                  <a:srgbClr val="0000FF"/>
                </a:solidFill>
                <a:latin typeface="Arial" pitchFamily="34" charset="0"/>
                <a:cs typeface="Arial" pitchFamily="34" charset="0"/>
              </a:rPr>
              <a:t> User Interfaces</a:t>
            </a:r>
            <a:endParaRPr lang="en-US" sz="2400" b="1" dirty="0">
              <a:solidFill>
                <a:srgbClr val="0000FF"/>
              </a:solidFill>
              <a:latin typeface="Arial" pitchFamily="34" charset="0"/>
              <a:cs typeface="Arial" pitchFamily="34" charset="0"/>
            </a:endParaRPr>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219072" y="519112"/>
            <a:ext cx="8572500" cy="461665"/>
          </a:xfrm>
          <a:prstGeom prst="rect">
            <a:avLst/>
          </a:prstGeom>
          <a:noFill/>
        </p:spPr>
        <p:txBody>
          <a:bodyPr wrap="square" rtlCol="0">
            <a:spAutoFit/>
          </a:bodyPr>
          <a:lstStyle/>
          <a:p>
            <a:r>
              <a:rPr lang="en-US" sz="2400" b="1" i="1" dirty="0" smtClean="0">
                <a:latin typeface="Arial" pitchFamily="34" charset="0"/>
                <a:cs typeface="Arial" pitchFamily="34" charset="0"/>
              </a:rPr>
              <a:t>Run</a:t>
            </a:r>
            <a:endParaRPr lang="en-US" sz="2400" b="1" i="1" dirty="0">
              <a:latin typeface="Arial" pitchFamily="34" charset="0"/>
              <a:cs typeface="Arial" pitchFamily="34" charset="0"/>
            </a:endParaRPr>
          </a:p>
        </p:txBody>
      </p:sp>
      <p:sp>
        <p:nvSpPr>
          <p:cNvPr id="11" name="TextBox 10"/>
          <p:cNvSpPr txBox="1"/>
          <p:nvPr/>
        </p:nvSpPr>
        <p:spPr>
          <a:xfrm>
            <a:off x="304800" y="5076824"/>
            <a:ext cx="8534400" cy="1107996"/>
          </a:xfrm>
          <a:prstGeom prst="rect">
            <a:avLst/>
          </a:prstGeom>
          <a:noFill/>
        </p:spPr>
        <p:txBody>
          <a:bodyPr wrap="square" rtlCol="0">
            <a:spAutoFit/>
          </a:bodyPr>
          <a:lstStyle/>
          <a:p>
            <a:pPr marL="400050" indent="-400050" algn="just">
              <a:buFont typeface="Wingdings" pitchFamily="2" charset="2"/>
              <a:buChar char="ü"/>
            </a:pPr>
            <a:r>
              <a:rPr lang="en-US" sz="1700" dirty="0" smtClean="0">
                <a:latin typeface="Calibri" pitchFamily="34" charset="0"/>
                <a:cs typeface="Arial" pitchFamily="34" charset="0"/>
              </a:rPr>
              <a:t>A user can </a:t>
            </a:r>
            <a:r>
              <a:rPr lang="en-US" sz="1700" u="sng" dirty="0" smtClean="0">
                <a:latin typeface="Calibri" pitchFamily="34" charset="0"/>
                <a:cs typeface="Arial" pitchFamily="34" charset="0"/>
              </a:rPr>
              <a:t>import</a:t>
            </a:r>
            <a:r>
              <a:rPr lang="en-US" sz="1700" dirty="0" smtClean="0">
                <a:latin typeface="Calibri" pitchFamily="34" charset="0"/>
                <a:cs typeface="Arial" pitchFamily="34" charset="0"/>
              </a:rPr>
              <a:t> a shared model, and </a:t>
            </a:r>
            <a:r>
              <a:rPr lang="en-US" sz="1700" u="sng" dirty="0" smtClean="0">
                <a:latin typeface="Calibri" pitchFamily="34" charset="0"/>
                <a:cs typeface="Arial" pitchFamily="34" charset="0"/>
              </a:rPr>
              <a:t>run</a:t>
            </a:r>
            <a:r>
              <a:rPr lang="en-US" sz="1700" dirty="0" smtClean="0">
                <a:latin typeface="Calibri" pitchFamily="34" charset="0"/>
                <a:cs typeface="Arial" pitchFamily="34" charset="0"/>
              </a:rPr>
              <a:t> it in </a:t>
            </a:r>
            <a:r>
              <a:rPr lang="en-US" sz="1700" b="1" dirty="0" smtClean="0">
                <a:latin typeface="Calibri" pitchFamily="34" charset="0"/>
                <a:cs typeface="Arial" pitchFamily="34" charset="0"/>
              </a:rPr>
              <a:t>My Models </a:t>
            </a:r>
            <a:r>
              <a:rPr lang="en-US" sz="1700" dirty="0" smtClean="0">
                <a:latin typeface="Calibri" pitchFamily="34" charset="0"/>
                <a:cs typeface="Arial" pitchFamily="34" charset="0"/>
              </a:rPr>
              <a:t>section</a:t>
            </a:r>
          </a:p>
          <a:p>
            <a:pPr marL="400050" indent="-400050" algn="just"/>
            <a:endParaRPr lang="en-US" sz="1100" dirty="0" smtClean="0">
              <a:latin typeface="Calibri" pitchFamily="34" charset="0"/>
              <a:cs typeface="Arial" pitchFamily="34" charset="0"/>
            </a:endParaRPr>
          </a:p>
          <a:p>
            <a:pPr marL="400050" indent="-400050" algn="just">
              <a:buFont typeface="Wingdings" pitchFamily="2" charset="2"/>
              <a:buChar char="ü"/>
            </a:pPr>
            <a:r>
              <a:rPr lang="en-US" sz="1700" dirty="0" err="1" smtClean="0">
                <a:latin typeface="Calibri" pitchFamily="34" charset="0"/>
                <a:cs typeface="Arial" pitchFamily="34" charset="0"/>
              </a:rPr>
              <a:t>SWATShare</a:t>
            </a:r>
            <a:r>
              <a:rPr lang="en-US" sz="1700" dirty="0" smtClean="0">
                <a:latin typeface="Calibri" pitchFamily="34" charset="0"/>
                <a:cs typeface="Arial" pitchFamily="34" charset="0"/>
              </a:rPr>
              <a:t> selects run option (normal/sensitivity/calibration) depending on model’s </a:t>
            </a:r>
            <a:r>
              <a:rPr lang="en-US" sz="1700" i="1" dirty="0" smtClean="0">
                <a:latin typeface="Calibri" pitchFamily="34" charset="0"/>
                <a:cs typeface="Arial" pitchFamily="34" charset="0"/>
              </a:rPr>
              <a:t>file.cio</a:t>
            </a:r>
            <a:r>
              <a:rPr lang="en-US" sz="1700" dirty="0" smtClean="0">
                <a:latin typeface="Calibri" pitchFamily="34" charset="0"/>
                <a:cs typeface="Arial" pitchFamily="34" charset="0"/>
              </a:rPr>
              <a:t> and information provided in the Upload interface </a:t>
            </a:r>
          </a:p>
          <a:p>
            <a:pPr marL="400050" indent="-400050" algn="just"/>
            <a:endParaRPr lang="en-US" sz="400" dirty="0" smtClean="0">
              <a:latin typeface="Calibri" pitchFamily="34" charset="0"/>
              <a:cs typeface="Arial" pitchFamily="34" charset="0"/>
            </a:endParaRPr>
          </a:p>
        </p:txBody>
      </p:sp>
      <p:pic>
        <p:nvPicPr>
          <p:cNvPr id="48130" name="Picture 2"/>
          <p:cNvPicPr>
            <a:picLocks noChangeAspect="1" noChangeArrowheads="1"/>
          </p:cNvPicPr>
          <p:nvPr/>
        </p:nvPicPr>
        <p:blipFill>
          <a:blip r:embed="rId5" cstate="print"/>
          <a:srcRect/>
          <a:stretch>
            <a:fillRect/>
          </a:stretch>
        </p:blipFill>
        <p:spPr bwMode="auto">
          <a:xfrm>
            <a:off x="1066800" y="533400"/>
            <a:ext cx="6553200" cy="4475518"/>
          </a:xfrm>
          <a:prstGeom prst="rect">
            <a:avLst/>
          </a:prstGeom>
          <a:noFill/>
          <a:ln w="9525">
            <a:noFill/>
            <a:miter lim="800000"/>
            <a:headEnd/>
            <a:tailEnd/>
          </a:ln>
        </p:spPr>
      </p:pic>
      <p:grpSp>
        <p:nvGrpSpPr>
          <p:cNvPr id="2" name="Group 15"/>
          <p:cNvGrpSpPr/>
          <p:nvPr/>
        </p:nvGrpSpPr>
        <p:grpSpPr>
          <a:xfrm>
            <a:off x="3733800" y="2362200"/>
            <a:ext cx="5257800" cy="889575"/>
            <a:chOff x="3200400" y="2514600"/>
            <a:chExt cx="5257800" cy="889575"/>
          </a:xfrm>
        </p:grpSpPr>
        <p:sp>
          <p:nvSpPr>
            <p:cNvPr id="13" name="TextBox 12"/>
            <p:cNvSpPr txBox="1"/>
            <p:nvPr/>
          </p:nvSpPr>
          <p:spPr>
            <a:xfrm>
              <a:off x="3200400" y="2819400"/>
              <a:ext cx="5257800" cy="584775"/>
            </a:xfrm>
            <a:prstGeom prst="rect">
              <a:avLst/>
            </a:prstGeom>
            <a:solidFill>
              <a:schemeClr val="bg1">
                <a:lumMod val="95000"/>
              </a:schemeClr>
            </a:solidFill>
            <a:ln>
              <a:solidFill>
                <a:schemeClr val="bg1">
                  <a:lumMod val="50000"/>
                </a:schemeClr>
              </a:solidFill>
            </a:ln>
          </p:spPr>
          <p:txBody>
            <a:bodyPr wrap="square" rtlCol="0">
              <a:spAutoFit/>
            </a:bodyPr>
            <a:lstStyle/>
            <a:p>
              <a:pPr indent="-400050" algn="just"/>
              <a:r>
                <a:rPr lang="en-US" sz="1600" dirty="0" smtClean="0">
                  <a:latin typeface="Calibri" pitchFamily="34" charset="0"/>
                  <a:cs typeface="Arial" pitchFamily="34" charset="0"/>
                </a:rPr>
                <a:t>Selecting a model and clicking the </a:t>
              </a:r>
              <a:r>
                <a:rPr lang="en-US" sz="1600" b="1" dirty="0" smtClean="0">
                  <a:solidFill>
                    <a:srgbClr val="FF0000"/>
                  </a:solidFill>
                  <a:latin typeface="Calibri" pitchFamily="34" charset="0"/>
                  <a:cs typeface="Arial" pitchFamily="34" charset="0"/>
                </a:rPr>
                <a:t>Run</a:t>
              </a:r>
              <a:r>
                <a:rPr lang="en-US" sz="1600" dirty="0" smtClean="0">
                  <a:latin typeface="Calibri" pitchFamily="34" charset="0"/>
                  <a:cs typeface="Arial" pitchFamily="34" charset="0"/>
                </a:rPr>
                <a:t> button will submit the model to run on one of the XSEDE clusters</a:t>
              </a:r>
              <a:endParaRPr lang="en-US" sz="400" dirty="0" smtClean="0">
                <a:latin typeface="Calibri" pitchFamily="34" charset="0"/>
                <a:cs typeface="Arial" pitchFamily="34" charset="0"/>
              </a:endParaRPr>
            </a:p>
          </p:txBody>
        </p:sp>
        <p:sp>
          <p:nvSpPr>
            <p:cNvPr id="15" name="Left Arrow 14"/>
            <p:cNvSpPr/>
            <p:nvPr/>
          </p:nvSpPr>
          <p:spPr>
            <a:xfrm rot="5400000">
              <a:off x="6657976" y="2562224"/>
              <a:ext cx="276224" cy="18097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 fill="hold"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0-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findlogo.net/images/P/purdue%20university%2067%20logo.jpg"/>
          <p:cNvPicPr>
            <a:picLocks noChangeAspect="1" noChangeArrowheads="1"/>
          </p:cNvPicPr>
          <p:nvPr/>
        </p:nvPicPr>
        <p:blipFill>
          <a:blip r:embed="rId3" cstate="print"/>
          <a:srcRect t="34566" b="34885"/>
          <a:stretch>
            <a:fillRect/>
          </a:stretch>
        </p:blipFill>
        <p:spPr bwMode="auto">
          <a:xfrm>
            <a:off x="7696200" y="6324600"/>
            <a:ext cx="1247181" cy="381000"/>
          </a:xfrm>
          <a:prstGeom prst="rect">
            <a:avLst/>
          </a:prstGeom>
          <a:noFill/>
        </p:spPr>
      </p:pic>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219072" y="519112"/>
            <a:ext cx="8572500" cy="461665"/>
          </a:xfrm>
          <a:prstGeom prst="rect">
            <a:avLst/>
          </a:prstGeom>
          <a:noFill/>
        </p:spPr>
        <p:txBody>
          <a:bodyPr wrap="square" rtlCol="0">
            <a:spAutoFit/>
          </a:bodyPr>
          <a:lstStyle/>
          <a:p>
            <a:r>
              <a:rPr lang="en-US" sz="2400" b="1" i="1" dirty="0" smtClean="0">
                <a:latin typeface="Arial" pitchFamily="34" charset="0"/>
                <a:cs typeface="Arial" pitchFamily="34" charset="0"/>
              </a:rPr>
              <a:t>Visualization</a:t>
            </a:r>
            <a:endParaRPr lang="en-US" sz="2400" b="1" i="1" dirty="0">
              <a:latin typeface="Arial" pitchFamily="34" charset="0"/>
              <a:cs typeface="Arial" pitchFamily="34" charset="0"/>
            </a:endParaRPr>
          </a:p>
        </p:txBody>
      </p:sp>
      <p:sp>
        <p:nvSpPr>
          <p:cNvPr id="11" name="TextBox 10"/>
          <p:cNvSpPr txBox="1"/>
          <p:nvPr/>
        </p:nvSpPr>
        <p:spPr>
          <a:xfrm>
            <a:off x="304800" y="5341947"/>
            <a:ext cx="8382000" cy="1107996"/>
          </a:xfrm>
          <a:prstGeom prst="rect">
            <a:avLst/>
          </a:prstGeom>
          <a:noFill/>
        </p:spPr>
        <p:txBody>
          <a:bodyPr wrap="square" rtlCol="0">
            <a:spAutoFit/>
          </a:bodyPr>
          <a:lstStyle/>
          <a:p>
            <a:pPr marL="400050" indent="-400050" algn="just">
              <a:buFont typeface="Wingdings" pitchFamily="2" charset="2"/>
              <a:buChar char="ü"/>
            </a:pPr>
            <a:r>
              <a:rPr lang="en-US" sz="1700" dirty="0" smtClean="0">
                <a:latin typeface="Calibri" pitchFamily="34" charset="0"/>
                <a:cs typeface="Arial" pitchFamily="34" charset="0"/>
              </a:rPr>
              <a:t>Visualization for (</a:t>
            </a:r>
            <a:r>
              <a:rPr lang="en-US" sz="1700" dirty="0" err="1" smtClean="0">
                <a:latin typeface="Calibri" pitchFamily="34" charset="0"/>
                <a:cs typeface="Arial" pitchFamily="34" charset="0"/>
              </a:rPr>
              <a:t>i</a:t>
            </a:r>
            <a:r>
              <a:rPr lang="en-US" sz="1700" dirty="0" smtClean="0">
                <a:latin typeface="Calibri" pitchFamily="34" charset="0"/>
                <a:cs typeface="Arial" pitchFamily="34" charset="0"/>
              </a:rPr>
              <a:t>) output.std, (ii) output.sub and (iii) output.rch</a:t>
            </a:r>
          </a:p>
          <a:p>
            <a:pPr marL="400050" indent="-400050" algn="just"/>
            <a:endParaRPr lang="en-US" sz="400" dirty="0" smtClean="0">
              <a:latin typeface="Calibri" pitchFamily="34" charset="0"/>
              <a:cs typeface="Arial" pitchFamily="34" charset="0"/>
            </a:endParaRPr>
          </a:p>
          <a:p>
            <a:pPr marL="400050" indent="-400050" algn="just">
              <a:buFont typeface="Wingdings" pitchFamily="2" charset="2"/>
              <a:buChar char="ü"/>
            </a:pPr>
            <a:r>
              <a:rPr lang="en-US" sz="1700" dirty="0" smtClean="0">
                <a:latin typeface="Calibri" pitchFamily="34" charset="0"/>
                <a:cs typeface="Arial" pitchFamily="34" charset="0"/>
              </a:rPr>
              <a:t>One variable at a time needs to be selected to produce the visual plot</a:t>
            </a:r>
          </a:p>
          <a:p>
            <a:pPr marL="400050" indent="-400050" algn="just"/>
            <a:endParaRPr lang="en-US" sz="400" dirty="0" smtClean="0">
              <a:latin typeface="Calibri" pitchFamily="34" charset="0"/>
              <a:cs typeface="Arial" pitchFamily="34" charset="0"/>
            </a:endParaRPr>
          </a:p>
          <a:p>
            <a:pPr marL="400050" indent="-400050" algn="just">
              <a:buFont typeface="Wingdings" pitchFamily="2" charset="2"/>
              <a:buChar char="ü"/>
            </a:pPr>
            <a:r>
              <a:rPr lang="en-US" sz="1700" dirty="0" smtClean="0">
                <a:latin typeface="Calibri" pitchFamily="34" charset="0"/>
                <a:cs typeface="Arial" pitchFamily="34" charset="0"/>
              </a:rPr>
              <a:t>All plots in </a:t>
            </a:r>
            <a:r>
              <a:rPr lang="en-US" sz="1700" u="sng" dirty="0" smtClean="0">
                <a:latin typeface="Calibri" pitchFamily="34" charset="0"/>
                <a:cs typeface="Arial" pitchFamily="34" charset="0"/>
              </a:rPr>
              <a:t>output.rch</a:t>
            </a:r>
            <a:r>
              <a:rPr lang="en-US" sz="1700" dirty="0" smtClean="0">
                <a:latin typeface="Calibri" pitchFamily="34" charset="0"/>
                <a:cs typeface="Arial" pitchFamily="34" charset="0"/>
              </a:rPr>
              <a:t> and </a:t>
            </a:r>
            <a:r>
              <a:rPr lang="en-US" sz="1700" u="sng" dirty="0" smtClean="0">
                <a:latin typeface="Calibri" pitchFamily="34" charset="0"/>
                <a:cs typeface="Arial" pitchFamily="34" charset="0"/>
              </a:rPr>
              <a:t>output.sub</a:t>
            </a:r>
            <a:r>
              <a:rPr lang="en-US" sz="1700" dirty="0" smtClean="0">
                <a:latin typeface="Calibri" pitchFamily="34" charset="0"/>
                <a:cs typeface="Arial" pitchFamily="34" charset="0"/>
              </a:rPr>
              <a:t> correspond to outputs at the </a:t>
            </a:r>
            <a:r>
              <a:rPr lang="en-US" sz="1700" u="sng" dirty="0" smtClean="0">
                <a:latin typeface="Calibri" pitchFamily="34" charset="0"/>
                <a:cs typeface="Arial" pitchFamily="34" charset="0"/>
              </a:rPr>
              <a:t>watershed outlet</a:t>
            </a:r>
          </a:p>
          <a:p>
            <a:pPr marL="400050" indent="-400050" algn="just">
              <a:buFont typeface="Wingdings" pitchFamily="2" charset="2"/>
              <a:buChar char="ü"/>
            </a:pPr>
            <a:endParaRPr lang="en-US" sz="500" dirty="0" smtClean="0">
              <a:latin typeface="Calibri" pitchFamily="34" charset="0"/>
              <a:cs typeface="Arial" pitchFamily="34" charset="0"/>
            </a:endParaRPr>
          </a:p>
        </p:txBody>
      </p:sp>
      <p:pic>
        <p:nvPicPr>
          <p:cNvPr id="49154" name="Picture 13"/>
          <p:cNvPicPr>
            <a:picLocks noChangeAspect="1" noChangeArrowheads="1"/>
          </p:cNvPicPr>
          <p:nvPr/>
        </p:nvPicPr>
        <p:blipFill>
          <a:blip r:embed="rId4" cstate="print"/>
          <a:srcRect l="2390" t="13374" r="25792" b="4875"/>
          <a:stretch>
            <a:fillRect/>
          </a:stretch>
        </p:blipFill>
        <p:spPr bwMode="auto">
          <a:xfrm>
            <a:off x="228600" y="990599"/>
            <a:ext cx="6324600" cy="4284270"/>
          </a:xfrm>
          <a:prstGeom prst="rect">
            <a:avLst/>
          </a:prstGeom>
          <a:noFill/>
          <a:ln w="9525">
            <a:noFill/>
            <a:miter lim="800000"/>
            <a:headEnd/>
            <a:tailEnd/>
          </a:ln>
        </p:spPr>
      </p:pic>
      <p:pic>
        <p:nvPicPr>
          <p:cNvPr id="49155" name="Picture 19"/>
          <p:cNvPicPr>
            <a:picLocks noChangeAspect="1" noChangeArrowheads="1"/>
          </p:cNvPicPr>
          <p:nvPr/>
        </p:nvPicPr>
        <p:blipFill>
          <a:blip r:embed="rId5" cstate="print"/>
          <a:srcRect l="28204" t="22267" r="28346" b="21722"/>
          <a:stretch>
            <a:fillRect/>
          </a:stretch>
        </p:blipFill>
        <p:spPr bwMode="auto">
          <a:xfrm>
            <a:off x="5105400" y="152400"/>
            <a:ext cx="3657600" cy="2658211"/>
          </a:xfrm>
          <a:prstGeom prst="rect">
            <a:avLst/>
          </a:prstGeom>
          <a:noFill/>
          <a:ln w="9525">
            <a:solidFill>
              <a:schemeClr val="bg1">
                <a:lumMod val="65000"/>
              </a:schemeClr>
            </a:solidFill>
            <a:miter lim="800000"/>
            <a:headEnd/>
            <a:tailEnd/>
          </a:ln>
        </p:spPr>
      </p:pic>
      <p:pic>
        <p:nvPicPr>
          <p:cNvPr id="49156" name="Picture 16"/>
          <p:cNvPicPr>
            <a:picLocks noChangeAspect="1" noChangeArrowheads="1"/>
          </p:cNvPicPr>
          <p:nvPr/>
        </p:nvPicPr>
        <p:blipFill>
          <a:blip r:embed="rId6" cstate="print"/>
          <a:srcRect l="28133" t="21887" r="28383" b="21297"/>
          <a:stretch>
            <a:fillRect/>
          </a:stretch>
        </p:blipFill>
        <p:spPr bwMode="auto">
          <a:xfrm>
            <a:off x="5105400" y="2654787"/>
            <a:ext cx="3657600" cy="2679213"/>
          </a:xfrm>
          <a:prstGeom prst="rect">
            <a:avLst/>
          </a:prstGeom>
          <a:noFill/>
          <a:ln w="9525">
            <a:solidFill>
              <a:schemeClr val="bg1">
                <a:lumMod val="65000"/>
              </a:schemeClr>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pt_template">
  <a:themeElements>
    <a:clrScheme name="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ppt_template</Template>
  <TotalTime>3753</TotalTime>
  <Words>1151</Words>
  <Application>Microsoft Office PowerPoint</Application>
  <PresentationFormat>On-screen Show (4:3)</PresentationFormat>
  <Paragraphs>156</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ppt_template</vt:lpstr>
      <vt:lpstr>Enabling computational modeling and geospatial data analysis through HUBzero</vt:lpstr>
      <vt:lpstr>WaterHUB</vt:lpstr>
      <vt:lpstr>SWATShare</vt:lpstr>
      <vt:lpstr>SWATShare Architecture</vt:lpstr>
      <vt:lpstr>Slide 5</vt:lpstr>
      <vt:lpstr>Slide 6</vt:lpstr>
      <vt:lpstr>Slide 7</vt:lpstr>
      <vt:lpstr>Slide 8</vt:lpstr>
      <vt:lpstr>Slide 9</vt:lpstr>
      <vt:lpstr>  iData- A Community Geospatial Data Sharing Environment  </vt:lpstr>
      <vt:lpstr>DRINET </vt:lpstr>
      <vt:lpstr>DRINET Tools</vt:lpstr>
      <vt:lpstr>Pegasus</vt:lpstr>
      <vt:lpstr>Maize production tool</vt:lpstr>
      <vt:lpstr>GABBS</vt:lpstr>
      <vt:lpstr>Summary</vt:lpstr>
      <vt:lpstr>Thank you!</vt:lpstr>
    </vt:vector>
  </TitlesOfParts>
  <Company>Engineering Computer Network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Interweaving Data and Computation for End-to-End Environmental Exploration on the TeraGrid</dc:title>
  <dc:creator>window user</dc:creator>
  <cp:lastModifiedBy>Shilpa</cp:lastModifiedBy>
  <cp:revision>226</cp:revision>
  <dcterms:created xsi:type="dcterms:W3CDTF">2007-05-30T14:15:27Z</dcterms:created>
  <dcterms:modified xsi:type="dcterms:W3CDTF">2013-09-05T15:48:08Z</dcterms:modified>
</cp:coreProperties>
</file>