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8" r:id="rId3"/>
    <p:sldId id="259" r:id="rId4"/>
    <p:sldId id="260" r:id="rId5"/>
    <p:sldId id="270" r:id="rId6"/>
    <p:sldId id="287" r:id="rId7"/>
    <p:sldId id="280" r:id="rId8"/>
    <p:sldId id="282" r:id="rId9"/>
    <p:sldId id="281" r:id="rId10"/>
    <p:sldId id="285" r:id="rId11"/>
    <p:sldId id="286" r:id="rId12"/>
    <p:sldId id="284" r:id="rId13"/>
    <p:sldId id="283" r:id="rId14"/>
    <p:sldId id="293" r:id="rId15"/>
    <p:sldId id="292" r:id="rId16"/>
    <p:sldId id="291" r:id="rId17"/>
    <p:sldId id="288" r:id="rId18"/>
    <p:sldId id="295" r:id="rId19"/>
    <p:sldId id="289" r:id="rId20"/>
    <p:sldId id="297" r:id="rId21"/>
    <p:sldId id="290" r:id="rId22"/>
    <p:sldId id="296" r:id="rId23"/>
    <p:sldId id="298" r:id="rId24"/>
    <p:sldId id="302" r:id="rId25"/>
    <p:sldId id="303" r:id="rId26"/>
    <p:sldId id="294" r:id="rId27"/>
    <p:sldId id="301" r:id="rId28"/>
    <p:sldId id="305" r:id="rId29"/>
    <p:sldId id="300" r:id="rId30"/>
    <p:sldId id="299" r:id="rId31"/>
    <p:sldId id="306" r:id="rId32"/>
    <p:sldId id="307" r:id="rId33"/>
    <p:sldId id="308" r:id="rId34"/>
    <p:sldId id="309" r:id="rId35"/>
    <p:sldId id="310" r:id="rId36"/>
    <p:sldId id="311" r:id="rId37"/>
    <p:sldId id="312" r:id="rId38"/>
    <p:sldId id="267" r:id="rId39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B9B8"/>
    <a:srgbClr val="F2DCDB"/>
    <a:srgbClr val="D9D9D9"/>
    <a:srgbClr val="8EB4E3"/>
    <a:srgbClr val="C6D9F1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32" autoAdjust="0"/>
    <p:restoredTop sz="94701" autoAdjust="0"/>
  </p:normalViewPr>
  <p:slideViewPr>
    <p:cSldViewPr>
      <p:cViewPr>
        <p:scale>
          <a:sx n="125" d="100"/>
          <a:sy n="125" d="100"/>
        </p:scale>
        <p:origin x="-66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45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79" tIns="46640" rIns="93279" bIns="4664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79" tIns="46640" rIns="93279" bIns="46640" rtlCol="0"/>
          <a:lstStyle>
            <a:lvl1pPr algn="r">
              <a:defRPr sz="1200"/>
            </a:lvl1pPr>
          </a:lstStyle>
          <a:p>
            <a:fld id="{592844E3-AA90-4A1A-ACCA-C69822E045DE}" type="datetimeFigureOut">
              <a:rPr lang="en-US" smtClean="0"/>
              <a:pPr/>
              <a:t>9/2/2013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79" tIns="46640" rIns="93279" bIns="4664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79" tIns="46640" rIns="93279" bIns="46640" rtlCol="0" anchor="b"/>
          <a:lstStyle>
            <a:lvl1pPr algn="r">
              <a:defRPr sz="1200"/>
            </a:lvl1pPr>
          </a:lstStyle>
          <a:p>
            <a:fld id="{09E4F776-5CAE-4295-A884-51FC1B289F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1844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79" tIns="46640" rIns="93279" bIns="4664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79" tIns="46640" rIns="93279" bIns="46640" rtlCol="0"/>
          <a:lstStyle>
            <a:lvl1pPr algn="r">
              <a:defRPr sz="1200"/>
            </a:lvl1pPr>
          </a:lstStyle>
          <a:p>
            <a:fld id="{B1D6BC1B-8A24-4979-A37C-75D7AB046726}" type="datetimeFigureOut">
              <a:rPr lang="en-US" smtClean="0"/>
              <a:pPr/>
              <a:t>9/2/2013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54550" cy="3490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79" tIns="46640" rIns="93279" bIns="4664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79" tIns="46640" rIns="93279" bIns="4664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79" tIns="46640" rIns="93279" bIns="4664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79" tIns="46640" rIns="93279" bIns="46640" rtlCol="0" anchor="b"/>
          <a:lstStyle>
            <a:lvl1pPr algn="r">
              <a:defRPr sz="1200"/>
            </a:lvl1pPr>
          </a:lstStyle>
          <a:p>
            <a:fld id="{E3B83DF5-A328-4850-BF15-3DE0707FA2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707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340F81C-3B32-4B9B-969B-892C60FCA57F}" type="datetime1">
              <a:rPr lang="en-US" smtClean="0"/>
              <a:pPr/>
              <a:t>9/2/2013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91BFBAB4-1BD7-4B57-AA3A-02509D6BC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DB81-0D6C-4E84-AA8D-E395531DB62E}" type="datetime1">
              <a:rPr lang="en-US" smtClean="0"/>
              <a:pPr/>
              <a:t>9/2/2013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FBAB4-1BD7-4B57-AA3A-02509D6BC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EE577-4BA9-46B7-AD6E-D8CC944C4AEA}" type="datetime1">
              <a:rPr lang="en-US" smtClean="0"/>
              <a:pPr/>
              <a:t>9/2/2013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FBAB4-1BD7-4B57-AA3A-02509D6BC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61B37-6ACA-4B31-8636-5E863348F1BA}" type="datetime1">
              <a:rPr lang="en-US" smtClean="0"/>
              <a:pPr/>
              <a:t>9/2/2013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FBAB4-1BD7-4B57-AA3A-02509D6BC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B704A-643D-4C58-8191-B7034EF536F8}" type="datetime1">
              <a:rPr lang="en-US" smtClean="0"/>
              <a:pPr/>
              <a:t>9/2/2013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FBAB4-1BD7-4B57-AA3A-02509D6BC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12C52-0244-4D8F-BFA7-D1603CF13AB7}" type="datetime1">
              <a:rPr lang="en-US" smtClean="0"/>
              <a:pPr/>
              <a:t>9/2/2013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FBAB4-1BD7-4B57-AA3A-02509D6BC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4974A35-96CA-4C2D-932D-FEC28A11E9A9}" type="datetime1">
              <a:rPr lang="en-US" smtClean="0"/>
              <a:pPr/>
              <a:t>9/2/2013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1BFBAB4-1BD7-4B57-AA3A-02509D6BC8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8520ABE9-7D4E-434D-ADE5-D5568360C88F}" type="datetime1">
              <a:rPr lang="en-US" smtClean="0"/>
              <a:pPr/>
              <a:t>9/2/2013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91BFBAB4-1BD7-4B57-AA3A-02509D6BC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E00FB-E021-44C4-B7FF-D8A3E75BDC7A}" type="datetime1">
              <a:rPr lang="en-US" smtClean="0"/>
              <a:pPr/>
              <a:t>9/2/2013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FBAB4-1BD7-4B57-AA3A-02509D6BC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91528-839D-442A-8C46-542E8BDE92C1}" type="datetime1">
              <a:rPr lang="en-US" smtClean="0"/>
              <a:pPr/>
              <a:t>9/2/2013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FBAB4-1BD7-4B57-AA3A-02509D6BC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426AA-4C32-475A-93DF-F29086FEE2A4}" type="datetime1">
              <a:rPr lang="en-US" smtClean="0"/>
              <a:pPr/>
              <a:t>9/2/2013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FBAB4-1BD7-4B57-AA3A-02509D6BC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205DCE3B-2096-4ECC-BF98-762DB48C6888}" type="datetime1">
              <a:rPr lang="en-US" smtClean="0"/>
              <a:pPr/>
              <a:t>9/2/2013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91BFBAB4-1BD7-4B57-AA3A-02509D6BC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18.wmf"/><Relationship Id="rId21" Type="http://schemas.openxmlformats.org/officeDocument/2006/relationships/image" Target="../media/image36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19" Type="http://schemas.openxmlformats.org/officeDocument/2006/relationships/image" Target="../media/image34.jpeg"/><Relationship Id="rId4" Type="http://schemas.openxmlformats.org/officeDocument/2006/relationships/image" Target="../media/image19.emf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pHUBpk</a:t>
            </a:r>
            <a:r>
              <a:rPr lang="en-US" dirty="0" smtClean="0"/>
              <a:t>: Pharmacokinetics on the </a:t>
            </a:r>
            <a:r>
              <a:rPr lang="en-US" dirty="0" err="1" smtClean="0"/>
              <a:t>pharmaHUB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Stephen D. Stamatis</a:t>
            </a:r>
            <a:r>
              <a:rPr lang="en-US" baseline="30000" dirty="0" smtClean="0"/>
              <a:t>1</a:t>
            </a:r>
            <a:r>
              <a:rPr lang="en-US" dirty="0" smtClean="0"/>
              <a:t>, Michael J. McLennan</a:t>
            </a:r>
            <a:r>
              <a:rPr lang="en-US" baseline="30000" dirty="0" smtClean="0"/>
              <a:t>2</a:t>
            </a:r>
            <a:r>
              <a:rPr lang="en-US" dirty="0" smtClean="0"/>
              <a:t>, and Lee E. Kirsch</a:t>
            </a:r>
            <a:r>
              <a:rPr lang="en-US" baseline="30000" dirty="0" smtClean="0"/>
              <a:t>1</a:t>
            </a:r>
          </a:p>
          <a:p>
            <a:endParaRPr lang="en-US" dirty="0"/>
          </a:p>
          <a:p>
            <a:r>
              <a:rPr lang="en-US" dirty="0" err="1" smtClean="0"/>
              <a:t>HUBbub</a:t>
            </a:r>
            <a:r>
              <a:rPr lang="en-US" dirty="0" smtClean="0"/>
              <a:t> 2013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57200" y="5791200"/>
            <a:ext cx="6477000" cy="76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64008" indent="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aseline="30000" dirty="0" smtClean="0"/>
              <a:t>1</a:t>
            </a:r>
            <a:r>
              <a:rPr lang="en-US" sz="1800" dirty="0" smtClean="0"/>
              <a:t>The University of Iowa College of Pharmacy</a:t>
            </a:r>
          </a:p>
          <a:p>
            <a:r>
              <a:rPr lang="en-US" sz="1800" baseline="30000" dirty="0" smtClean="0"/>
              <a:t>2</a:t>
            </a:r>
            <a:r>
              <a:rPr lang="en-US" sz="1800" dirty="0" smtClean="0"/>
              <a:t>Purdue University </a:t>
            </a:r>
            <a:endParaRPr lang="en-US" sz="1800" dirty="0"/>
          </a:p>
        </p:txBody>
      </p:sp>
      <p:pic>
        <p:nvPicPr>
          <p:cNvPr id="5" name="Picture 14" descr="PurdueLogo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164580"/>
            <a:ext cx="185737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5257800"/>
            <a:ext cx="2934854" cy="7758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2890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" y="1143714"/>
            <a:ext cx="8571429" cy="571428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FBAB4-1BD7-4B57-AA3A-02509D6BC8E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14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1143000"/>
            <a:ext cx="8571429" cy="571428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FBAB4-1BD7-4B57-AA3A-02509D6BC8E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17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6" y="1143714"/>
            <a:ext cx="8571429" cy="571428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FBAB4-1BD7-4B57-AA3A-02509D6BC8E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20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1143000"/>
            <a:ext cx="8571429" cy="571428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FBAB4-1BD7-4B57-AA3A-02509D6BC8E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63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21" y="1143714"/>
            <a:ext cx="8571429" cy="571428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FBAB4-1BD7-4B57-AA3A-02509D6BC8E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11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1143714"/>
            <a:ext cx="8571429" cy="571428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FBAB4-1BD7-4B57-AA3A-02509D6BC8E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03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1143000"/>
            <a:ext cx="8571429" cy="571428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FBAB4-1BD7-4B57-AA3A-02509D6BC8E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82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21" y="1143714"/>
            <a:ext cx="8571429" cy="571428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FBAB4-1BD7-4B57-AA3A-02509D6BC8E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47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6" y="1143714"/>
            <a:ext cx="8571429" cy="571428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FBAB4-1BD7-4B57-AA3A-02509D6BC8E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7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6" y="1143000"/>
            <a:ext cx="8571429" cy="571428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FBAB4-1BD7-4B57-AA3A-02509D6BC8E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87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pharmaHUB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FBAB4-1BD7-4B57-AA3A-02509D6BC8E7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2514600"/>
            <a:ext cx="2171700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Text Box 61"/>
          <p:cNvSpPr txBox="1">
            <a:spLocks noChangeArrowheads="1"/>
          </p:cNvSpPr>
          <p:nvPr/>
        </p:nvSpPr>
        <p:spPr bwMode="auto">
          <a:xfrm>
            <a:off x="6772275" y="5981700"/>
            <a:ext cx="16081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b="1" dirty="0">
                <a:solidFill>
                  <a:schemeClr val="hlink"/>
                </a:solidFill>
                <a:latin typeface="Trebuchet MS" pitchFamily="34" charset="0"/>
              </a:rPr>
              <a:t>100 </a:t>
            </a:r>
            <a:r>
              <a:rPr lang="en-US" b="1" dirty="0" smtClean="0">
                <a:solidFill>
                  <a:schemeClr val="hlink"/>
                </a:solidFill>
                <a:latin typeface="Trebuchet MS" pitchFamily="34" charset="0"/>
              </a:rPr>
              <a:t>other</a:t>
            </a:r>
            <a:endParaRPr lang="en-US" b="1" dirty="0">
              <a:solidFill>
                <a:schemeClr val="hlink"/>
              </a:solidFill>
              <a:latin typeface="Trebuchet MS" pitchFamily="34" charset="0"/>
            </a:endParaRPr>
          </a:p>
        </p:txBody>
      </p:sp>
      <p:sp>
        <p:nvSpPr>
          <p:cNvPr id="7" name="Text Box 61"/>
          <p:cNvSpPr txBox="1">
            <a:spLocks noChangeArrowheads="1"/>
          </p:cNvSpPr>
          <p:nvPr/>
        </p:nvSpPr>
        <p:spPr bwMode="auto">
          <a:xfrm>
            <a:off x="3200400" y="5305425"/>
            <a:ext cx="2473325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800" b="1">
                <a:solidFill>
                  <a:schemeClr val="hlink"/>
                </a:solidFill>
                <a:latin typeface="Trebuchet MS" pitchFamily="34" charset="0"/>
              </a:rPr>
              <a:t>NIPTE-FDA</a:t>
            </a:r>
          </a:p>
          <a:p>
            <a:pPr algn="ctr" eaLnBrk="1" hangingPunct="1"/>
            <a:r>
              <a:rPr lang="en-US" b="1">
                <a:solidFill>
                  <a:schemeClr val="hlink"/>
                </a:solidFill>
                <a:latin typeface="Trebuchet MS" pitchFamily="34" charset="0"/>
              </a:rPr>
              <a:t>Excipients</a:t>
            </a:r>
          </a:p>
          <a:p>
            <a:pPr algn="ctr" eaLnBrk="1" hangingPunct="1"/>
            <a:r>
              <a:rPr lang="en-US" b="1">
                <a:solidFill>
                  <a:schemeClr val="hlink"/>
                </a:solidFill>
                <a:latin typeface="Trebuchet MS" pitchFamily="34" charset="0"/>
              </a:rPr>
              <a:t>Knowledge Base</a:t>
            </a:r>
          </a:p>
        </p:txBody>
      </p:sp>
      <p:sp>
        <p:nvSpPr>
          <p:cNvPr id="8" name="Text Box 61"/>
          <p:cNvSpPr txBox="1">
            <a:spLocks noChangeArrowheads="1"/>
          </p:cNvSpPr>
          <p:nvPr/>
        </p:nvSpPr>
        <p:spPr bwMode="auto">
          <a:xfrm>
            <a:off x="3738562" y="2652712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b="1">
                <a:solidFill>
                  <a:schemeClr val="hlink"/>
                </a:solidFill>
                <a:latin typeface="Trebuchet MS" pitchFamily="34" charset="0"/>
              </a:rPr>
              <a:t>22 simulation tools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54013" y="3609975"/>
            <a:ext cx="2274887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>
                <a:latin typeface="Arial Narrow" charset="0"/>
                <a:ea typeface="ＭＳ Ｐゴシック" charset="0"/>
              </a:rPr>
              <a:t>Collaboration for</a:t>
            </a:r>
          </a:p>
          <a:p>
            <a:pPr algn="r">
              <a:defRPr/>
            </a:pPr>
            <a:r>
              <a:rPr lang="en-US">
                <a:latin typeface="Arial Narrow" charset="0"/>
                <a:ea typeface="ＭＳ Ｐゴシック" charset="0"/>
              </a:rPr>
              <a:t>Pharmaceutical</a:t>
            </a:r>
          </a:p>
          <a:p>
            <a:pPr algn="r">
              <a:defRPr/>
            </a:pPr>
            <a:r>
              <a:rPr lang="en-US">
                <a:latin typeface="Arial Narrow" charset="0"/>
                <a:ea typeface="ＭＳ Ｐゴシック" charset="0"/>
              </a:rPr>
              <a:t>Engineering and Science</a:t>
            </a:r>
            <a:endParaRPr lang="en-US">
              <a:solidFill>
                <a:schemeClr val="bg2"/>
              </a:solidFill>
              <a:latin typeface="Arial Narrow" charset="0"/>
              <a:ea typeface="ＭＳ Ｐゴシック" charset="0"/>
            </a:endParaRPr>
          </a:p>
        </p:txBody>
      </p:sp>
      <p:pic>
        <p:nvPicPr>
          <p:cNvPr id="10" name="Picture 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75" y="3333750"/>
            <a:ext cx="2419350" cy="200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1" name="Group 22"/>
          <p:cNvGrpSpPr>
            <a:grpSpLocks/>
          </p:cNvGrpSpPr>
          <p:nvPr/>
        </p:nvGrpSpPr>
        <p:grpSpPr bwMode="auto">
          <a:xfrm>
            <a:off x="3509962" y="1219200"/>
            <a:ext cx="3271838" cy="1363662"/>
            <a:chOff x="579" y="2866"/>
            <a:chExt cx="2564" cy="1069"/>
          </a:xfrm>
        </p:grpSpPr>
        <p:pic>
          <p:nvPicPr>
            <p:cNvPr id="12" name="Picture 24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7" y="3011"/>
              <a:ext cx="456" cy="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4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9" y="3011"/>
              <a:ext cx="589" cy="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4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0" y="2866"/>
              <a:ext cx="598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4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" y="2866"/>
              <a:ext cx="477" cy="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4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1" y="3390"/>
              <a:ext cx="559" cy="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51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8" y="3403"/>
              <a:ext cx="683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25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3408"/>
              <a:ext cx="560" cy="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53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" y="3408"/>
              <a:ext cx="546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" name="Picture 3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025" y="3276600"/>
            <a:ext cx="1885950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1" name="Picture 3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4419600"/>
            <a:ext cx="1208088" cy="1576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2" name="Picture 3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25" y="4572000"/>
            <a:ext cx="1528763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3" name="TextBox 1"/>
          <p:cNvSpPr txBox="1">
            <a:spLocks noChangeArrowheads="1"/>
          </p:cNvSpPr>
          <p:nvPr/>
        </p:nvSpPr>
        <p:spPr bwMode="auto">
          <a:xfrm>
            <a:off x="73025" y="4895850"/>
            <a:ext cx="25511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sz="1800" dirty="0">
                <a:latin typeface="Arial Narrow" pitchFamily="34" charset="0"/>
              </a:rPr>
              <a:t>$1.9M NSF CDI award</a:t>
            </a:r>
          </a:p>
          <a:p>
            <a:pPr algn="r" eaLnBrk="1" hangingPunct="1"/>
            <a:r>
              <a:rPr lang="en-US" sz="1800" dirty="0">
                <a:solidFill>
                  <a:schemeClr val="accent2"/>
                </a:solidFill>
                <a:latin typeface="Arial Narrow" pitchFamily="34" charset="0"/>
              </a:rPr>
              <a:t>Purdue University</a:t>
            </a:r>
          </a:p>
          <a:p>
            <a:pPr algn="r" eaLnBrk="1" hangingPunct="1"/>
            <a:r>
              <a:rPr lang="en-US" sz="1800" dirty="0">
                <a:solidFill>
                  <a:schemeClr val="accent2"/>
                </a:solidFill>
                <a:latin typeface="Arial Narrow" pitchFamily="34" charset="0"/>
              </a:rPr>
              <a:t>Rutgers University</a:t>
            </a:r>
          </a:p>
          <a:p>
            <a:pPr algn="r" eaLnBrk="1" hangingPunct="1"/>
            <a:r>
              <a:rPr lang="en-US" sz="1800" dirty="0">
                <a:solidFill>
                  <a:schemeClr val="accent2"/>
                </a:solidFill>
                <a:latin typeface="Arial Narrow" pitchFamily="34" charset="0"/>
              </a:rPr>
              <a:t>University of Iowa</a:t>
            </a:r>
          </a:p>
        </p:txBody>
      </p:sp>
      <p:sp>
        <p:nvSpPr>
          <p:cNvPr id="24" name="Text Box 61"/>
          <p:cNvSpPr txBox="1">
            <a:spLocks noChangeArrowheads="1"/>
          </p:cNvSpPr>
          <p:nvPr/>
        </p:nvSpPr>
        <p:spPr bwMode="auto">
          <a:xfrm>
            <a:off x="6850063" y="2057400"/>
            <a:ext cx="19891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chemeClr val="hlink"/>
                </a:solidFill>
                <a:latin typeface="Trebuchet MS" pitchFamily="34" charset="0"/>
              </a:rPr>
              <a:t>23,000</a:t>
            </a:r>
          </a:p>
          <a:p>
            <a:pPr algn="ctr" eaLnBrk="1" hangingPunct="1"/>
            <a:r>
              <a:rPr lang="en-US" sz="1800" b="1" dirty="0">
                <a:solidFill>
                  <a:schemeClr val="hlink"/>
                </a:solidFill>
                <a:latin typeface="Trebuchet MS" pitchFamily="34" charset="0"/>
              </a:rPr>
              <a:t>Users Worldwide</a:t>
            </a:r>
          </a:p>
        </p:txBody>
      </p:sp>
    </p:spTree>
    <p:extLst>
      <p:ext uri="{BB962C8B-B14F-4D97-AF65-F5344CB8AC3E}">
        <p14:creationId xmlns:p14="http://schemas.microsoft.com/office/powerpoint/2010/main" val="125190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FBAB4-1BD7-4B57-AA3A-02509D6BC8E7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85" y="1143714"/>
            <a:ext cx="8571429" cy="57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38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21" y="1143000"/>
            <a:ext cx="8571429" cy="571428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FBAB4-1BD7-4B57-AA3A-02509D6BC8E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88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 explore and discover how the various properties influence interface is interactive, we allow users to compare different cases</a:t>
            </a:r>
          </a:p>
          <a:p>
            <a:endParaRPr lang="en-US" dirty="0"/>
          </a:p>
          <a:p>
            <a:r>
              <a:rPr lang="en-US" dirty="0" smtClean="0"/>
              <a:t>Cases can be different</a:t>
            </a:r>
          </a:p>
          <a:p>
            <a:pPr lvl="1"/>
            <a:r>
              <a:rPr lang="en-US" dirty="0" smtClean="0"/>
              <a:t>Drugs</a:t>
            </a:r>
          </a:p>
          <a:p>
            <a:pPr lvl="1"/>
            <a:r>
              <a:rPr lang="en-US" dirty="0" smtClean="0"/>
              <a:t>Subjects</a:t>
            </a:r>
          </a:p>
          <a:p>
            <a:pPr lvl="1"/>
            <a:r>
              <a:rPr lang="en-US" dirty="0" smtClean="0"/>
              <a:t>Regimens</a:t>
            </a:r>
          </a:p>
          <a:p>
            <a:pPr marL="411480" lvl="1" indent="0">
              <a:buNone/>
            </a:pPr>
            <a:endParaRPr lang="en-US" dirty="0" smtClean="0"/>
          </a:p>
          <a:p>
            <a:r>
              <a:rPr lang="en-US" dirty="0" smtClean="0"/>
              <a:t>We highlight the differences in the case browser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FBAB4-1BD7-4B57-AA3A-02509D6BC8E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87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6" y="1171575"/>
            <a:ext cx="8571429" cy="571428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FBAB4-1BD7-4B57-AA3A-02509D6BC8E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2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6" y="1181814"/>
            <a:ext cx="8571429" cy="571428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FBAB4-1BD7-4B57-AA3A-02509D6BC8E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35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1181814"/>
            <a:ext cx="8571429" cy="571428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FBAB4-1BD7-4B57-AA3A-02509D6BC8E7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13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71" y="1172289"/>
            <a:ext cx="8571429" cy="571428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FBAB4-1BD7-4B57-AA3A-02509D6BC8E7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70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Wizards simplify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input libraries contain all the relevant quantities</a:t>
            </a:r>
          </a:p>
          <a:p>
            <a:endParaRPr lang="en-US" dirty="0" smtClean="0"/>
          </a:p>
          <a:p>
            <a:r>
              <a:rPr lang="en-US" dirty="0" smtClean="0"/>
              <a:t>There is no need to show the default values to new users</a:t>
            </a:r>
          </a:p>
          <a:p>
            <a:endParaRPr lang="en-US" dirty="0" smtClean="0"/>
          </a:p>
          <a:p>
            <a:r>
              <a:rPr lang="en-US" dirty="0" smtClean="0"/>
              <a:t>Similarly, new users need not be overwhelmed with all of the output</a:t>
            </a:r>
          </a:p>
          <a:p>
            <a:endParaRPr lang="en-US" dirty="0"/>
          </a:p>
          <a:p>
            <a:r>
              <a:rPr lang="en-US" dirty="0" smtClean="0"/>
              <a:t>Instructors can use a GUI to hide fields and output for simple laboratory class assignments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FBAB4-1BD7-4B57-AA3A-02509D6BC8E7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06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71" y="1191339"/>
            <a:ext cx="8571429" cy="571428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FBAB4-1BD7-4B57-AA3A-02509D6BC8E7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066800" y="6553200"/>
            <a:ext cx="1676400" cy="266700"/>
          </a:xfrm>
          <a:prstGeom prst="rect">
            <a:avLst/>
          </a:prstGeom>
          <a:noFill/>
          <a:ln w="666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44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1143000"/>
            <a:ext cx="8571429" cy="571428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FBAB4-1BD7-4B57-AA3A-02509D6BC8E7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56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82"/>
          <p:cNvGrpSpPr/>
          <p:nvPr/>
        </p:nvGrpSpPr>
        <p:grpSpPr>
          <a:xfrm>
            <a:off x="1524000" y="4648200"/>
            <a:ext cx="6019800" cy="2057400"/>
            <a:chOff x="1524000" y="4648200"/>
            <a:chExt cx="6019800" cy="2057400"/>
          </a:xfrm>
        </p:grpSpPr>
        <p:grpSp>
          <p:nvGrpSpPr>
            <p:cNvPr id="39" name="Group 38"/>
            <p:cNvGrpSpPr/>
            <p:nvPr/>
          </p:nvGrpSpPr>
          <p:grpSpPr>
            <a:xfrm>
              <a:off x="3346449" y="5224462"/>
              <a:ext cx="2328863" cy="763587"/>
              <a:chOff x="3181350" y="4343400"/>
              <a:chExt cx="2328863" cy="763587"/>
            </a:xfrm>
          </p:grpSpPr>
          <p:sp>
            <p:nvSpPr>
              <p:cNvPr id="34" name="Line 14"/>
              <p:cNvSpPr>
                <a:spLocks noChangeShapeType="1"/>
              </p:cNvSpPr>
              <p:nvPr/>
            </p:nvSpPr>
            <p:spPr bwMode="auto">
              <a:xfrm>
                <a:off x="4813300" y="4435475"/>
                <a:ext cx="696913" cy="296862"/>
              </a:xfrm>
              <a:prstGeom prst="line">
                <a:avLst/>
              </a:prstGeom>
              <a:noFill/>
              <a:ln w="7620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B2B2B2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5" name="Line 21"/>
              <p:cNvSpPr>
                <a:spLocks noChangeShapeType="1"/>
              </p:cNvSpPr>
              <p:nvPr/>
            </p:nvSpPr>
            <p:spPr bwMode="auto">
              <a:xfrm flipH="1">
                <a:off x="3181350" y="4343400"/>
                <a:ext cx="1023938" cy="465137"/>
              </a:xfrm>
              <a:prstGeom prst="line">
                <a:avLst/>
              </a:prstGeom>
              <a:noFill/>
              <a:ln w="7620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B2B2B2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6" name="Line 27"/>
              <p:cNvSpPr>
                <a:spLocks noChangeShapeType="1"/>
              </p:cNvSpPr>
              <p:nvPr/>
            </p:nvSpPr>
            <p:spPr bwMode="auto">
              <a:xfrm>
                <a:off x="4695825" y="4541837"/>
                <a:ext cx="93663" cy="565150"/>
              </a:xfrm>
              <a:prstGeom prst="line">
                <a:avLst/>
              </a:prstGeom>
              <a:noFill/>
              <a:ln w="7620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7" name="Line 28"/>
              <p:cNvSpPr>
                <a:spLocks noChangeShapeType="1"/>
              </p:cNvSpPr>
              <p:nvPr/>
            </p:nvSpPr>
            <p:spPr bwMode="auto">
              <a:xfrm flipH="1">
                <a:off x="3657600" y="4541837"/>
                <a:ext cx="471488" cy="565150"/>
              </a:xfrm>
              <a:prstGeom prst="line">
                <a:avLst/>
              </a:prstGeom>
              <a:noFill/>
              <a:ln w="7620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8" name="Line 29"/>
              <p:cNvSpPr>
                <a:spLocks noChangeShapeType="1"/>
              </p:cNvSpPr>
              <p:nvPr/>
            </p:nvSpPr>
            <p:spPr bwMode="auto">
              <a:xfrm flipH="1">
                <a:off x="4318000" y="4541837"/>
                <a:ext cx="95250" cy="565150"/>
              </a:xfrm>
              <a:prstGeom prst="line">
                <a:avLst/>
              </a:prstGeom>
              <a:noFill/>
              <a:ln w="7620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pic>
          <p:nvPicPr>
            <p:cNvPr id="40" name="Picture 33" descr="rack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3625" y="5699125"/>
              <a:ext cx="517525" cy="661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 descr="MCj0405938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0738" y="5091112"/>
              <a:ext cx="804862" cy="811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 descr="MCj04059280000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0162" y="5003800"/>
              <a:ext cx="838200" cy="865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" name="Group 15"/>
            <p:cNvGrpSpPr>
              <a:grpSpLocks/>
            </p:cNvGrpSpPr>
            <p:nvPr/>
          </p:nvGrpSpPr>
          <p:grpSpPr bwMode="auto">
            <a:xfrm>
              <a:off x="5437187" y="5062537"/>
              <a:ext cx="1068388" cy="1074738"/>
              <a:chOff x="2409" y="1825"/>
              <a:chExt cx="621" cy="624"/>
            </a:xfrm>
          </p:grpSpPr>
          <p:pic>
            <p:nvPicPr>
              <p:cNvPr id="11" name="Picture 16" descr="laptop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76" y="2020"/>
                <a:ext cx="354" cy="3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17" descr="user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46" y="1825"/>
                <a:ext cx="252" cy="3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3" name="Group 18"/>
              <p:cNvGrpSpPr>
                <a:grpSpLocks/>
              </p:cNvGrpSpPr>
              <p:nvPr/>
            </p:nvGrpSpPr>
            <p:grpSpPr bwMode="auto">
              <a:xfrm>
                <a:off x="2409" y="2049"/>
                <a:ext cx="404" cy="400"/>
                <a:chOff x="1746" y="3450"/>
                <a:chExt cx="336" cy="333"/>
              </a:xfrm>
            </p:grpSpPr>
            <p:pic>
              <p:nvPicPr>
                <p:cNvPr id="14" name="Picture 19" descr="pda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46" y="3450"/>
                  <a:ext cx="189" cy="2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5" name="Picture 20" descr="user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2" y="3504"/>
                  <a:ext cx="210" cy="2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16" name="Group 22"/>
            <p:cNvGrpSpPr>
              <a:grpSpLocks/>
            </p:cNvGrpSpPr>
            <p:nvPr/>
          </p:nvGrpSpPr>
          <p:grpSpPr bwMode="auto">
            <a:xfrm>
              <a:off x="2892425" y="5456237"/>
              <a:ext cx="768350" cy="595313"/>
              <a:chOff x="330" y="3504"/>
              <a:chExt cx="396" cy="307"/>
            </a:xfrm>
          </p:grpSpPr>
          <p:pic>
            <p:nvPicPr>
              <p:cNvPr id="17" name="Picture 23" descr="laptop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" y="3504"/>
                <a:ext cx="294" cy="2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24" descr="user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0" y="3532"/>
                <a:ext cx="210" cy="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9" name="Picture 25" descr="user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9162" y="5902325"/>
              <a:ext cx="407988" cy="542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6" descr="user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6650" y="6011863"/>
              <a:ext cx="406400" cy="541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30" descr="rack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9012" y="5751512"/>
              <a:ext cx="515938" cy="66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31" descr="user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2712" y="5880100"/>
              <a:ext cx="411163" cy="54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32" descr="user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8400" y="6034087"/>
              <a:ext cx="414337" cy="54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34" descr="user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9625" y="5940425"/>
              <a:ext cx="414337" cy="547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5" name="Group 35"/>
            <p:cNvGrpSpPr>
              <a:grpSpLocks/>
            </p:cNvGrpSpPr>
            <p:nvPr/>
          </p:nvGrpSpPr>
          <p:grpSpPr bwMode="auto">
            <a:xfrm>
              <a:off x="3987800" y="5845175"/>
              <a:ext cx="720725" cy="668337"/>
              <a:chOff x="984" y="3648"/>
              <a:chExt cx="366" cy="339"/>
            </a:xfrm>
          </p:grpSpPr>
          <p:pic>
            <p:nvPicPr>
              <p:cNvPr id="26" name="Picture 36" descr="laptop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6" y="3648"/>
                <a:ext cx="294" cy="2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" name="Picture 37" descr="user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4" y="3708"/>
                <a:ext cx="210" cy="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8" name="Picture 38" descr="user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5525" y="6156325"/>
              <a:ext cx="412750" cy="54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39" descr="user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2850" y="5759450"/>
              <a:ext cx="433387" cy="576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Text Box 40"/>
            <p:cNvSpPr txBox="1">
              <a:spLocks noChangeArrowheads="1"/>
            </p:cNvSpPr>
            <p:nvPr/>
          </p:nvSpPr>
          <p:spPr bwMode="auto">
            <a:xfrm>
              <a:off x="1524000" y="4648200"/>
              <a:ext cx="11620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dirty="0">
                  <a:latin typeface="Arial" charset="0"/>
                  <a:ea typeface="ＭＳ Ｐゴシック" charset="0"/>
                </a:rPr>
                <a:t>Research</a:t>
              </a:r>
            </a:p>
          </p:txBody>
        </p:sp>
        <p:sp>
          <p:nvSpPr>
            <p:cNvPr id="31" name="Text Box 41"/>
            <p:cNvSpPr txBox="1">
              <a:spLocks noChangeArrowheads="1"/>
            </p:cNvSpPr>
            <p:nvPr/>
          </p:nvSpPr>
          <p:spPr bwMode="auto">
            <a:xfrm>
              <a:off x="6343650" y="4662487"/>
              <a:ext cx="12001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Education</a:t>
              </a:r>
            </a:p>
          </p:txBody>
        </p:sp>
        <p:pic>
          <p:nvPicPr>
            <p:cNvPr id="32" name="Picture 43" descr="user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6150" y="5899150"/>
              <a:ext cx="412750" cy="54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pharmaHUB</a:t>
            </a:r>
            <a:r>
              <a:rPr lang="en-US" dirty="0" smtClean="0"/>
              <a:t> Community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FBAB4-1BD7-4B57-AA3A-02509D6BC8E7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352800" y="3657600"/>
            <a:ext cx="2627312" cy="1851025"/>
            <a:chOff x="3505200" y="3221037"/>
            <a:chExt cx="2057400" cy="1427163"/>
          </a:xfrm>
        </p:grpSpPr>
        <p:pic>
          <p:nvPicPr>
            <p:cNvPr id="5" name="Picture 12" descr="library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3221037"/>
              <a:ext cx="2057400" cy="949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75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9212" y="4097337"/>
              <a:ext cx="1295400" cy="550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grpSp>
        <p:nvGrpSpPr>
          <p:cNvPr id="85" name="Group 84"/>
          <p:cNvGrpSpPr/>
          <p:nvPr/>
        </p:nvGrpSpPr>
        <p:grpSpPr>
          <a:xfrm>
            <a:off x="457200" y="1600200"/>
            <a:ext cx="2605617" cy="2289175"/>
            <a:chOff x="457200" y="1600200"/>
            <a:chExt cx="2605617" cy="2289175"/>
          </a:xfrm>
        </p:grpSpPr>
        <p:pic>
          <p:nvPicPr>
            <p:cNvPr id="41" name="Picture 11" descr="cntbands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0092" y="2039143"/>
              <a:ext cx="1482725" cy="10207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42" descr="demons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2102643"/>
              <a:ext cx="1541463" cy="11239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Text Box 48"/>
            <p:cNvSpPr txBox="1">
              <a:spLocks noChangeArrowheads="1"/>
            </p:cNvSpPr>
            <p:nvPr/>
          </p:nvSpPr>
          <p:spPr bwMode="auto">
            <a:xfrm>
              <a:off x="696913" y="1600200"/>
              <a:ext cx="7429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Arial" charset="0"/>
                  <a:ea typeface="ＭＳ Ｐゴシック" charset="0"/>
                </a:rPr>
                <a:t>Tools</a:t>
              </a:r>
            </a:p>
          </p:txBody>
        </p:sp>
        <p:pic>
          <p:nvPicPr>
            <p:cNvPr id="44" name="Picture 54" descr="prophet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913" y="2895600"/>
              <a:ext cx="1450975" cy="9937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6" name="Group 85"/>
          <p:cNvGrpSpPr/>
          <p:nvPr/>
        </p:nvGrpSpPr>
        <p:grpSpPr>
          <a:xfrm>
            <a:off x="6075363" y="1566862"/>
            <a:ext cx="2794000" cy="2747963"/>
            <a:chOff x="6075363" y="1566862"/>
            <a:chExt cx="2794000" cy="2747963"/>
          </a:xfrm>
        </p:grpSpPr>
        <p:pic>
          <p:nvPicPr>
            <p:cNvPr id="46" name="Picture 9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0763" y="2028825"/>
              <a:ext cx="1498600" cy="11572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48" name="Text Box 49"/>
            <p:cNvSpPr txBox="1">
              <a:spLocks noChangeArrowheads="1"/>
            </p:cNvSpPr>
            <p:nvPr/>
          </p:nvSpPr>
          <p:spPr bwMode="auto">
            <a:xfrm>
              <a:off x="6219825" y="1566862"/>
              <a:ext cx="24447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Arial" charset="0"/>
                  <a:ea typeface="ＭＳ Ｐゴシック" charset="0"/>
                </a:rPr>
                <a:t>Supporting Resources</a:t>
              </a:r>
            </a:p>
          </p:txBody>
        </p:sp>
        <p:pic>
          <p:nvPicPr>
            <p:cNvPr id="49" name="Picture 51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2563" y="2982912"/>
              <a:ext cx="1981200" cy="13319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50" name="Picture 52" descr="ratner-seminar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5363" y="2220912"/>
              <a:ext cx="1746250" cy="1236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" name="Picture 61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8313" y="2617787"/>
              <a:ext cx="1824037" cy="1363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grpSp>
        <p:nvGrpSpPr>
          <p:cNvPr id="70" name="Group 66"/>
          <p:cNvGrpSpPr>
            <a:grpSpLocks/>
          </p:cNvGrpSpPr>
          <p:nvPr/>
        </p:nvGrpSpPr>
        <p:grpSpPr bwMode="auto">
          <a:xfrm>
            <a:off x="131762" y="5071675"/>
            <a:ext cx="1392238" cy="1185863"/>
            <a:chOff x="4727" y="3120"/>
            <a:chExt cx="877" cy="747"/>
          </a:xfrm>
        </p:grpSpPr>
        <p:pic>
          <p:nvPicPr>
            <p:cNvPr id="71" name="Picture 67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" y="3360"/>
              <a:ext cx="841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72" name="Picture 68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" y="3648"/>
              <a:ext cx="852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73" name="Text Box 69"/>
            <p:cNvSpPr txBox="1">
              <a:spLocks noChangeArrowheads="1"/>
            </p:cNvSpPr>
            <p:nvPr/>
          </p:nvSpPr>
          <p:spPr bwMode="auto">
            <a:xfrm>
              <a:off x="4727" y="3120"/>
              <a:ext cx="660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Reviews</a:t>
              </a:r>
            </a:p>
          </p:txBody>
        </p:sp>
      </p:grpSp>
      <p:grpSp>
        <p:nvGrpSpPr>
          <p:cNvPr id="74" name="Group 62"/>
          <p:cNvGrpSpPr>
            <a:grpSpLocks/>
          </p:cNvGrpSpPr>
          <p:nvPr/>
        </p:nvGrpSpPr>
        <p:grpSpPr bwMode="auto">
          <a:xfrm>
            <a:off x="7599363" y="5257800"/>
            <a:ext cx="1392237" cy="1185863"/>
            <a:chOff x="4727" y="3120"/>
            <a:chExt cx="877" cy="747"/>
          </a:xfrm>
        </p:grpSpPr>
        <p:pic>
          <p:nvPicPr>
            <p:cNvPr id="75" name="Picture 63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" y="3360"/>
              <a:ext cx="841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76" name="Picture 64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" y="3648"/>
              <a:ext cx="852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77" name="Text Box 65"/>
            <p:cNvSpPr txBox="1">
              <a:spLocks noChangeArrowheads="1"/>
            </p:cNvSpPr>
            <p:nvPr/>
          </p:nvSpPr>
          <p:spPr bwMode="auto">
            <a:xfrm>
              <a:off x="4727" y="3120"/>
              <a:ext cx="660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Reviews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1524000" y="5410200"/>
            <a:ext cx="609600" cy="706438"/>
            <a:chOff x="1524000" y="5410200"/>
            <a:chExt cx="609600" cy="706438"/>
          </a:xfrm>
        </p:grpSpPr>
        <p:sp>
          <p:nvSpPr>
            <p:cNvPr id="78" name="AutoShape 70"/>
            <p:cNvSpPr>
              <a:spLocks noChangeArrowheads="1"/>
            </p:cNvSpPr>
            <p:nvPr/>
          </p:nvSpPr>
          <p:spPr bwMode="auto">
            <a:xfrm flipH="1">
              <a:off x="1524000" y="5410200"/>
              <a:ext cx="609600" cy="706438"/>
            </a:xfrm>
            <a:prstGeom prst="wedgeRoundRectCallout">
              <a:avLst>
                <a:gd name="adj1" fmla="val -80991"/>
                <a:gd name="adj2" fmla="val 39213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 sz="800">
                <a:latin typeface="Arial" charset="0"/>
                <a:ea typeface="ＭＳ Ｐゴシック" charset="0"/>
              </a:endParaRPr>
            </a:p>
          </p:txBody>
        </p:sp>
        <p:pic>
          <p:nvPicPr>
            <p:cNvPr id="79" name="Picture 74" descr="f77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250" y="5522913"/>
              <a:ext cx="407988" cy="4889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3" name="Group 92"/>
          <p:cNvGrpSpPr/>
          <p:nvPr/>
        </p:nvGrpSpPr>
        <p:grpSpPr>
          <a:xfrm>
            <a:off x="6934200" y="5638800"/>
            <a:ext cx="609600" cy="706437"/>
            <a:chOff x="6934200" y="5638800"/>
            <a:chExt cx="609600" cy="706437"/>
          </a:xfrm>
        </p:grpSpPr>
        <p:sp>
          <p:nvSpPr>
            <p:cNvPr id="81" name="AutoShape 55"/>
            <p:cNvSpPr>
              <a:spLocks noChangeArrowheads="1"/>
            </p:cNvSpPr>
            <p:nvPr/>
          </p:nvSpPr>
          <p:spPr bwMode="auto">
            <a:xfrm>
              <a:off x="6934200" y="5638800"/>
              <a:ext cx="609600" cy="706437"/>
            </a:xfrm>
            <a:prstGeom prst="wedgeRoundRectCallout">
              <a:avLst>
                <a:gd name="adj1" fmla="val -80991"/>
                <a:gd name="adj2" fmla="val 39213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 sz="800">
                <a:latin typeface="Arial" charset="0"/>
                <a:ea typeface="ＭＳ Ｐゴシック" charset="0"/>
              </a:endParaRPr>
            </a:p>
          </p:txBody>
        </p:sp>
        <p:pic>
          <p:nvPicPr>
            <p:cNvPr id="82" name="Picture 73" descr="ppt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6587" y="5754687"/>
              <a:ext cx="485775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" name="Picture 5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900" y="3786187"/>
            <a:ext cx="901700" cy="1166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1" name="Line 28"/>
          <p:cNvSpPr>
            <a:spLocks noChangeShapeType="1"/>
          </p:cNvSpPr>
          <p:nvPr/>
        </p:nvSpPr>
        <p:spPr bwMode="auto">
          <a:xfrm flipH="1">
            <a:off x="3144044" y="3457575"/>
            <a:ext cx="516731" cy="108346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1998662" y="1520030"/>
            <a:ext cx="5164138" cy="2369344"/>
            <a:chOff x="1998662" y="1520030"/>
            <a:chExt cx="5164138" cy="2369344"/>
          </a:xfrm>
        </p:grpSpPr>
        <p:sp>
          <p:nvSpPr>
            <p:cNvPr id="90" name="Line 28"/>
            <p:cNvSpPr>
              <a:spLocks noChangeShapeType="1"/>
            </p:cNvSpPr>
            <p:nvPr/>
          </p:nvSpPr>
          <p:spPr bwMode="auto">
            <a:xfrm flipH="1">
              <a:off x="1998662" y="2982912"/>
              <a:ext cx="1558129" cy="474664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2" name="Text Box 50"/>
            <p:cNvSpPr txBox="1">
              <a:spLocks noChangeArrowheads="1"/>
            </p:cNvSpPr>
            <p:nvPr/>
          </p:nvSpPr>
          <p:spPr bwMode="auto">
            <a:xfrm>
              <a:off x="4106862" y="1520030"/>
              <a:ext cx="6921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Arial" charset="0"/>
                  <a:ea typeface="ＭＳ Ｐゴシック" charset="0"/>
                </a:rPr>
                <a:t>Tags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743104" y="1916668"/>
              <a:ext cx="1971896" cy="3693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Crystallization</a:t>
              </a:r>
              <a:endParaRPr lang="en-US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438304" y="2554069"/>
              <a:ext cx="1971896" cy="64633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Particle Size Distribution</a:t>
              </a:r>
              <a:endParaRPr lang="en-US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666904" y="3288268"/>
              <a:ext cx="1971896" cy="3693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Dissolution</a:t>
              </a:r>
              <a:endParaRPr lang="en-US" dirty="0"/>
            </a:p>
          </p:txBody>
        </p:sp>
        <p:sp>
          <p:nvSpPr>
            <p:cNvPr id="87" name="Line 28"/>
            <p:cNvSpPr>
              <a:spLocks noChangeShapeType="1"/>
            </p:cNvSpPr>
            <p:nvPr/>
          </p:nvSpPr>
          <p:spPr bwMode="auto">
            <a:xfrm flipH="1" flipV="1">
              <a:off x="5715000" y="2101334"/>
              <a:ext cx="1447800" cy="184666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88" name="Line 28"/>
            <p:cNvSpPr>
              <a:spLocks noChangeShapeType="1"/>
            </p:cNvSpPr>
            <p:nvPr/>
          </p:nvSpPr>
          <p:spPr bwMode="auto">
            <a:xfrm flipH="1">
              <a:off x="3062816" y="2102643"/>
              <a:ext cx="709083" cy="151209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89" name="Line 28"/>
            <p:cNvSpPr>
              <a:spLocks noChangeShapeType="1"/>
            </p:cNvSpPr>
            <p:nvPr/>
          </p:nvSpPr>
          <p:spPr bwMode="auto">
            <a:xfrm flipH="1" flipV="1">
              <a:off x="5398292" y="2761565"/>
              <a:ext cx="1764507" cy="711368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92" name="Line 28"/>
            <p:cNvSpPr>
              <a:spLocks noChangeShapeType="1"/>
            </p:cNvSpPr>
            <p:nvPr/>
          </p:nvSpPr>
          <p:spPr bwMode="auto">
            <a:xfrm flipH="1" flipV="1">
              <a:off x="5622131" y="3475829"/>
              <a:ext cx="910432" cy="413545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pic>
        <p:nvPicPr>
          <p:cNvPr id="45" name="Picture 60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831" y="3021805"/>
            <a:ext cx="1700213" cy="1198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785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71" y="1143714"/>
            <a:ext cx="8571429" cy="571428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FBAB4-1BD7-4B57-AA3A-02509D6BC8E7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83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21" y="1133475"/>
            <a:ext cx="8571429" cy="571428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FBAB4-1BD7-4B57-AA3A-02509D6BC8E7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04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1143714"/>
            <a:ext cx="8571429" cy="571428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FBAB4-1BD7-4B57-AA3A-02509D6BC8E7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93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6" y="1143000"/>
            <a:ext cx="8571429" cy="571428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FBAB4-1BD7-4B57-AA3A-02509D6BC8E7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14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21" y="1143714"/>
            <a:ext cx="8571429" cy="571428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FBAB4-1BD7-4B57-AA3A-02509D6BC8E7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99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FBAB4-1BD7-4B57-AA3A-02509D6BC8E7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6" y="1143000"/>
            <a:ext cx="8571429" cy="5714286"/>
          </a:xfrm>
        </p:spPr>
      </p:pic>
    </p:spTree>
    <p:extLst>
      <p:ext uri="{BB962C8B-B14F-4D97-AF65-F5344CB8AC3E}">
        <p14:creationId xmlns:p14="http://schemas.microsoft.com/office/powerpoint/2010/main" val="84355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21" y="1143000"/>
            <a:ext cx="8571429" cy="571428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FBAB4-1BD7-4B57-AA3A-02509D6BC8E7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50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21" y="1143000"/>
            <a:ext cx="8571429" cy="571428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FBAB4-1BD7-4B57-AA3A-02509D6BC8E7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72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http://pharmaHUB.org</a:t>
            </a:r>
          </a:p>
          <a:p>
            <a:pPr lvl="1"/>
            <a:r>
              <a:rPr lang="en-US" dirty="0" smtClean="0"/>
              <a:t>No cost to users</a:t>
            </a:r>
          </a:p>
          <a:p>
            <a:pPr lvl="1"/>
            <a:r>
              <a:rPr lang="en-US" dirty="0" smtClean="0"/>
              <a:t>Community tools</a:t>
            </a:r>
          </a:p>
          <a:p>
            <a:endParaRPr lang="en-US" dirty="0" smtClean="0"/>
          </a:p>
          <a:p>
            <a:r>
              <a:rPr lang="en-US" dirty="0" err="1" smtClean="0"/>
              <a:t>pHUBpk</a:t>
            </a:r>
            <a:endParaRPr lang="en-US" dirty="0" smtClean="0"/>
          </a:p>
          <a:p>
            <a:pPr lvl="1"/>
            <a:r>
              <a:rPr lang="en-US" dirty="0" smtClean="0"/>
              <a:t>A collection of active learning environments for pharmacokinetics</a:t>
            </a:r>
          </a:p>
          <a:p>
            <a:pPr lvl="1"/>
            <a:r>
              <a:rPr lang="en-US" dirty="0" smtClean="0"/>
              <a:t>Users discover trends with simulated empiricism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FBAB4-1BD7-4B57-AA3A-02509D6BC8E7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65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Pharmacokinetics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Loosely speaking: the study of what the body does to a drug</a:t>
            </a:r>
          </a:p>
          <a:p>
            <a:endParaRPr lang="en-US" dirty="0"/>
          </a:p>
          <a:p>
            <a:r>
              <a:rPr lang="en-US" dirty="0" smtClean="0"/>
              <a:t>Absorption</a:t>
            </a:r>
          </a:p>
          <a:p>
            <a:r>
              <a:rPr lang="en-US" dirty="0" smtClean="0"/>
              <a:t>Distribution</a:t>
            </a:r>
          </a:p>
          <a:p>
            <a:r>
              <a:rPr lang="en-US" dirty="0" smtClean="0"/>
              <a:t>Metabolism</a:t>
            </a:r>
          </a:p>
          <a:p>
            <a:r>
              <a:rPr lang="en-US" dirty="0" smtClean="0"/>
              <a:t>Excretion</a:t>
            </a:r>
          </a:p>
          <a:p>
            <a:endParaRPr lang="en-US" dirty="0"/>
          </a:p>
          <a:p>
            <a:r>
              <a:rPr lang="en-US" dirty="0" smtClean="0"/>
              <a:t>Whole Body Physiologically Based Models provide a unique opportunity to learn about PK actively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FBAB4-1BD7-4B57-AA3A-02509D6BC8E7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743200"/>
            <a:ext cx="1219952" cy="286595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2667000"/>
            <a:ext cx="2514600" cy="3087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3140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pHUBpk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FBAB4-1BD7-4B57-AA3A-02509D6BC8E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479536" y="4650472"/>
            <a:ext cx="762000" cy="365760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BFBAB4-1BD7-4B57-AA3A-02509D6BC8E7}" type="slidenum">
              <a:rPr lang="en-US" sz="1200" smtClean="0"/>
              <a:pPr/>
              <a:t>5</a:t>
            </a:fld>
            <a:endParaRPr lang="en-US" sz="120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0" y="3292579"/>
            <a:ext cx="1060629" cy="225701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893812" y="3962400"/>
            <a:ext cx="1125613" cy="707886"/>
          </a:xfrm>
          <a:prstGeom prst="rect">
            <a:avLst/>
          </a:prstGeom>
          <a:noFill/>
          <a:ln w="50800">
            <a:solidFill>
              <a:schemeClr val="accent1">
                <a:shade val="50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50800"/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User</a:t>
            </a:r>
          </a:p>
          <a:p>
            <a:pPr algn="ctr"/>
            <a:r>
              <a:rPr lang="en-US" sz="2000" b="1" dirty="0" smtClean="0">
                <a:ln w="50800"/>
                <a:solidFill>
                  <a:schemeClr val="tx1">
                    <a:lumMod val="65000"/>
                    <a:lumOff val="35000"/>
                  </a:schemeClr>
                </a:solidFill>
              </a:rPr>
              <a:t>Inputs</a:t>
            </a:r>
            <a:endParaRPr lang="en-US" sz="2000" b="1" cap="none" spc="0" dirty="0">
              <a:ln w="50800"/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5231" y="2804279"/>
            <a:ext cx="143978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 smtClean="0">
                <a:latin typeface="Palatino Linotype" pitchFamily="18" charset="0"/>
              </a:rPr>
              <a:t>Drug</a:t>
            </a:r>
          </a:p>
          <a:p>
            <a:pPr algn="r"/>
            <a:endParaRPr lang="en-US" b="1" i="1" dirty="0" smtClean="0">
              <a:latin typeface="Palatino Linotype" pitchFamily="18" charset="0"/>
            </a:endParaRPr>
          </a:p>
          <a:p>
            <a:pPr algn="r"/>
            <a:r>
              <a:rPr lang="en-US" b="1" i="1" dirty="0" smtClean="0">
                <a:latin typeface="Palatino Linotype" pitchFamily="18" charset="0"/>
              </a:rPr>
              <a:t>Properties</a:t>
            </a:r>
          </a:p>
          <a:p>
            <a:pPr algn="r"/>
            <a:endParaRPr lang="en-US" b="1" i="1" dirty="0">
              <a:latin typeface="Palatino Linotype" pitchFamily="18" charset="0"/>
            </a:endParaRPr>
          </a:p>
          <a:p>
            <a:pPr algn="r"/>
            <a:r>
              <a:rPr lang="en-US" b="1" i="1" dirty="0" smtClean="0">
                <a:latin typeface="Palatino Linotype" pitchFamily="18" charset="0"/>
              </a:rPr>
              <a:t>Delivery</a:t>
            </a:r>
          </a:p>
          <a:p>
            <a:pPr algn="r"/>
            <a:endParaRPr lang="en-US" b="1" i="1" dirty="0" smtClean="0">
              <a:latin typeface="Palatino Linotype" pitchFamily="18" charset="0"/>
            </a:endParaRPr>
          </a:p>
          <a:p>
            <a:pPr algn="r"/>
            <a:r>
              <a:rPr lang="en-US" b="1" i="1" dirty="0" smtClean="0">
                <a:latin typeface="Palatino Linotype" pitchFamily="18" charset="0"/>
              </a:rPr>
              <a:t>Mode</a:t>
            </a:r>
          </a:p>
          <a:p>
            <a:pPr algn="r"/>
            <a:endParaRPr lang="en-US" b="1" i="1" dirty="0">
              <a:latin typeface="Palatino Linotype" pitchFamily="18" charset="0"/>
            </a:endParaRPr>
          </a:p>
          <a:p>
            <a:pPr algn="r"/>
            <a:r>
              <a:rPr lang="en-US" b="1" i="1" dirty="0" smtClean="0">
                <a:latin typeface="Palatino Linotype" pitchFamily="18" charset="0"/>
              </a:rPr>
              <a:t>Patient</a:t>
            </a:r>
          </a:p>
          <a:p>
            <a:pPr algn="r"/>
            <a:endParaRPr lang="en-US" b="1" i="1" dirty="0" smtClean="0">
              <a:latin typeface="Palatino Linotype" pitchFamily="18" charset="0"/>
            </a:endParaRPr>
          </a:p>
          <a:p>
            <a:pPr algn="r"/>
            <a:r>
              <a:rPr lang="en-US" b="1" i="1" dirty="0" smtClean="0">
                <a:latin typeface="Palatino Linotype" pitchFamily="18" charset="0"/>
              </a:rPr>
              <a:t> Properties</a:t>
            </a:r>
            <a:endParaRPr lang="en-US" b="1" i="1" dirty="0">
              <a:latin typeface="Palatino Linotype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025985" y="2133600"/>
            <a:ext cx="2557695" cy="4168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600" dirty="0" smtClean="0"/>
              <a:t>WBPBPK</a:t>
            </a:r>
          </a:p>
          <a:p>
            <a:pPr algn="ctr"/>
            <a:r>
              <a:rPr lang="en-US" sz="1600" dirty="0" smtClean="0"/>
              <a:t>Calculator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5400256" y="4117471"/>
            <a:ext cx="1972880" cy="307777"/>
          </a:xfrm>
          <a:prstGeom prst="rect">
            <a:avLst/>
          </a:prstGeom>
          <a:solidFill>
            <a:schemeClr val="bg1">
              <a:alpha val="46000"/>
            </a:schemeClr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Arterial Blood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3314478" y="4117473"/>
            <a:ext cx="1972881" cy="307777"/>
          </a:xfrm>
          <a:prstGeom prst="rect">
            <a:avLst/>
          </a:prstGeom>
          <a:solidFill>
            <a:schemeClr val="bg1">
              <a:alpha val="46000"/>
            </a:schemeClr>
          </a:solidFill>
          <a:ln w="25400">
            <a:solidFill>
              <a:srgbClr val="0409D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Venous Blood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4723163" y="2895600"/>
            <a:ext cx="1223675" cy="307777"/>
          </a:xfrm>
          <a:prstGeom prst="rect">
            <a:avLst/>
          </a:prstGeom>
          <a:solidFill>
            <a:schemeClr val="bg1">
              <a:alpha val="46000"/>
            </a:schemeClr>
          </a:solidFill>
          <a:ln w="25400">
            <a:gradFill flip="none" rotWithShape="1">
              <a:gsLst>
                <a:gs pos="0">
                  <a:srgbClr val="0409D6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0000"/>
                </a:gs>
              </a:gsLst>
              <a:lin ang="0" scaled="1"/>
              <a:tileRect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Lung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4723163" y="3352800"/>
            <a:ext cx="1223676" cy="738664"/>
          </a:xfrm>
          <a:prstGeom prst="rect">
            <a:avLst/>
          </a:prstGeom>
          <a:solidFill>
            <a:schemeClr val="bg1">
              <a:alpha val="46000"/>
            </a:schemeClr>
          </a:solidFill>
          <a:ln w="25400">
            <a:gradFill flip="none" rotWithShape="1">
              <a:gsLst>
                <a:gs pos="0">
                  <a:srgbClr val="0409D6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0000"/>
                </a:gs>
              </a:gsLst>
              <a:lin ang="0" scaled="1"/>
              <a:tileRect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Non Eliminating Tissues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4734590" y="5522475"/>
            <a:ext cx="1218083" cy="307777"/>
          </a:xfrm>
          <a:prstGeom prst="rect">
            <a:avLst/>
          </a:prstGeom>
          <a:solidFill>
            <a:schemeClr val="bg1">
              <a:alpha val="46000"/>
            </a:schemeClr>
          </a:solidFill>
          <a:ln w="25400">
            <a:gradFill flip="none" rotWithShape="1">
              <a:gsLst>
                <a:gs pos="0">
                  <a:srgbClr val="0409D6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0000"/>
                </a:gs>
              </a:gsLst>
              <a:lin ang="0" scaled="1"/>
              <a:tileRect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Liver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4725829" y="4267200"/>
            <a:ext cx="1226843" cy="307777"/>
          </a:xfrm>
          <a:prstGeom prst="rect">
            <a:avLst/>
          </a:prstGeom>
          <a:solidFill>
            <a:schemeClr val="bg1">
              <a:alpha val="46000"/>
            </a:schemeClr>
          </a:solidFill>
          <a:ln w="25400">
            <a:gradFill flip="none" rotWithShape="1">
              <a:gsLst>
                <a:gs pos="0">
                  <a:srgbClr val="0409D6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0000"/>
                </a:gs>
              </a:gsLst>
              <a:lin ang="0" scaled="1"/>
              <a:tileRect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Kidney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4731923" y="4724400"/>
            <a:ext cx="1214916" cy="523220"/>
          </a:xfrm>
          <a:prstGeom prst="rect">
            <a:avLst/>
          </a:prstGeom>
          <a:solidFill>
            <a:schemeClr val="bg1">
              <a:alpha val="46000"/>
            </a:schemeClr>
          </a:solidFill>
          <a:ln w="25400">
            <a:gradFill flip="none" rotWithShape="1">
              <a:gsLst>
                <a:gs pos="0">
                  <a:srgbClr val="0409D6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0000"/>
                </a:gs>
              </a:gsLst>
              <a:lin ang="0" scaled="1"/>
              <a:tileRect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GI/Portal Vein System</a:t>
            </a:r>
            <a:endParaRPr lang="en-US" sz="1400" dirty="0"/>
          </a:p>
        </p:txBody>
      </p:sp>
      <p:cxnSp>
        <p:nvCxnSpPr>
          <p:cNvPr id="17" name="Elbow Connector 16"/>
          <p:cNvCxnSpPr>
            <a:stCxn id="11" idx="3"/>
            <a:endCxn id="12" idx="1"/>
          </p:cNvCxnSpPr>
          <p:nvPr/>
        </p:nvCxnSpPr>
        <p:spPr>
          <a:xfrm rot="5400000" flipH="1" flipV="1">
            <a:off x="4394325" y="2956083"/>
            <a:ext cx="235432" cy="422244"/>
          </a:xfrm>
          <a:prstGeom prst="bentConnector2">
            <a:avLst/>
          </a:prstGeom>
          <a:ln w="25400">
            <a:solidFill>
              <a:srgbClr val="0409D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3"/>
          <p:cNvCxnSpPr>
            <a:stCxn id="12" idx="3"/>
            <a:endCxn id="10" idx="3"/>
          </p:cNvCxnSpPr>
          <p:nvPr/>
        </p:nvCxnSpPr>
        <p:spPr>
          <a:xfrm>
            <a:off x="5946838" y="3049489"/>
            <a:ext cx="439859" cy="235431"/>
          </a:xfrm>
          <a:prstGeom prst="bentConnector2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3"/>
          <p:cNvCxnSpPr/>
          <p:nvPr/>
        </p:nvCxnSpPr>
        <p:spPr>
          <a:xfrm flipH="1">
            <a:off x="5952674" y="3990809"/>
            <a:ext cx="27432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3"/>
          <p:cNvCxnSpPr/>
          <p:nvPr/>
        </p:nvCxnSpPr>
        <p:spPr>
          <a:xfrm flipH="1">
            <a:off x="5952673" y="4396800"/>
            <a:ext cx="27432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13"/>
          <p:cNvCxnSpPr/>
          <p:nvPr/>
        </p:nvCxnSpPr>
        <p:spPr>
          <a:xfrm flipH="1">
            <a:off x="5946839" y="5046046"/>
            <a:ext cx="27432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13"/>
          <p:cNvCxnSpPr>
            <a:stCxn id="10" idx="1"/>
            <a:endCxn id="14" idx="3"/>
          </p:cNvCxnSpPr>
          <p:nvPr/>
        </p:nvCxnSpPr>
        <p:spPr>
          <a:xfrm rot="5400000">
            <a:off x="5960403" y="5250070"/>
            <a:ext cx="418564" cy="434024"/>
          </a:xfrm>
          <a:prstGeom prst="bentConnector2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13"/>
          <p:cNvCxnSpPr/>
          <p:nvPr/>
        </p:nvCxnSpPr>
        <p:spPr>
          <a:xfrm rot="10800000">
            <a:off x="4439318" y="4396800"/>
            <a:ext cx="274320" cy="0"/>
          </a:xfrm>
          <a:prstGeom prst="straightConnector1">
            <a:avLst/>
          </a:prstGeom>
          <a:ln w="25400">
            <a:solidFill>
              <a:srgbClr val="0409D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13"/>
          <p:cNvCxnSpPr>
            <a:stCxn id="14" idx="1"/>
            <a:endCxn id="11" idx="1"/>
          </p:cNvCxnSpPr>
          <p:nvPr/>
        </p:nvCxnSpPr>
        <p:spPr>
          <a:xfrm rot="10800000">
            <a:off x="4300920" y="5257802"/>
            <a:ext cx="433671" cy="418562"/>
          </a:xfrm>
          <a:prstGeom prst="bentConnector2">
            <a:avLst/>
          </a:prstGeom>
          <a:ln w="25400">
            <a:solidFill>
              <a:srgbClr val="0409D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13"/>
          <p:cNvCxnSpPr/>
          <p:nvPr/>
        </p:nvCxnSpPr>
        <p:spPr>
          <a:xfrm rot="10800000">
            <a:off x="4439317" y="3710012"/>
            <a:ext cx="274320" cy="0"/>
          </a:xfrm>
          <a:prstGeom prst="straightConnector1">
            <a:avLst/>
          </a:prstGeom>
          <a:ln w="25400">
            <a:solidFill>
              <a:srgbClr val="0409D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13"/>
          <p:cNvCxnSpPr>
            <a:stCxn id="16" idx="2"/>
            <a:endCxn id="14" idx="0"/>
          </p:cNvCxnSpPr>
          <p:nvPr/>
        </p:nvCxnSpPr>
        <p:spPr>
          <a:xfrm>
            <a:off x="5339381" y="5247620"/>
            <a:ext cx="4251" cy="27485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13"/>
          <p:cNvCxnSpPr/>
          <p:nvPr/>
        </p:nvCxnSpPr>
        <p:spPr>
          <a:xfrm flipH="1" flipV="1">
            <a:off x="5946840" y="3705059"/>
            <a:ext cx="274320" cy="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13"/>
          <p:cNvCxnSpPr/>
          <p:nvPr/>
        </p:nvCxnSpPr>
        <p:spPr>
          <a:xfrm flipH="1">
            <a:off x="5946840" y="3465731"/>
            <a:ext cx="27432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13"/>
          <p:cNvCxnSpPr/>
          <p:nvPr/>
        </p:nvCxnSpPr>
        <p:spPr>
          <a:xfrm rot="10800000">
            <a:off x="4439317" y="3465731"/>
            <a:ext cx="274320" cy="0"/>
          </a:xfrm>
          <a:prstGeom prst="straightConnector1">
            <a:avLst/>
          </a:prstGeom>
          <a:ln w="25400">
            <a:solidFill>
              <a:srgbClr val="0409D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13"/>
          <p:cNvCxnSpPr/>
          <p:nvPr/>
        </p:nvCxnSpPr>
        <p:spPr>
          <a:xfrm rot="10800000">
            <a:off x="4439317" y="3990809"/>
            <a:ext cx="274320" cy="0"/>
          </a:xfrm>
          <a:prstGeom prst="straightConnector1">
            <a:avLst/>
          </a:prstGeom>
          <a:ln w="25400">
            <a:solidFill>
              <a:srgbClr val="0409D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13"/>
          <p:cNvCxnSpPr/>
          <p:nvPr/>
        </p:nvCxnSpPr>
        <p:spPr>
          <a:xfrm flipH="1">
            <a:off x="4612556" y="5842575"/>
            <a:ext cx="120132" cy="17722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13"/>
          <p:cNvCxnSpPr/>
          <p:nvPr/>
        </p:nvCxnSpPr>
        <p:spPr>
          <a:xfrm flipH="1">
            <a:off x="4603031" y="4572000"/>
            <a:ext cx="120132" cy="17722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13"/>
          <p:cNvCxnSpPr/>
          <p:nvPr/>
        </p:nvCxnSpPr>
        <p:spPr>
          <a:xfrm flipH="1">
            <a:off x="4603031" y="5257800"/>
            <a:ext cx="120132" cy="17722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n 33"/>
          <p:cNvSpPr>
            <a:spLocks noChangeAspect="1"/>
          </p:cNvSpPr>
          <p:nvPr/>
        </p:nvSpPr>
        <p:spPr>
          <a:xfrm>
            <a:off x="60535" y="5832047"/>
            <a:ext cx="956437" cy="939445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Patient</a:t>
            </a:r>
          </a:p>
          <a:p>
            <a:pPr algn="ctr"/>
            <a:r>
              <a:rPr lang="en-US" dirty="0" smtClean="0"/>
              <a:t>Library</a:t>
            </a:r>
            <a:endParaRPr lang="en-US" dirty="0"/>
          </a:p>
        </p:txBody>
      </p:sp>
      <p:sp>
        <p:nvSpPr>
          <p:cNvPr id="35" name="Rounded Rectangle 34"/>
          <p:cNvSpPr/>
          <p:nvPr/>
        </p:nvSpPr>
        <p:spPr>
          <a:xfrm>
            <a:off x="6785501" y="1828800"/>
            <a:ext cx="2260073" cy="21984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600" dirty="0" smtClean="0"/>
              <a:t>Graphics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6788676" y="4095750"/>
            <a:ext cx="2260074" cy="26098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600" dirty="0" smtClean="0"/>
              <a:t>Tables</a:t>
            </a:r>
          </a:p>
        </p:txBody>
      </p:sp>
      <p:sp>
        <p:nvSpPr>
          <p:cNvPr id="37" name="Bent Arrow 36"/>
          <p:cNvSpPr/>
          <p:nvPr/>
        </p:nvSpPr>
        <p:spPr>
          <a:xfrm>
            <a:off x="1143000" y="4797463"/>
            <a:ext cx="661816" cy="101012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Bent Arrow 37"/>
          <p:cNvSpPr/>
          <p:nvPr/>
        </p:nvSpPr>
        <p:spPr>
          <a:xfrm>
            <a:off x="1143000" y="2895600"/>
            <a:ext cx="661816" cy="1029812"/>
          </a:xfrm>
          <a:prstGeom prst="bentArrow">
            <a:avLst/>
          </a:prstGeom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Right Arrow 38"/>
          <p:cNvSpPr/>
          <p:nvPr/>
        </p:nvSpPr>
        <p:spPr>
          <a:xfrm>
            <a:off x="6583680" y="2685083"/>
            <a:ext cx="182880" cy="274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0" name="Right Arrow 39"/>
          <p:cNvSpPr/>
          <p:nvPr/>
        </p:nvSpPr>
        <p:spPr>
          <a:xfrm>
            <a:off x="6598920" y="5638800"/>
            <a:ext cx="182880" cy="274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1" name="Right Arrow 40"/>
          <p:cNvSpPr/>
          <p:nvPr/>
        </p:nvSpPr>
        <p:spPr>
          <a:xfrm>
            <a:off x="3477345" y="3149600"/>
            <a:ext cx="548640" cy="274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Arrow 41"/>
          <p:cNvSpPr/>
          <p:nvPr/>
        </p:nvSpPr>
        <p:spPr>
          <a:xfrm>
            <a:off x="3467009" y="4246880"/>
            <a:ext cx="548640" cy="274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Arrow 42"/>
          <p:cNvSpPr/>
          <p:nvPr/>
        </p:nvSpPr>
        <p:spPr>
          <a:xfrm>
            <a:off x="3467009" y="5334000"/>
            <a:ext cx="548640" cy="274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Can 43"/>
          <p:cNvSpPr>
            <a:spLocks noChangeAspect="1"/>
          </p:cNvSpPr>
          <p:nvPr/>
        </p:nvSpPr>
        <p:spPr>
          <a:xfrm>
            <a:off x="60535" y="2110044"/>
            <a:ext cx="956437" cy="939445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Drug</a:t>
            </a:r>
          </a:p>
          <a:p>
            <a:pPr algn="ctr"/>
            <a:r>
              <a:rPr lang="en-US" dirty="0" smtClean="0"/>
              <a:t>Library</a:t>
            </a:r>
            <a:endParaRPr lang="en-US" dirty="0"/>
          </a:p>
        </p:txBody>
      </p:sp>
      <p:pic>
        <p:nvPicPr>
          <p:cNvPr id="45" name="Pictur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848" y="2301474"/>
            <a:ext cx="1905000" cy="1595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4471"/>
              </p:ext>
            </p:extLst>
          </p:nvPr>
        </p:nvGraphicFramePr>
        <p:xfrm>
          <a:off x="6919911" y="4570382"/>
          <a:ext cx="2038668" cy="1789430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805498"/>
                <a:gridCol w="665797"/>
                <a:gridCol w="567373"/>
              </a:tblGrid>
              <a:tr h="2141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Comp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</a:rPr>
                        <a:t>Cmax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AUC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070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Adipose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0.853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0.017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070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Bone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0.0017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0.346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070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Brain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0.0015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0.62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070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Kidney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0.0242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0.483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070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Liver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0.024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0.573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070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Lung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0.0128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0.446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070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Muscle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0.0072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0.63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070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Skin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0.0044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0.291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47" name="Right Arrow 46"/>
          <p:cNvSpPr/>
          <p:nvPr/>
        </p:nvSpPr>
        <p:spPr>
          <a:xfrm>
            <a:off x="1219200" y="4191000"/>
            <a:ext cx="548640" cy="274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1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FBAB4-1BD7-4B57-AA3A-02509D6BC8E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537960" y="3212068"/>
            <a:ext cx="123444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 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584450" y="2869049"/>
            <a:ext cx="1295400" cy="154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984750" y="2339459"/>
            <a:ext cx="1524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159625" y="2524125"/>
            <a:ext cx="3175" cy="68159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1"/>
          </p:cNvCxnSpPr>
          <p:nvPr/>
        </p:nvCxnSpPr>
        <p:spPr>
          <a:xfrm flipH="1">
            <a:off x="4984750" y="3396734"/>
            <a:ext cx="155321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447290" y="2607439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Processed at runtime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3879850" y="2209800"/>
            <a:ext cx="1114357" cy="13182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dirty="0" smtClean="0"/>
              <a:t>GUI</a:t>
            </a:r>
          </a:p>
          <a:p>
            <a:pPr algn="ctr"/>
            <a:r>
              <a:rPr lang="en-US" dirty="0" err="1" smtClean="0"/>
              <a:t>Tcl</a:t>
            </a:r>
            <a:r>
              <a:rPr lang="en-US" dirty="0" smtClean="0"/>
              <a:t>/</a:t>
            </a:r>
            <a:r>
              <a:rPr lang="en-US" dirty="0" err="1" smtClean="0"/>
              <a:t>Tk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1327150" y="2362200"/>
            <a:ext cx="1181100" cy="805815"/>
            <a:chOff x="647700" y="2104013"/>
            <a:chExt cx="1181100" cy="805815"/>
          </a:xfrm>
        </p:grpSpPr>
        <p:sp>
          <p:nvSpPr>
            <p:cNvPr id="28" name="File"/>
            <p:cNvSpPr>
              <a:spLocks noEditPoints="1" noChangeArrowheads="1"/>
            </p:cNvSpPr>
            <p:nvPr/>
          </p:nvSpPr>
          <p:spPr bwMode="auto">
            <a:xfrm>
              <a:off x="685800" y="2157353"/>
              <a:ext cx="1143000" cy="752475"/>
            </a:xfrm>
            <a:custGeom>
              <a:avLst/>
              <a:gdLst>
                <a:gd name="T0" fmla="*/ 10981 w 21600"/>
                <a:gd name="T1" fmla="*/ 324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0 w 21600"/>
                <a:gd name="T9" fmla="*/ 21600 h 21600"/>
                <a:gd name="T10" fmla="*/ 21600 w 21600"/>
                <a:gd name="T11" fmla="*/ 21600 h 21600"/>
                <a:gd name="T12" fmla="*/ 1086 w 21600"/>
                <a:gd name="T13" fmla="*/ 4628 h 21600"/>
                <a:gd name="T14" fmla="*/ 20635 w 21600"/>
                <a:gd name="T15" fmla="*/ 2028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>
                  <a:moveTo>
                    <a:pt x="19790" y="3240"/>
                  </a:moveTo>
                  <a:cubicBezTo>
                    <a:pt x="10981" y="3240"/>
                    <a:pt x="9171" y="3240"/>
                    <a:pt x="9050" y="3086"/>
                  </a:cubicBezTo>
                  <a:cubicBezTo>
                    <a:pt x="9050" y="2931"/>
                    <a:pt x="8930" y="2777"/>
                    <a:pt x="8930" y="2469"/>
                  </a:cubicBezTo>
                  <a:cubicBezTo>
                    <a:pt x="8930" y="2160"/>
                    <a:pt x="8809" y="1851"/>
                    <a:pt x="8688" y="1389"/>
                  </a:cubicBezTo>
                  <a:cubicBezTo>
                    <a:pt x="8568" y="1080"/>
                    <a:pt x="8326" y="771"/>
                    <a:pt x="8085" y="463"/>
                  </a:cubicBezTo>
                  <a:cubicBezTo>
                    <a:pt x="7723" y="154"/>
                    <a:pt x="7361" y="0"/>
                    <a:pt x="7361" y="0"/>
                  </a:cubicBezTo>
                  <a:cubicBezTo>
                    <a:pt x="7361" y="0"/>
                    <a:pt x="2293" y="0"/>
                    <a:pt x="2051" y="154"/>
                  </a:cubicBezTo>
                  <a:cubicBezTo>
                    <a:pt x="1689" y="309"/>
                    <a:pt x="1448" y="463"/>
                    <a:pt x="1327" y="771"/>
                  </a:cubicBezTo>
                  <a:cubicBezTo>
                    <a:pt x="1207" y="1080"/>
                    <a:pt x="1086" y="1389"/>
                    <a:pt x="965" y="1697"/>
                  </a:cubicBezTo>
                  <a:cubicBezTo>
                    <a:pt x="845" y="2160"/>
                    <a:pt x="724" y="2314"/>
                    <a:pt x="724" y="2469"/>
                  </a:cubicBezTo>
                  <a:cubicBezTo>
                    <a:pt x="603" y="2623"/>
                    <a:pt x="603" y="2777"/>
                    <a:pt x="483" y="2931"/>
                  </a:cubicBezTo>
                  <a:cubicBezTo>
                    <a:pt x="483" y="3086"/>
                    <a:pt x="362" y="3240"/>
                    <a:pt x="241" y="3240"/>
                  </a:cubicBezTo>
                  <a:lnTo>
                    <a:pt x="0" y="3394"/>
                  </a:lnTo>
                  <a:lnTo>
                    <a:pt x="0" y="3703"/>
                  </a:lnTo>
                  <a:lnTo>
                    <a:pt x="0" y="10800"/>
                  </a:lnTo>
                  <a:lnTo>
                    <a:pt x="0" y="21600"/>
                  </a:lnTo>
                  <a:lnTo>
                    <a:pt x="1098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5246"/>
                  </a:lnTo>
                  <a:lnTo>
                    <a:pt x="21600" y="4783"/>
                  </a:lnTo>
                  <a:cubicBezTo>
                    <a:pt x="21479" y="4320"/>
                    <a:pt x="21359" y="4011"/>
                    <a:pt x="21117" y="3703"/>
                  </a:cubicBezTo>
                  <a:cubicBezTo>
                    <a:pt x="20876" y="3549"/>
                    <a:pt x="20514" y="3394"/>
                    <a:pt x="20152" y="3240"/>
                  </a:cubicBez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91540" y="2530475"/>
              <a:ext cx="5943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.</a:t>
              </a:r>
              <a:r>
                <a:rPr lang="en-US" sz="1400" dirty="0" err="1" smtClean="0"/>
                <a:t>inf</a:t>
              </a:r>
              <a:endParaRPr lang="en-US" sz="14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47700" y="2104013"/>
              <a:ext cx="5943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UDE</a:t>
              </a:r>
              <a:endParaRPr lang="en-US" sz="1400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470650" y="1718310"/>
            <a:ext cx="1181100" cy="805815"/>
            <a:chOff x="647700" y="2104013"/>
            <a:chExt cx="1181100" cy="805815"/>
          </a:xfrm>
        </p:grpSpPr>
        <p:sp>
          <p:nvSpPr>
            <p:cNvPr id="36" name="File"/>
            <p:cNvSpPr>
              <a:spLocks noEditPoints="1" noChangeArrowheads="1"/>
            </p:cNvSpPr>
            <p:nvPr/>
          </p:nvSpPr>
          <p:spPr bwMode="auto">
            <a:xfrm>
              <a:off x="685800" y="2157353"/>
              <a:ext cx="1143000" cy="752475"/>
            </a:xfrm>
            <a:custGeom>
              <a:avLst/>
              <a:gdLst>
                <a:gd name="T0" fmla="*/ 10981 w 21600"/>
                <a:gd name="T1" fmla="*/ 324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0 w 21600"/>
                <a:gd name="T9" fmla="*/ 21600 h 21600"/>
                <a:gd name="T10" fmla="*/ 21600 w 21600"/>
                <a:gd name="T11" fmla="*/ 21600 h 21600"/>
                <a:gd name="T12" fmla="*/ 1086 w 21600"/>
                <a:gd name="T13" fmla="*/ 4628 h 21600"/>
                <a:gd name="T14" fmla="*/ 20635 w 21600"/>
                <a:gd name="T15" fmla="*/ 2028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>
                  <a:moveTo>
                    <a:pt x="19790" y="3240"/>
                  </a:moveTo>
                  <a:cubicBezTo>
                    <a:pt x="10981" y="3240"/>
                    <a:pt x="9171" y="3240"/>
                    <a:pt x="9050" y="3086"/>
                  </a:cubicBezTo>
                  <a:cubicBezTo>
                    <a:pt x="9050" y="2931"/>
                    <a:pt x="8930" y="2777"/>
                    <a:pt x="8930" y="2469"/>
                  </a:cubicBezTo>
                  <a:cubicBezTo>
                    <a:pt x="8930" y="2160"/>
                    <a:pt x="8809" y="1851"/>
                    <a:pt x="8688" y="1389"/>
                  </a:cubicBezTo>
                  <a:cubicBezTo>
                    <a:pt x="8568" y="1080"/>
                    <a:pt x="8326" y="771"/>
                    <a:pt x="8085" y="463"/>
                  </a:cubicBezTo>
                  <a:cubicBezTo>
                    <a:pt x="7723" y="154"/>
                    <a:pt x="7361" y="0"/>
                    <a:pt x="7361" y="0"/>
                  </a:cubicBezTo>
                  <a:cubicBezTo>
                    <a:pt x="7361" y="0"/>
                    <a:pt x="2293" y="0"/>
                    <a:pt x="2051" y="154"/>
                  </a:cubicBezTo>
                  <a:cubicBezTo>
                    <a:pt x="1689" y="309"/>
                    <a:pt x="1448" y="463"/>
                    <a:pt x="1327" y="771"/>
                  </a:cubicBezTo>
                  <a:cubicBezTo>
                    <a:pt x="1207" y="1080"/>
                    <a:pt x="1086" y="1389"/>
                    <a:pt x="965" y="1697"/>
                  </a:cubicBezTo>
                  <a:cubicBezTo>
                    <a:pt x="845" y="2160"/>
                    <a:pt x="724" y="2314"/>
                    <a:pt x="724" y="2469"/>
                  </a:cubicBezTo>
                  <a:cubicBezTo>
                    <a:pt x="603" y="2623"/>
                    <a:pt x="603" y="2777"/>
                    <a:pt x="483" y="2931"/>
                  </a:cubicBezTo>
                  <a:cubicBezTo>
                    <a:pt x="483" y="3086"/>
                    <a:pt x="362" y="3240"/>
                    <a:pt x="241" y="3240"/>
                  </a:cubicBezTo>
                  <a:lnTo>
                    <a:pt x="0" y="3394"/>
                  </a:lnTo>
                  <a:lnTo>
                    <a:pt x="0" y="3703"/>
                  </a:lnTo>
                  <a:lnTo>
                    <a:pt x="0" y="10800"/>
                  </a:lnTo>
                  <a:lnTo>
                    <a:pt x="0" y="21600"/>
                  </a:lnTo>
                  <a:lnTo>
                    <a:pt x="1098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5246"/>
                  </a:lnTo>
                  <a:lnTo>
                    <a:pt x="21600" y="4783"/>
                  </a:lnTo>
                  <a:cubicBezTo>
                    <a:pt x="21479" y="4320"/>
                    <a:pt x="21359" y="4011"/>
                    <a:pt x="21117" y="3703"/>
                  </a:cubicBezTo>
                  <a:cubicBezTo>
                    <a:pt x="20876" y="3549"/>
                    <a:pt x="20514" y="3394"/>
                    <a:pt x="20152" y="3240"/>
                  </a:cubicBez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91210" y="2519303"/>
              <a:ext cx="9372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.R Driver</a:t>
              </a:r>
              <a:endParaRPr lang="en-US" sz="14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47700" y="2104013"/>
              <a:ext cx="5943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UDE</a:t>
              </a:r>
              <a:endParaRPr lang="en-US" sz="1400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572000" y="4724400"/>
            <a:ext cx="1521282" cy="2074863"/>
            <a:chOff x="2788285" y="3944937"/>
            <a:chExt cx="1521282" cy="2074863"/>
          </a:xfrm>
        </p:grpSpPr>
        <p:pic>
          <p:nvPicPr>
            <p:cNvPr id="1028" name="Picture 4" descr="C:\Users\sstamatis\AppData\Local\Microsoft\Windows\Temporary Internet Files\Content.IE5\J2HQV0Y3\MC900435242[1]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5600" y="3944937"/>
              <a:ext cx="1048667" cy="20748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C:\Users\sstamatis\AppData\Local\Microsoft\Windows\Temporary Internet Files\Content.IE5\ANNTZMY3\MC900441809[1]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8285" y="4038600"/>
              <a:ext cx="1521282" cy="15627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0" name="Picture 6" descr="C:\Users\sstamatis\AppData\Local\Microsoft\Windows\Temporary Internet Files\Content.IE5\0WPFOSD0\MP900442309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78" y="4805252"/>
            <a:ext cx="2279022" cy="1519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4953000" y="206758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Substitutions at runtime</a:t>
            </a:r>
            <a:endParaRPr lang="en-US" sz="1400" dirty="0"/>
          </a:p>
        </p:txBody>
      </p:sp>
      <p:sp>
        <p:nvSpPr>
          <p:cNvPr id="46" name="TextBox 45"/>
          <p:cNvSpPr txBox="1"/>
          <p:nvPr/>
        </p:nvSpPr>
        <p:spPr>
          <a:xfrm>
            <a:off x="5052060" y="3126760"/>
            <a:ext cx="152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Data passed back to GUI for rendering</a:t>
            </a:r>
            <a:endParaRPr lang="en-US" sz="1400" dirty="0"/>
          </a:p>
        </p:txBody>
      </p:sp>
      <p:sp>
        <p:nvSpPr>
          <p:cNvPr id="47" name="TextBox 46"/>
          <p:cNvSpPr txBox="1"/>
          <p:nvPr/>
        </p:nvSpPr>
        <p:spPr>
          <a:xfrm>
            <a:off x="7162800" y="260098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Run Simulation</a:t>
            </a:r>
            <a:endParaRPr lang="en-US" sz="1400" dirty="0"/>
          </a:p>
        </p:txBody>
      </p:sp>
      <p:cxnSp>
        <p:nvCxnSpPr>
          <p:cNvPr id="50" name="Straight Arrow Connector 49"/>
          <p:cNvCxnSpPr>
            <a:stCxn id="1030" idx="3"/>
          </p:cNvCxnSpPr>
          <p:nvPr/>
        </p:nvCxnSpPr>
        <p:spPr>
          <a:xfrm>
            <a:off x="2743200" y="5564926"/>
            <a:ext cx="1783715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2819400" y="52959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All code runs on the </a:t>
            </a:r>
            <a:r>
              <a:rPr lang="en-US" sz="1400" dirty="0" err="1" smtClean="0"/>
              <a:t>PharmaHUB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8935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2" grpId="0"/>
      <p:bldP spid="29" grpId="0" animBg="1"/>
      <p:bldP spid="45" grpId="0"/>
      <p:bldP spid="46" grpId="0"/>
      <p:bldP spid="47" grpId="0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1143714"/>
            <a:ext cx="8571429" cy="571428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FBAB4-1BD7-4B57-AA3A-02509D6BC8E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59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21" y="1143000"/>
            <a:ext cx="8571429" cy="571428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FBAB4-1BD7-4B57-AA3A-02509D6BC8E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6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43714"/>
            <a:ext cx="8571429" cy="571428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FBAB4-1BD7-4B57-AA3A-02509D6BC8E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8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4766</TotalTime>
  <Words>350</Words>
  <Application>Microsoft Office PowerPoint</Application>
  <PresentationFormat>On-screen Show (4:3)</PresentationFormat>
  <Paragraphs>174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Urban</vt:lpstr>
      <vt:lpstr>pHUBpk: Pharmacokinetics on the pharmaHUB</vt:lpstr>
      <vt:lpstr>pharmaHUB</vt:lpstr>
      <vt:lpstr>pharmaHUB Community</vt:lpstr>
      <vt:lpstr>Pharmacokinetics</vt:lpstr>
      <vt:lpstr>pHUBpk</vt:lpstr>
      <vt:lpstr>Implementation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Case Comparison</vt:lpstr>
      <vt:lpstr>PowerPoint Presentation</vt:lpstr>
      <vt:lpstr>PowerPoint Presentation</vt:lpstr>
      <vt:lpstr>PowerPoint Presentation</vt:lpstr>
      <vt:lpstr>PowerPoint Presentation</vt:lpstr>
      <vt:lpstr>Wizards simplify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pHUBpk: Pharmacokinetics on the pharmaHUB</dc:title>
  <dc:creator>Stamatis, Stephen D</dc:creator>
  <cp:lastModifiedBy>Stamatis, Stephen D</cp:lastModifiedBy>
  <cp:revision>65</cp:revision>
  <cp:lastPrinted>2013-09-03T18:41:25Z</cp:lastPrinted>
  <dcterms:created xsi:type="dcterms:W3CDTF">2012-10-23T16:57:12Z</dcterms:created>
  <dcterms:modified xsi:type="dcterms:W3CDTF">2013-09-03T21:27:50Z</dcterms:modified>
</cp:coreProperties>
</file>